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  <p:sldId id="258" r:id="rId4"/>
    <p:sldId id="259" r:id="rId5"/>
    <p:sldId id="267" r:id="rId6"/>
    <p:sldId id="261" r:id="rId7"/>
    <p:sldId id="263" r:id="rId8"/>
    <p:sldId id="264" r:id="rId9"/>
    <p:sldId id="265" r:id="rId10"/>
    <p:sldId id="266" r:id="rId11"/>
    <p:sldId id="260" r:id="rId12"/>
    <p:sldId id="268" r:id="rId13"/>
    <p:sldId id="269" r:id="rId14"/>
    <p:sldId id="270" r:id="rId15"/>
    <p:sldId id="271" r:id="rId16"/>
    <p:sldId id="272" r:id="rId17"/>
    <p:sldId id="274" r:id="rId18"/>
    <p:sldId id="277" r:id="rId19"/>
    <p:sldId id="279" r:id="rId20"/>
    <p:sldId id="280" r:id="rId2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000066"/>
    <a:srgbClr val="3399FF"/>
    <a:srgbClr val="FFFF23"/>
    <a:srgbClr val="800000"/>
    <a:srgbClr val="996633"/>
    <a:srgbClr val="FFCCFF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741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E1D33-4D0E-417F-BF7C-B951FD82FE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08E83-CF32-4A4A-AC54-6DAFA5D10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1B2CF-C314-4E88-809E-0ADBC1071B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F911D-A715-46A3-A73D-238A2A5B7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3AC1E-DE31-4692-8FC7-31405DE04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2687B-6995-4DB5-A709-2B21C953D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4DF6B-8E51-4083-90D6-F6DA3308B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1E40F-7E61-46A7-B6B2-DEEB91448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58594-4B30-44DC-80C3-C5A9A1C58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5ED39-13FB-4CD8-9CEA-C3A45FDAF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1BA9D-7148-42DF-8251-F4F1B0ECB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6387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88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89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0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1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2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3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4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63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FE2F894-6C53-4251-8F39-165DE8316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8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99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6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76200"/>
            <a:ext cx="8382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 smtClean="0"/>
              <a:t>SOMATIC HYBRIDIZATION</a:t>
            </a:r>
          </a:p>
        </p:txBody>
      </p:sp>
      <p:pic>
        <p:nvPicPr>
          <p:cNvPr id="3075" name="Picture 4" descr="fig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914400"/>
            <a:ext cx="8001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FF23"/>
                </a:solidFill>
                <a:effectLst/>
              </a:rPr>
              <a:t>	Spontaneous Fusion</a:t>
            </a:r>
          </a:p>
        </p:txBody>
      </p:sp>
      <p:sp>
        <p:nvSpPr>
          <p:cNvPr id="2867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smtClean="0"/>
              <a:t>Protoplast fuse spontaneously during isolation process mainly due to physical contact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mtClean="0"/>
          </a:p>
          <a:p>
            <a:pPr lvl="2" algn="just" eaLnBrk="1" hangingPunct="1">
              <a:buFontTx/>
              <a:buChar char="•"/>
              <a:defRPr/>
            </a:pPr>
            <a:r>
              <a:rPr lang="en-US" b="1" smtClean="0"/>
              <a:t>Intraspecific produce homokaryones</a:t>
            </a:r>
          </a:p>
          <a:p>
            <a:pPr lvl="2" algn="just" eaLnBrk="1" hangingPunct="1">
              <a:buFontTx/>
              <a:buChar char="•"/>
              <a:defRPr/>
            </a:pPr>
            <a:r>
              <a:rPr lang="en-US" b="1" smtClean="0"/>
              <a:t>Intergeneric have no importance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FF23"/>
                </a:solidFill>
                <a:effectLst/>
              </a:rPr>
              <a:t>		Induced Fusion</a:t>
            </a:r>
            <a:br>
              <a:rPr lang="en-US" smtClean="0">
                <a:solidFill>
                  <a:srgbClr val="FFFF23"/>
                </a:solidFill>
                <a:effectLst/>
              </a:rPr>
            </a:br>
            <a:endParaRPr lang="en-US" smtClean="0">
              <a:solidFill>
                <a:srgbClr val="FFFF23"/>
              </a:solidFill>
              <a:effectLst/>
            </a:endParaRP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2057400"/>
            <a:ext cx="8382000" cy="4191000"/>
          </a:xfrm>
        </p:spPr>
        <p:txBody>
          <a:bodyPr/>
          <a:lstStyle/>
          <a:p>
            <a:pPr marL="609600" indent="-609600" algn="just" eaLnBrk="1" hangingPunct="1">
              <a:buClr>
                <a:schemeClr val="tx2"/>
              </a:buClr>
              <a:defRPr/>
            </a:pPr>
            <a:r>
              <a:rPr lang="en-US" sz="2800" b="1" smtClean="0">
                <a:solidFill>
                  <a:srgbClr val="800000"/>
                </a:solidFill>
              </a:rPr>
              <a:t>Chemofusion- fusion induced by chemicals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z="2800" b="1" smtClean="0">
              <a:solidFill>
                <a:srgbClr val="800000"/>
              </a:solidFill>
            </a:endParaRPr>
          </a:p>
          <a:p>
            <a:pPr marL="990600" lvl="1" indent="-533400" eaLnBrk="1" hangingPunct="1">
              <a:buClr>
                <a:schemeClr val="tx2"/>
              </a:buClr>
              <a:buFontTx/>
              <a:buChar char="•"/>
              <a:defRPr/>
            </a:pPr>
            <a:r>
              <a:rPr lang="en-US" sz="3200" b="1" smtClean="0"/>
              <a:t>Types of fusogens</a:t>
            </a:r>
          </a:p>
          <a:p>
            <a:pPr marL="1371600" lvl="2" indent="-457200" eaLnBrk="1" hangingPunct="1">
              <a:buClr>
                <a:schemeClr val="tx2"/>
              </a:buClr>
              <a:buFontTx/>
              <a:buChar char="•"/>
              <a:defRPr/>
            </a:pPr>
            <a:r>
              <a:rPr lang="en-US" b="1" smtClean="0"/>
              <a:t>PEG</a:t>
            </a:r>
          </a:p>
          <a:p>
            <a:pPr marL="1371600" lvl="2" indent="-457200" eaLnBrk="1" hangingPunct="1">
              <a:buClr>
                <a:schemeClr val="tx2"/>
              </a:buClr>
              <a:buFontTx/>
              <a:buChar char="•"/>
              <a:defRPr/>
            </a:pPr>
            <a:r>
              <a:rPr lang="en-US" b="1" smtClean="0"/>
              <a:t>NaNo</a:t>
            </a:r>
            <a:r>
              <a:rPr lang="en-US" b="1" baseline="-25000" smtClean="0"/>
              <a:t>3</a:t>
            </a:r>
          </a:p>
          <a:p>
            <a:pPr marL="1371600" lvl="2" indent="-457200" eaLnBrk="1" hangingPunct="1">
              <a:buClr>
                <a:schemeClr val="tx2"/>
              </a:buClr>
              <a:buFontTx/>
              <a:buChar char="•"/>
              <a:defRPr/>
            </a:pPr>
            <a:r>
              <a:rPr lang="en-US" b="1" smtClean="0"/>
              <a:t>Ca </a:t>
            </a:r>
            <a:r>
              <a:rPr lang="en-US" b="1" baseline="30000" smtClean="0"/>
              <a:t>2+</a:t>
            </a:r>
            <a:r>
              <a:rPr lang="en-US" b="1" smtClean="0"/>
              <a:t> ions</a:t>
            </a:r>
          </a:p>
          <a:p>
            <a:pPr marL="1371600" lvl="2" indent="-457200" eaLnBrk="1" hangingPunct="1">
              <a:buClr>
                <a:schemeClr val="tx2"/>
              </a:buClr>
              <a:buFontTx/>
              <a:buChar char="•"/>
              <a:defRPr/>
            </a:pPr>
            <a:r>
              <a:rPr lang="en-US" b="1" smtClean="0"/>
              <a:t>Polyvinyl alcohal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>
                <a:solidFill>
                  <a:srgbClr val="FFFF23"/>
                </a:solidFill>
                <a:effectLst/>
              </a:rPr>
              <a:t>Induced Fusion</a:t>
            </a:r>
            <a:br>
              <a:rPr lang="en-US" smtClean="0">
                <a:solidFill>
                  <a:srgbClr val="FFFF23"/>
                </a:solidFill>
                <a:effectLst/>
              </a:rPr>
            </a:br>
            <a:endParaRPr lang="en-US" smtClean="0">
              <a:solidFill>
                <a:srgbClr val="FFFF23"/>
              </a:solidFill>
              <a:effectLst/>
            </a:endParaRPr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n-US" sz="2800" b="1" smtClean="0"/>
              <a:t>Mechanical Fusion- Physical fusion of protoplasts under microscope by using micromanipulator and perfusion micropipette</a:t>
            </a:r>
          </a:p>
          <a:p>
            <a:pPr algn="just"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n-US" sz="2800" b="1" smtClean="0"/>
              <a:t>Electrofusion- Fusion induced by electrical stimulation</a:t>
            </a:r>
          </a:p>
          <a:p>
            <a:pPr lvl="2" algn="just" eaLnBrk="1" hangingPunct="1">
              <a:lnSpc>
                <a:spcPct val="90000"/>
              </a:lnSpc>
              <a:buClr>
                <a:schemeClr val="tx2"/>
              </a:buClr>
              <a:buFontTx/>
              <a:buChar char="•"/>
              <a:defRPr/>
            </a:pPr>
            <a:r>
              <a:rPr lang="en-US" sz="2000" b="1" smtClean="0"/>
              <a:t>Pearl chain of protoplasts is formed by low strength electric field (10kv m</a:t>
            </a:r>
            <a:r>
              <a:rPr lang="en-US" sz="2000" b="1" baseline="30000" smtClean="0"/>
              <a:t>-1</a:t>
            </a:r>
            <a:r>
              <a:rPr lang="en-US" sz="2000" b="1" smtClean="0"/>
              <a:t>) </a:t>
            </a:r>
          </a:p>
          <a:p>
            <a:pPr lvl="2" algn="just" eaLnBrk="1" hangingPunct="1">
              <a:lnSpc>
                <a:spcPct val="90000"/>
              </a:lnSpc>
              <a:buClr>
                <a:schemeClr val="tx2"/>
              </a:buClr>
              <a:buFontTx/>
              <a:buChar char="•"/>
              <a:defRPr/>
            </a:pPr>
            <a:r>
              <a:rPr lang="en-US" sz="2000" b="1" smtClean="0"/>
              <a:t>Fusion of protoplasts of pearl chain is induced by the application of high strength electric field (100kv m</a:t>
            </a:r>
            <a:r>
              <a:rPr lang="en-US" sz="2000" b="1" baseline="30000" smtClean="0"/>
              <a:t>-1</a:t>
            </a:r>
            <a:r>
              <a:rPr lang="en-US" sz="2000" b="1" smtClean="0"/>
              <a:t>) for few microseco</a:t>
            </a:r>
            <a:endParaRPr lang="en-US" sz="2000" b="1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304800"/>
            <a:ext cx="9144000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smtClean="0">
                <a:solidFill>
                  <a:srgbClr val="FFFF23"/>
                </a:solidFill>
              </a:rPr>
              <a:t/>
            </a:r>
            <a:br>
              <a:rPr lang="en-US" sz="4000" smtClean="0">
                <a:solidFill>
                  <a:srgbClr val="FFFF23"/>
                </a:solidFill>
              </a:rPr>
            </a:br>
            <a:r>
              <a:rPr lang="en-US" sz="3600" smtClean="0">
                <a:solidFill>
                  <a:srgbClr val="FFFF23"/>
                </a:solidFill>
              </a:rPr>
              <a:t>Identification and Selection of somatic hybrid cells</a:t>
            </a:r>
          </a:p>
        </p:txBody>
      </p:sp>
      <p:sp>
        <p:nvSpPr>
          <p:cNvPr id="327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n-US" sz="2800" b="1" smtClean="0"/>
              <a:t>Hybrid identification- Based on difference between the parental cells and hybrid cell with respect to </a:t>
            </a:r>
          </a:p>
          <a:p>
            <a:pPr lvl="2" algn="just" eaLnBrk="1" hangingPunct="1">
              <a:lnSpc>
                <a:spcPct val="90000"/>
              </a:lnSpc>
              <a:buClr>
                <a:schemeClr val="tx2"/>
              </a:buClr>
              <a:buFontTx/>
              <a:buChar char="•"/>
              <a:defRPr/>
            </a:pPr>
            <a:r>
              <a:rPr lang="en-US" sz="2000" b="1" smtClean="0"/>
              <a:t>Pigmentation </a:t>
            </a:r>
          </a:p>
          <a:p>
            <a:pPr lvl="2" algn="just" eaLnBrk="1" hangingPunct="1">
              <a:lnSpc>
                <a:spcPct val="90000"/>
              </a:lnSpc>
              <a:buClr>
                <a:schemeClr val="tx2"/>
              </a:buClr>
              <a:buFontTx/>
              <a:buChar char="•"/>
              <a:defRPr/>
            </a:pPr>
            <a:r>
              <a:rPr lang="en-US" sz="2000" b="1" smtClean="0"/>
              <a:t>Cytoplasmic markers </a:t>
            </a:r>
          </a:p>
          <a:p>
            <a:pPr lvl="3" algn="just" eaLnBrk="1" hangingPunct="1">
              <a:lnSpc>
                <a:spcPct val="90000"/>
              </a:lnSpc>
              <a:buClr>
                <a:schemeClr val="tx2"/>
              </a:buClr>
              <a:buFontTx/>
              <a:buChar char="•"/>
              <a:defRPr/>
            </a:pPr>
            <a:r>
              <a:rPr lang="en-US" sz="1800" b="1" smtClean="0"/>
              <a:t>Fluorochromes like FITC (fluoroscein isothiocyanate) and RITC (Rhodamine isothiocyanate) are used for labelling of hybrid cells</a:t>
            </a:r>
          </a:p>
          <a:p>
            <a:pPr lvl="2" algn="just" eaLnBrk="1" hangingPunct="1">
              <a:lnSpc>
                <a:spcPct val="90000"/>
              </a:lnSpc>
              <a:buClr>
                <a:schemeClr val="tx2"/>
              </a:buClr>
              <a:buFontTx/>
              <a:buChar char="•"/>
              <a:defRPr/>
            </a:pPr>
            <a:r>
              <a:rPr lang="en-US" sz="2000" b="1" smtClean="0"/>
              <a:t>Presence of chloroplast</a:t>
            </a:r>
          </a:p>
          <a:p>
            <a:pPr lvl="2" algn="just" eaLnBrk="1" hangingPunct="1">
              <a:lnSpc>
                <a:spcPct val="90000"/>
              </a:lnSpc>
              <a:buClr>
                <a:schemeClr val="tx2"/>
              </a:buClr>
              <a:buFontTx/>
              <a:buChar char="•"/>
              <a:defRPr/>
            </a:pPr>
            <a:r>
              <a:rPr lang="en-US" sz="2000" b="1" smtClean="0"/>
              <a:t>Nuclear staining</a:t>
            </a:r>
          </a:p>
          <a:p>
            <a:pPr lvl="3" algn="just" eaLnBrk="1" hangingPunct="1">
              <a:lnSpc>
                <a:spcPct val="90000"/>
              </a:lnSpc>
              <a:buClr>
                <a:schemeClr val="tx2"/>
              </a:buClr>
              <a:buFontTx/>
              <a:buChar char="•"/>
              <a:defRPr/>
            </a:pPr>
            <a:r>
              <a:rPr lang="en-US" sz="1800" b="1" smtClean="0"/>
              <a:t>Heterokaryon is stained by carbol-fuschin, aceto-carmine or aceto-orcein stain</a:t>
            </a:r>
          </a:p>
          <a:p>
            <a:pPr lvl="2" algn="just" eaLnBrk="1" hangingPunct="1">
              <a:lnSpc>
                <a:spcPct val="90000"/>
              </a:lnSpc>
              <a:buClr>
                <a:schemeClr val="tx2"/>
              </a:buClr>
              <a:buFontTx/>
              <a:buChar char="•"/>
              <a:defRPr/>
            </a:pPr>
            <a:endParaRPr lang="en-US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57200"/>
            <a:ext cx="8007350" cy="5638800"/>
          </a:xfrm>
        </p:spPr>
        <p:txBody>
          <a:bodyPr/>
          <a:lstStyle/>
          <a:p>
            <a:pPr algn="ctr" eaLnBrk="1" hangingPunct="1"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en-US" b="1" smtClean="0">
                <a:solidFill>
                  <a:srgbClr val="FFFF23"/>
                </a:solidFill>
              </a:rPr>
              <a:t>Hybrid Selection</a:t>
            </a:r>
          </a:p>
          <a:p>
            <a:pPr algn="ctr" eaLnBrk="1" hangingPunct="1"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en-US" b="1" smtClean="0">
                <a:solidFill>
                  <a:srgbClr val="FFFF23"/>
                </a:solidFill>
              </a:rPr>
              <a:t>(Several markers are used )</a:t>
            </a:r>
          </a:p>
          <a:p>
            <a:pPr algn="ctr" eaLnBrk="1" hangingPunct="1">
              <a:buClr>
                <a:schemeClr val="tx2"/>
              </a:buClr>
              <a:buFont typeface="Wingdings" pitchFamily="2" charset="2"/>
              <a:buNone/>
              <a:defRPr/>
            </a:pPr>
            <a:endParaRPr lang="en-US" b="1" smtClean="0">
              <a:solidFill>
                <a:srgbClr val="FFFF23"/>
              </a:solidFill>
            </a:endParaRPr>
          </a:p>
          <a:p>
            <a:pPr lvl="2" eaLnBrk="1" hangingPunct="1">
              <a:buClr>
                <a:schemeClr val="tx2"/>
              </a:buClr>
              <a:buFontTx/>
              <a:buChar char="•"/>
              <a:defRPr/>
            </a:pPr>
            <a:r>
              <a:rPr lang="en-US" b="1" smtClean="0"/>
              <a:t>Genetic complementation</a:t>
            </a:r>
          </a:p>
          <a:p>
            <a:pPr lvl="2" eaLnBrk="1" hangingPunct="1">
              <a:buClr>
                <a:schemeClr val="tx2"/>
              </a:buClr>
              <a:buFontTx/>
              <a:buChar char="•"/>
              <a:defRPr/>
            </a:pPr>
            <a:r>
              <a:rPr lang="en-US" b="1" smtClean="0"/>
              <a:t>Phytotoxins </a:t>
            </a:r>
          </a:p>
          <a:p>
            <a:pPr lvl="2" eaLnBrk="1" hangingPunct="1">
              <a:buClr>
                <a:schemeClr val="tx2"/>
              </a:buClr>
              <a:buFontTx/>
              <a:buChar char="•"/>
              <a:defRPr/>
            </a:pPr>
            <a:r>
              <a:rPr lang="en-US" b="1" smtClean="0"/>
              <a:t>Specific amino acid</a:t>
            </a:r>
          </a:p>
          <a:p>
            <a:pPr lvl="2" eaLnBrk="1" hangingPunct="1">
              <a:buClr>
                <a:schemeClr val="tx2"/>
              </a:buClr>
              <a:buFontTx/>
              <a:buChar char="•"/>
              <a:defRPr/>
            </a:pPr>
            <a:r>
              <a:rPr lang="en-US" b="1" smtClean="0"/>
              <a:t>Auxin autotrophy</a:t>
            </a:r>
          </a:p>
          <a:p>
            <a:pPr lvl="2" eaLnBrk="1" hangingPunct="1">
              <a:buClr>
                <a:schemeClr val="tx2"/>
              </a:buClr>
              <a:buFontTx/>
              <a:buChar char="•"/>
              <a:defRPr/>
            </a:pPr>
            <a:r>
              <a:rPr lang="en-US" b="1" smtClean="0"/>
              <a:t>Antibiotics</a:t>
            </a:r>
          </a:p>
          <a:p>
            <a:pPr lvl="2" eaLnBrk="1" hangingPunct="1">
              <a:buClr>
                <a:schemeClr val="tx2"/>
              </a:buClr>
              <a:buFontTx/>
              <a:buChar char="•"/>
              <a:defRPr/>
            </a:pPr>
            <a:r>
              <a:rPr lang="en-US" b="1" smtClean="0"/>
              <a:t>Auxotrophic and metabolic mutants</a:t>
            </a:r>
          </a:p>
          <a:p>
            <a:pPr lvl="2" eaLnBrk="1" hangingPunct="1">
              <a:buClr>
                <a:schemeClr val="tx2"/>
              </a:buClr>
              <a:buFontTx/>
              <a:buChar char="•"/>
              <a:defRPr/>
            </a:pPr>
            <a:r>
              <a:rPr lang="en-US" b="1" smtClean="0"/>
              <a:t>Chromosomal analysis</a:t>
            </a:r>
          </a:p>
          <a:p>
            <a:pPr lvl="2" eaLnBrk="1" hangingPunct="1">
              <a:buClr>
                <a:schemeClr val="tx2"/>
              </a:buClr>
              <a:buFontTx/>
              <a:buChar char="•"/>
              <a:defRPr/>
            </a:pPr>
            <a:r>
              <a:rPr lang="en-US" b="1" smtClean="0"/>
              <a:t>Herbicides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000" smtClean="0">
                <a:solidFill>
                  <a:srgbClr val="FFFF23"/>
                </a:solidFill>
              </a:rPr>
              <a:t>Culture of the hybrid cells</a:t>
            </a:r>
          </a:p>
        </p:txBody>
      </p:sp>
      <p:sp>
        <p:nvSpPr>
          <p:cNvPr id="348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2286000"/>
            <a:ext cx="8007350" cy="2667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3600" b="1" smtClean="0"/>
              <a:t>Hybrid cells are cultured on suitable medium provided with the appropriate culture conditions.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000" smtClean="0">
                <a:solidFill>
                  <a:srgbClr val="FFFF23"/>
                </a:solidFill>
              </a:rPr>
              <a:t>Regeneration of hybrid plants</a:t>
            </a:r>
            <a:r>
              <a:rPr lang="en-US" sz="4000" smtClean="0"/>
              <a:t> </a:t>
            </a:r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b="1" smtClean="0"/>
              <a:t>Plants are induced to regenerate from hybrid calli </a:t>
            </a:r>
          </a:p>
          <a:p>
            <a:pPr eaLnBrk="1" hangingPunct="1">
              <a:defRPr/>
            </a:pPr>
            <a:r>
              <a:rPr lang="en-US" b="1" smtClean="0"/>
              <a:t>These hybrid plants must be at least partially fertile, in addition to having some useful property, to be of any use in breeding schemes. </a:t>
            </a:r>
            <a:br>
              <a:rPr lang="en-US" b="1" smtClean="0"/>
            </a:b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mtClean="0">
                <a:solidFill>
                  <a:srgbClr val="FFFF23"/>
                </a:solidFill>
              </a:rPr>
              <a:t>Advantages of somatic hybridization</a:t>
            </a:r>
          </a:p>
        </p:txBody>
      </p:sp>
      <p:sp>
        <p:nvSpPr>
          <p:cNvPr id="378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n-US" sz="2800" b="1" smtClean="0"/>
              <a:t>Production of novel interspecific and intergenic hybrid</a:t>
            </a:r>
          </a:p>
          <a:p>
            <a:pPr lvl="1" algn="just"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n-US" sz="2400" b="1" smtClean="0"/>
              <a:t> Pomato (Hybrid of potato and tomato)</a:t>
            </a:r>
          </a:p>
          <a:p>
            <a:pPr algn="just"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n-US" sz="2800" b="1" smtClean="0"/>
              <a:t>Production of fertile diploids and polypoids from sexually sterile haploids, triploids and aneuploids</a:t>
            </a:r>
          </a:p>
          <a:p>
            <a:pPr algn="just"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n-US" sz="2800" b="1" smtClean="0"/>
              <a:t>Transfer gene for disease resistance, abiotic stress resistance, herbicide resistance and many other quality characters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mtClean="0">
                <a:solidFill>
                  <a:srgbClr val="FFFF23"/>
                </a:solidFill>
              </a:rPr>
              <a:t>Advantages of somatic hybridization</a:t>
            </a:r>
          </a:p>
        </p:txBody>
      </p:sp>
      <p:sp>
        <p:nvSpPr>
          <p:cNvPr id="4301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Clr>
                <a:schemeClr val="tx2"/>
              </a:buClr>
              <a:defRPr/>
            </a:pPr>
            <a:r>
              <a:rPr lang="en-US" smtClean="0"/>
              <a:t>Production of heterozygous lines in the single species which cannot be propagated by vegetative means</a:t>
            </a:r>
          </a:p>
          <a:p>
            <a:pPr algn="just" eaLnBrk="1" hangingPunct="1">
              <a:buClr>
                <a:schemeClr val="tx2"/>
              </a:buClr>
              <a:defRPr/>
            </a:pPr>
            <a:r>
              <a:rPr lang="en-US" smtClean="0"/>
              <a:t>Studies on the fate of plasma genes</a:t>
            </a:r>
          </a:p>
          <a:p>
            <a:pPr algn="just" eaLnBrk="1" hangingPunct="1">
              <a:buClr>
                <a:schemeClr val="tx2"/>
              </a:buClr>
              <a:defRPr/>
            </a:pPr>
            <a:r>
              <a:rPr lang="en-US" smtClean="0"/>
              <a:t>Production of unique hybrids of nucleus and cytoplasm</a:t>
            </a:r>
          </a:p>
          <a:p>
            <a:pPr algn="just" eaLnBrk="1" hangingPunct="1">
              <a:buClr>
                <a:schemeClr val="tx2"/>
              </a:buClr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mtClean="0">
                <a:solidFill>
                  <a:srgbClr val="FFFF23"/>
                </a:solidFill>
              </a:rPr>
              <a:t>Limitations of Somatic hybridization</a:t>
            </a:r>
          </a:p>
        </p:txBody>
      </p:sp>
      <p:sp>
        <p:nvSpPr>
          <p:cNvPr id="4505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b="1" smtClean="0"/>
              <a:t>Poor regeneration of hybrid plants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b="1" smtClean="0"/>
              <a:t>Non-viability of fused products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b="1" smtClean="0"/>
              <a:t>Not successful in all plants.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b="1" smtClean="0"/>
              <a:t>Production of unfavorable hybrids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b="1" smtClean="0"/>
              <a:t>Lack of an efficient method for selection of hybrids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b="1" smtClean="0"/>
              <a:t>No confirmation of expression of particular trait in somatic hybrids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905000"/>
            <a:ext cx="8616950" cy="4191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b="1" smtClean="0">
                <a:latin typeface="Times New Roman" pitchFamily="18" charset="0"/>
              </a:rPr>
              <a:t>   </a:t>
            </a:r>
            <a:r>
              <a:rPr lang="en-US" sz="3600" b="1" smtClean="0">
                <a:latin typeface="Times New Roman" pitchFamily="18" charset="0"/>
              </a:rPr>
              <a:t>Development of  hybrid plants through the fusion of somatic protoplasts of two different plant species/varieties is called somatic hybridization</a:t>
            </a:r>
            <a:endParaRPr lang="en-US" sz="3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5" descr="fig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38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9" descr="fig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3352800"/>
            <a:ext cx="2438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WordArt 40"/>
          <p:cNvSpPr>
            <a:spLocks noChangeArrowheads="1" noChangeShapeType="1" noTextEdit="1"/>
          </p:cNvSpPr>
          <p:nvPr/>
        </p:nvSpPr>
        <p:spPr bwMode="auto">
          <a:xfrm>
            <a:off x="3657600" y="1219200"/>
            <a:ext cx="36576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Thank</a:t>
            </a:r>
          </a:p>
        </p:txBody>
      </p:sp>
      <p:sp>
        <p:nvSpPr>
          <p:cNvPr id="22533" name="WordArt 41"/>
          <p:cNvSpPr>
            <a:spLocks noChangeArrowheads="1" noChangeShapeType="1" noTextEdit="1"/>
          </p:cNvSpPr>
          <p:nvPr/>
        </p:nvSpPr>
        <p:spPr bwMode="auto">
          <a:xfrm>
            <a:off x="1828800" y="4343400"/>
            <a:ext cx="31242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0" y="0"/>
            <a:ext cx="8001000" cy="990600"/>
          </a:xfrm>
          <a:solidFill>
            <a:srgbClr val="800000"/>
          </a:solidFill>
        </p:spPr>
        <p:txBody>
          <a:bodyPr/>
          <a:lstStyle/>
          <a:p>
            <a:pPr algn="ctr" eaLnBrk="1" hangingPunct="1"/>
            <a:r>
              <a:rPr lang="en-US" sz="2800" i="1" smtClean="0">
                <a:solidFill>
                  <a:srgbClr val="FFFF23"/>
                </a:solidFill>
                <a:effectLst/>
              </a:rPr>
              <a:t>Somatic hybridization technique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048000" y="1219200"/>
            <a:ext cx="2971800" cy="5334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1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isolation of protoplast</a:t>
            </a:r>
            <a:endParaRPr lang="en-US" sz="18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4" name="AutoShape 5"/>
          <p:cNvSpPr>
            <a:spLocks noChangeArrowheads="1"/>
          </p:cNvSpPr>
          <p:nvPr/>
        </p:nvSpPr>
        <p:spPr bwMode="auto">
          <a:xfrm>
            <a:off x="4343400" y="3276600"/>
            <a:ext cx="76200" cy="304800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996633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800">
              <a:solidFill>
                <a:schemeClr val="tx2"/>
              </a:solidFill>
            </a:endParaRPr>
          </a:p>
          <a:p>
            <a:endParaRPr lang="en-US" sz="1800">
              <a:solidFill>
                <a:schemeClr val="tx2"/>
              </a:solidFill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219200" y="2514600"/>
            <a:ext cx="6553200" cy="6858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1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Fusion of the protoplasts of desired species/varieties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371600" y="3657600"/>
            <a:ext cx="6705600" cy="6096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1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Identification and Selection of somatic hybrid cells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2667000" y="4876800"/>
            <a:ext cx="3810000" cy="5334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1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 Culture of the hybrid cells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1752600" y="5943600"/>
            <a:ext cx="5181600" cy="6096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1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 Regeneration of hybrid plants </a:t>
            </a:r>
          </a:p>
        </p:txBody>
      </p:sp>
      <p:sp>
        <p:nvSpPr>
          <p:cNvPr id="5129" name="AutoShape 12"/>
          <p:cNvSpPr>
            <a:spLocks noChangeArrowheads="1"/>
          </p:cNvSpPr>
          <p:nvPr/>
        </p:nvSpPr>
        <p:spPr bwMode="auto">
          <a:xfrm>
            <a:off x="4343400" y="1905000"/>
            <a:ext cx="76200" cy="457200"/>
          </a:xfrm>
          <a:prstGeom prst="downArrow">
            <a:avLst>
              <a:gd name="adj1" fmla="val 50000"/>
              <a:gd name="adj2" fmla="val 150000"/>
            </a:avLst>
          </a:prstGeom>
          <a:solidFill>
            <a:srgbClr val="996633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800">
              <a:solidFill>
                <a:schemeClr val="tx2"/>
              </a:solidFill>
            </a:endParaRPr>
          </a:p>
          <a:p>
            <a:endParaRPr lang="en-US" sz="1800">
              <a:solidFill>
                <a:schemeClr val="tx2"/>
              </a:solidFill>
            </a:endParaRPr>
          </a:p>
        </p:txBody>
      </p:sp>
      <p:sp>
        <p:nvSpPr>
          <p:cNvPr id="5130" name="AutoShape 13"/>
          <p:cNvSpPr>
            <a:spLocks noChangeArrowheads="1"/>
          </p:cNvSpPr>
          <p:nvPr/>
        </p:nvSpPr>
        <p:spPr bwMode="auto">
          <a:xfrm>
            <a:off x="4343400" y="4419600"/>
            <a:ext cx="76200" cy="304800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996633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800">
              <a:solidFill>
                <a:schemeClr val="tx2"/>
              </a:solidFill>
            </a:endParaRPr>
          </a:p>
          <a:p>
            <a:endParaRPr lang="en-US" sz="1800">
              <a:solidFill>
                <a:schemeClr val="tx2"/>
              </a:solidFill>
            </a:endParaRPr>
          </a:p>
        </p:txBody>
      </p:sp>
      <p:sp>
        <p:nvSpPr>
          <p:cNvPr id="5131" name="AutoShape 14"/>
          <p:cNvSpPr>
            <a:spLocks noChangeArrowheads="1"/>
          </p:cNvSpPr>
          <p:nvPr/>
        </p:nvSpPr>
        <p:spPr bwMode="auto">
          <a:xfrm>
            <a:off x="4343400" y="5562600"/>
            <a:ext cx="76200" cy="304800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996633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800">
              <a:solidFill>
                <a:schemeClr val="tx2"/>
              </a:solidFill>
            </a:endParaRPr>
          </a:p>
          <a:p>
            <a:endParaRPr lang="en-US" sz="18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4" name="Oval 14"/>
          <p:cNvSpPr>
            <a:spLocks noChangeArrowheads="1"/>
          </p:cNvSpPr>
          <p:nvPr/>
        </p:nvSpPr>
        <p:spPr bwMode="auto">
          <a:xfrm>
            <a:off x="609600" y="304800"/>
            <a:ext cx="7162800" cy="1143000"/>
          </a:xfrm>
          <a:prstGeom prst="ellipse">
            <a:avLst/>
          </a:prstGeom>
          <a:solidFill>
            <a:srgbClr val="3399FF"/>
          </a:solidFill>
          <a:ln w="9525">
            <a:solidFill>
              <a:srgbClr val="FFCC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1800" b="1">
                <a:solidFill>
                  <a:srgbClr val="000066"/>
                </a:solidFill>
              </a:rPr>
              <a:t>Isolation of Protoplast </a:t>
            </a:r>
          </a:p>
          <a:p>
            <a:pPr>
              <a:defRPr/>
            </a:pPr>
            <a:r>
              <a:rPr lang="en-US" sz="1800">
                <a:solidFill>
                  <a:srgbClr val="66FFFF"/>
                </a:solidFill>
              </a:rPr>
              <a:t>(</a:t>
            </a:r>
            <a:r>
              <a:rPr lang="en-US" sz="1800">
                <a:solidFill>
                  <a:srgbClr val="800000"/>
                </a:solidFill>
              </a:rPr>
              <a:t>Separartion of </a:t>
            </a:r>
            <a:r>
              <a:rPr lang="en-US" sz="2400" b="1">
                <a:solidFill>
                  <a:srgbClr val="800000"/>
                </a:solidFill>
              </a:rPr>
              <a:t>protoplasts</a:t>
            </a:r>
            <a:r>
              <a:rPr lang="en-US" sz="1800">
                <a:solidFill>
                  <a:srgbClr val="800000"/>
                </a:solidFill>
              </a:rPr>
              <a:t> from plant tissue</a:t>
            </a:r>
            <a:r>
              <a:rPr lang="en-US" sz="1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6147" name="Line 16"/>
          <p:cNvSpPr>
            <a:spLocks noChangeShapeType="1"/>
          </p:cNvSpPr>
          <p:nvPr/>
        </p:nvSpPr>
        <p:spPr bwMode="auto">
          <a:xfrm flipH="1">
            <a:off x="1676400" y="1752600"/>
            <a:ext cx="1219200" cy="1447800"/>
          </a:xfrm>
          <a:prstGeom prst="line">
            <a:avLst/>
          </a:prstGeom>
          <a:noFill/>
          <a:ln w="114300">
            <a:solidFill>
              <a:srgbClr val="FFCC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8" name="Line 17"/>
          <p:cNvSpPr>
            <a:spLocks noChangeShapeType="1"/>
          </p:cNvSpPr>
          <p:nvPr/>
        </p:nvSpPr>
        <p:spPr bwMode="auto">
          <a:xfrm>
            <a:off x="5791200" y="1676400"/>
            <a:ext cx="1219200" cy="1447800"/>
          </a:xfrm>
          <a:prstGeom prst="line">
            <a:avLst/>
          </a:prstGeom>
          <a:noFill/>
          <a:ln w="114300">
            <a:solidFill>
              <a:srgbClr val="FFCC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9" name="AutoShape 18"/>
          <p:cNvSpPr>
            <a:spLocks noChangeArrowheads="1"/>
          </p:cNvSpPr>
          <p:nvPr/>
        </p:nvSpPr>
        <p:spPr bwMode="auto">
          <a:xfrm>
            <a:off x="457200" y="3505200"/>
            <a:ext cx="2819400" cy="1600200"/>
          </a:xfrm>
          <a:prstGeom prst="hexagon">
            <a:avLst>
              <a:gd name="adj" fmla="val 44048"/>
              <a:gd name="vf" fmla="val 115470"/>
            </a:avLst>
          </a:prstGeom>
          <a:solidFill>
            <a:srgbClr val="3399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b="1">
                <a:solidFill>
                  <a:srgbClr val="000066"/>
                </a:solidFill>
              </a:rPr>
              <a:t>1. Mechanical Method</a:t>
            </a:r>
          </a:p>
        </p:txBody>
      </p:sp>
      <p:sp>
        <p:nvSpPr>
          <p:cNvPr id="6150" name="AutoShape 19"/>
          <p:cNvSpPr>
            <a:spLocks noChangeArrowheads="1"/>
          </p:cNvSpPr>
          <p:nvPr/>
        </p:nvSpPr>
        <p:spPr bwMode="auto">
          <a:xfrm>
            <a:off x="5486400" y="3429000"/>
            <a:ext cx="2971800" cy="1600200"/>
          </a:xfrm>
          <a:prstGeom prst="hexagon">
            <a:avLst>
              <a:gd name="adj" fmla="val 46429"/>
              <a:gd name="vf" fmla="val 115470"/>
            </a:avLst>
          </a:prstGeom>
          <a:solidFill>
            <a:srgbClr val="3399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b="1">
                <a:solidFill>
                  <a:srgbClr val="000066"/>
                </a:solidFill>
              </a:rPr>
              <a:t>2. Enzymatic 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FF23"/>
                </a:solidFill>
                <a:effectLst/>
              </a:rPr>
              <a:t>1. Mechanical Method</a:t>
            </a:r>
            <a:br>
              <a:rPr lang="en-US" dirty="0" smtClean="0">
                <a:solidFill>
                  <a:srgbClr val="FFFF23"/>
                </a:solidFill>
                <a:effectLst/>
              </a:rPr>
            </a:br>
            <a:endParaRPr lang="en-US" dirty="0" smtClean="0">
              <a:solidFill>
                <a:srgbClr val="FFFF23"/>
              </a:solidFill>
              <a:effectLst/>
            </a:endParaRP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457200" y="1371600"/>
            <a:ext cx="2209800" cy="1447800"/>
          </a:xfrm>
          <a:prstGeom prst="diamond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b="1">
                <a:solidFill>
                  <a:srgbClr val="FFFF23"/>
                </a:solidFill>
              </a:rPr>
              <a:t>Plant Tissue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2971800" y="1752600"/>
            <a:ext cx="1066800" cy="533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3505200" y="4572000"/>
            <a:ext cx="762000" cy="533400"/>
          </a:xfrm>
          <a:prstGeom prst="rightArrow">
            <a:avLst>
              <a:gd name="adj1" fmla="val 50000"/>
              <a:gd name="adj2" fmla="val 357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 rot="-2050555">
            <a:off x="1544638" y="3649663"/>
            <a:ext cx="609600" cy="381000"/>
          </a:xfrm>
          <a:prstGeom prst="leftArrow">
            <a:avLst>
              <a:gd name="adj1" fmla="val 50000"/>
              <a:gd name="adj2" fmla="val 4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4191000" y="5643563"/>
            <a:ext cx="3657600" cy="1214437"/>
          </a:xfrm>
          <a:prstGeom prst="diamond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b="1">
                <a:solidFill>
                  <a:srgbClr val="FFFF23"/>
                </a:solidFill>
              </a:rPr>
              <a:t>Collection of protoplasm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419600" y="1676400"/>
            <a:ext cx="2286000" cy="6858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</a:pPr>
            <a:endParaRPr lang="en-US" sz="1800" b="1" dirty="0">
              <a:solidFill>
                <a:srgbClr val="FFFF23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800" b="1" dirty="0">
                <a:solidFill>
                  <a:srgbClr val="FFFF23"/>
                </a:solidFill>
              </a:rPr>
              <a:t>Cells</a:t>
            </a:r>
            <a:r>
              <a:rPr lang="en-US" sz="1800" dirty="0"/>
              <a:t> </a:t>
            </a:r>
            <a:r>
              <a:rPr lang="en-US" sz="1800" b="1" dirty="0" err="1">
                <a:solidFill>
                  <a:srgbClr val="FFFF23"/>
                </a:solidFill>
              </a:rPr>
              <a:t>Plasmolysis</a:t>
            </a:r>
            <a:endParaRPr lang="en-US" sz="1800" b="1" dirty="0">
              <a:solidFill>
                <a:srgbClr val="FFFF23"/>
              </a:solidFill>
            </a:endParaRPr>
          </a:p>
          <a:p>
            <a:endParaRPr lang="en-US" sz="1800" b="1" dirty="0">
              <a:solidFill>
                <a:srgbClr val="FFFF23"/>
              </a:solidFill>
            </a:endParaRPr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1828800" y="2819400"/>
            <a:ext cx="4800600" cy="762000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 b="1" dirty="0">
              <a:solidFill>
                <a:srgbClr val="FFFF23"/>
              </a:solidFill>
            </a:endParaRPr>
          </a:p>
          <a:p>
            <a:r>
              <a:rPr lang="en-US" sz="1800" b="1" dirty="0">
                <a:solidFill>
                  <a:srgbClr val="FFFF23"/>
                </a:solidFill>
              </a:rPr>
              <a:t>Microscope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FFFF23"/>
                </a:solidFill>
              </a:rPr>
              <a:t>Observation of cells</a:t>
            </a:r>
          </a:p>
          <a:p>
            <a:endParaRPr lang="en-US" sz="1800" b="1" dirty="0">
              <a:solidFill>
                <a:srgbClr val="FFFF23"/>
              </a:solidFill>
            </a:endParaRPr>
          </a:p>
        </p:txBody>
      </p:sp>
      <p:sp>
        <p:nvSpPr>
          <p:cNvPr id="7178" name="AutoShape 10"/>
          <p:cNvSpPr>
            <a:spLocks noChangeArrowheads="1"/>
          </p:cNvSpPr>
          <p:nvPr/>
        </p:nvSpPr>
        <p:spPr bwMode="auto">
          <a:xfrm>
            <a:off x="6858000" y="2209800"/>
            <a:ext cx="1295400" cy="914400"/>
          </a:xfrm>
          <a:prstGeom prst="curvedLeftArrow">
            <a:avLst>
              <a:gd name="adj1" fmla="val 20000"/>
              <a:gd name="adj2" fmla="val 40000"/>
              <a:gd name="adj3" fmla="val 4722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0" y="4343400"/>
            <a:ext cx="3352800" cy="990600"/>
          </a:xfrm>
          <a:prstGeom prst="octagon">
            <a:avLst>
              <a:gd name="adj" fmla="val 29287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b="1" dirty="0" smtClean="0">
                <a:solidFill>
                  <a:srgbClr val="FFFF23"/>
                </a:solidFill>
              </a:rPr>
              <a:t>Removing cell wall</a:t>
            </a:r>
            <a:endParaRPr lang="en-US" sz="1800" b="1" dirty="0">
              <a:solidFill>
                <a:srgbClr val="FFFF23"/>
              </a:solidFill>
            </a:endParaRPr>
          </a:p>
          <a:p>
            <a:endParaRPr lang="en-US" sz="1800" b="1" dirty="0">
              <a:solidFill>
                <a:srgbClr val="FFFF23"/>
              </a:solidFill>
            </a:endParaRPr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4419600" y="4114800"/>
            <a:ext cx="2667000" cy="1066800"/>
          </a:xfrm>
          <a:prstGeom prst="plus">
            <a:avLst>
              <a:gd name="adj" fmla="val 25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b="1" dirty="0">
                <a:solidFill>
                  <a:srgbClr val="FFFF23"/>
                </a:solidFill>
              </a:rPr>
              <a:t>Release of protoplasm</a:t>
            </a:r>
          </a:p>
        </p:txBody>
      </p:sp>
      <p:sp>
        <p:nvSpPr>
          <p:cNvPr id="7181" name="AutoShape 13"/>
          <p:cNvSpPr>
            <a:spLocks noChangeArrowheads="1"/>
          </p:cNvSpPr>
          <p:nvPr/>
        </p:nvSpPr>
        <p:spPr bwMode="auto">
          <a:xfrm rot="-928895">
            <a:off x="7315200" y="4800600"/>
            <a:ext cx="1295400" cy="914400"/>
          </a:xfrm>
          <a:prstGeom prst="curvedLeftArrow">
            <a:avLst>
              <a:gd name="adj1" fmla="val 20000"/>
              <a:gd name="adj2" fmla="val 40000"/>
              <a:gd name="adj3" fmla="val 4722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FF23"/>
                </a:solidFill>
                <a:effectLst/>
              </a:rPr>
              <a:t>1. Mechanical Method</a:t>
            </a:r>
            <a:r>
              <a:rPr lang="en-US" dirty="0" smtClean="0">
                <a:solidFill>
                  <a:srgbClr val="000066"/>
                </a:solidFill>
                <a:effectLst/>
              </a:rPr>
              <a:t/>
            </a:r>
            <a:br>
              <a:rPr lang="en-US" dirty="0" smtClean="0">
                <a:solidFill>
                  <a:srgbClr val="000066"/>
                </a:solidFill>
                <a:effectLst/>
              </a:rPr>
            </a:br>
            <a:endParaRPr lang="en-US" dirty="0" smtClean="0">
              <a:solidFill>
                <a:srgbClr val="000066"/>
              </a:solidFill>
              <a:effectLst/>
            </a:endParaRPr>
          </a:p>
        </p:txBody>
      </p:sp>
      <p:sp>
        <p:nvSpPr>
          <p:cNvPr id="2355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Used for vacuolated cells like onion bulb scale, radish and beet root tissues</a:t>
            </a:r>
          </a:p>
          <a:p>
            <a:pPr eaLnBrk="1" hangingPunct="1">
              <a:defRPr/>
            </a:pPr>
            <a:r>
              <a:rPr lang="en-US" dirty="0" smtClean="0"/>
              <a:t>Low yield of protoplast</a:t>
            </a:r>
          </a:p>
          <a:p>
            <a:pPr eaLnBrk="1" hangingPunct="1">
              <a:defRPr/>
            </a:pPr>
            <a:r>
              <a:rPr lang="en-US" dirty="0" smtClean="0"/>
              <a:t>Laborious and tedious process</a:t>
            </a:r>
          </a:p>
          <a:p>
            <a:pPr eaLnBrk="1" hangingPunct="1">
              <a:defRPr/>
            </a:pPr>
            <a:r>
              <a:rPr lang="en-US" dirty="0" smtClean="0"/>
              <a:t>Low protoplast viability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0"/>
            <a:ext cx="8001000" cy="685800"/>
          </a:xfrm>
        </p:spPr>
        <p:txBody>
          <a:bodyPr/>
          <a:lstStyle/>
          <a:p>
            <a:pPr algn="ctr" eaLnBrk="1" hangingPunct="1"/>
            <a:r>
              <a:rPr lang="en-US" sz="4000" smtClean="0">
                <a:solidFill>
                  <a:srgbClr val="FFFF23"/>
                </a:solidFill>
                <a:effectLst/>
              </a:rPr>
              <a:t>Enzymatic Method</a:t>
            </a:r>
          </a:p>
        </p:txBody>
      </p:sp>
      <p:sp>
        <p:nvSpPr>
          <p:cNvPr id="9219" name="Oval 4"/>
          <p:cNvSpPr>
            <a:spLocks noChangeArrowheads="1"/>
          </p:cNvSpPr>
          <p:nvPr/>
        </p:nvSpPr>
        <p:spPr bwMode="auto">
          <a:xfrm>
            <a:off x="1066800" y="838200"/>
            <a:ext cx="51816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 b="1">
              <a:solidFill>
                <a:schemeClr val="tx2"/>
              </a:solidFill>
              <a:latin typeface="Times New Roman" pitchFamily="18" charset="0"/>
            </a:endParaRPr>
          </a:p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Leaf sterlization, removal of</a:t>
            </a:r>
          </a:p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 epidermis</a:t>
            </a:r>
          </a:p>
          <a:p>
            <a:endParaRPr lang="en-US" sz="1800" b="1">
              <a:solidFill>
                <a:schemeClr val="tx2"/>
              </a:solidFill>
            </a:endParaRPr>
          </a:p>
        </p:txBody>
      </p:sp>
      <p:sp>
        <p:nvSpPr>
          <p:cNvPr id="9220" name="AutoShape 6"/>
          <p:cNvSpPr>
            <a:spLocks noChangeArrowheads="1"/>
          </p:cNvSpPr>
          <p:nvPr/>
        </p:nvSpPr>
        <p:spPr bwMode="auto">
          <a:xfrm rot="-2244321">
            <a:off x="2209800" y="2133600"/>
            <a:ext cx="762000" cy="609600"/>
          </a:xfrm>
          <a:prstGeom prst="lef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4495800" y="2819400"/>
            <a:ext cx="2133600" cy="60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b="1">
                <a:solidFill>
                  <a:schemeClr val="tx2"/>
                </a:solidFill>
              </a:rPr>
              <a:t>Plasmolysed </a:t>
            </a:r>
          </a:p>
          <a:p>
            <a:r>
              <a:rPr lang="en-US" sz="1800" b="1">
                <a:solidFill>
                  <a:schemeClr val="tx2"/>
                </a:solidFill>
              </a:rPr>
              <a:t>cells</a:t>
            </a:r>
          </a:p>
        </p:txBody>
      </p:sp>
      <p:sp>
        <p:nvSpPr>
          <p:cNvPr id="9222" name="Rectangle 8"/>
          <p:cNvSpPr>
            <a:spLocks noChangeArrowheads="1"/>
          </p:cNvSpPr>
          <p:nvPr/>
        </p:nvSpPr>
        <p:spPr bwMode="auto">
          <a:xfrm>
            <a:off x="381000" y="2819400"/>
            <a:ext cx="2133600" cy="60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b="1">
                <a:solidFill>
                  <a:schemeClr val="tx2"/>
                </a:solidFill>
              </a:rPr>
              <a:t>Plasmolysed </a:t>
            </a:r>
          </a:p>
          <a:p>
            <a:r>
              <a:rPr lang="en-US" sz="1800" b="1">
                <a:solidFill>
                  <a:schemeClr val="tx2"/>
                </a:solidFill>
              </a:rPr>
              <a:t>cells</a:t>
            </a:r>
          </a:p>
        </p:txBody>
      </p:sp>
      <p:sp>
        <p:nvSpPr>
          <p:cNvPr id="9223" name="AutoShape 9"/>
          <p:cNvSpPr>
            <a:spLocks noChangeArrowheads="1"/>
          </p:cNvSpPr>
          <p:nvPr/>
        </p:nvSpPr>
        <p:spPr bwMode="auto">
          <a:xfrm rot="-2901987">
            <a:off x="4799806" y="2058194"/>
            <a:ext cx="611188" cy="762000"/>
          </a:xfrm>
          <a:prstGeom prst="downArrow">
            <a:avLst>
              <a:gd name="adj1" fmla="val 50000"/>
              <a:gd name="adj2" fmla="val 3116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4" name="AutoShape 10"/>
          <p:cNvSpPr>
            <a:spLocks noChangeArrowheads="1"/>
          </p:cNvSpPr>
          <p:nvPr/>
        </p:nvSpPr>
        <p:spPr bwMode="auto">
          <a:xfrm>
            <a:off x="5486400" y="3581400"/>
            <a:ext cx="457200" cy="990600"/>
          </a:xfrm>
          <a:prstGeom prst="downArrow">
            <a:avLst>
              <a:gd name="adj1" fmla="val 50000"/>
              <a:gd name="adj2" fmla="val 541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5" name="Oval 12"/>
          <p:cNvSpPr>
            <a:spLocks noChangeArrowheads="1"/>
          </p:cNvSpPr>
          <p:nvPr/>
        </p:nvSpPr>
        <p:spPr bwMode="auto">
          <a:xfrm>
            <a:off x="1676400" y="3733800"/>
            <a:ext cx="1752600" cy="457200"/>
          </a:xfrm>
          <a:prstGeom prst="ellipse">
            <a:avLst/>
          </a:prstGeom>
          <a:solidFill>
            <a:srgbClr val="9966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200" b="1">
                <a:solidFill>
                  <a:schemeClr val="tx2"/>
                </a:solidFill>
              </a:rPr>
              <a:t>Pectinase +cellulase</a:t>
            </a:r>
          </a:p>
        </p:txBody>
      </p:sp>
      <p:sp>
        <p:nvSpPr>
          <p:cNvPr id="9226" name="Oval 13"/>
          <p:cNvSpPr>
            <a:spLocks noChangeArrowheads="1"/>
          </p:cNvSpPr>
          <p:nvPr/>
        </p:nvSpPr>
        <p:spPr bwMode="auto">
          <a:xfrm>
            <a:off x="5943600" y="3733800"/>
            <a:ext cx="914400" cy="457200"/>
          </a:xfrm>
          <a:prstGeom prst="ellipse">
            <a:avLst/>
          </a:prstGeom>
          <a:solidFill>
            <a:srgbClr val="9966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200" b="1">
                <a:solidFill>
                  <a:schemeClr val="tx2"/>
                </a:solidFill>
              </a:rPr>
              <a:t>Pectinase</a:t>
            </a:r>
            <a:r>
              <a:rPr lang="en-US" sz="18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227" name="Rectangle 14"/>
          <p:cNvSpPr>
            <a:spLocks noChangeArrowheads="1"/>
          </p:cNvSpPr>
          <p:nvPr/>
        </p:nvSpPr>
        <p:spPr bwMode="auto">
          <a:xfrm>
            <a:off x="381000" y="4724400"/>
            <a:ext cx="22098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b="1">
                <a:solidFill>
                  <a:schemeClr val="tx2"/>
                </a:solidFill>
              </a:rPr>
              <a:t>Protoplasm released</a:t>
            </a:r>
          </a:p>
        </p:txBody>
      </p:sp>
      <p:sp>
        <p:nvSpPr>
          <p:cNvPr id="9228" name="Rectangle 16"/>
          <p:cNvSpPr>
            <a:spLocks noChangeArrowheads="1"/>
          </p:cNvSpPr>
          <p:nvPr/>
        </p:nvSpPr>
        <p:spPr bwMode="auto">
          <a:xfrm>
            <a:off x="4495800" y="4648200"/>
            <a:ext cx="2057400" cy="60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b="1">
                <a:solidFill>
                  <a:schemeClr val="tx2"/>
                </a:solidFill>
              </a:rPr>
              <a:t>Release of </a:t>
            </a:r>
          </a:p>
          <a:p>
            <a:r>
              <a:rPr lang="en-US" sz="1800" b="1">
                <a:solidFill>
                  <a:schemeClr val="tx2"/>
                </a:solidFill>
              </a:rPr>
              <a:t>isolated cells</a:t>
            </a:r>
          </a:p>
        </p:txBody>
      </p:sp>
      <p:sp>
        <p:nvSpPr>
          <p:cNvPr id="9229" name="AutoShape 17"/>
          <p:cNvSpPr>
            <a:spLocks noChangeArrowheads="1"/>
          </p:cNvSpPr>
          <p:nvPr/>
        </p:nvSpPr>
        <p:spPr bwMode="auto">
          <a:xfrm>
            <a:off x="1295400" y="3581400"/>
            <a:ext cx="457200" cy="990600"/>
          </a:xfrm>
          <a:prstGeom prst="downArrow">
            <a:avLst>
              <a:gd name="adj1" fmla="val 50000"/>
              <a:gd name="adj2" fmla="val 541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0" name="AutoShape 18"/>
          <p:cNvSpPr>
            <a:spLocks noChangeArrowheads="1"/>
          </p:cNvSpPr>
          <p:nvPr/>
        </p:nvSpPr>
        <p:spPr bwMode="auto">
          <a:xfrm>
            <a:off x="6705600" y="48006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1" name="Oval 19"/>
          <p:cNvSpPr>
            <a:spLocks noChangeArrowheads="1"/>
          </p:cNvSpPr>
          <p:nvPr/>
        </p:nvSpPr>
        <p:spPr bwMode="auto">
          <a:xfrm>
            <a:off x="6629400" y="5105400"/>
            <a:ext cx="838200" cy="533400"/>
          </a:xfrm>
          <a:prstGeom prst="ellipse">
            <a:avLst/>
          </a:prstGeom>
          <a:solidFill>
            <a:srgbClr val="9966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200" b="1">
                <a:solidFill>
                  <a:schemeClr val="tx2"/>
                </a:solidFill>
              </a:rPr>
              <a:t>cellulase</a:t>
            </a:r>
          </a:p>
        </p:txBody>
      </p:sp>
      <p:sp>
        <p:nvSpPr>
          <p:cNvPr id="9232" name="Rectangle 20"/>
          <p:cNvSpPr>
            <a:spLocks noChangeArrowheads="1"/>
          </p:cNvSpPr>
          <p:nvPr/>
        </p:nvSpPr>
        <p:spPr bwMode="auto">
          <a:xfrm>
            <a:off x="7467600" y="4572000"/>
            <a:ext cx="1676400" cy="60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b="1">
                <a:solidFill>
                  <a:schemeClr val="tx2"/>
                </a:solidFill>
              </a:rPr>
              <a:t>Protoplasm </a:t>
            </a:r>
          </a:p>
          <a:p>
            <a:r>
              <a:rPr lang="en-US" sz="1800" b="1">
                <a:solidFill>
                  <a:schemeClr val="tx2"/>
                </a:solidFill>
              </a:rPr>
              <a:t>released</a:t>
            </a:r>
          </a:p>
        </p:txBody>
      </p:sp>
      <p:sp>
        <p:nvSpPr>
          <p:cNvPr id="9233" name="AutoShape 22"/>
          <p:cNvSpPr>
            <a:spLocks noChangeArrowheads="1"/>
          </p:cNvSpPr>
          <p:nvPr/>
        </p:nvSpPr>
        <p:spPr bwMode="auto">
          <a:xfrm rot="1689965">
            <a:off x="1524000" y="5562600"/>
            <a:ext cx="862013" cy="457200"/>
          </a:xfrm>
          <a:prstGeom prst="rightArrow">
            <a:avLst>
              <a:gd name="adj1" fmla="val 50000"/>
              <a:gd name="adj2" fmla="val 47135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4" name="AutoShape 23"/>
          <p:cNvSpPr>
            <a:spLocks noChangeArrowheads="1"/>
          </p:cNvSpPr>
          <p:nvPr/>
        </p:nvSpPr>
        <p:spPr bwMode="auto">
          <a:xfrm rot="-2531256">
            <a:off x="4630738" y="5562600"/>
            <a:ext cx="914400" cy="4572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5" name="AutoShape 24"/>
          <p:cNvSpPr>
            <a:spLocks noChangeArrowheads="1"/>
          </p:cNvSpPr>
          <p:nvPr/>
        </p:nvSpPr>
        <p:spPr bwMode="auto">
          <a:xfrm>
            <a:off x="2514600" y="5867400"/>
            <a:ext cx="1828800" cy="762000"/>
          </a:xfrm>
          <a:prstGeom prst="plus">
            <a:avLst>
              <a:gd name="adj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b="1">
                <a:solidFill>
                  <a:schemeClr val="tx2"/>
                </a:solidFill>
              </a:rPr>
              <a:t>Isolated </a:t>
            </a:r>
          </a:p>
          <a:p>
            <a:r>
              <a:rPr lang="en-US" sz="1800" b="1">
                <a:solidFill>
                  <a:schemeClr val="tx2"/>
                </a:solidFill>
              </a:rPr>
              <a:t>Protoplasm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66800" y="244475"/>
            <a:ext cx="7775575" cy="974725"/>
          </a:xfrm>
        </p:spPr>
        <p:txBody>
          <a:bodyPr/>
          <a:lstStyle/>
          <a:p>
            <a:pPr algn="ctr" eaLnBrk="1" hangingPunct="1"/>
            <a:r>
              <a:rPr lang="en-US" smtClean="0">
                <a:solidFill>
                  <a:srgbClr val="FFFF23"/>
                </a:solidFill>
                <a:effectLst/>
              </a:rPr>
              <a:t>Enzymatic Method</a:t>
            </a: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524000"/>
            <a:ext cx="8007350" cy="45720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endParaRPr lang="en-US" sz="2000" smtClean="0">
              <a:effectLst/>
            </a:endParaRPr>
          </a:p>
          <a:p>
            <a:pPr algn="just" eaLnBrk="1" hangingPunct="1">
              <a:defRPr/>
            </a:pPr>
            <a:r>
              <a:rPr lang="en-US" sz="2800" b="1" smtClean="0">
                <a:effectLst/>
              </a:rPr>
              <a:t>Used for</a:t>
            </a:r>
            <a:r>
              <a:rPr lang="en-US" sz="2800" smtClean="0">
                <a:effectLst/>
              </a:rPr>
              <a:t> </a:t>
            </a:r>
            <a:r>
              <a:rPr lang="en-US" sz="2800" b="1" smtClean="0">
                <a:effectLst/>
              </a:rPr>
              <a:t>variety of tissues and organs including leaves, petioles, fruits, roots, coleoptiles, hypocotyls, stem, shoot apices, embryo microspores</a:t>
            </a:r>
          </a:p>
          <a:p>
            <a:pPr algn="just" eaLnBrk="1" hangingPunct="1">
              <a:defRPr/>
            </a:pPr>
            <a:r>
              <a:rPr lang="en-US" sz="2800" b="1" smtClean="0">
                <a:effectLst/>
              </a:rPr>
              <a:t> Mesophyll tissue - most suitable source </a:t>
            </a:r>
          </a:p>
          <a:p>
            <a:pPr algn="just" eaLnBrk="1" hangingPunct="1">
              <a:defRPr/>
            </a:pPr>
            <a:r>
              <a:rPr lang="en-US" sz="2800" b="1" smtClean="0">
                <a:effectLst/>
              </a:rPr>
              <a:t> High yield of protoplast</a:t>
            </a:r>
          </a:p>
          <a:p>
            <a:pPr algn="just" eaLnBrk="1" hangingPunct="1">
              <a:defRPr/>
            </a:pPr>
            <a:r>
              <a:rPr lang="en-US" sz="2800" b="1" smtClean="0">
                <a:effectLst/>
              </a:rPr>
              <a:t> Easy to perform</a:t>
            </a:r>
          </a:p>
          <a:p>
            <a:pPr algn="just" eaLnBrk="1" hangingPunct="1">
              <a:defRPr/>
            </a:pPr>
            <a:r>
              <a:rPr lang="en-US" sz="2800" b="1" smtClean="0">
                <a:effectLst/>
              </a:rPr>
              <a:t> More protoplast viability </a:t>
            </a:r>
          </a:p>
          <a:p>
            <a:pPr algn="just" eaLnBrk="1" hangingPunct="1">
              <a:defRPr/>
            </a:pPr>
            <a:endParaRPr 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1524000" y="0"/>
            <a:ext cx="5562600" cy="1295400"/>
          </a:xfrm>
          <a:prstGeom prst="ellipse">
            <a:avLst/>
          </a:prstGeom>
          <a:solidFill>
            <a:srgbClr val="996633"/>
          </a:solidFill>
          <a:ln w="9525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1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Protoplast Fusion</a:t>
            </a:r>
          </a:p>
          <a:p>
            <a:pPr>
              <a:defRPr/>
            </a:pPr>
            <a:r>
              <a:rPr lang="en-US" sz="1800">
                <a:solidFill>
                  <a:srgbClr val="FFFF2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(Fusion of protoplasts of two different genomes)</a:t>
            </a:r>
          </a:p>
        </p:txBody>
      </p:sp>
      <p:sp>
        <p:nvSpPr>
          <p:cNvPr id="11267" name="AutoShape 6"/>
          <p:cNvSpPr>
            <a:spLocks noChangeArrowheads="1"/>
          </p:cNvSpPr>
          <p:nvPr/>
        </p:nvSpPr>
        <p:spPr bwMode="auto">
          <a:xfrm>
            <a:off x="533400" y="2133600"/>
            <a:ext cx="2667000" cy="1371600"/>
          </a:xfrm>
          <a:prstGeom prst="hexagon">
            <a:avLst>
              <a:gd name="adj" fmla="val 48611"/>
              <a:gd name="vf" fmla="val 115470"/>
            </a:avLst>
          </a:prstGeom>
          <a:solidFill>
            <a:srgbClr val="9966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b="1">
                <a:solidFill>
                  <a:srgbClr val="000066"/>
                </a:solidFill>
              </a:rPr>
              <a:t>1. Spontaneous Fusion</a:t>
            </a:r>
          </a:p>
        </p:txBody>
      </p:sp>
      <p:sp>
        <p:nvSpPr>
          <p:cNvPr id="11268" name="AutoShape 7"/>
          <p:cNvSpPr>
            <a:spLocks noChangeArrowheads="1"/>
          </p:cNvSpPr>
          <p:nvPr/>
        </p:nvSpPr>
        <p:spPr bwMode="auto">
          <a:xfrm>
            <a:off x="5410200" y="2209800"/>
            <a:ext cx="2667000" cy="1371600"/>
          </a:xfrm>
          <a:prstGeom prst="hexagon">
            <a:avLst>
              <a:gd name="adj" fmla="val 48611"/>
              <a:gd name="vf" fmla="val 115470"/>
            </a:avLst>
          </a:prstGeom>
          <a:solidFill>
            <a:srgbClr val="9966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b="1">
                <a:solidFill>
                  <a:srgbClr val="000066"/>
                </a:solidFill>
              </a:rPr>
              <a:t>2. Induced Fusion</a:t>
            </a:r>
          </a:p>
        </p:txBody>
      </p:sp>
      <p:sp>
        <p:nvSpPr>
          <p:cNvPr id="11269" name="AutoShape 8"/>
          <p:cNvSpPr>
            <a:spLocks noChangeArrowheads="1"/>
          </p:cNvSpPr>
          <p:nvPr/>
        </p:nvSpPr>
        <p:spPr bwMode="auto">
          <a:xfrm>
            <a:off x="228600" y="4724400"/>
            <a:ext cx="1371600" cy="685800"/>
          </a:xfrm>
          <a:prstGeom prst="roundRect">
            <a:avLst>
              <a:gd name="adj" fmla="val 16667"/>
            </a:avLst>
          </a:prstGeom>
          <a:solidFill>
            <a:srgbClr val="33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600" b="1"/>
              <a:t>Intraspecific</a:t>
            </a:r>
          </a:p>
        </p:txBody>
      </p:sp>
      <p:sp>
        <p:nvSpPr>
          <p:cNvPr id="11270" name="AutoShape 9"/>
          <p:cNvSpPr>
            <a:spLocks noChangeArrowheads="1"/>
          </p:cNvSpPr>
          <p:nvPr/>
        </p:nvSpPr>
        <p:spPr bwMode="auto">
          <a:xfrm>
            <a:off x="1981200" y="4724400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33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600" b="1"/>
              <a:t>Intergeneric</a:t>
            </a:r>
          </a:p>
        </p:txBody>
      </p:sp>
      <p:sp>
        <p:nvSpPr>
          <p:cNvPr id="11271" name="AutoShape 10"/>
          <p:cNvSpPr>
            <a:spLocks noChangeArrowheads="1"/>
          </p:cNvSpPr>
          <p:nvPr/>
        </p:nvSpPr>
        <p:spPr bwMode="auto">
          <a:xfrm>
            <a:off x="7543800" y="4724400"/>
            <a:ext cx="1600200" cy="685800"/>
          </a:xfrm>
          <a:prstGeom prst="roundRect">
            <a:avLst>
              <a:gd name="adj" fmla="val 16667"/>
            </a:avLst>
          </a:prstGeom>
          <a:solidFill>
            <a:srgbClr val="33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600" b="1"/>
              <a:t>Electrofusion</a:t>
            </a:r>
          </a:p>
        </p:txBody>
      </p:sp>
      <p:sp>
        <p:nvSpPr>
          <p:cNvPr id="11272" name="AutoShape 11"/>
          <p:cNvSpPr>
            <a:spLocks noChangeArrowheads="1"/>
          </p:cNvSpPr>
          <p:nvPr/>
        </p:nvSpPr>
        <p:spPr bwMode="auto">
          <a:xfrm>
            <a:off x="6019800" y="4724400"/>
            <a:ext cx="1371600" cy="685800"/>
          </a:xfrm>
          <a:prstGeom prst="roundRect">
            <a:avLst>
              <a:gd name="adj" fmla="val 16667"/>
            </a:avLst>
          </a:prstGeom>
          <a:solidFill>
            <a:srgbClr val="33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600" b="1"/>
              <a:t>Mechanical</a:t>
            </a:r>
          </a:p>
          <a:p>
            <a:r>
              <a:rPr lang="en-US" sz="1600" b="1"/>
              <a:t> Fusion</a:t>
            </a:r>
          </a:p>
        </p:txBody>
      </p:sp>
      <p:sp>
        <p:nvSpPr>
          <p:cNvPr id="11273" name="AutoShape 12"/>
          <p:cNvSpPr>
            <a:spLocks noChangeArrowheads="1"/>
          </p:cNvSpPr>
          <p:nvPr/>
        </p:nvSpPr>
        <p:spPr bwMode="auto">
          <a:xfrm>
            <a:off x="4191000" y="4724400"/>
            <a:ext cx="1600200" cy="685800"/>
          </a:xfrm>
          <a:prstGeom prst="roundRect">
            <a:avLst>
              <a:gd name="adj" fmla="val 16667"/>
            </a:avLst>
          </a:prstGeom>
          <a:solidFill>
            <a:srgbClr val="33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600" b="1"/>
              <a:t>Chemofusion</a:t>
            </a:r>
          </a:p>
          <a:p>
            <a:endParaRPr lang="en-US" sz="1800"/>
          </a:p>
        </p:txBody>
      </p:sp>
      <p:sp>
        <p:nvSpPr>
          <p:cNvPr id="11274" name="AutoShape 13"/>
          <p:cNvSpPr>
            <a:spLocks noChangeArrowheads="1"/>
          </p:cNvSpPr>
          <p:nvPr/>
        </p:nvSpPr>
        <p:spPr bwMode="auto">
          <a:xfrm rot="-4060149">
            <a:off x="269082" y="3696494"/>
            <a:ext cx="830262" cy="457200"/>
          </a:xfrm>
          <a:prstGeom prst="leftArrow">
            <a:avLst>
              <a:gd name="adj1" fmla="val 50000"/>
              <a:gd name="adj2" fmla="val 45399"/>
            </a:avLst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5" name="AutoShape 16"/>
          <p:cNvSpPr>
            <a:spLocks noChangeArrowheads="1"/>
          </p:cNvSpPr>
          <p:nvPr/>
        </p:nvSpPr>
        <p:spPr bwMode="auto">
          <a:xfrm rot="-2829393">
            <a:off x="5173663" y="3673475"/>
            <a:ext cx="812800" cy="501650"/>
          </a:xfrm>
          <a:prstGeom prst="leftArrow">
            <a:avLst>
              <a:gd name="adj1" fmla="val 50000"/>
              <a:gd name="adj2" fmla="val 40506"/>
            </a:avLst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6" name="AutoShape 17"/>
          <p:cNvSpPr>
            <a:spLocks noChangeArrowheads="1"/>
          </p:cNvSpPr>
          <p:nvPr/>
        </p:nvSpPr>
        <p:spPr bwMode="auto">
          <a:xfrm rot="-1539196">
            <a:off x="2438400" y="3587750"/>
            <a:ext cx="457200" cy="830263"/>
          </a:xfrm>
          <a:prstGeom prst="downArrow">
            <a:avLst>
              <a:gd name="adj1" fmla="val 50000"/>
              <a:gd name="adj2" fmla="val 45399"/>
            </a:avLst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7" name="AutoShape 18"/>
          <p:cNvSpPr>
            <a:spLocks noChangeArrowheads="1"/>
          </p:cNvSpPr>
          <p:nvPr/>
        </p:nvSpPr>
        <p:spPr bwMode="auto">
          <a:xfrm>
            <a:off x="6477000" y="3733800"/>
            <a:ext cx="457200" cy="838200"/>
          </a:xfrm>
          <a:prstGeom prst="downArrow">
            <a:avLst>
              <a:gd name="adj1" fmla="val 50000"/>
              <a:gd name="adj2" fmla="val 45833"/>
            </a:avLst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8" name="AutoShape 19"/>
          <p:cNvSpPr>
            <a:spLocks noChangeArrowheads="1"/>
          </p:cNvSpPr>
          <p:nvPr/>
        </p:nvSpPr>
        <p:spPr bwMode="auto">
          <a:xfrm rot="-2513194">
            <a:off x="7662863" y="3497263"/>
            <a:ext cx="457200" cy="857250"/>
          </a:xfrm>
          <a:prstGeom prst="downArrow">
            <a:avLst>
              <a:gd name="adj1" fmla="val 50000"/>
              <a:gd name="adj2" fmla="val 46875"/>
            </a:avLst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9" name="AutoShape 21"/>
          <p:cNvSpPr>
            <a:spLocks noChangeArrowheads="1"/>
          </p:cNvSpPr>
          <p:nvPr/>
        </p:nvSpPr>
        <p:spPr bwMode="auto">
          <a:xfrm rot="-3916992">
            <a:off x="2000250" y="1385888"/>
            <a:ext cx="784225" cy="457200"/>
          </a:xfrm>
          <a:prstGeom prst="leftArrow">
            <a:avLst>
              <a:gd name="adj1" fmla="val 50000"/>
              <a:gd name="adj2" fmla="val 42882"/>
            </a:avLst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0" name="AutoShape 22"/>
          <p:cNvSpPr>
            <a:spLocks noChangeArrowheads="1"/>
          </p:cNvSpPr>
          <p:nvPr/>
        </p:nvSpPr>
        <p:spPr bwMode="auto">
          <a:xfrm rot="-1539196">
            <a:off x="6188075" y="1214438"/>
            <a:ext cx="457200" cy="762000"/>
          </a:xfrm>
          <a:prstGeom prst="downArrow">
            <a:avLst>
              <a:gd name="adj1" fmla="val 50000"/>
              <a:gd name="adj2" fmla="val 41667"/>
            </a:avLst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507</TotalTime>
  <Words>591</Words>
  <Application>Microsoft PowerPoint</Application>
  <PresentationFormat>On-screen Show (4:3)</PresentationFormat>
  <Paragraphs>121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Arial Black</vt:lpstr>
      <vt:lpstr>Wingdings</vt:lpstr>
      <vt:lpstr>Calibri</vt:lpstr>
      <vt:lpstr>Times New Roman</vt:lpstr>
      <vt:lpstr>Glass Layers</vt:lpstr>
      <vt:lpstr>SOMATIC HYBRIDIZATION</vt:lpstr>
      <vt:lpstr>Slide 2</vt:lpstr>
      <vt:lpstr>Somatic hybridization technique</vt:lpstr>
      <vt:lpstr>Slide 4</vt:lpstr>
      <vt:lpstr>1. Mechanical Method </vt:lpstr>
      <vt:lpstr>1. Mechanical Method </vt:lpstr>
      <vt:lpstr>Enzymatic Method</vt:lpstr>
      <vt:lpstr>Enzymatic Method</vt:lpstr>
      <vt:lpstr>Slide 9</vt:lpstr>
      <vt:lpstr> Spontaneous Fusion</vt:lpstr>
      <vt:lpstr>  Induced Fusion </vt:lpstr>
      <vt:lpstr>Induced Fusion </vt:lpstr>
      <vt:lpstr> Identification and Selection of somatic hybrid cells</vt:lpstr>
      <vt:lpstr>Slide 14</vt:lpstr>
      <vt:lpstr>Culture of the hybrid cells</vt:lpstr>
      <vt:lpstr>Regeneration of hybrid plants </vt:lpstr>
      <vt:lpstr>Advantages of somatic hybridization</vt:lpstr>
      <vt:lpstr>Advantages of somatic hybridization</vt:lpstr>
      <vt:lpstr>Limitations of Somatic hybridization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SOMATIC HYBRIDIZATION</dc:title>
  <dc:creator>Rubina Begum, Jayanti Tokas, Shalini Jain and Hariom Yadav</dc:creator>
  <cp:lastModifiedBy>Acer</cp:lastModifiedBy>
  <cp:revision>48</cp:revision>
  <dcterms:created xsi:type="dcterms:W3CDTF">1601-01-01T00:00:00Z</dcterms:created>
  <dcterms:modified xsi:type="dcterms:W3CDTF">2015-11-02T09:21:01Z</dcterms:modified>
</cp:coreProperties>
</file>