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sldIdLst>
    <p:sldId id="256" r:id="rId2"/>
    <p:sldId id="289" r:id="rId3"/>
    <p:sldId id="322" r:id="rId4"/>
    <p:sldId id="323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9" r:id="rId17"/>
    <p:sldId id="308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24" r:id="rId26"/>
    <p:sldId id="327" r:id="rId27"/>
    <p:sldId id="325" r:id="rId28"/>
    <p:sldId id="326" r:id="rId29"/>
    <p:sldId id="328" r:id="rId30"/>
    <p:sldId id="329" r:id="rId31"/>
    <p:sldId id="317" r:id="rId32"/>
    <p:sldId id="318" r:id="rId33"/>
    <p:sldId id="31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E091B-C231-4CFC-B574-F0918D2E0D02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2ED94-BC3B-4851-8ADA-56B4C32041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1F1107-926F-46FA-AE07-A50FE51E1405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208912" cy="155334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LIS-636 &amp; 411 Knowledge Management</a:t>
            </a:r>
            <a:endParaRPr lang="en-US" sz="4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5024" cy="3224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Taught by:	Dr. Haroon Idrees</a:t>
            </a:r>
          </a:p>
          <a:p>
            <a:pPr algn="ctr"/>
            <a:r>
              <a:rPr lang="en-US" dirty="0" smtClean="0"/>
              <a:t>To:</a:t>
            </a:r>
            <a:r>
              <a:rPr lang="en-US" dirty="0"/>
              <a:t> </a:t>
            </a:r>
            <a:r>
              <a:rPr lang="en-US" dirty="0" err="1" smtClean="0"/>
              <a:t>MLIS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de-DE" dirty="0" smtClean="0"/>
              <a:t>&amp; BS LIS 8</a:t>
            </a:r>
            <a:r>
              <a:rPr lang="en-US" baseline="30000" dirty="0" err="1" smtClean="0"/>
              <a:t>th</a:t>
            </a:r>
            <a:r>
              <a:rPr lang="de-DE" dirty="0" smtClean="0"/>
              <a:t>  </a:t>
            </a:r>
            <a:r>
              <a:rPr lang="en-US" dirty="0" smtClean="0"/>
              <a:t>Semester</a:t>
            </a:r>
          </a:p>
          <a:p>
            <a:pPr algn="ctr"/>
            <a:r>
              <a:rPr lang="en-US" dirty="0" err="1" smtClean="0"/>
              <a:t>DLIS</a:t>
            </a:r>
            <a:r>
              <a:rPr lang="en-US" dirty="0" smtClean="0"/>
              <a:t>, </a:t>
            </a:r>
            <a:r>
              <a:rPr lang="en-US" dirty="0" err="1" smtClean="0"/>
              <a:t>UOS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r>
              <a:rPr lang="en-US" u="sng">
                <a:solidFill>
                  <a:srgbClr val="7030A0"/>
                </a:solidFill>
              </a:rPr>
              <a:t>Presentation </a:t>
            </a:r>
            <a:r>
              <a:rPr lang="en-US" u="sng" dirty="0">
                <a:solidFill>
                  <a:srgbClr val="7030A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Positive Cultural Values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Leadership (by heart)</a:t>
            </a:r>
            <a:endParaRPr lang="en-US" altLang="zh-TW" dirty="0">
              <a:ea typeface="新細明體" pitchFamily="18" charset="-120"/>
              <a:cs typeface="Times New Roman" pitchFamily="18" charset="0"/>
            </a:endParaRPr>
          </a:p>
          <a:p>
            <a:pPr algn="just"/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Understanding company </a:t>
            </a:r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mission</a:t>
            </a:r>
            <a:endParaRPr lang="en-US" altLang="zh-TW" dirty="0">
              <a:ea typeface="新細明體" pitchFamily="18" charset="-120"/>
              <a:cs typeface="Times New Roman" pitchFamily="18" charset="0"/>
            </a:endParaRPr>
          </a:p>
          <a:p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Culturally internalized (enthusiastic &amp; Optimistic) </a:t>
            </a:r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management practices: Middle management</a:t>
            </a:r>
            <a:endParaRPr lang="en-US" altLang="zh-TW" dirty="0">
              <a:ea typeface="新細明體" pitchFamily="18" charset="-120"/>
              <a:cs typeface="Times New Roman" pitchFamily="18" charset="0"/>
            </a:endParaRPr>
          </a:p>
          <a:p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Culturally internalized operational </a:t>
            </a:r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practices: Lower management</a:t>
            </a:r>
            <a:endParaRPr lang="en-US" altLang="zh-TW" dirty="0">
              <a:ea typeface="新細明體" pitchFamily="18" charset="-120"/>
              <a:cs typeface="Times New Roman" pitchFamily="18" charset="0"/>
            </a:endParaRPr>
          </a:p>
          <a:p>
            <a:pPr algn="just"/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Understanding company priorities</a:t>
            </a:r>
          </a:p>
          <a:p>
            <a:pPr algn="just"/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Culturally </a:t>
            </a:r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driven </a:t>
            </a:r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(work) forces</a:t>
            </a:r>
            <a:endParaRPr lang="en-US" altLang="zh-TW" dirty="0"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ACE2-1EC5-4F9E-AF14-85C7A25C61A2}" type="slidenum">
              <a:rPr lang="zh-TW" altLang="en-US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2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692696"/>
            <a:ext cx="7939608" cy="1059904"/>
          </a:xfrm>
        </p:spPr>
        <p:txBody>
          <a:bodyPr>
            <a:normAutofit fontScale="90000"/>
          </a:bodyPr>
          <a:lstStyle/>
          <a:p>
            <a:r>
              <a:rPr lang="en-US" altLang="zh-TW" sz="4000" b="1" dirty="0">
                <a:ea typeface="新細明體" pitchFamily="18" charset="-120"/>
                <a:cs typeface="Times New Roman" pitchFamily="18" charset="0"/>
              </a:rPr>
              <a:t>Factors </a:t>
            </a:r>
            <a:r>
              <a:rPr lang="en-US" altLang="zh-TW" sz="4000" b="1" dirty="0" smtClean="0">
                <a:ea typeface="新細明體" pitchFamily="18" charset="-120"/>
                <a:cs typeface="Times New Roman" pitchFamily="18" charset="0"/>
              </a:rPr>
              <a:t>that Hinder Positive Cultural </a:t>
            </a:r>
            <a:r>
              <a:rPr lang="en-US" altLang="zh-TW" sz="4000" b="1" dirty="0">
                <a:ea typeface="新細明體" pitchFamily="18" charset="-120"/>
                <a:cs typeface="Times New Roman" pitchFamily="18" charset="0"/>
              </a:rPr>
              <a:t>Values 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algn="just"/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Culturally </a:t>
            </a:r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(negatively)driven </a:t>
            </a:r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forces</a:t>
            </a:r>
          </a:p>
          <a:p>
            <a:pPr algn="just"/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Questionable </a:t>
            </a:r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values</a:t>
            </a:r>
          </a:p>
          <a:p>
            <a:pPr algn="just"/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Questionable beliefs</a:t>
            </a:r>
          </a:p>
          <a:p>
            <a:pPr algn="just"/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Lack of trust in the approach or process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80A8-252B-4BDB-9BA8-F117604D6B11}" type="slidenum">
              <a:rPr lang="zh-TW" altLang="en-US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068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Employee Job Satisfaction and Stability of Workplace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Job satisfaction determined by the match between an employee’s vocational needs and job requirements</a:t>
            </a:r>
          </a:p>
          <a:p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Success of knowledge transfer and sharing depends on how </a:t>
            </a:r>
            <a:r>
              <a:rPr lang="en-US" altLang="zh-TW" dirty="0" smtClean="0">
                <a:ea typeface="新細明體" pitchFamily="18" charset="-120"/>
                <a:cs typeface="Times New Roman" pitchFamily="18" charset="0"/>
              </a:rPr>
              <a:t>satisfied </a:t>
            </a:r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employees are on the job </a:t>
            </a:r>
            <a:endParaRPr lang="en-US" altLang="zh-TW" dirty="0" smtClean="0">
              <a:ea typeface="新細明體" pitchFamily="18" charset="-120"/>
              <a:cs typeface="Times New Roman" pitchFamily="18" charset="0"/>
            </a:endParaRPr>
          </a:p>
          <a:p>
            <a:endParaRPr lang="en-US" altLang="zh-TW" dirty="0">
              <a:ea typeface="新細明體" pitchFamily="18" charset="-120"/>
              <a:cs typeface="Times New Roman" pitchFamily="18" charset="0"/>
            </a:endParaRPr>
          </a:p>
          <a:p>
            <a:endParaRPr lang="en-US" altLang="zh-TW" dirty="0" smtClean="0"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0F4F-6F2A-4BB3-ABCA-E266BFDAD4E1}" type="slidenum">
              <a:rPr lang="zh-TW" altLang="en-US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29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ea typeface="新細明體" pitchFamily="18" charset="-120"/>
                <a:cs typeface="Times New Roman" pitchFamily="18" charset="0"/>
              </a:rPr>
              <a:t>Major Known Vocational Needs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280920" cy="438912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Ability 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utilization	</a:t>
            </a: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	Recognition</a:t>
            </a:r>
            <a:endParaRPr lang="en-US" altLang="zh-TW" sz="2400" b="1" dirty="0">
              <a:ea typeface="新細明體" pitchFamily="18" charset="-12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Achievement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		Responsibility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Activity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	</a:t>
            </a: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	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	Security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Advancement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	</a:t>
            </a: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	Status</a:t>
            </a:r>
            <a:endParaRPr lang="en-US" altLang="zh-TW" sz="2400" b="1" dirty="0">
              <a:ea typeface="新細明體" pitchFamily="18" charset="-12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Authority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		</a:t>
            </a: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	Supervision—human relations</a:t>
            </a:r>
            <a:endParaRPr lang="en-US" altLang="zh-TW" sz="2400" b="1" dirty="0">
              <a:ea typeface="新細明體" pitchFamily="18" charset="-12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Compensation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	</a:t>
            </a: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	Supervision-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-technical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Creativity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		</a:t>
            </a: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	Variety</a:t>
            </a:r>
            <a:endParaRPr lang="en-US" altLang="zh-TW" sz="2400" b="1" dirty="0">
              <a:ea typeface="新細明體" pitchFamily="18" charset="-12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Independence	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	Working conditions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 smtClean="0">
                <a:ea typeface="新細明體" pitchFamily="18" charset="-120"/>
                <a:cs typeface="Times New Roman" pitchFamily="18" charset="0"/>
              </a:rPr>
              <a:t>Moral </a:t>
            </a:r>
            <a:r>
              <a:rPr lang="en-US" altLang="zh-TW" sz="2400" b="1" dirty="0">
                <a:ea typeface="新細明體" pitchFamily="18" charset="-120"/>
                <a:cs typeface="Times New Roman" pitchFamily="18" charset="0"/>
              </a:rPr>
              <a:t>values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E371-94DC-4545-A5FC-154608B71A64}" type="slidenum">
              <a:rPr lang="zh-TW" altLang="en-US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539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609600"/>
            <a:ext cx="7939608" cy="1143000"/>
          </a:xfrm>
        </p:spPr>
        <p:txBody>
          <a:bodyPr>
            <a:noAutofit/>
          </a:bodyPr>
          <a:lstStyle/>
          <a:p>
            <a:pPr algn="just"/>
            <a:r>
              <a:rPr lang="zh-TW" altLang="en-US" sz="4000" b="1" dirty="0">
                <a:ea typeface="新細明體" pitchFamily="18" charset="-120"/>
                <a:cs typeface="Times New Roman" pitchFamily="18" charset="0"/>
              </a:rPr>
              <a:t> </a:t>
            </a:r>
            <a:r>
              <a:rPr lang="en-US" altLang="zh-TW" sz="4000" b="1" dirty="0">
                <a:ea typeface="新細明體" pitchFamily="18" charset="-120"/>
                <a:cs typeface="Times New Roman" pitchFamily="18" charset="0"/>
              </a:rPr>
              <a:t>A Conceptual Job Adjustment Model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830C-B534-4F87-8994-3A9A83844486}" type="slidenum">
              <a:rPr lang="zh-TW" altLang="en-US"/>
              <a:pPr/>
              <a:t>14</a:t>
            </a:fld>
            <a:endParaRPr lang="en-US" altLang="zh-TW"/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5676900" y="2780928"/>
            <a:ext cx="1847428" cy="724272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JOB SATISFACTION</a:t>
            </a:r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2971800" y="4267200"/>
            <a:ext cx="1676400" cy="1106016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Employee vocational needs met by the job</a:t>
            </a:r>
          </a:p>
        </p:txBody>
      </p:sp>
      <p:sp>
        <p:nvSpPr>
          <p:cNvPr id="260102" name="Rectangle 6"/>
          <p:cNvSpPr>
            <a:spLocks noChangeArrowheads="1"/>
          </p:cNvSpPr>
          <p:nvPr/>
        </p:nvSpPr>
        <p:spPr bwMode="auto">
          <a:xfrm>
            <a:off x="2819400" y="2132856"/>
            <a:ext cx="1714500" cy="991344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What the job offers employee</a:t>
            </a:r>
          </a:p>
        </p:txBody>
      </p:sp>
      <p:sp>
        <p:nvSpPr>
          <p:cNvPr id="260103" name="Oval 7"/>
          <p:cNvSpPr>
            <a:spLocks noChangeArrowheads="1"/>
          </p:cNvSpPr>
          <p:nvPr/>
        </p:nvSpPr>
        <p:spPr bwMode="auto">
          <a:xfrm>
            <a:off x="2971800" y="3295650"/>
            <a:ext cx="1447800" cy="857250"/>
          </a:xfrm>
          <a:prstGeom prst="ellipse">
            <a:avLst/>
          </a:prstGeom>
          <a:solidFill>
            <a:schemeClr val="tx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rPr>
              <a:t>Match ?</a:t>
            </a:r>
          </a:p>
        </p:txBody>
      </p:sp>
      <p:sp>
        <p:nvSpPr>
          <p:cNvPr id="260104" name="Line 8"/>
          <p:cNvSpPr>
            <a:spLocks noChangeShapeType="1"/>
          </p:cNvSpPr>
          <p:nvPr/>
        </p:nvSpPr>
        <p:spPr bwMode="auto">
          <a:xfrm flipV="1">
            <a:off x="3810000" y="3924300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5" name="Line 9"/>
          <p:cNvSpPr>
            <a:spLocks noChangeShapeType="1"/>
          </p:cNvSpPr>
          <p:nvPr/>
        </p:nvSpPr>
        <p:spPr bwMode="auto">
          <a:xfrm flipH="1" flipV="1">
            <a:off x="3810000" y="3124200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6" name="Line 10"/>
          <p:cNvSpPr>
            <a:spLocks noChangeShapeType="1"/>
          </p:cNvSpPr>
          <p:nvPr/>
        </p:nvSpPr>
        <p:spPr bwMode="auto">
          <a:xfrm flipV="1">
            <a:off x="4419600" y="3467100"/>
            <a:ext cx="10287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7" name="Line 11"/>
          <p:cNvSpPr>
            <a:spLocks noChangeShapeType="1"/>
          </p:cNvSpPr>
          <p:nvPr/>
        </p:nvSpPr>
        <p:spPr bwMode="auto">
          <a:xfrm>
            <a:off x="4267200" y="3810000"/>
            <a:ext cx="11430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8" name="Rectangle 12"/>
          <p:cNvSpPr>
            <a:spLocks noChangeArrowheads="1"/>
          </p:cNvSpPr>
          <p:nvPr/>
        </p:nvSpPr>
        <p:spPr bwMode="auto">
          <a:xfrm>
            <a:off x="5676900" y="3924300"/>
            <a:ext cx="1847428" cy="6858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VOLUNTARY RESIGNATION</a:t>
            </a:r>
          </a:p>
        </p:txBody>
      </p:sp>
      <p:sp>
        <p:nvSpPr>
          <p:cNvPr id="260109" name="Text Box 13"/>
          <p:cNvSpPr txBox="1">
            <a:spLocks noChangeArrowheads="1"/>
          </p:cNvSpPr>
          <p:nvPr/>
        </p:nvSpPr>
        <p:spPr bwMode="auto">
          <a:xfrm>
            <a:off x="4800600" y="3124200"/>
            <a:ext cx="609600" cy="3048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i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Yes</a:t>
            </a:r>
          </a:p>
        </p:txBody>
      </p:sp>
      <p:sp>
        <p:nvSpPr>
          <p:cNvPr id="260110" name="Text Box 14"/>
          <p:cNvSpPr txBox="1">
            <a:spLocks noChangeArrowheads="1"/>
          </p:cNvSpPr>
          <p:nvPr/>
        </p:nvSpPr>
        <p:spPr bwMode="auto">
          <a:xfrm>
            <a:off x="4800600" y="3695700"/>
            <a:ext cx="533400" cy="2667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i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2957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Transfer Methods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8077200" cy="4114800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A team sets out to perform a specific task</a:t>
            </a:r>
          </a:p>
          <a:p>
            <a:r>
              <a:rPr lang="en-US" altLang="zh-TW" dirty="0">
                <a:ea typeface="新細明體" pitchFamily="18" charset="-120"/>
              </a:rPr>
              <a:t>Team outcome captured and </a:t>
            </a:r>
            <a:r>
              <a:rPr lang="en-US" altLang="zh-TW" dirty="0" smtClean="0">
                <a:ea typeface="新細明體" pitchFamily="18" charset="-120"/>
              </a:rPr>
              <a:t>feed </a:t>
            </a:r>
            <a:r>
              <a:rPr lang="en-US" altLang="zh-TW" dirty="0">
                <a:ea typeface="新細明體" pitchFamily="18" charset="-120"/>
              </a:rPr>
              <a:t>back to same team or another team</a:t>
            </a:r>
          </a:p>
          <a:p>
            <a:r>
              <a:rPr lang="en-US" altLang="zh-TW" dirty="0">
                <a:ea typeface="新細明體" pitchFamily="18" charset="-120"/>
              </a:rPr>
              <a:t>New knowledge reinforces or improves performance of the team next time round</a:t>
            </a:r>
          </a:p>
          <a:p>
            <a:r>
              <a:rPr lang="en-US" altLang="zh-TW" dirty="0">
                <a:ea typeface="新細明體" pitchFamily="18" charset="-120"/>
              </a:rPr>
              <a:t>New knowledge also transferred to a knowledge base for others to follow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AF1A-6C09-44E2-AAAA-051064CE8FFC}" type="slidenum">
              <a:rPr lang="zh-TW" altLang="en-US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033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Transfer Strategies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2645648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Devoting specialized focus on on-site learning</a:t>
            </a:r>
          </a:p>
          <a:p>
            <a:r>
              <a:rPr lang="en-US" altLang="zh-TW" dirty="0">
                <a:ea typeface="新細明體" pitchFamily="18" charset="-120"/>
              </a:rPr>
              <a:t>Absorbing the heuristics as they occur</a:t>
            </a:r>
          </a:p>
          <a:p>
            <a:r>
              <a:rPr lang="en-US" altLang="zh-TW" dirty="0">
                <a:ea typeface="新細明體" pitchFamily="18" charset="-120"/>
              </a:rPr>
              <a:t>Adopting the organization’s culture to facilitate knowledge transfer and knowledge sharing</a:t>
            </a:r>
          </a:p>
          <a:p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50F-7D41-428F-AFEB-7CCF88DB6201}" type="slidenum">
              <a:rPr lang="zh-TW" altLang="en-US"/>
              <a:pPr/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26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731696" cy="1091208"/>
          </a:xfrm>
        </p:spPr>
        <p:txBody>
          <a:bodyPr>
            <a:noAutofit/>
          </a:bodyPr>
          <a:lstStyle/>
          <a:p>
            <a:r>
              <a:rPr lang="en-US" altLang="zh-TW" sz="4000" b="1" dirty="0">
                <a:ea typeface="新細明體" pitchFamily="18" charset="-120"/>
              </a:rPr>
              <a:t>Converting Experience </a:t>
            </a:r>
            <a:r>
              <a:rPr lang="en-US" altLang="zh-TW" sz="4000" b="1" dirty="0" smtClean="0">
                <a:ea typeface="新細明體" pitchFamily="18" charset="-120"/>
              </a:rPr>
              <a:t>into Knowledge</a:t>
            </a:r>
            <a:endParaRPr lang="en-US" altLang="zh-TW" sz="4000" b="1" dirty="0">
              <a:ea typeface="新細明體" pitchFamily="18" charset="-120"/>
            </a:endParaRP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FEA2-A3CA-4DB6-98F6-725AD4402D98}" type="slidenum">
              <a:rPr lang="zh-TW" altLang="en-US"/>
              <a:pPr/>
              <a:t>17</a:t>
            </a:fld>
            <a:endParaRPr lang="en-US" altLang="zh-TW"/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5524500" y="2564904"/>
            <a:ext cx="1371600" cy="675183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zh-TW" altLang="en-US" sz="1000" b="1" dirty="0">
              <a:solidFill>
                <a:schemeClr val="bg1"/>
              </a:solidFill>
              <a:latin typeface="Times New Roman" pitchFamily="18" charset="0"/>
              <a:ea typeface="新細明體" pitchFamily="18" charset="-120"/>
            </a:endParaRPr>
          </a:p>
          <a:p>
            <a:pPr eaLnBrk="0" hangingPunct="0"/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OUTCOME</a:t>
            </a:r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3491880" y="2564904"/>
            <a:ext cx="1314450" cy="675184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Perform a task</a:t>
            </a:r>
          </a:p>
        </p:txBody>
      </p:sp>
      <p:sp>
        <p:nvSpPr>
          <p:cNvPr id="264198" name="Rectangle 6"/>
          <p:cNvSpPr>
            <a:spLocks noChangeArrowheads="1"/>
          </p:cNvSpPr>
          <p:nvPr/>
        </p:nvSpPr>
        <p:spPr bwMode="auto">
          <a:xfrm>
            <a:off x="7105650" y="2348880"/>
            <a:ext cx="1428750" cy="851521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sz="1600" b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Compare action to outcome</a:t>
            </a:r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7162800" y="4757737"/>
            <a:ext cx="1153616" cy="881061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New recipient</a:t>
            </a:r>
          </a:p>
        </p:txBody>
      </p:sp>
      <p:sp>
        <p:nvSpPr>
          <p:cNvPr id="264200" name="Rectangle 8"/>
          <p:cNvSpPr>
            <a:spLocks noChangeArrowheads="1"/>
          </p:cNvSpPr>
          <p:nvPr/>
        </p:nvSpPr>
        <p:spPr bwMode="auto">
          <a:xfrm>
            <a:off x="7048500" y="3454152"/>
            <a:ext cx="1485900" cy="865436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Select transfer method</a:t>
            </a:r>
          </a:p>
        </p:txBody>
      </p:sp>
      <p:sp>
        <p:nvSpPr>
          <p:cNvPr id="264201" name="Oval 9"/>
          <p:cNvSpPr>
            <a:spLocks noChangeArrowheads="1"/>
          </p:cNvSpPr>
          <p:nvPr/>
        </p:nvSpPr>
        <p:spPr bwMode="auto">
          <a:xfrm>
            <a:off x="1691680" y="2564904"/>
            <a:ext cx="1318220" cy="635496"/>
          </a:xfrm>
          <a:prstGeom prst="ellipse">
            <a:avLst/>
          </a:prstGeom>
          <a:solidFill>
            <a:schemeClr val="tx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i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GOAL</a:t>
            </a:r>
          </a:p>
        </p:txBody>
      </p:sp>
      <p:sp>
        <p:nvSpPr>
          <p:cNvPr id="264202" name="Line 10"/>
          <p:cNvSpPr>
            <a:spLocks noChangeShapeType="1"/>
          </p:cNvSpPr>
          <p:nvPr/>
        </p:nvSpPr>
        <p:spPr bwMode="auto">
          <a:xfrm>
            <a:off x="3009900" y="2971800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3" name="Line 11"/>
          <p:cNvSpPr>
            <a:spLocks noChangeShapeType="1"/>
          </p:cNvSpPr>
          <p:nvPr/>
        </p:nvSpPr>
        <p:spPr bwMode="auto">
          <a:xfrm flipV="1">
            <a:off x="3124200" y="3048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4" name="Line 12"/>
          <p:cNvSpPr>
            <a:spLocks noChangeShapeType="1"/>
          </p:cNvSpPr>
          <p:nvPr/>
        </p:nvSpPr>
        <p:spPr bwMode="auto">
          <a:xfrm flipH="1">
            <a:off x="3124200" y="2971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5" name="Line 13"/>
          <p:cNvSpPr>
            <a:spLocks noChangeShapeType="1"/>
          </p:cNvSpPr>
          <p:nvPr/>
        </p:nvSpPr>
        <p:spPr bwMode="auto">
          <a:xfrm flipV="1">
            <a:off x="4724400" y="2982913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6" name="Text Box 14"/>
          <p:cNvSpPr txBox="1">
            <a:spLocks noChangeArrowheads="1"/>
          </p:cNvSpPr>
          <p:nvPr/>
        </p:nvSpPr>
        <p:spPr bwMode="auto">
          <a:xfrm>
            <a:off x="4838700" y="2754313"/>
            <a:ext cx="5715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zh-TW" sz="1000" i="1">
                <a:latin typeface="Times New Roman" pitchFamily="18" charset="0"/>
                <a:ea typeface="新細明體" pitchFamily="18" charset="-120"/>
              </a:rPr>
              <a:t>Action</a:t>
            </a:r>
          </a:p>
        </p:txBody>
      </p:sp>
      <p:sp>
        <p:nvSpPr>
          <p:cNvPr id="264207" name="Line 15"/>
          <p:cNvSpPr>
            <a:spLocks noChangeShapeType="1"/>
          </p:cNvSpPr>
          <p:nvPr/>
        </p:nvSpPr>
        <p:spPr bwMode="auto">
          <a:xfrm>
            <a:off x="6821388" y="2982913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8" name="Line 16"/>
          <p:cNvSpPr>
            <a:spLocks noChangeShapeType="1"/>
          </p:cNvSpPr>
          <p:nvPr/>
        </p:nvSpPr>
        <p:spPr bwMode="auto">
          <a:xfrm>
            <a:off x="7315200" y="29969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9" name="Line 17"/>
          <p:cNvSpPr>
            <a:spLocks noChangeShapeType="1"/>
          </p:cNvSpPr>
          <p:nvPr/>
        </p:nvSpPr>
        <p:spPr bwMode="auto">
          <a:xfrm flipV="1">
            <a:off x="4267380" y="3247256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10" name="Text Box 18"/>
          <p:cNvSpPr txBox="1">
            <a:spLocks noChangeArrowheads="1"/>
          </p:cNvSpPr>
          <p:nvPr/>
        </p:nvSpPr>
        <p:spPr bwMode="auto">
          <a:xfrm>
            <a:off x="4953000" y="3660775"/>
            <a:ext cx="16002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zh-TW" sz="1000" i="1">
                <a:latin typeface="Times New Roman" pitchFamily="18" charset="0"/>
                <a:ea typeface="新細明體" pitchFamily="18" charset="-120"/>
              </a:rPr>
              <a:t>Feedback new knowledge</a:t>
            </a:r>
          </a:p>
        </p:txBody>
      </p:sp>
      <p:sp>
        <p:nvSpPr>
          <p:cNvPr id="264211" name="Line 19"/>
          <p:cNvSpPr>
            <a:spLocks noChangeShapeType="1"/>
          </p:cNvSpPr>
          <p:nvPr/>
        </p:nvSpPr>
        <p:spPr bwMode="auto">
          <a:xfrm>
            <a:off x="7315200" y="411480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12" name="Oval 20"/>
          <p:cNvSpPr>
            <a:spLocks noChangeArrowheads="1"/>
          </p:cNvSpPr>
          <p:nvPr/>
        </p:nvSpPr>
        <p:spPr bwMode="auto">
          <a:xfrm>
            <a:off x="4114800" y="3965574"/>
            <a:ext cx="1981200" cy="754064"/>
          </a:xfrm>
          <a:prstGeom prst="ellipse">
            <a:avLst/>
          </a:prstGeom>
          <a:solidFill>
            <a:schemeClr val="tx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TW" b="1" i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Face to face/verbal</a:t>
            </a:r>
          </a:p>
        </p:txBody>
      </p:sp>
      <p:sp>
        <p:nvSpPr>
          <p:cNvPr id="264213" name="Oval 21"/>
          <p:cNvSpPr>
            <a:spLocks noChangeArrowheads="1"/>
          </p:cNvSpPr>
          <p:nvPr/>
        </p:nvSpPr>
        <p:spPr bwMode="auto">
          <a:xfrm>
            <a:off x="5940152" y="4765674"/>
            <a:ext cx="1182588" cy="873125"/>
          </a:xfrm>
          <a:prstGeom prst="ellipse">
            <a:avLst/>
          </a:prstGeom>
          <a:solidFill>
            <a:schemeClr val="tx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i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Form</a:t>
            </a:r>
          </a:p>
        </p:txBody>
      </p:sp>
      <p:sp>
        <p:nvSpPr>
          <p:cNvPr id="264214" name="Line 22"/>
          <p:cNvSpPr>
            <a:spLocks noChangeShapeType="1"/>
          </p:cNvSpPr>
          <p:nvPr/>
        </p:nvSpPr>
        <p:spPr bwMode="auto">
          <a:xfrm flipV="1">
            <a:off x="5981700" y="3965575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15" name="Line 23"/>
          <p:cNvSpPr>
            <a:spLocks noChangeShapeType="1"/>
          </p:cNvSpPr>
          <p:nvPr/>
        </p:nvSpPr>
        <p:spPr bwMode="auto">
          <a:xfrm flipV="1">
            <a:off x="6629400" y="4419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16" name="AutoShape 24"/>
          <p:cNvSpPr>
            <a:spLocks noChangeArrowheads="1"/>
          </p:cNvSpPr>
          <p:nvPr/>
        </p:nvSpPr>
        <p:spPr bwMode="auto">
          <a:xfrm>
            <a:off x="4572000" y="4757737"/>
            <a:ext cx="1181100" cy="881063"/>
          </a:xfrm>
          <a:prstGeom prst="flowChartMagneticDisk">
            <a:avLst/>
          </a:prstGeom>
          <a:solidFill>
            <a:schemeClr val="tx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TW" b="1" i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Knowledge base</a:t>
            </a:r>
          </a:p>
        </p:txBody>
      </p:sp>
      <p:sp>
        <p:nvSpPr>
          <p:cNvPr id="264217" name="Line 25"/>
          <p:cNvSpPr>
            <a:spLocks noChangeShapeType="1"/>
          </p:cNvSpPr>
          <p:nvPr/>
        </p:nvSpPr>
        <p:spPr bwMode="auto">
          <a:xfrm flipV="1">
            <a:off x="6324600" y="4090988"/>
            <a:ext cx="5715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 flipH="1">
            <a:off x="6324600" y="3962400"/>
            <a:ext cx="152400" cy="37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 flipV="1">
            <a:off x="6934200" y="4114800"/>
            <a:ext cx="3429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20" name="Line 28"/>
          <p:cNvSpPr>
            <a:spLocks noChangeShapeType="1"/>
          </p:cNvSpPr>
          <p:nvPr/>
        </p:nvSpPr>
        <p:spPr bwMode="auto">
          <a:xfrm>
            <a:off x="6934200" y="4419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21" name="Line 29"/>
          <p:cNvSpPr>
            <a:spLocks noChangeShapeType="1"/>
          </p:cNvSpPr>
          <p:nvPr/>
        </p:nvSpPr>
        <p:spPr bwMode="auto">
          <a:xfrm flipV="1">
            <a:off x="5753100" y="4433888"/>
            <a:ext cx="68580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22" name="Line 30"/>
          <p:cNvSpPr>
            <a:spLocks noChangeShapeType="1"/>
          </p:cNvSpPr>
          <p:nvPr/>
        </p:nvSpPr>
        <p:spPr bwMode="auto">
          <a:xfrm flipV="1">
            <a:off x="6553200" y="4205288"/>
            <a:ext cx="3429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23" name="Line 31"/>
          <p:cNvSpPr>
            <a:spLocks noChangeShapeType="1"/>
          </p:cNvSpPr>
          <p:nvPr/>
        </p:nvSpPr>
        <p:spPr bwMode="auto">
          <a:xfrm>
            <a:off x="6477000" y="4419600"/>
            <a:ext cx="95250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24" name="Line 32"/>
          <p:cNvSpPr>
            <a:spLocks noChangeShapeType="1"/>
          </p:cNvSpPr>
          <p:nvPr/>
        </p:nvSpPr>
        <p:spPr bwMode="auto">
          <a:xfrm flipH="1" flipV="1">
            <a:off x="4277072" y="3933056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4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ea typeface="新細明體" pitchFamily="18" charset="-120"/>
              </a:rPr>
              <a:t>Inhibitors of Knowledge Transfer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Lack of trust</a:t>
            </a:r>
          </a:p>
          <a:p>
            <a:r>
              <a:rPr lang="en-US" altLang="zh-TW" dirty="0">
                <a:ea typeface="新細明體" pitchFamily="18" charset="-120"/>
              </a:rPr>
              <a:t>Lack of time and conference places</a:t>
            </a:r>
          </a:p>
          <a:p>
            <a:r>
              <a:rPr lang="en-US" altLang="zh-TW" dirty="0">
                <a:ea typeface="新細明體" pitchFamily="18" charset="-120"/>
              </a:rPr>
              <a:t>Status of the knower</a:t>
            </a:r>
          </a:p>
          <a:p>
            <a:r>
              <a:rPr lang="en-US" altLang="zh-TW" dirty="0">
                <a:ea typeface="新細明體" pitchFamily="18" charset="-120"/>
              </a:rPr>
              <a:t>Quality and speed of transfer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422B-382F-4BD1-ADBE-997F8427DC3E}" type="slidenum">
              <a:rPr lang="zh-TW" altLang="en-US"/>
              <a:pPr/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77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45840"/>
            <a:ext cx="7772400" cy="1143000"/>
          </a:xfrm>
        </p:spPr>
        <p:txBody>
          <a:bodyPr>
            <a:noAutofit/>
          </a:bodyPr>
          <a:lstStyle/>
          <a:p>
            <a:r>
              <a:rPr lang="en-US" altLang="zh-TW" sz="4400" b="1" dirty="0" smtClean="0">
                <a:ea typeface="新細明體" pitchFamily="18" charset="-120"/>
              </a:rPr>
              <a:t>What Type of Knowledge is Transferred</a:t>
            </a:r>
            <a:endParaRPr lang="en-US" altLang="zh-TW" sz="4400" b="1" dirty="0">
              <a:ea typeface="新細明體" pitchFamily="18" charset="-120"/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636912"/>
            <a:ext cx="7772400" cy="3154288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Collective sequential transfer</a:t>
            </a:r>
          </a:p>
          <a:p>
            <a:r>
              <a:rPr lang="en-US" altLang="zh-TW" dirty="0">
                <a:ea typeface="新細明體" pitchFamily="18" charset="-120"/>
              </a:rPr>
              <a:t>Explicit interterm knowledge transfer</a:t>
            </a:r>
          </a:p>
          <a:p>
            <a:r>
              <a:rPr lang="en-US" altLang="zh-TW" dirty="0">
                <a:ea typeface="新細明體" pitchFamily="18" charset="-120"/>
              </a:rPr>
              <a:t>Tacit knowledge transfer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EF2D-F38E-4C3F-8235-F86435780AEA}" type="slidenum">
              <a:rPr lang="zh-TW" altLang="en-US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99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80920" cy="216024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Transferring and Sharing Knowledge</a:t>
            </a:r>
          </a:p>
        </p:txBody>
      </p:sp>
    </p:spTree>
    <p:extLst>
      <p:ext uri="{BB962C8B-B14F-4D97-AF65-F5344CB8AC3E}">
        <p14:creationId xmlns:p14="http://schemas.microsoft.com/office/powerpoint/2010/main" val="9807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b="1" dirty="0" smtClean="0">
                <a:ea typeface="新細明體" pitchFamily="18" charset="-120"/>
              </a:rPr>
              <a:t>Knowledge Transferred </a:t>
            </a:r>
            <a:r>
              <a:rPr lang="en-US" altLang="zh-TW" sz="2800" b="1" dirty="0">
                <a:ea typeface="新細明體" pitchFamily="18" charset="-120"/>
              </a:rPr>
              <a:t>— </a:t>
            </a:r>
            <a:r>
              <a:rPr lang="en-US" altLang="zh-TW" sz="4000" b="1" dirty="0">
                <a:ea typeface="新細明體" pitchFamily="18" charset="-120"/>
              </a:rPr>
              <a:t>Collective sequential transfer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16113"/>
            <a:ext cx="7753672" cy="4753247"/>
          </a:xfrm>
        </p:spPr>
        <p:txBody>
          <a:bodyPr/>
          <a:lstStyle/>
          <a:p>
            <a:r>
              <a:rPr lang="en-US" altLang="zh-TW">
                <a:ea typeface="新細明體" pitchFamily="18" charset="-120"/>
              </a:rPr>
              <a:t>Collective sequential transfer—specialized team performs same function in other sites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986A-ADF0-42B2-B262-54A68E82D2E1}" type="slidenum">
              <a:rPr lang="zh-TW" altLang="en-US"/>
              <a:pPr/>
              <a:t>20</a:t>
            </a:fld>
            <a:endParaRPr lang="en-US" altLang="zh-TW"/>
          </a:p>
        </p:txBody>
      </p:sp>
      <p:sp>
        <p:nvSpPr>
          <p:cNvPr id="290820" name="Rectangle 4"/>
          <p:cNvSpPr>
            <a:spLocks noChangeArrowheads="1"/>
          </p:cNvSpPr>
          <p:nvPr/>
        </p:nvSpPr>
        <p:spPr bwMode="auto">
          <a:xfrm>
            <a:off x="1449832" y="2799406"/>
            <a:ext cx="1907731" cy="557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latin typeface="Arial" charset="0"/>
                <a:ea typeface="新細明體" pitchFamily="18" charset="-120"/>
              </a:rPr>
              <a:t>Team commits to a project</a:t>
            </a:r>
          </a:p>
        </p:txBody>
      </p:sp>
      <p:sp>
        <p:nvSpPr>
          <p:cNvPr id="290821" name="Line 5"/>
          <p:cNvSpPr>
            <a:spLocks noChangeShapeType="1"/>
          </p:cNvSpPr>
          <p:nvPr/>
        </p:nvSpPr>
        <p:spPr bwMode="auto">
          <a:xfrm>
            <a:off x="2786063" y="333184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2" name="Rectangle 6"/>
          <p:cNvSpPr>
            <a:spLocks noChangeArrowheads="1"/>
          </p:cNvSpPr>
          <p:nvPr/>
        </p:nvSpPr>
        <p:spPr bwMode="auto">
          <a:xfrm>
            <a:off x="1449832" y="3783657"/>
            <a:ext cx="1907731" cy="887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>
                <a:latin typeface="Arial" charset="0"/>
                <a:ea typeface="新細明體" pitchFamily="18" charset="-120"/>
              </a:rPr>
              <a:t>Evaluate knowledge gained</a:t>
            </a:r>
          </a:p>
        </p:txBody>
      </p:sp>
      <p:sp>
        <p:nvSpPr>
          <p:cNvPr id="290823" name="Rectangle 7"/>
          <p:cNvSpPr>
            <a:spLocks noChangeArrowheads="1"/>
          </p:cNvSpPr>
          <p:nvPr/>
        </p:nvSpPr>
        <p:spPr bwMode="auto">
          <a:xfrm>
            <a:off x="1449832" y="4842520"/>
            <a:ext cx="1793431" cy="117876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latin typeface="Arial" charset="0"/>
                <a:ea typeface="新細明體" pitchFamily="18" charset="-120"/>
              </a:rPr>
              <a:t>Evaluate each member’s action before the next job</a:t>
            </a:r>
          </a:p>
        </p:txBody>
      </p:sp>
      <p:sp>
        <p:nvSpPr>
          <p:cNvPr id="290824" name="Line 8"/>
          <p:cNvSpPr>
            <a:spLocks noChangeShapeType="1"/>
          </p:cNvSpPr>
          <p:nvPr/>
        </p:nvSpPr>
        <p:spPr bwMode="auto">
          <a:xfrm>
            <a:off x="2786063" y="4499620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5" name="Rectangle 9"/>
          <p:cNvSpPr>
            <a:spLocks noChangeArrowheads="1"/>
          </p:cNvSpPr>
          <p:nvPr/>
        </p:nvSpPr>
        <p:spPr bwMode="auto">
          <a:xfrm>
            <a:off x="3929063" y="4293096"/>
            <a:ext cx="1771650" cy="22322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>
                <a:latin typeface="Arial" charset="0"/>
                <a:ea typeface="新細明體" pitchFamily="18" charset="-120"/>
              </a:rPr>
              <a:t>Revise/redesign each member’s assignment to reflect knowledge gained from previous job</a:t>
            </a:r>
          </a:p>
        </p:txBody>
      </p:sp>
      <p:sp>
        <p:nvSpPr>
          <p:cNvPr id="290826" name="Rectangle 10"/>
          <p:cNvSpPr>
            <a:spLocks noChangeArrowheads="1"/>
          </p:cNvSpPr>
          <p:nvPr/>
        </p:nvSpPr>
        <p:spPr bwMode="auto">
          <a:xfrm>
            <a:off x="5986462" y="4575820"/>
            <a:ext cx="1321841" cy="941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latin typeface="Arial" charset="0"/>
                <a:ea typeface="新細明體" pitchFamily="18" charset="-120"/>
              </a:rPr>
              <a:t>Perform new project</a:t>
            </a:r>
          </a:p>
        </p:txBody>
      </p:sp>
      <p:sp>
        <p:nvSpPr>
          <p:cNvPr id="290827" name="Line 11"/>
          <p:cNvSpPr>
            <a:spLocks noChangeShapeType="1"/>
          </p:cNvSpPr>
          <p:nvPr/>
        </p:nvSpPr>
        <p:spPr bwMode="auto">
          <a:xfrm flipH="1" flipV="1">
            <a:off x="6519863" y="2947020"/>
            <a:ext cx="0" cy="156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8" name="Line 12"/>
          <p:cNvSpPr>
            <a:spLocks noChangeShapeType="1"/>
          </p:cNvSpPr>
          <p:nvPr/>
        </p:nvSpPr>
        <p:spPr bwMode="auto">
          <a:xfrm flipH="1">
            <a:off x="3348038" y="2996257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9" name="Text Box 13"/>
          <p:cNvSpPr txBox="1">
            <a:spLocks noChangeArrowheads="1"/>
          </p:cNvSpPr>
          <p:nvPr/>
        </p:nvSpPr>
        <p:spPr bwMode="auto">
          <a:xfrm>
            <a:off x="4814888" y="2708920"/>
            <a:ext cx="1341288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n-US" altLang="zh-TW" b="1" dirty="0" smtClean="0">
                <a:latin typeface="Arial" charset="0"/>
                <a:ea typeface="新細明體" pitchFamily="18" charset="-120"/>
              </a:rPr>
              <a:t>Feedback</a:t>
            </a:r>
            <a:endParaRPr lang="en-US" altLang="zh-TW" b="1" dirty="0">
              <a:latin typeface="Arial" charset="0"/>
              <a:ea typeface="新細明體" pitchFamily="18" charset="-120"/>
            </a:endParaRPr>
          </a:p>
          <a:p>
            <a:pPr eaLnBrk="0" hangingPunct="0"/>
            <a:endParaRPr lang="zh-TW" altLang="en-US" dirty="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90830" name="Line 14"/>
          <p:cNvSpPr>
            <a:spLocks noChangeShapeType="1"/>
          </p:cNvSpPr>
          <p:nvPr/>
        </p:nvSpPr>
        <p:spPr bwMode="auto">
          <a:xfrm>
            <a:off x="5605463" y="497904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31" name="Line 15"/>
          <p:cNvSpPr>
            <a:spLocks noChangeShapeType="1"/>
          </p:cNvSpPr>
          <p:nvPr/>
        </p:nvSpPr>
        <p:spPr bwMode="auto">
          <a:xfrm>
            <a:off x="3243263" y="514732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32" name="Line 16"/>
          <p:cNvSpPr>
            <a:spLocks noChangeShapeType="1"/>
          </p:cNvSpPr>
          <p:nvPr/>
        </p:nvSpPr>
        <p:spPr bwMode="auto">
          <a:xfrm flipH="1" flipV="1">
            <a:off x="6062663" y="2924944"/>
            <a:ext cx="457200" cy="190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b="1" dirty="0" smtClean="0">
                <a:ea typeface="新細明體" pitchFamily="18" charset="-120"/>
              </a:rPr>
              <a:t>Knowledge Transferred </a:t>
            </a:r>
            <a:r>
              <a:rPr lang="en-US" altLang="zh-TW" sz="2800" b="1" dirty="0">
                <a:ea typeface="新細明體" pitchFamily="18" charset="-120"/>
              </a:rPr>
              <a:t>— </a:t>
            </a:r>
            <a:r>
              <a:rPr lang="en-US" altLang="zh-TW" sz="4000" b="1" dirty="0">
                <a:ea typeface="新細明體" pitchFamily="18" charset="-120"/>
              </a:rPr>
              <a:t>Collective sequential </a:t>
            </a:r>
            <a:r>
              <a:rPr lang="en-US" altLang="zh-TW" sz="4000" b="1" dirty="0" smtClean="0">
                <a:ea typeface="新細明體" pitchFamily="18" charset="-120"/>
              </a:rPr>
              <a:t>transfer… </a:t>
            </a:r>
            <a:r>
              <a:rPr lang="en-US" altLang="zh-TW" sz="2700" b="1" dirty="0" smtClean="0">
                <a:ea typeface="新細明體" pitchFamily="18" charset="-120"/>
              </a:rPr>
              <a:t>cont.</a:t>
            </a:r>
            <a:endParaRPr lang="en-US" altLang="zh-TW" sz="4000" b="1" dirty="0">
              <a:ea typeface="新細明體" pitchFamily="18" charset="-120"/>
            </a:endParaRP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>
                <a:ea typeface="新細明體" pitchFamily="18" charset="-120"/>
              </a:rPr>
              <a:t>Unique features of collaborate sequential knowledge transfer:</a:t>
            </a:r>
          </a:p>
          <a:p>
            <a:pPr>
              <a:lnSpc>
                <a:spcPct val="90000"/>
              </a:lnSpc>
            </a:pPr>
            <a:r>
              <a:rPr lang="en-US" altLang="zh-TW" sz="2800" dirty="0">
                <a:ea typeface="新細明體" pitchFamily="18" charset="-120"/>
              </a:rPr>
              <a:t>Team meetings are usually brief, but held regularly as time permits</a:t>
            </a:r>
          </a:p>
          <a:p>
            <a:pPr>
              <a:lnSpc>
                <a:spcPct val="90000"/>
              </a:lnSpc>
            </a:pPr>
            <a:r>
              <a:rPr lang="en-US" altLang="zh-TW" sz="2800" dirty="0">
                <a:ea typeface="新細明體" pitchFamily="18" charset="-120"/>
              </a:rPr>
              <a:t>Meetings held with all participants being equal</a:t>
            </a:r>
          </a:p>
          <a:p>
            <a:pPr>
              <a:lnSpc>
                <a:spcPct val="90000"/>
              </a:lnSpc>
            </a:pPr>
            <a:r>
              <a:rPr lang="en-US" altLang="zh-TW" sz="2800" dirty="0">
                <a:ea typeface="新細明體" pitchFamily="18" charset="-120"/>
              </a:rPr>
              <a:t>What takes place in </a:t>
            </a:r>
            <a:r>
              <a:rPr lang="en-US" altLang="zh-TW" sz="2800" dirty="0" smtClean="0">
                <a:ea typeface="新細明體" pitchFamily="18" charset="-120"/>
              </a:rPr>
              <a:t>meetings is </a:t>
            </a:r>
            <a:r>
              <a:rPr lang="en-US" altLang="zh-TW" sz="2800" dirty="0">
                <a:ea typeface="新細明體" pitchFamily="18" charset="-120"/>
              </a:rPr>
              <a:t>kept within the team</a:t>
            </a:r>
          </a:p>
          <a:p>
            <a:pPr>
              <a:lnSpc>
                <a:spcPct val="90000"/>
              </a:lnSpc>
            </a:pPr>
            <a:r>
              <a:rPr lang="en-US" altLang="zh-TW" sz="2800" dirty="0">
                <a:ea typeface="新細明體" pitchFamily="18" charset="-120"/>
              </a:rPr>
              <a:t>Focus on the project, not the person or personality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538-CFBE-426C-9A73-B037A3143F6D}" type="slidenum">
              <a:rPr lang="zh-TW" altLang="en-US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370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>
                <a:ea typeface="新細明體" pitchFamily="18" charset="-120"/>
              </a:rPr>
              <a:t>Knowledge Transferred </a:t>
            </a:r>
            <a:r>
              <a:rPr lang="en-US" altLang="zh-TW" sz="2800" dirty="0">
                <a:ea typeface="新細明體" pitchFamily="18" charset="-120"/>
              </a:rPr>
              <a:t>— </a:t>
            </a:r>
            <a:r>
              <a:rPr lang="en-US" altLang="zh-TW" sz="4000" dirty="0">
                <a:ea typeface="新細明體" pitchFamily="18" charset="-120"/>
              </a:rPr>
              <a:t>Collective sequential </a:t>
            </a:r>
            <a:r>
              <a:rPr lang="en-US" altLang="zh-TW" sz="4000" dirty="0" smtClean="0">
                <a:ea typeface="新細明體" pitchFamily="18" charset="-120"/>
              </a:rPr>
              <a:t>transfer</a:t>
            </a:r>
            <a:r>
              <a:rPr lang="en-US" altLang="zh-TW" sz="5400" b="1" dirty="0">
                <a:ea typeface="新細明體" pitchFamily="18" charset="-120"/>
              </a:rPr>
              <a:t> </a:t>
            </a:r>
            <a:r>
              <a:rPr lang="en-US" altLang="zh-TW" sz="4400" b="1" dirty="0">
                <a:ea typeface="新細明體" pitchFamily="18" charset="-120"/>
              </a:rPr>
              <a:t>… </a:t>
            </a:r>
            <a:r>
              <a:rPr lang="en-US" altLang="zh-TW" sz="2700" b="1" dirty="0">
                <a:ea typeface="新細明體" pitchFamily="18" charset="-120"/>
              </a:rPr>
              <a:t>cont.</a:t>
            </a:r>
            <a:endParaRPr lang="en-US" altLang="zh-TW" sz="4000" dirty="0">
              <a:ea typeface="新細明體" pitchFamily="18" charset="-120"/>
            </a:endParaRP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en-US" altLang="zh-TW" sz="2800" dirty="0" smtClean="0">
                <a:ea typeface="新細明體" pitchFamily="18" charset="-120"/>
              </a:rPr>
              <a:t>Conducing meetings in </a:t>
            </a:r>
            <a:r>
              <a:rPr lang="en-US" altLang="zh-TW" sz="2800" dirty="0">
                <a:ea typeface="新細明體" pitchFamily="18" charset="-120"/>
              </a:rPr>
              <a:t>collective sequential transfer :</a:t>
            </a:r>
          </a:p>
          <a:p>
            <a:r>
              <a:rPr lang="en-US" altLang="zh-TW" sz="2800" dirty="0">
                <a:ea typeface="新細明體" pitchFamily="18" charset="-120"/>
              </a:rPr>
              <a:t>Set agenda</a:t>
            </a:r>
          </a:p>
          <a:p>
            <a:r>
              <a:rPr lang="en-US" altLang="zh-TW" sz="2800" dirty="0">
                <a:ea typeface="新細明體" pitchFamily="18" charset="-120"/>
              </a:rPr>
              <a:t>Keep it small</a:t>
            </a:r>
          </a:p>
          <a:p>
            <a:r>
              <a:rPr lang="en-US" altLang="zh-TW" sz="2800" dirty="0">
                <a:ea typeface="新細明體" pitchFamily="18" charset="-120"/>
              </a:rPr>
              <a:t>Invite the right people</a:t>
            </a:r>
          </a:p>
          <a:p>
            <a:r>
              <a:rPr lang="en-US" altLang="zh-TW" sz="2800" dirty="0">
                <a:ea typeface="新細明體" pitchFamily="18" charset="-120"/>
              </a:rPr>
              <a:t>Facilitate the process</a:t>
            </a:r>
          </a:p>
          <a:p>
            <a:r>
              <a:rPr lang="en-US" altLang="zh-TW" sz="2800" dirty="0">
                <a:ea typeface="新細明體" pitchFamily="18" charset="-120"/>
              </a:rPr>
              <a:t>Take breaks</a:t>
            </a:r>
          </a:p>
          <a:p>
            <a:r>
              <a:rPr lang="en-US" altLang="zh-TW" sz="2800" dirty="0">
                <a:ea typeface="新細明體" pitchFamily="18" charset="-120"/>
              </a:rPr>
              <a:t>Socialize</a:t>
            </a:r>
          </a:p>
          <a:p>
            <a:r>
              <a:rPr lang="en-US" altLang="zh-TW" sz="2800" dirty="0">
                <a:ea typeface="新細明體" pitchFamily="18" charset="-120"/>
              </a:rPr>
              <a:t>Show accomplishments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CFD8-585E-4BFE-907B-A818793849E8}" type="slidenum">
              <a:rPr lang="zh-TW" altLang="en-US"/>
              <a:pPr/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946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b="1" dirty="0" smtClean="0">
                <a:ea typeface="新細明體" pitchFamily="18" charset="-120"/>
              </a:rPr>
              <a:t>Knowledge Transferred </a:t>
            </a:r>
            <a:r>
              <a:rPr lang="en-US" altLang="zh-TW" sz="2800" b="1" dirty="0">
                <a:ea typeface="新細明體" pitchFamily="18" charset="-120"/>
              </a:rPr>
              <a:t>— </a:t>
            </a:r>
            <a:r>
              <a:rPr lang="en-US" altLang="zh-TW" sz="4000" b="1" dirty="0">
                <a:ea typeface="新細明體" pitchFamily="18" charset="-120"/>
              </a:rPr>
              <a:t>Explicit interterm transfer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dirty="0">
                <a:ea typeface="新細明體" pitchFamily="18" charset="-120"/>
              </a:rPr>
              <a:t>Explicit </a:t>
            </a:r>
            <a:r>
              <a:rPr lang="en-US" altLang="zh-TW" dirty="0" smtClean="0">
                <a:ea typeface="新細明體" pitchFamily="18" charset="-120"/>
              </a:rPr>
              <a:t>interterm transfer </a:t>
            </a:r>
            <a:r>
              <a:rPr lang="en-US" altLang="zh-TW" dirty="0">
                <a:ea typeface="新細明體" pitchFamily="18" charset="-120"/>
              </a:rPr>
              <a:t>— allows a team that has done a job on one site to share the experience with another team working on a similar job on another site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BA23-AD40-443D-B5A6-9E2459660368}" type="slidenum">
              <a:rPr lang="zh-TW" altLang="en-US"/>
              <a:pPr/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353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88640"/>
            <a:ext cx="7772400" cy="1563960"/>
          </a:xfrm>
        </p:spPr>
        <p:txBody>
          <a:bodyPr>
            <a:normAutofit fontScale="90000"/>
          </a:bodyPr>
          <a:lstStyle/>
          <a:p>
            <a:r>
              <a:rPr lang="en-US" altLang="zh-TW" sz="5400" b="1" dirty="0">
                <a:ea typeface="新細明體" pitchFamily="18" charset="-120"/>
              </a:rPr>
              <a:t>Knowledge Transferred </a:t>
            </a:r>
            <a:r>
              <a:rPr lang="en-US" altLang="zh-TW" sz="4000" b="1" dirty="0" smtClean="0">
                <a:ea typeface="新細明體" pitchFamily="18" charset="-120"/>
              </a:rPr>
              <a:t>—</a:t>
            </a:r>
            <a:br>
              <a:rPr lang="en-US" altLang="zh-TW" sz="4000" b="1" dirty="0" smtClean="0">
                <a:ea typeface="新細明體" pitchFamily="18" charset="-120"/>
              </a:rPr>
            </a:br>
            <a:r>
              <a:rPr lang="en-US" altLang="zh-TW" sz="5400" b="1" dirty="0" smtClean="0">
                <a:ea typeface="新細明體" pitchFamily="18" charset="-120"/>
              </a:rPr>
              <a:t>Tacit </a:t>
            </a:r>
            <a:r>
              <a:rPr lang="en-US" altLang="zh-TW" sz="5400" b="1" dirty="0">
                <a:ea typeface="新細明體" pitchFamily="18" charset="-120"/>
              </a:rPr>
              <a:t>knowledge transfer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dirty="0">
                <a:ea typeface="新細明體" pitchFamily="18" charset="-120"/>
              </a:rPr>
              <a:t>Tacit knowledge transfer—unique in complex, </a:t>
            </a:r>
            <a:r>
              <a:rPr lang="en-US" altLang="zh-TW" dirty="0" smtClean="0">
                <a:ea typeface="新細明體" pitchFamily="18" charset="-120"/>
              </a:rPr>
              <a:t>non-algorithmic </a:t>
            </a:r>
            <a:r>
              <a:rPr lang="en-US" altLang="zh-TW" dirty="0">
                <a:ea typeface="新細明體" pitchFamily="18" charset="-120"/>
              </a:rPr>
              <a:t>projects, where knowledge is mentally stored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208-F212-4BB9-B479-2596DDA10BB0}" type="slidenum">
              <a:rPr lang="zh-TW" altLang="en-US"/>
              <a:pPr/>
              <a:t>24</a:t>
            </a:fld>
            <a:endParaRPr lang="en-US" altLang="zh-TW"/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1547664" y="3657600"/>
            <a:ext cx="1805136" cy="14097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TEAM A</a:t>
            </a:r>
          </a:p>
          <a:p>
            <a:pPr eaLnBrk="0" hangingPunct="0"/>
            <a:r>
              <a:rPr lang="en-US" altLang="zh-TW" b="1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E.g</a:t>
            </a: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., Adair’s team of 11 specialists</a:t>
            </a:r>
          </a:p>
        </p:txBody>
      </p:sp>
      <p:sp>
        <p:nvSpPr>
          <p:cNvPr id="291845" name="Oval 5"/>
          <p:cNvSpPr>
            <a:spLocks noChangeArrowheads="1"/>
          </p:cNvSpPr>
          <p:nvPr/>
        </p:nvSpPr>
        <p:spPr bwMode="auto">
          <a:xfrm>
            <a:off x="3810001" y="3501008"/>
            <a:ext cx="1600200" cy="1566292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i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Tacit knowledge transfer</a:t>
            </a:r>
          </a:p>
        </p:txBody>
      </p:sp>
      <p:sp>
        <p:nvSpPr>
          <p:cNvPr id="291846" name="Line 6"/>
          <p:cNvSpPr>
            <a:spLocks noChangeShapeType="1"/>
          </p:cNvSpPr>
          <p:nvPr/>
        </p:nv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47" name="Rectangle 7"/>
          <p:cNvSpPr>
            <a:spLocks noChangeArrowheads="1"/>
          </p:cNvSpPr>
          <p:nvPr/>
        </p:nvSpPr>
        <p:spPr bwMode="auto">
          <a:xfrm>
            <a:off x="6172200" y="3501008"/>
            <a:ext cx="1928192" cy="1367855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TEAM B</a:t>
            </a:r>
          </a:p>
          <a:p>
            <a:pPr eaLnBrk="0" hangingPunct="0"/>
            <a:r>
              <a:rPr lang="en-US" altLang="zh-TW" b="1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E.g</a:t>
            </a: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., </a:t>
            </a:r>
            <a:r>
              <a:rPr lang="en-US" altLang="zh-TW" b="1" dirty="0" err="1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Khurshid’s</a:t>
            </a:r>
            <a:r>
              <a:rPr lang="en-US" altLang="zh-TW" b="1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team </a:t>
            </a: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of 18 specialists</a:t>
            </a:r>
          </a:p>
        </p:txBody>
      </p:sp>
      <p:sp>
        <p:nvSpPr>
          <p:cNvPr id="291848" name="Text Box 8"/>
          <p:cNvSpPr txBox="1">
            <a:spLocks noChangeArrowheads="1"/>
          </p:cNvSpPr>
          <p:nvPr/>
        </p:nvSpPr>
        <p:spPr bwMode="auto">
          <a:xfrm>
            <a:off x="2286000" y="5105400"/>
            <a:ext cx="1676400" cy="55584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zh-TW" b="1" dirty="0">
                <a:latin typeface="Times New Roman" pitchFamily="18" charset="0"/>
                <a:ea typeface="新細明體" pitchFamily="18" charset="-120"/>
              </a:rPr>
              <a:t>LOCATION: USA</a:t>
            </a:r>
          </a:p>
        </p:txBody>
      </p:sp>
      <p:sp>
        <p:nvSpPr>
          <p:cNvPr id="291849" name="Text Box 9"/>
          <p:cNvSpPr txBox="1">
            <a:spLocks noChangeArrowheads="1"/>
          </p:cNvSpPr>
          <p:nvPr/>
        </p:nvSpPr>
        <p:spPr bwMode="auto">
          <a:xfrm>
            <a:off x="5410200" y="5067300"/>
            <a:ext cx="1828800" cy="80997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zh-TW" b="1" dirty="0">
                <a:latin typeface="Times New Roman" pitchFamily="18" charset="0"/>
                <a:ea typeface="新細明體" pitchFamily="18" charset="-120"/>
              </a:rPr>
              <a:t>LOCATION: KUWAIT</a:t>
            </a:r>
          </a:p>
        </p:txBody>
      </p:sp>
      <p:sp>
        <p:nvSpPr>
          <p:cNvPr id="291850" name="Line 10"/>
          <p:cNvSpPr>
            <a:spLocks noChangeShapeType="1"/>
          </p:cNvSpPr>
          <p:nvPr/>
        </p:nvSpPr>
        <p:spPr bwMode="auto">
          <a:xfrm>
            <a:off x="5410200" y="4114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Knowledge Transfer in </a:t>
            </a:r>
            <a:r>
              <a:rPr lang="en-US" dirty="0" smtClean="0"/>
              <a:t>E-World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u="sng" dirty="0"/>
              <a:t>Intranets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Internet technology to serve the internal needs of an organization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Superior to traditional internal communication systems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Link knowledge workers and smart managers around the clock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Automate intra-organizational traffic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Justified when there are 100 or more employees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Justified when knowledge transfer must reach its destination in a </a:t>
            </a:r>
            <a:r>
              <a:rPr lang="en-US" sz="2400" dirty="0" smtClean="0"/>
              <a:t>hurry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36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3A1-E9B1-45A1-92AA-ED0B9122D9A8}" type="slidenum">
              <a:rPr lang="en-US"/>
              <a:pPr/>
              <a:t>26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Corporate Intranet—A Conceptual Model</a:t>
            </a:r>
          </a:p>
        </p:txBody>
      </p:sp>
      <p:pic>
        <p:nvPicPr>
          <p:cNvPr id="123908" name="Picture 4" descr="D:\e-commerce text\Ch. 14 -- compute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3" y="4632325"/>
            <a:ext cx="438150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09" name="Picture 5" descr="D:\e-commerce text\Ch. 14 -- compute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3146425"/>
            <a:ext cx="438150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10" name="Picture 6" descr="D:\e-commerce text\Ch. 14 -- compute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713" y="2343150"/>
            <a:ext cx="438150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11" name="Picture 7" descr="D:\e-commerce text\Ch. 14 -- compute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713" y="3375025"/>
            <a:ext cx="438150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12" name="Picture 8" descr="D:\e-commerce text\Ch. 14 -- compute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13" y="4375150"/>
            <a:ext cx="438150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13" name="Oval 9"/>
          <p:cNvSpPr>
            <a:spLocks noChangeArrowheads="1"/>
          </p:cNvSpPr>
          <p:nvPr/>
        </p:nvSpPr>
        <p:spPr bwMode="auto">
          <a:xfrm>
            <a:off x="3897313" y="3832225"/>
            <a:ext cx="1549400" cy="609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 i="1" dirty="0">
                <a:solidFill>
                  <a:srgbClr val="FF0000"/>
                </a:solidFill>
                <a:latin typeface="Times New Roman" pitchFamily="18" charset="0"/>
              </a:rPr>
              <a:t>CORPORATE</a:t>
            </a:r>
          </a:p>
          <a:p>
            <a:pPr algn="ctr" eaLnBrk="0" hangingPunct="0"/>
            <a:r>
              <a:rPr lang="en-US" sz="1200" b="1" i="1" dirty="0">
                <a:solidFill>
                  <a:srgbClr val="FF0000"/>
                </a:solidFill>
                <a:latin typeface="Times New Roman" pitchFamily="18" charset="0"/>
              </a:rPr>
              <a:t>INTRANET</a:t>
            </a:r>
          </a:p>
        </p:txBody>
      </p:sp>
      <p:sp>
        <p:nvSpPr>
          <p:cNvPr id="123914" name="Rectangle 10"/>
          <p:cNvSpPr>
            <a:spLocks noChangeArrowheads="1"/>
          </p:cNvSpPr>
          <p:nvPr/>
        </p:nvSpPr>
        <p:spPr bwMode="auto">
          <a:xfrm>
            <a:off x="7239000" y="31242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2132013" y="2289175"/>
            <a:ext cx="3048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16" name="Rectangle 12"/>
          <p:cNvSpPr>
            <a:spLocks noChangeArrowheads="1"/>
          </p:cNvSpPr>
          <p:nvPr/>
        </p:nvSpPr>
        <p:spPr bwMode="auto">
          <a:xfrm>
            <a:off x="2182813" y="332105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17" name="Rectangle 13"/>
          <p:cNvSpPr>
            <a:spLocks noChangeArrowheads="1"/>
          </p:cNvSpPr>
          <p:nvPr/>
        </p:nvSpPr>
        <p:spPr bwMode="auto">
          <a:xfrm>
            <a:off x="1981200" y="43434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18" name="Rectangle 14"/>
          <p:cNvSpPr>
            <a:spLocks noChangeArrowheads="1"/>
          </p:cNvSpPr>
          <p:nvPr/>
        </p:nvSpPr>
        <p:spPr bwMode="auto">
          <a:xfrm>
            <a:off x="7554913" y="4632325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19" name="Line 15"/>
          <p:cNvSpPr>
            <a:spLocks noChangeShapeType="1"/>
          </p:cNvSpPr>
          <p:nvPr/>
        </p:nvSpPr>
        <p:spPr bwMode="auto">
          <a:xfrm>
            <a:off x="7669213" y="4632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0" name="Line 16"/>
          <p:cNvSpPr>
            <a:spLocks noChangeShapeType="1"/>
          </p:cNvSpPr>
          <p:nvPr/>
        </p:nvSpPr>
        <p:spPr bwMode="auto">
          <a:xfrm flipV="1">
            <a:off x="7554913" y="4860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1" name="Line 17"/>
          <p:cNvSpPr>
            <a:spLocks noChangeShapeType="1"/>
          </p:cNvSpPr>
          <p:nvPr/>
        </p:nvSpPr>
        <p:spPr bwMode="auto">
          <a:xfrm>
            <a:off x="7783513" y="4632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2" name="Line 18"/>
          <p:cNvSpPr>
            <a:spLocks noChangeShapeType="1"/>
          </p:cNvSpPr>
          <p:nvPr/>
        </p:nvSpPr>
        <p:spPr bwMode="auto">
          <a:xfrm>
            <a:off x="22860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3" name="Line 19"/>
          <p:cNvSpPr>
            <a:spLocks noChangeShapeType="1"/>
          </p:cNvSpPr>
          <p:nvPr/>
        </p:nvSpPr>
        <p:spPr bwMode="auto">
          <a:xfrm>
            <a:off x="2411413" y="33210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4" name="Line 20"/>
          <p:cNvSpPr>
            <a:spLocks noChangeShapeType="1"/>
          </p:cNvSpPr>
          <p:nvPr/>
        </p:nvSpPr>
        <p:spPr bwMode="auto">
          <a:xfrm>
            <a:off x="2411413" y="23447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5" name="Text Box 21"/>
          <p:cNvSpPr txBox="1">
            <a:spLocks noChangeArrowheads="1"/>
          </p:cNvSpPr>
          <p:nvPr/>
        </p:nvSpPr>
        <p:spPr bwMode="auto">
          <a:xfrm>
            <a:off x="1839913" y="4833938"/>
            <a:ext cx="1582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Production Team—</a:t>
            </a:r>
          </a:p>
          <a:p>
            <a:pPr eaLnBrk="0" hangingPunct="0"/>
            <a:r>
              <a:rPr lang="en-US" sz="1200" b="1">
                <a:latin typeface="Arial" charset="0"/>
              </a:rPr>
              <a:t>New Product</a:t>
            </a:r>
          </a:p>
        </p:txBody>
      </p:sp>
      <p:sp>
        <p:nvSpPr>
          <p:cNvPr id="123926" name="Text Box 22"/>
          <p:cNvSpPr txBox="1">
            <a:spLocks noChangeArrowheads="1"/>
          </p:cNvSpPr>
          <p:nvPr/>
        </p:nvSpPr>
        <p:spPr bwMode="auto">
          <a:xfrm>
            <a:off x="1725613" y="3792538"/>
            <a:ext cx="1487487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Budget Director—</a:t>
            </a:r>
          </a:p>
          <a:p>
            <a:pPr eaLnBrk="0" hangingPunct="0"/>
            <a:r>
              <a:rPr lang="en-US" sz="1200" b="1">
                <a:latin typeface="Arial" charset="0"/>
              </a:rPr>
              <a:t>New Product</a:t>
            </a:r>
          </a:p>
        </p:txBody>
      </p: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1752600" y="2743200"/>
            <a:ext cx="1851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Knowledge Workers-- </a:t>
            </a:r>
          </a:p>
          <a:p>
            <a:pPr eaLnBrk="0" hangingPunct="0"/>
            <a:r>
              <a:rPr lang="en-US" sz="1200" b="1">
                <a:latin typeface="Arial" charset="0"/>
              </a:rPr>
              <a:t>Personnel</a:t>
            </a:r>
          </a:p>
        </p:txBody>
      </p:sp>
      <p:sp>
        <p:nvSpPr>
          <p:cNvPr id="123928" name="Text Box 24"/>
          <p:cNvSpPr txBox="1">
            <a:spLocks noChangeArrowheads="1"/>
          </p:cNvSpPr>
          <p:nvPr/>
        </p:nvSpPr>
        <p:spPr bwMode="auto">
          <a:xfrm>
            <a:off x="6477000" y="3717925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Sales Committee—</a:t>
            </a:r>
          </a:p>
          <a:p>
            <a:pPr eaLnBrk="0" hangingPunct="0"/>
            <a:r>
              <a:rPr lang="en-US" sz="1200" b="1">
                <a:latin typeface="Arial" charset="0"/>
              </a:rPr>
              <a:t>New Product</a:t>
            </a:r>
          </a:p>
        </p:txBody>
      </p:sp>
      <p:sp>
        <p:nvSpPr>
          <p:cNvPr id="123929" name="Text Box 25"/>
          <p:cNvSpPr txBox="1">
            <a:spLocks noChangeArrowheads="1"/>
          </p:cNvSpPr>
          <p:nvPr/>
        </p:nvSpPr>
        <p:spPr bwMode="auto">
          <a:xfrm>
            <a:off x="6640513" y="5062538"/>
            <a:ext cx="1614487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Advertising Team—</a:t>
            </a:r>
          </a:p>
          <a:p>
            <a:pPr eaLnBrk="0" hangingPunct="0"/>
            <a:r>
              <a:rPr lang="en-US" sz="1200" b="1">
                <a:latin typeface="Arial" charset="0"/>
              </a:rPr>
              <a:t>New Product</a:t>
            </a:r>
          </a:p>
        </p:txBody>
      </p:sp>
      <p:sp>
        <p:nvSpPr>
          <p:cNvPr id="123930" name="Line 26"/>
          <p:cNvSpPr>
            <a:spLocks noChangeShapeType="1"/>
          </p:cNvSpPr>
          <p:nvPr/>
        </p:nvSpPr>
        <p:spPr bwMode="auto">
          <a:xfrm>
            <a:off x="7212013" y="33750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1" name="Line 27"/>
          <p:cNvSpPr>
            <a:spLocks noChangeShapeType="1"/>
          </p:cNvSpPr>
          <p:nvPr/>
        </p:nvSpPr>
        <p:spPr bwMode="auto">
          <a:xfrm>
            <a:off x="7326313" y="31464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2" name="Line 28"/>
          <p:cNvSpPr>
            <a:spLocks noChangeShapeType="1"/>
          </p:cNvSpPr>
          <p:nvPr/>
        </p:nvSpPr>
        <p:spPr bwMode="auto">
          <a:xfrm flipV="1">
            <a:off x="5268913" y="3603625"/>
            <a:ext cx="16002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3" name="Line 29"/>
          <p:cNvSpPr>
            <a:spLocks noChangeShapeType="1"/>
          </p:cNvSpPr>
          <p:nvPr/>
        </p:nvSpPr>
        <p:spPr bwMode="auto">
          <a:xfrm>
            <a:off x="5383213" y="4175125"/>
            <a:ext cx="137160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4" name="Line 30"/>
          <p:cNvSpPr>
            <a:spLocks noChangeShapeType="1"/>
          </p:cNvSpPr>
          <p:nvPr/>
        </p:nvSpPr>
        <p:spPr bwMode="auto">
          <a:xfrm>
            <a:off x="3059113" y="2581275"/>
            <a:ext cx="990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5" name="Line 31"/>
          <p:cNvSpPr>
            <a:spLocks noChangeShapeType="1"/>
          </p:cNvSpPr>
          <p:nvPr/>
        </p:nvSpPr>
        <p:spPr bwMode="auto">
          <a:xfrm>
            <a:off x="2982913" y="361315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6" name="Line 32"/>
          <p:cNvSpPr>
            <a:spLocks noChangeShapeType="1"/>
          </p:cNvSpPr>
          <p:nvPr/>
        </p:nvSpPr>
        <p:spPr bwMode="auto">
          <a:xfrm flipV="1">
            <a:off x="2906713" y="422275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7" name="Line 33"/>
          <p:cNvSpPr>
            <a:spLocks noChangeShapeType="1"/>
          </p:cNvSpPr>
          <p:nvPr/>
        </p:nvSpPr>
        <p:spPr bwMode="auto">
          <a:xfrm>
            <a:off x="2233613" y="23447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8" name="Line 34"/>
          <p:cNvSpPr>
            <a:spLocks noChangeShapeType="1"/>
          </p:cNvSpPr>
          <p:nvPr/>
        </p:nvSpPr>
        <p:spPr bwMode="auto">
          <a:xfrm>
            <a:off x="2119313" y="24447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39" name="Line 35"/>
          <p:cNvSpPr>
            <a:spLocks noChangeShapeType="1"/>
          </p:cNvSpPr>
          <p:nvPr/>
        </p:nvSpPr>
        <p:spPr bwMode="auto">
          <a:xfrm>
            <a:off x="2297113" y="33210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40" name="Line 36"/>
          <p:cNvSpPr>
            <a:spLocks noChangeShapeType="1"/>
          </p:cNvSpPr>
          <p:nvPr/>
        </p:nvSpPr>
        <p:spPr bwMode="auto">
          <a:xfrm>
            <a:off x="7467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941" name="Line 37"/>
          <p:cNvSpPr>
            <a:spLocks noChangeShapeType="1"/>
          </p:cNvSpPr>
          <p:nvPr/>
        </p:nvSpPr>
        <p:spPr bwMode="auto">
          <a:xfrm>
            <a:off x="20574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942" name="Line 38"/>
          <p:cNvSpPr>
            <a:spLocks noChangeShapeType="1"/>
          </p:cNvSpPr>
          <p:nvPr/>
        </p:nvSpPr>
        <p:spPr bwMode="auto">
          <a:xfrm>
            <a:off x="21336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943" name="Line 39"/>
          <p:cNvSpPr>
            <a:spLocks noChangeShapeType="1"/>
          </p:cNvSpPr>
          <p:nvPr/>
        </p:nvSpPr>
        <p:spPr bwMode="auto">
          <a:xfrm>
            <a:off x="19812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2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Extranets and Knowledge 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company Web site linking two or more trading partners (</a:t>
            </a:r>
            <a:r>
              <a:rPr lang="en-US" dirty="0" smtClean="0"/>
              <a:t>B2B [</a:t>
            </a:r>
            <a:r>
              <a:rPr lang="en-US" dirty="0" smtClean="0"/>
              <a:t>Business-to-business]</a:t>
            </a:r>
            <a:r>
              <a:rPr lang="en-US" dirty="0" smtClean="0"/>
              <a:t> </a:t>
            </a:r>
            <a:r>
              <a:rPr lang="en-US" dirty="0"/>
              <a:t>or extranet)</a:t>
            </a:r>
          </a:p>
          <a:p>
            <a:r>
              <a:rPr lang="en-US" dirty="0"/>
              <a:t>System designers at each participating company must collaborate to ensure a common interface </a:t>
            </a:r>
          </a:p>
          <a:p>
            <a:r>
              <a:rPr lang="en-US" dirty="0"/>
              <a:t>Faster time to market, increased partner interaction, and customer </a:t>
            </a:r>
            <a:r>
              <a:rPr lang="en-US" dirty="0" smtClean="0"/>
              <a:t>loyalty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75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5A7E-7A7A-4EF1-94CF-4441625E449B}" type="slidenum">
              <a:rPr lang="en-US"/>
              <a:pPr/>
              <a:t>28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US" dirty="0"/>
              <a:t>General Extranet Layout</a:t>
            </a:r>
          </a:p>
        </p:txBody>
      </p:sp>
      <p:pic>
        <p:nvPicPr>
          <p:cNvPr id="129028" name="Picture 4" descr="D:\e-commerce text\firewall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2133600"/>
            <a:ext cx="742950" cy="319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29" name="Picture 5" descr="D:\e-commerce text\firewalls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156075"/>
            <a:ext cx="742950" cy="319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30" name="Picture 6" descr="D:\e-commerce text\Ch. 14 -- computer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3927475"/>
            <a:ext cx="438150" cy="419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31" name="Picture 7" descr="D:\e-commerce text\Ch. 14 -- computer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2409825"/>
            <a:ext cx="438150" cy="419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32" name="Picture 8" descr="D:\e-commerce text\Ch. 14 -- computer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1565275"/>
            <a:ext cx="438150" cy="419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33" name="Picture 9" descr="D:\e-commerce text\Ch. 14 -- computer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479675"/>
            <a:ext cx="438150" cy="419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34" name="Picture 10" descr="D:\e-commerce text\Ch. 14 -- computer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698875"/>
            <a:ext cx="438150" cy="419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035" name="Oval 11"/>
          <p:cNvSpPr>
            <a:spLocks noChangeArrowheads="1"/>
          </p:cNvSpPr>
          <p:nvPr/>
        </p:nvSpPr>
        <p:spPr bwMode="auto">
          <a:xfrm>
            <a:off x="3441700" y="3095625"/>
            <a:ext cx="1485900" cy="609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i="1" dirty="0" smtClean="0">
                <a:solidFill>
                  <a:srgbClr val="FF0000"/>
                </a:solidFill>
                <a:latin typeface="Arial" charset="0"/>
              </a:rPr>
              <a:t>INTERN</a:t>
            </a:r>
            <a:r>
              <a:rPr lang="en-US" sz="1400" b="1" i="1" dirty="0" smtClean="0">
                <a:solidFill>
                  <a:schemeClr val="bg1"/>
                </a:solidFill>
                <a:latin typeface="Arial" charset="0"/>
              </a:rPr>
              <a:t>ET</a:t>
            </a:r>
            <a:endParaRPr lang="en-US" sz="1400" b="1" i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7785100" y="2295525"/>
            <a:ext cx="3048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7" name="Rectangle 13"/>
          <p:cNvSpPr>
            <a:spLocks noChangeArrowheads="1"/>
          </p:cNvSpPr>
          <p:nvPr/>
        </p:nvSpPr>
        <p:spPr bwMode="auto">
          <a:xfrm>
            <a:off x="1841500" y="1784350"/>
            <a:ext cx="3048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1943100" y="2479675"/>
            <a:ext cx="3048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9" name="Rectangle 15"/>
          <p:cNvSpPr>
            <a:spLocks noChangeArrowheads="1"/>
          </p:cNvSpPr>
          <p:nvPr/>
        </p:nvSpPr>
        <p:spPr bwMode="auto">
          <a:xfrm>
            <a:off x="1866900" y="3698875"/>
            <a:ext cx="3048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 flipV="1">
            <a:off x="4686300" y="2555875"/>
            <a:ext cx="60960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1" name="Line 17"/>
          <p:cNvSpPr>
            <a:spLocks noChangeShapeType="1"/>
          </p:cNvSpPr>
          <p:nvPr/>
        </p:nvSpPr>
        <p:spPr bwMode="auto">
          <a:xfrm>
            <a:off x="4610100" y="3775075"/>
            <a:ext cx="685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2" name="Line 18"/>
          <p:cNvSpPr>
            <a:spLocks noChangeShapeType="1"/>
          </p:cNvSpPr>
          <p:nvPr/>
        </p:nvSpPr>
        <p:spPr bwMode="auto">
          <a:xfrm>
            <a:off x="2019300" y="3698875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3" name="Line 19"/>
          <p:cNvSpPr>
            <a:spLocks noChangeShapeType="1"/>
          </p:cNvSpPr>
          <p:nvPr/>
        </p:nvSpPr>
        <p:spPr bwMode="auto">
          <a:xfrm>
            <a:off x="2095500" y="24384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1546225" y="4189413"/>
            <a:ext cx="879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Suppliers</a:t>
            </a:r>
          </a:p>
        </p:txBody>
      </p:sp>
      <p:sp>
        <p:nvSpPr>
          <p:cNvPr id="129045" name="Text Box 21"/>
          <p:cNvSpPr txBox="1">
            <a:spLocks noChangeArrowheads="1"/>
          </p:cNvSpPr>
          <p:nvPr/>
        </p:nvSpPr>
        <p:spPr bwMode="auto">
          <a:xfrm>
            <a:off x="1622425" y="3078163"/>
            <a:ext cx="977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Customers</a:t>
            </a:r>
          </a:p>
        </p:txBody>
      </p:sp>
      <p:sp>
        <p:nvSpPr>
          <p:cNvPr id="129046" name="Text Box 22"/>
          <p:cNvSpPr txBox="1">
            <a:spLocks noChangeArrowheads="1"/>
          </p:cNvSpPr>
          <p:nvPr/>
        </p:nvSpPr>
        <p:spPr bwMode="auto">
          <a:xfrm>
            <a:off x="1447800" y="20574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1200" dirty="0">
              <a:latin typeface="Times New Roman" pitchFamily="18" charset="0"/>
            </a:endParaRPr>
          </a:p>
          <a:p>
            <a:pPr eaLnBrk="0" hangingPunct="0"/>
            <a:r>
              <a:rPr lang="en-US" sz="1200" b="1" dirty="0">
                <a:latin typeface="Arial" charset="0"/>
              </a:rPr>
              <a:t>Distributors</a:t>
            </a:r>
          </a:p>
        </p:txBody>
      </p:sp>
      <p:sp>
        <p:nvSpPr>
          <p:cNvPr id="129047" name="Text Box 23"/>
          <p:cNvSpPr txBox="1">
            <a:spLocks noChangeArrowheads="1"/>
          </p:cNvSpPr>
          <p:nvPr/>
        </p:nvSpPr>
        <p:spPr bwMode="auto">
          <a:xfrm>
            <a:off x="5372100" y="2439988"/>
            <a:ext cx="865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Firewall</a:t>
            </a:r>
          </a:p>
          <a:p>
            <a:pPr eaLnBrk="0" hangingPunct="0"/>
            <a:endParaRPr lang="en-US" sz="1200" b="1">
              <a:latin typeface="Arial" charset="0"/>
            </a:endParaRP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5432425" y="4525963"/>
            <a:ext cx="752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Firewall</a:t>
            </a:r>
          </a:p>
        </p:txBody>
      </p:sp>
      <p:sp>
        <p:nvSpPr>
          <p:cNvPr id="129049" name="Text Box 25"/>
          <p:cNvSpPr txBox="1">
            <a:spLocks noChangeArrowheads="1"/>
          </p:cNvSpPr>
          <p:nvPr/>
        </p:nvSpPr>
        <p:spPr bwMode="auto">
          <a:xfrm>
            <a:off x="7185025" y="2928938"/>
            <a:ext cx="15128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Corporate intranet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7108825" y="4341813"/>
            <a:ext cx="15128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Corporate intranet</a:t>
            </a:r>
          </a:p>
        </p:txBody>
      </p:sp>
      <p:sp>
        <p:nvSpPr>
          <p:cNvPr id="129051" name="Line 27"/>
          <p:cNvSpPr>
            <a:spLocks noChangeShapeType="1"/>
          </p:cNvSpPr>
          <p:nvPr/>
        </p:nvSpPr>
        <p:spPr bwMode="auto">
          <a:xfrm flipH="1">
            <a:off x="8001000" y="22860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2" name="Line 28"/>
          <p:cNvSpPr>
            <a:spLocks noChangeShapeType="1"/>
          </p:cNvSpPr>
          <p:nvPr/>
        </p:nvSpPr>
        <p:spPr bwMode="auto">
          <a:xfrm>
            <a:off x="7785100" y="2638425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3" name="Line 29"/>
          <p:cNvSpPr>
            <a:spLocks noChangeShapeType="1"/>
          </p:cNvSpPr>
          <p:nvPr/>
        </p:nvSpPr>
        <p:spPr bwMode="auto">
          <a:xfrm>
            <a:off x="7899400" y="2295525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4" name="Line 30"/>
          <p:cNvSpPr>
            <a:spLocks noChangeShapeType="1"/>
          </p:cNvSpPr>
          <p:nvPr/>
        </p:nvSpPr>
        <p:spPr bwMode="auto">
          <a:xfrm>
            <a:off x="6134100" y="2403475"/>
            <a:ext cx="12192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5" name="Line 31"/>
          <p:cNvSpPr>
            <a:spLocks noChangeShapeType="1"/>
          </p:cNvSpPr>
          <p:nvPr/>
        </p:nvSpPr>
        <p:spPr bwMode="auto">
          <a:xfrm flipV="1">
            <a:off x="6286500" y="4232275"/>
            <a:ext cx="9906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6" name="Line 32"/>
          <p:cNvSpPr>
            <a:spLocks noChangeShapeType="1"/>
          </p:cNvSpPr>
          <p:nvPr/>
        </p:nvSpPr>
        <p:spPr bwMode="auto">
          <a:xfrm>
            <a:off x="2781300" y="2022475"/>
            <a:ext cx="99060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7" name="Line 33"/>
          <p:cNvSpPr>
            <a:spLocks noChangeShapeType="1"/>
          </p:cNvSpPr>
          <p:nvPr/>
        </p:nvSpPr>
        <p:spPr bwMode="auto">
          <a:xfrm>
            <a:off x="2705100" y="2936875"/>
            <a:ext cx="9144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8" name="Line 34"/>
          <p:cNvSpPr>
            <a:spLocks noChangeShapeType="1"/>
          </p:cNvSpPr>
          <p:nvPr/>
        </p:nvSpPr>
        <p:spPr bwMode="auto">
          <a:xfrm flipV="1">
            <a:off x="2628900" y="3546475"/>
            <a:ext cx="990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9" name="Line 35"/>
          <p:cNvSpPr>
            <a:spLocks noChangeShapeType="1"/>
          </p:cNvSpPr>
          <p:nvPr/>
        </p:nvSpPr>
        <p:spPr bwMode="auto">
          <a:xfrm>
            <a:off x="1955800" y="178435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60" name="Line 36"/>
          <p:cNvSpPr>
            <a:spLocks noChangeShapeType="1"/>
          </p:cNvSpPr>
          <p:nvPr/>
        </p:nvSpPr>
        <p:spPr bwMode="auto">
          <a:xfrm>
            <a:off x="1841500" y="1884363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61" name="Line 37"/>
          <p:cNvSpPr>
            <a:spLocks noChangeShapeType="1"/>
          </p:cNvSpPr>
          <p:nvPr/>
        </p:nvSpPr>
        <p:spPr bwMode="auto">
          <a:xfrm>
            <a:off x="2057400" y="17526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9062" name="Rectangle 38"/>
          <p:cNvSpPr>
            <a:spLocks noChangeArrowheads="1"/>
          </p:cNvSpPr>
          <p:nvPr/>
        </p:nvSpPr>
        <p:spPr bwMode="auto">
          <a:xfrm>
            <a:off x="7924800" y="3657600"/>
            <a:ext cx="457200" cy="609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63" name="Line 39"/>
          <p:cNvSpPr>
            <a:spLocks noChangeShapeType="1"/>
          </p:cNvSpPr>
          <p:nvPr/>
        </p:nvSpPr>
        <p:spPr bwMode="auto">
          <a:xfrm>
            <a:off x="8077200" y="3657600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9064" name="Line 40"/>
          <p:cNvSpPr>
            <a:spLocks noChangeShapeType="1"/>
          </p:cNvSpPr>
          <p:nvPr/>
        </p:nvSpPr>
        <p:spPr bwMode="auto">
          <a:xfrm>
            <a:off x="8153400" y="3657600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9065" name="Line 41"/>
          <p:cNvSpPr>
            <a:spLocks noChangeShapeType="1"/>
          </p:cNvSpPr>
          <p:nvPr/>
        </p:nvSpPr>
        <p:spPr bwMode="auto">
          <a:xfrm>
            <a:off x="7924800" y="39624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A988-F431-4C8A-B3A1-0F79D98914AB}" type="slidenum">
              <a:rPr lang="en-US"/>
              <a:pPr/>
              <a:t>29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Groupware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Facilitates connections between people and how knowledge is transferred between knowledge seekers and knowledge providers</a:t>
            </a:r>
          </a:p>
          <a:p>
            <a:pPr>
              <a:lnSpc>
                <a:spcPct val="90000"/>
              </a:lnSpc>
            </a:pPr>
            <a:r>
              <a:rPr lang="en-US" sz="2800"/>
              <a:t>Software that helps people work together from a distance</a:t>
            </a:r>
          </a:p>
          <a:p>
            <a:pPr>
              <a:lnSpc>
                <a:spcPct val="90000"/>
              </a:lnSpc>
            </a:pPr>
            <a:r>
              <a:rPr lang="en-US" sz="2800"/>
              <a:t>Categorized according to whether users are working face to face or in different locations</a:t>
            </a:r>
          </a:p>
          <a:p>
            <a:pPr>
              <a:lnSpc>
                <a:spcPct val="90000"/>
              </a:lnSpc>
            </a:pPr>
            <a:r>
              <a:rPr lang="en-US" sz="2800"/>
              <a:t>Categorized also according to whether users are working together at the same time or different times</a:t>
            </a:r>
          </a:p>
        </p:txBody>
      </p:sp>
    </p:spTree>
    <p:extLst>
      <p:ext uri="{BB962C8B-B14F-4D97-AF65-F5344CB8AC3E}">
        <p14:creationId xmlns:p14="http://schemas.microsoft.com/office/powerpoint/2010/main" val="126195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Knowledge </a:t>
            </a:r>
            <a:r>
              <a:rPr lang="en-US" dirty="0" smtClean="0"/>
              <a:t>Transfer Fundamentals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1200"/>
            <a:ext cx="8229600" cy="4608512"/>
          </a:xfrm>
        </p:spPr>
        <p:txBody>
          <a:bodyPr>
            <a:noAutofit/>
          </a:bodyPr>
          <a:lstStyle/>
          <a:p>
            <a:r>
              <a:rPr lang="en-US" sz="2400" dirty="0" smtClean="0"/>
              <a:t>Knowledge </a:t>
            </a:r>
            <a:r>
              <a:rPr lang="en-US" sz="2400" dirty="0"/>
              <a:t>transfer is an integral part of organizational life.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represents the transmission of knowledge (conveying the knowledge of one source to another source) and the appropriate use of the transmitted knowledge.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goal is to promote/facilitate knowledge sharing, collaboration and networking.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can involve accessing valuable/scarce resources, new expertise, new insight, cross fertilization of knowledge and can create an organizational environment of excellence.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69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59AC-1056-41B3-A30E-73DAA2A8FFB0}" type="slidenum">
              <a:rPr lang="en-US"/>
              <a:pPr/>
              <a:t>30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Groupware Categories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3352800" y="2850232"/>
            <a:ext cx="3810000" cy="2667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 eaLnBrk="0" hangingPunct="0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Voting,</a:t>
            </a:r>
          </a:p>
          <a:p>
            <a:pPr eaLnBrk="0" hangingPunct="0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Presentation support             Chat room</a:t>
            </a:r>
          </a:p>
          <a:p>
            <a:pPr eaLnBrk="0" hangingPunct="0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                                          Teleconferencing</a:t>
            </a:r>
          </a:p>
          <a:p>
            <a:pPr eaLnBrk="0" hangingPunct="0"/>
            <a:endParaRPr lang="en-US" sz="1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 eaLnBrk="0" hangingPunct="0"/>
            <a:endParaRPr lang="en-US" sz="1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 eaLnBrk="0" hangingPunct="0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Peer-to-peer or                Workflow process,</a:t>
            </a:r>
          </a:p>
          <a:p>
            <a:pPr eaLnBrk="0" hangingPunct="0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Shared computers                 E-mail </a:t>
            </a:r>
          </a:p>
        </p:txBody>
      </p:sp>
      <p:sp>
        <p:nvSpPr>
          <p:cNvPr id="135173" name="Line 5"/>
          <p:cNvSpPr>
            <a:spLocks noChangeShapeType="1"/>
          </p:cNvSpPr>
          <p:nvPr/>
        </p:nvSpPr>
        <p:spPr bwMode="auto">
          <a:xfrm flipV="1">
            <a:off x="3352800" y="4000326"/>
            <a:ext cx="381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4" name="Line 6"/>
          <p:cNvSpPr>
            <a:spLocks noChangeShapeType="1"/>
          </p:cNvSpPr>
          <p:nvPr/>
        </p:nvSpPr>
        <p:spPr bwMode="auto">
          <a:xfrm>
            <a:off x="5257800" y="2781126"/>
            <a:ext cx="0" cy="266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1676400" y="4305126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i="1">
                <a:latin typeface="Arial" charset="0"/>
              </a:rPr>
              <a:t>Different Time</a:t>
            </a:r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1828800" y="3230389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 dirty="0">
                <a:latin typeface="Arial" charset="0"/>
              </a:rPr>
              <a:t>Same Time</a:t>
            </a:r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3413125" y="2204864"/>
            <a:ext cx="13874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i="1">
                <a:latin typeface="Arial" charset="0"/>
              </a:rPr>
              <a:t>Same Place</a:t>
            </a:r>
          </a:p>
          <a:p>
            <a:r>
              <a:rPr lang="en-US" sz="1400" i="1">
                <a:latin typeface="Arial" charset="0"/>
              </a:rPr>
              <a:t>(face to face)</a:t>
            </a:r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5318125" y="2204864"/>
            <a:ext cx="14636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i="1">
                <a:latin typeface="Arial" charset="0"/>
              </a:rPr>
              <a:t>Different Place</a:t>
            </a:r>
          </a:p>
          <a:p>
            <a:r>
              <a:rPr lang="en-US" sz="1400" i="1">
                <a:latin typeface="Arial" charset="0"/>
              </a:rPr>
              <a:t>   (distance)</a:t>
            </a:r>
          </a:p>
        </p:txBody>
      </p:sp>
    </p:spTree>
    <p:extLst>
      <p:ext uri="{BB962C8B-B14F-4D97-AF65-F5344CB8AC3E}">
        <p14:creationId xmlns:p14="http://schemas.microsoft.com/office/powerpoint/2010/main" val="25209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ea typeface="新細明體" pitchFamily="18" charset="-120"/>
              </a:rPr>
              <a:t>Role of Internet in Knowledge Transfer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Accommodates knowledge exchange and communication</a:t>
            </a:r>
          </a:p>
          <a:p>
            <a:r>
              <a:rPr lang="en-US" altLang="zh-TW">
                <a:ea typeface="新細明體" pitchFamily="18" charset="-120"/>
              </a:rPr>
              <a:t>Allows sending messages to multiple persons simultaneously</a:t>
            </a:r>
          </a:p>
          <a:p>
            <a:r>
              <a:rPr lang="en-US" altLang="zh-TW">
                <a:ea typeface="新細明體" pitchFamily="18" charset="-120"/>
              </a:rPr>
              <a:t>Offers a variety of services</a:t>
            </a:r>
          </a:p>
          <a:p>
            <a:r>
              <a:rPr lang="en-US" altLang="zh-TW">
                <a:ea typeface="新細明體" pitchFamily="18" charset="-120"/>
              </a:rPr>
              <a:t>Integrates systems and networks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77EB-D3F6-447F-AA7E-4662AB4EEF15}" type="slidenum">
              <a:rPr lang="zh-TW" altLang="en-US"/>
              <a:pPr/>
              <a:t>31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939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Benefits of the Internet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Doing business fast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Gathering opinions and trying out new ideas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Leveling the playing field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Providing a superior customer service and support resource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Supporting managerial functions, spreading ideas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D53E-60AC-43AF-AB73-FD4C18DB86B2}" type="slidenum">
              <a:rPr lang="zh-TW" altLang="en-US"/>
              <a:pPr/>
              <a:t>32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252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Limitations of the Internet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Security and privacy vulnerability</a:t>
            </a:r>
          </a:p>
          <a:p>
            <a:r>
              <a:rPr lang="en-US" altLang="zh-TW">
                <a:ea typeface="新細明體" pitchFamily="18" charset="-120"/>
              </a:rPr>
              <a:t>Exposure to fakes and forgeries</a:t>
            </a:r>
          </a:p>
          <a:p>
            <a:r>
              <a:rPr lang="en-US" altLang="zh-TW">
                <a:ea typeface="新細明體" pitchFamily="18" charset="-120"/>
              </a:rPr>
              <a:t>Hackers threatening the integrity of files and transactions</a:t>
            </a:r>
          </a:p>
          <a:p>
            <a:pPr>
              <a:buFont typeface="Wingdings" pitchFamily="2" charset="2"/>
              <a:buNone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B3A4-9D5C-42DF-AF85-C8615366CD9E}" type="slidenum">
              <a:rPr lang="zh-TW" altLang="en-US"/>
              <a:pPr/>
              <a:t>33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3761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en-US" dirty="0"/>
              <a:t>Knowledge </a:t>
            </a:r>
            <a:r>
              <a:rPr lang="en-US" dirty="0" smtClean="0"/>
              <a:t>Transfer Fundamentals</a:t>
            </a:r>
            <a:r>
              <a:rPr lang="en-US" altLang="zh-TW" dirty="0">
                <a:ea typeface="新細明體" pitchFamily="18" charset="-120"/>
              </a:rPr>
              <a:t> …. </a:t>
            </a:r>
            <a:r>
              <a:rPr lang="en-US" altLang="zh-TW" dirty="0" smtClean="0">
                <a:ea typeface="新細明體" pitchFamily="18" charset="-120"/>
              </a:rPr>
              <a:t>Cont</a:t>
            </a:r>
            <a:r>
              <a:rPr lang="en-US" altLang="zh-TW" dirty="0">
                <a:ea typeface="新細明體" pitchFamily="18" charset="-120"/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464496"/>
          </a:xfrm>
        </p:spPr>
        <p:txBody>
          <a:bodyPr>
            <a:noAutofit/>
          </a:bodyPr>
          <a:lstStyle/>
          <a:p>
            <a:r>
              <a:rPr lang="en-US" sz="2400" dirty="0" smtClean="0"/>
              <a:t>Collaboration implies the </a:t>
            </a:r>
            <a:r>
              <a:rPr lang="en-US" sz="2400" dirty="0"/>
              <a:t>ability to </a:t>
            </a:r>
            <a:r>
              <a:rPr lang="en-US" sz="2400" dirty="0" smtClean="0"/>
              <a:t>convert </a:t>
            </a:r>
            <a:r>
              <a:rPr lang="en-US" sz="2400" dirty="0"/>
              <a:t>diverse assets into unique capabilities in pursuit of new opportunities mainly for organizational growth.</a:t>
            </a:r>
          </a:p>
          <a:p>
            <a:r>
              <a:rPr lang="en-US" sz="2400" dirty="0" smtClean="0"/>
              <a:t>Knowledge </a:t>
            </a:r>
            <a:r>
              <a:rPr lang="en-US" sz="2400" dirty="0"/>
              <a:t>transfer can be done by working together, communicating, learning by doing, using face-to-face discussions, or embedding knowledge through procedures, mentoring, or documents exchange.</a:t>
            </a:r>
          </a:p>
          <a:p>
            <a:r>
              <a:rPr lang="en-US" sz="2400" dirty="0" smtClean="0"/>
              <a:t>Knowledge </a:t>
            </a:r>
            <a:r>
              <a:rPr lang="en-US" sz="2400" dirty="0"/>
              <a:t>can be transferred from repositories to people, from team(s) to individual(s), and between individuals.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77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Factors </a:t>
            </a:r>
            <a:r>
              <a:rPr lang="en-US" altLang="zh-TW" dirty="0" smtClean="0">
                <a:ea typeface="新細明體" pitchFamily="18" charset="-120"/>
              </a:rPr>
              <a:t>in Knowledge </a:t>
            </a:r>
            <a:r>
              <a:rPr lang="en-US" altLang="zh-TW" dirty="0">
                <a:ea typeface="新細明體" pitchFamily="18" charset="-120"/>
              </a:rPr>
              <a:t>Transfer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Where knowledge is transferred from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Media used in knowledge transfer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Where knowledge is transferred to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b="1" i="1">
                <a:ea typeface="新細明體" pitchFamily="18" charset="-120"/>
              </a:rPr>
              <a:t>Remember: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Only a limited amount of expertise can be captured as explicit knowledge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Knowledge transfer facilitates knowledge sharing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480E-DA44-4CE9-BA74-D103B9EE0B69}" type="slidenum">
              <a:rPr lang="zh-TW" altLang="en-US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35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ea typeface="新細明體" pitchFamily="18" charset="-120"/>
              </a:rPr>
              <a:t>Prerequisites for Knowledge Transfer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Knowledge sharing recognizes personal nature of people’s knowledge gained from experience</a:t>
            </a:r>
          </a:p>
          <a:p>
            <a:r>
              <a:rPr lang="en-US" altLang="zh-TW" dirty="0">
                <a:ea typeface="新細明體" pitchFamily="18" charset="-120"/>
              </a:rPr>
              <a:t>The myth that “once you build it, they will use it” does not work that well</a:t>
            </a:r>
          </a:p>
          <a:p>
            <a:r>
              <a:rPr lang="en-US" altLang="zh-TW" dirty="0">
                <a:ea typeface="新細明體" pitchFamily="18" charset="-120"/>
              </a:rPr>
              <a:t>For knowledge transfer to work, it takes change in culture, politics, and attitude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95F2-7B52-4AC1-B0FA-038F7164EC3D}" type="slidenum">
              <a:rPr lang="zh-TW" altLang="en-US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7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34989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ea typeface="新細明體" pitchFamily="18" charset="-120"/>
              </a:rPr>
              <a:t>Prerequisites for Knowledge </a:t>
            </a:r>
            <a:r>
              <a:rPr lang="en-US" altLang="zh-TW" dirty="0" smtClean="0">
                <a:ea typeface="新細明體" pitchFamily="18" charset="-120"/>
              </a:rPr>
              <a:t>Transfer…. 	Cont.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914600"/>
            <a:ext cx="7772400" cy="3322712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Instill an atmosphere of trust in the organization</a:t>
            </a:r>
          </a:p>
          <a:p>
            <a:r>
              <a:rPr lang="en-US" altLang="zh-TW" dirty="0">
                <a:ea typeface="新細明體" pitchFamily="18" charset="-120"/>
              </a:rPr>
              <a:t>Fix culture to accommodate change</a:t>
            </a:r>
          </a:p>
          <a:p>
            <a:r>
              <a:rPr lang="en-US" altLang="zh-TW" dirty="0">
                <a:ea typeface="新細明體" pitchFamily="18" charset="-120"/>
              </a:rPr>
              <a:t>Push reasoning before process</a:t>
            </a:r>
          </a:p>
          <a:p>
            <a:r>
              <a:rPr lang="en-US" altLang="zh-TW" dirty="0">
                <a:ea typeface="新細明體" pitchFamily="18" charset="-120"/>
              </a:rPr>
              <a:t>Doing is far better than talking</a:t>
            </a:r>
          </a:p>
          <a:p>
            <a:r>
              <a:rPr lang="en-US" altLang="zh-TW" dirty="0">
                <a:ea typeface="新細明體" pitchFamily="18" charset="-120"/>
              </a:rPr>
              <a:t>Know how the firm handles mistakes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F692-6E49-4CC1-8D18-DDFA0D097B68}" type="slidenum">
              <a:rPr lang="zh-TW" altLang="en-US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55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ea typeface="新細明體" pitchFamily="18" charset="-120"/>
              </a:rPr>
              <a:t>Prerequisites for Knowledge </a:t>
            </a:r>
            <a:r>
              <a:rPr lang="en-US" altLang="zh-TW" dirty="0" smtClean="0">
                <a:ea typeface="新細明體" pitchFamily="18" charset="-120"/>
              </a:rPr>
              <a:t>Transfer</a:t>
            </a:r>
            <a:r>
              <a:rPr lang="en-US" altLang="zh-TW" dirty="0">
                <a:ea typeface="新細明體" pitchFamily="18" charset="-120"/>
              </a:rPr>
              <a:t> …. 	Cont</a:t>
            </a:r>
            <a:r>
              <a:rPr lang="en-US" altLang="zh-TW" dirty="0" smtClean="0">
                <a:ea typeface="新細明體" pitchFamily="18" charset="-120"/>
              </a:rPr>
              <a:t>.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981200"/>
            <a:ext cx="8077200" cy="4114800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Ensure </a:t>
            </a:r>
            <a:r>
              <a:rPr lang="en-US" altLang="zh-TW" dirty="0" smtClean="0">
                <a:ea typeface="新細明體" pitchFamily="18" charset="-120"/>
              </a:rPr>
              <a:t>cooperation </a:t>
            </a:r>
            <a:r>
              <a:rPr lang="en-US" altLang="zh-TW" dirty="0">
                <a:ea typeface="新細明體" pitchFamily="18" charset="-120"/>
              </a:rPr>
              <a:t>and collaboration </a:t>
            </a:r>
            <a:r>
              <a:rPr lang="en-US" altLang="zh-TW" dirty="0" smtClean="0">
                <a:ea typeface="新細明體" pitchFamily="18" charset="-120"/>
              </a:rPr>
              <a:t>Vs. </a:t>
            </a:r>
            <a:r>
              <a:rPr lang="en-US" altLang="zh-TW" dirty="0">
                <a:ea typeface="新細明體" pitchFamily="18" charset="-120"/>
              </a:rPr>
              <a:t>competition or internal rivalry</a:t>
            </a:r>
          </a:p>
          <a:p>
            <a:r>
              <a:rPr lang="en-US" altLang="zh-TW" dirty="0">
                <a:ea typeface="新細明體" pitchFamily="18" charset="-120"/>
              </a:rPr>
              <a:t>Identify what counts and what makes sense</a:t>
            </a:r>
          </a:p>
          <a:p>
            <a:r>
              <a:rPr lang="en-US" altLang="zh-TW" dirty="0">
                <a:ea typeface="新細明體" pitchFamily="18" charset="-120"/>
              </a:rPr>
              <a:t>Take a close look at the managers and how they view knowledge transfer</a:t>
            </a:r>
          </a:p>
          <a:p>
            <a:r>
              <a:rPr lang="en-US" altLang="zh-TW" dirty="0">
                <a:ea typeface="新細明體" pitchFamily="18" charset="-120"/>
              </a:rPr>
              <a:t>Assess employee job satisfaction and the stability of the workplace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897A-D908-4E3F-ACC5-53D8804891B7}" type="slidenum">
              <a:rPr lang="zh-TW" altLang="en-US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91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ea typeface="新細明體" pitchFamily="18" charset="-120"/>
              </a:rPr>
              <a:t>Organizational Values </a:t>
            </a:r>
            <a:r>
              <a:rPr lang="en-US" altLang="zh-TW" dirty="0">
                <a:ea typeface="新細明體" pitchFamily="18" charset="-120"/>
              </a:rPr>
              <a:t>and </a:t>
            </a:r>
            <a:r>
              <a:rPr lang="en-US" altLang="zh-TW" dirty="0" smtClean="0">
                <a:ea typeface="新細明體" pitchFamily="18" charset="-120"/>
              </a:rPr>
              <a:t>Beliefs that determine culture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978496"/>
            <a:ext cx="3505200" cy="4114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Authority                   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Collaboration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Commitment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Compensation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Competence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Conflict resolution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Consistency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Cooperation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Creativity</a:t>
            </a:r>
          </a:p>
          <a:p>
            <a:pPr algn="just">
              <a:lnSpc>
                <a:spcPct val="8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Empowerment</a:t>
            </a:r>
          </a:p>
          <a:p>
            <a:pPr algn="just">
              <a:lnSpc>
                <a:spcPct val="90000"/>
              </a:lnSpc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Fairness		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30644-0AAD-41CD-9CA2-F8B4465149B5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4427538" y="1916237"/>
            <a:ext cx="3505200" cy="43210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>
            <a:normAutofit lnSpcReduction="10000"/>
          </a:bodyPr>
          <a:lstStyle/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Motivation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Mistake tolerance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Participation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Partnering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Teams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Truth, openness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Self-management 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Risk tolerance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Innovation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Change</a:t>
            </a:r>
          </a:p>
          <a:p>
            <a:pPr marL="274320" indent="-274320" algn="just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zh-TW" sz="2800" dirty="0">
                <a:ea typeface="新細明體" pitchFamily="18" charset="-120"/>
                <a:cs typeface="Times New Roman" pitchFamily="18" charset="0"/>
              </a:rPr>
              <a:t>Focus</a:t>
            </a:r>
          </a:p>
        </p:txBody>
      </p:sp>
    </p:spTree>
    <p:extLst>
      <p:ext uri="{BB962C8B-B14F-4D97-AF65-F5344CB8AC3E}">
        <p14:creationId xmlns:p14="http://schemas.microsoft.com/office/powerpoint/2010/main" val="74112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7777</TotalTime>
  <Words>1189</Words>
  <Application>Microsoft Office PowerPoint</Application>
  <PresentationFormat>On-screen Show (4:3)</PresentationFormat>
  <Paragraphs>257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LIS-636 &amp; 411 Knowledge Management</vt:lpstr>
      <vt:lpstr>Transferring and Sharing Knowledge</vt:lpstr>
      <vt:lpstr>Knowledge Transfer Fundamentals</vt:lpstr>
      <vt:lpstr>Knowledge Transfer Fundamentals …. Cont.</vt:lpstr>
      <vt:lpstr>Factors in Knowledge Transfer</vt:lpstr>
      <vt:lpstr>Prerequisites for Knowledge Transfer</vt:lpstr>
      <vt:lpstr>Prerequisites for Knowledge Transfer….  Cont.</vt:lpstr>
      <vt:lpstr>Prerequisites for Knowledge Transfer ….  Cont.</vt:lpstr>
      <vt:lpstr>Organizational Values and Beliefs that determine culture</vt:lpstr>
      <vt:lpstr>Positive Cultural Values</vt:lpstr>
      <vt:lpstr>Factors that Hinder Positive Cultural Values </vt:lpstr>
      <vt:lpstr>Employee Job Satisfaction and Stability of Workplace</vt:lpstr>
      <vt:lpstr>Major Known Vocational Needs</vt:lpstr>
      <vt:lpstr> A Conceptual Job Adjustment Model</vt:lpstr>
      <vt:lpstr>Transfer Methods</vt:lpstr>
      <vt:lpstr>Transfer Strategies</vt:lpstr>
      <vt:lpstr>Converting Experience into Knowledge</vt:lpstr>
      <vt:lpstr>Inhibitors of Knowledge Transfer</vt:lpstr>
      <vt:lpstr>What Type of Knowledge is Transferred</vt:lpstr>
      <vt:lpstr>Knowledge Transferred — Collective sequential transfer</vt:lpstr>
      <vt:lpstr>Knowledge Transferred — Collective sequential transfer… cont.</vt:lpstr>
      <vt:lpstr>Knowledge Transferred — Collective sequential transfer … cont.</vt:lpstr>
      <vt:lpstr>Knowledge Transferred — Explicit interterm transfer</vt:lpstr>
      <vt:lpstr>Knowledge Transferred — Tacit knowledge transfer</vt:lpstr>
      <vt:lpstr>Knowledge Transfer in E-World</vt:lpstr>
      <vt:lpstr>Corporate Intranet—A Conceptual Model</vt:lpstr>
      <vt:lpstr>Extranets and Knowledge Exchange</vt:lpstr>
      <vt:lpstr>General Extranet Layout</vt:lpstr>
      <vt:lpstr>Groupware</vt:lpstr>
      <vt:lpstr>Groupware Categories</vt:lpstr>
      <vt:lpstr>Role of Internet in Knowledge Transfer</vt:lpstr>
      <vt:lpstr>Benefits of the Internet</vt:lpstr>
      <vt:lpstr>Limitations of the Internet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LIS-636 Knowledge Management</dc:title>
  <dc:creator>Haroon</dc:creator>
  <cp:lastModifiedBy>Haroon</cp:lastModifiedBy>
  <cp:revision>618</cp:revision>
  <dcterms:created xsi:type="dcterms:W3CDTF">2014-03-11T05:38:10Z</dcterms:created>
  <dcterms:modified xsi:type="dcterms:W3CDTF">2020-05-07T11:17:19Z</dcterms:modified>
</cp:coreProperties>
</file>