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3"/>
  </p:notesMasterIdLst>
  <p:sldIdLst>
    <p:sldId id="256" r:id="rId2"/>
    <p:sldId id="275" r:id="rId3"/>
    <p:sldId id="305" r:id="rId4"/>
    <p:sldId id="273" r:id="rId5"/>
    <p:sldId id="297" r:id="rId6"/>
    <p:sldId id="274" r:id="rId7"/>
    <p:sldId id="277" r:id="rId8"/>
    <p:sldId id="283" r:id="rId9"/>
    <p:sldId id="282" r:id="rId10"/>
    <p:sldId id="303" r:id="rId11"/>
    <p:sldId id="310" r:id="rId12"/>
    <p:sldId id="258" r:id="rId13"/>
    <p:sldId id="259" r:id="rId14"/>
    <p:sldId id="260" r:id="rId15"/>
    <p:sldId id="276" r:id="rId16"/>
    <p:sldId id="308" r:id="rId17"/>
    <p:sldId id="316" r:id="rId18"/>
    <p:sldId id="322" r:id="rId19"/>
    <p:sldId id="326" r:id="rId20"/>
    <p:sldId id="330" r:id="rId21"/>
    <p:sldId id="329" r:id="rId22"/>
    <p:sldId id="331" r:id="rId23"/>
    <p:sldId id="332" r:id="rId24"/>
    <p:sldId id="288" r:id="rId25"/>
    <p:sldId id="289" r:id="rId26"/>
    <p:sldId id="294" r:id="rId27"/>
    <p:sldId id="313" r:id="rId28"/>
    <p:sldId id="295" r:id="rId29"/>
    <p:sldId id="284" r:id="rId30"/>
    <p:sldId id="298" r:id="rId31"/>
    <p:sldId id="29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9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4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9D0D4-A0C5-47D3-9910-5EAF9C2487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57F320-B11D-4797-8BF1-46DDA80AD5C9}">
      <dgm:prSet phldrT="[Text]" custT="1"/>
      <dgm:spPr/>
      <dgm:t>
        <a:bodyPr/>
        <a:lstStyle/>
        <a:p>
          <a:r>
            <a:rPr lang="en-US" sz="1600" b="1" dirty="0" smtClean="0"/>
            <a:t>Legitimate Power</a:t>
          </a:r>
        </a:p>
        <a:p>
          <a:r>
            <a:rPr lang="en-US" sz="1100" dirty="0" smtClean="0"/>
            <a:t>The power a leader has as a result of his position</a:t>
          </a:r>
        </a:p>
      </dgm:t>
    </dgm:pt>
    <dgm:pt modelId="{847C99B9-49E9-4896-A241-3292F680F4E5}" type="parTrans" cxnId="{827E9768-5DAF-4D77-9A48-428B8A3D2615}">
      <dgm:prSet/>
      <dgm:spPr/>
      <dgm:t>
        <a:bodyPr/>
        <a:lstStyle/>
        <a:p>
          <a:endParaRPr lang="en-US"/>
        </a:p>
      </dgm:t>
    </dgm:pt>
    <dgm:pt modelId="{283C977B-DB41-412D-AE2D-B93589168FBD}" type="sibTrans" cxnId="{827E9768-5DAF-4D77-9A48-428B8A3D2615}">
      <dgm:prSet/>
      <dgm:spPr/>
      <dgm:t>
        <a:bodyPr/>
        <a:lstStyle/>
        <a:p>
          <a:endParaRPr lang="en-US"/>
        </a:p>
      </dgm:t>
    </dgm:pt>
    <dgm:pt modelId="{AFEBDE89-F543-491D-A6D5-006B7E334933}">
      <dgm:prSet phldrT="[Text]" custT="1"/>
      <dgm:spPr/>
      <dgm:t>
        <a:bodyPr/>
        <a:lstStyle/>
        <a:p>
          <a:r>
            <a:rPr lang="en-US" sz="1600" b="1" dirty="0" smtClean="0"/>
            <a:t>Expert Power</a:t>
          </a:r>
        </a:p>
        <a:p>
          <a:r>
            <a:rPr lang="en-US" sz="1100" dirty="0" smtClean="0"/>
            <a:t>The influence a leader can use as a result of his experience, skills or knowledge</a:t>
          </a:r>
          <a:endParaRPr lang="en-US" sz="1100" dirty="0"/>
        </a:p>
      </dgm:t>
    </dgm:pt>
    <dgm:pt modelId="{2B707014-044E-42B5-B5EB-9BAF6612D7AA}" type="parTrans" cxnId="{DA29833B-7F12-4C67-89A0-EFBEC34C4E22}">
      <dgm:prSet/>
      <dgm:spPr/>
      <dgm:t>
        <a:bodyPr/>
        <a:lstStyle/>
        <a:p>
          <a:endParaRPr lang="en-US"/>
        </a:p>
      </dgm:t>
    </dgm:pt>
    <dgm:pt modelId="{46434AF4-2DDA-43E5-931A-744C80BDA3A7}" type="sibTrans" cxnId="{DA29833B-7F12-4C67-89A0-EFBEC34C4E22}">
      <dgm:prSet/>
      <dgm:spPr/>
      <dgm:t>
        <a:bodyPr/>
        <a:lstStyle/>
        <a:p>
          <a:endParaRPr lang="en-US"/>
        </a:p>
      </dgm:t>
    </dgm:pt>
    <dgm:pt modelId="{BC42B645-9443-4A5C-8243-7E36C7EDC040}">
      <dgm:prSet phldrT="[Text]" custT="1"/>
      <dgm:spPr/>
      <dgm:t>
        <a:bodyPr/>
        <a:lstStyle/>
        <a:p>
          <a:r>
            <a:rPr lang="en-US" sz="1600" b="1" dirty="0" smtClean="0"/>
            <a:t>Coercive Power</a:t>
          </a:r>
        </a:p>
        <a:p>
          <a:r>
            <a:rPr lang="en-US" sz="1400" dirty="0" smtClean="0"/>
            <a:t>The power a leader has to punish or control</a:t>
          </a:r>
        </a:p>
      </dgm:t>
    </dgm:pt>
    <dgm:pt modelId="{8155D4A4-D3D7-4E3F-8288-2CC4E63EB508}" type="parTrans" cxnId="{2C7E2F76-E210-414D-B643-AA4966C169EF}">
      <dgm:prSet/>
      <dgm:spPr/>
      <dgm:t>
        <a:bodyPr/>
        <a:lstStyle/>
        <a:p>
          <a:endParaRPr lang="en-US"/>
        </a:p>
      </dgm:t>
    </dgm:pt>
    <dgm:pt modelId="{6527D5F0-F4E8-4A95-8CB3-61DC22DB7516}" type="sibTrans" cxnId="{2C7E2F76-E210-414D-B643-AA4966C169EF}">
      <dgm:prSet/>
      <dgm:spPr/>
      <dgm:t>
        <a:bodyPr/>
        <a:lstStyle/>
        <a:p>
          <a:endParaRPr lang="en-US"/>
        </a:p>
      </dgm:t>
    </dgm:pt>
    <dgm:pt modelId="{5C94F932-1BDC-4AAB-A88D-DCC0760DD6C4}">
      <dgm:prSet phldrT="[Text]" custT="1"/>
      <dgm:spPr/>
      <dgm:t>
        <a:bodyPr/>
        <a:lstStyle/>
        <a:p>
          <a:r>
            <a:rPr lang="en-US" sz="1600" b="1" dirty="0" smtClean="0"/>
            <a:t>Referent Power</a:t>
          </a:r>
        </a:p>
        <a:p>
          <a:r>
            <a:rPr lang="en-US" sz="1100" dirty="0" smtClean="0"/>
            <a:t>The power of a leader that arise because of a person’s desirable resources or admired personal traits</a:t>
          </a:r>
          <a:endParaRPr lang="en-US" sz="1100" dirty="0"/>
        </a:p>
      </dgm:t>
    </dgm:pt>
    <dgm:pt modelId="{96CA51FB-DDD6-4795-815E-B7EA908DDAEB}" type="parTrans" cxnId="{D6D0089A-3ECB-401B-AF9D-3AF101C045C4}">
      <dgm:prSet/>
      <dgm:spPr/>
      <dgm:t>
        <a:bodyPr/>
        <a:lstStyle/>
        <a:p>
          <a:endParaRPr lang="en-US"/>
        </a:p>
      </dgm:t>
    </dgm:pt>
    <dgm:pt modelId="{6BDA4836-5632-4D44-8F01-3DBD1475A685}" type="sibTrans" cxnId="{D6D0089A-3ECB-401B-AF9D-3AF101C045C4}">
      <dgm:prSet/>
      <dgm:spPr/>
      <dgm:t>
        <a:bodyPr/>
        <a:lstStyle/>
        <a:p>
          <a:endParaRPr lang="en-US"/>
        </a:p>
      </dgm:t>
    </dgm:pt>
    <dgm:pt modelId="{E782D6F9-9290-48C8-B6A8-1AD7E9A5DBB9}">
      <dgm:prSet phldrT="[Text]" custT="1"/>
      <dgm:spPr/>
      <dgm:t>
        <a:bodyPr/>
        <a:lstStyle/>
        <a:p>
          <a:r>
            <a:rPr lang="en-US" sz="1600" b="1" dirty="0" smtClean="0"/>
            <a:t>Reward Power</a:t>
          </a:r>
        </a:p>
        <a:p>
          <a:r>
            <a:rPr lang="en-US" sz="1400" dirty="0" smtClean="0"/>
            <a:t>The power to give positive benefits or rewards</a:t>
          </a:r>
          <a:endParaRPr lang="en-US" sz="1400" dirty="0"/>
        </a:p>
      </dgm:t>
    </dgm:pt>
    <dgm:pt modelId="{D757C274-9D3C-4271-B7B1-4A9E7782AE44}" type="parTrans" cxnId="{0BC6F875-4426-4DE1-9321-8DC172E80C52}">
      <dgm:prSet/>
      <dgm:spPr/>
      <dgm:t>
        <a:bodyPr/>
        <a:lstStyle/>
        <a:p>
          <a:endParaRPr lang="en-US"/>
        </a:p>
      </dgm:t>
    </dgm:pt>
    <dgm:pt modelId="{6BBDDDBE-DDDB-41C1-8EF7-735561E91219}" type="sibTrans" cxnId="{0BC6F875-4426-4DE1-9321-8DC172E80C52}">
      <dgm:prSet/>
      <dgm:spPr/>
      <dgm:t>
        <a:bodyPr/>
        <a:lstStyle/>
        <a:p>
          <a:endParaRPr lang="en-US"/>
        </a:p>
      </dgm:t>
    </dgm:pt>
    <dgm:pt modelId="{CD11C225-85DB-4AF5-AB0B-B10A9BEE19C2}" type="pres">
      <dgm:prSet presAssocID="{D229D0D4-A0C5-47D3-9910-5EAF9C2487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EC2B4C-CDAA-40B8-A6AF-96CED11127F7}" type="pres">
      <dgm:prSet presAssocID="{EF57F320-B11D-4797-8BF1-46DDA80AD5C9}" presName="node" presStyleLbl="node1" presStyleIdx="0" presStyleCnt="5" custScaleX="102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AC7BA-2CBC-4085-B4E4-088561253B1C}" type="pres">
      <dgm:prSet presAssocID="{283C977B-DB41-412D-AE2D-B93589168FBD}" presName="sibTrans" presStyleCnt="0"/>
      <dgm:spPr/>
    </dgm:pt>
    <dgm:pt modelId="{2DBAB05D-829C-479C-AF0F-4C1B5F811858}" type="pres">
      <dgm:prSet presAssocID="{AFEBDE89-F543-491D-A6D5-006B7E3349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58BEA-D9C3-4A1C-B831-A5A45BE3AA55}" type="pres">
      <dgm:prSet presAssocID="{46434AF4-2DDA-43E5-931A-744C80BDA3A7}" presName="sibTrans" presStyleCnt="0"/>
      <dgm:spPr/>
    </dgm:pt>
    <dgm:pt modelId="{23680808-D852-4C78-BF5C-0A6B9172200A}" type="pres">
      <dgm:prSet presAssocID="{BC42B645-9443-4A5C-8243-7E36C7EDC0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5E63B-6A27-4089-B9AD-7E15767D6058}" type="pres">
      <dgm:prSet presAssocID="{6527D5F0-F4E8-4A95-8CB3-61DC22DB7516}" presName="sibTrans" presStyleCnt="0"/>
      <dgm:spPr/>
    </dgm:pt>
    <dgm:pt modelId="{7B66E326-0976-4A62-8F26-26AC1104B289}" type="pres">
      <dgm:prSet presAssocID="{5C94F932-1BDC-4AAB-A88D-DCC0760DD6C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74545-83FB-4739-8C16-7C61BABAE605}" type="pres">
      <dgm:prSet presAssocID="{6BDA4836-5632-4D44-8F01-3DBD1475A685}" presName="sibTrans" presStyleCnt="0"/>
      <dgm:spPr/>
    </dgm:pt>
    <dgm:pt modelId="{F7467502-2346-4EB3-8389-4493DC645062}" type="pres">
      <dgm:prSet presAssocID="{E782D6F9-9290-48C8-B6A8-1AD7E9A5DBB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7E2F76-E210-414D-B643-AA4966C169EF}" srcId="{D229D0D4-A0C5-47D3-9910-5EAF9C2487B7}" destId="{BC42B645-9443-4A5C-8243-7E36C7EDC040}" srcOrd="2" destOrd="0" parTransId="{8155D4A4-D3D7-4E3F-8288-2CC4E63EB508}" sibTransId="{6527D5F0-F4E8-4A95-8CB3-61DC22DB7516}"/>
    <dgm:cxn modelId="{4056BED7-3CD1-4B96-A040-768B02E88300}" type="presOf" srcId="{EF57F320-B11D-4797-8BF1-46DDA80AD5C9}" destId="{09EC2B4C-CDAA-40B8-A6AF-96CED11127F7}" srcOrd="0" destOrd="0" presId="urn:microsoft.com/office/officeart/2005/8/layout/default"/>
    <dgm:cxn modelId="{88197C04-352D-4B14-8CCB-34DA4D47C5CE}" type="presOf" srcId="{D229D0D4-A0C5-47D3-9910-5EAF9C2487B7}" destId="{CD11C225-85DB-4AF5-AB0B-B10A9BEE19C2}" srcOrd="0" destOrd="0" presId="urn:microsoft.com/office/officeart/2005/8/layout/default"/>
    <dgm:cxn modelId="{DA29833B-7F12-4C67-89A0-EFBEC34C4E22}" srcId="{D229D0D4-A0C5-47D3-9910-5EAF9C2487B7}" destId="{AFEBDE89-F543-491D-A6D5-006B7E334933}" srcOrd="1" destOrd="0" parTransId="{2B707014-044E-42B5-B5EB-9BAF6612D7AA}" sibTransId="{46434AF4-2DDA-43E5-931A-744C80BDA3A7}"/>
    <dgm:cxn modelId="{60DD0605-D9C7-46A5-8D95-A1C6FF21E92D}" type="presOf" srcId="{E782D6F9-9290-48C8-B6A8-1AD7E9A5DBB9}" destId="{F7467502-2346-4EB3-8389-4493DC645062}" srcOrd="0" destOrd="0" presId="urn:microsoft.com/office/officeart/2005/8/layout/default"/>
    <dgm:cxn modelId="{0BC6F875-4426-4DE1-9321-8DC172E80C52}" srcId="{D229D0D4-A0C5-47D3-9910-5EAF9C2487B7}" destId="{E782D6F9-9290-48C8-B6A8-1AD7E9A5DBB9}" srcOrd="4" destOrd="0" parTransId="{D757C274-9D3C-4271-B7B1-4A9E7782AE44}" sibTransId="{6BBDDDBE-DDDB-41C1-8EF7-735561E91219}"/>
    <dgm:cxn modelId="{D6D0089A-3ECB-401B-AF9D-3AF101C045C4}" srcId="{D229D0D4-A0C5-47D3-9910-5EAF9C2487B7}" destId="{5C94F932-1BDC-4AAB-A88D-DCC0760DD6C4}" srcOrd="3" destOrd="0" parTransId="{96CA51FB-DDD6-4795-815E-B7EA908DDAEB}" sibTransId="{6BDA4836-5632-4D44-8F01-3DBD1475A685}"/>
    <dgm:cxn modelId="{68A29329-A40A-4728-9D4B-B2DFFD639A2C}" type="presOf" srcId="{5C94F932-1BDC-4AAB-A88D-DCC0760DD6C4}" destId="{7B66E326-0976-4A62-8F26-26AC1104B289}" srcOrd="0" destOrd="0" presId="urn:microsoft.com/office/officeart/2005/8/layout/default"/>
    <dgm:cxn modelId="{827E9768-5DAF-4D77-9A48-428B8A3D2615}" srcId="{D229D0D4-A0C5-47D3-9910-5EAF9C2487B7}" destId="{EF57F320-B11D-4797-8BF1-46DDA80AD5C9}" srcOrd="0" destOrd="0" parTransId="{847C99B9-49E9-4896-A241-3292F680F4E5}" sibTransId="{283C977B-DB41-412D-AE2D-B93589168FBD}"/>
    <dgm:cxn modelId="{669352AE-81E2-4948-8714-AC455FFBAD57}" type="presOf" srcId="{AFEBDE89-F543-491D-A6D5-006B7E334933}" destId="{2DBAB05D-829C-479C-AF0F-4C1B5F811858}" srcOrd="0" destOrd="0" presId="urn:microsoft.com/office/officeart/2005/8/layout/default"/>
    <dgm:cxn modelId="{74A31133-B5CD-4B64-95A1-05832F72C30D}" type="presOf" srcId="{BC42B645-9443-4A5C-8243-7E36C7EDC040}" destId="{23680808-D852-4C78-BF5C-0A6B9172200A}" srcOrd="0" destOrd="0" presId="urn:microsoft.com/office/officeart/2005/8/layout/default"/>
    <dgm:cxn modelId="{368D17D9-E15C-47B1-94B8-2AB76F7F92D2}" type="presParOf" srcId="{CD11C225-85DB-4AF5-AB0B-B10A9BEE19C2}" destId="{09EC2B4C-CDAA-40B8-A6AF-96CED11127F7}" srcOrd="0" destOrd="0" presId="urn:microsoft.com/office/officeart/2005/8/layout/default"/>
    <dgm:cxn modelId="{5D7DCDC2-ABB3-4A89-90FF-01940B53CCE2}" type="presParOf" srcId="{CD11C225-85DB-4AF5-AB0B-B10A9BEE19C2}" destId="{980AC7BA-2CBC-4085-B4E4-088561253B1C}" srcOrd="1" destOrd="0" presId="urn:microsoft.com/office/officeart/2005/8/layout/default"/>
    <dgm:cxn modelId="{F7CCACA4-5F56-414D-8D5F-41918D977ED2}" type="presParOf" srcId="{CD11C225-85DB-4AF5-AB0B-B10A9BEE19C2}" destId="{2DBAB05D-829C-479C-AF0F-4C1B5F811858}" srcOrd="2" destOrd="0" presId="urn:microsoft.com/office/officeart/2005/8/layout/default"/>
    <dgm:cxn modelId="{B94621C3-6114-42D6-BE4C-9AAF732B917B}" type="presParOf" srcId="{CD11C225-85DB-4AF5-AB0B-B10A9BEE19C2}" destId="{F4258BEA-D9C3-4A1C-B831-A5A45BE3AA55}" srcOrd="3" destOrd="0" presId="urn:microsoft.com/office/officeart/2005/8/layout/default"/>
    <dgm:cxn modelId="{DB542A45-219D-49CF-B0A7-0C595899D6E3}" type="presParOf" srcId="{CD11C225-85DB-4AF5-AB0B-B10A9BEE19C2}" destId="{23680808-D852-4C78-BF5C-0A6B9172200A}" srcOrd="4" destOrd="0" presId="urn:microsoft.com/office/officeart/2005/8/layout/default"/>
    <dgm:cxn modelId="{D5D9FA84-4630-4DE2-90A6-7B15C0CD2FCB}" type="presParOf" srcId="{CD11C225-85DB-4AF5-AB0B-B10A9BEE19C2}" destId="{F015E63B-6A27-4089-B9AD-7E15767D6058}" srcOrd="5" destOrd="0" presId="urn:microsoft.com/office/officeart/2005/8/layout/default"/>
    <dgm:cxn modelId="{20C7173C-81BF-4740-85A2-820B3B3E2EE2}" type="presParOf" srcId="{CD11C225-85DB-4AF5-AB0B-B10A9BEE19C2}" destId="{7B66E326-0976-4A62-8F26-26AC1104B289}" srcOrd="6" destOrd="0" presId="urn:microsoft.com/office/officeart/2005/8/layout/default"/>
    <dgm:cxn modelId="{B7E6E237-0CA2-44C0-ABC9-A1704FC9D98E}" type="presParOf" srcId="{CD11C225-85DB-4AF5-AB0B-B10A9BEE19C2}" destId="{D7774545-83FB-4739-8C16-7C61BABAE605}" srcOrd="7" destOrd="0" presId="urn:microsoft.com/office/officeart/2005/8/layout/default"/>
    <dgm:cxn modelId="{1E8F2619-343E-4DE1-BF08-8AF7855DE813}" type="presParOf" srcId="{CD11C225-85DB-4AF5-AB0B-B10A9BEE19C2}" destId="{F7467502-2346-4EB3-8389-4493DC64506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1A488-2FF6-4C0F-9B75-D630680F1515}" type="datetimeFigureOut">
              <a:rPr lang="en-US" smtClean="0"/>
              <a:t>15-May-20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5C46E-AE98-42F4-BF28-7C54A33D9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9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5C46E-AE98-42F4-BF28-7C54A33D9B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0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7337499-26A6-44F4-A274-FAD090B1D6B0}" type="datetime1">
              <a:rPr lang="en-US" smtClean="0"/>
              <a:t>15-May-20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9436-10D7-4C71-8AEE-E6D8373E01D8}" type="datetime1">
              <a:rPr lang="en-US" smtClean="0"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2CC8-519E-450E-BCC8-EF1D2CBBCDBC}" type="datetime1">
              <a:rPr lang="en-US" smtClean="0"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36EE48-278D-450D-801D-DE5DD2A8208D}" type="datetime1">
              <a:rPr lang="en-US" smtClean="0"/>
              <a:t>15-May-20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DBF222-746F-46C5-99A4-0E4AE4430B9B}" type="datetime1">
              <a:rPr lang="en-US" smtClean="0"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C803-53EB-4138-825D-209ED6094079}" type="datetime1">
              <a:rPr lang="en-US" smtClean="0"/>
              <a:t>15-May-20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75A5-410B-4666-B7B1-7A6593C64F76}" type="datetime1">
              <a:rPr lang="en-US" smtClean="0"/>
              <a:t>15-May-20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A87DD6-29C7-4516-BCB8-6D9B9A29D650}" type="datetime1">
              <a:rPr lang="en-US" smtClean="0"/>
              <a:t>15-May-20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01D5-56FE-4396-860E-80DECE480FDF}" type="datetime1">
              <a:rPr lang="en-US" smtClean="0"/>
              <a:t>15-May-20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38CE16-EAC4-43C4-8F07-AF1966E08C36}" type="datetime1">
              <a:rPr lang="en-US" smtClean="0"/>
              <a:t>15-May-20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05ECF8-043C-424E-BBD7-5B051AC51F59}" type="datetime1">
              <a:rPr lang="en-US" smtClean="0"/>
              <a:t>15-May-20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C5EC8B-2B7A-45B4-B212-0D6BD218BDE6}" type="datetime1">
              <a:rPr lang="en-US" smtClean="0"/>
              <a:t>15-May-20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7772400" cy="154305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Recurring Professional And Leadership Issues Within The Local, National And International Structure Of The Library And Information Professions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88031"/>
              </p:ext>
            </p:extLst>
          </p:nvPr>
        </p:nvGraphicFramePr>
        <p:xfrm>
          <a:off x="1524000" y="762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LIS-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809</a:t>
                      </a:r>
                      <a:r>
                        <a:rPr lang="en-US" dirty="0" smtClean="0"/>
                        <a:t> PhD, University of Sargodha,</a:t>
                      </a:r>
                      <a:r>
                        <a:rPr lang="en-US" baseline="0" dirty="0" smtClean="0"/>
                        <a:t> Sargodha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2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Importance of Leadership in LIS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352800"/>
          </a:xfrm>
        </p:spPr>
        <p:txBody>
          <a:bodyPr>
            <a:noAutofit/>
          </a:bodyPr>
          <a:lstStyle/>
          <a:p>
            <a:pPr fontAlgn="base"/>
            <a:r>
              <a:rPr lang="en-US" sz="1800" dirty="0"/>
              <a:t>If an </a:t>
            </a:r>
            <a:r>
              <a:rPr lang="en-US" sz="1800" dirty="0">
                <a:solidFill>
                  <a:srgbClr val="FF0000"/>
                </a:solidFill>
              </a:rPr>
              <a:t>organization is flourishing</a:t>
            </a:r>
            <a:r>
              <a:rPr lang="en-US" sz="1800" dirty="0"/>
              <a:t>, its members developing, and achieving breakthrough after breakthrough, then one can be sure about one thing that there is a </a:t>
            </a:r>
            <a:r>
              <a:rPr lang="en-US" sz="1800" dirty="0">
                <a:solidFill>
                  <a:srgbClr val="FF0000"/>
                </a:solidFill>
              </a:rPr>
              <a:t>strong leader</a:t>
            </a:r>
            <a:r>
              <a:rPr lang="en-US" sz="1800" dirty="0"/>
              <a:t> at the </a:t>
            </a:r>
            <a:r>
              <a:rPr lang="en-US" sz="1800" dirty="0" smtClean="0"/>
              <a:t>controls </a:t>
            </a:r>
            <a:r>
              <a:rPr lang="en-US" sz="1800" dirty="0"/>
              <a:t>of the organization. If an organization is failing, the problem again relates to the leader of the organization. Thus everything </a:t>
            </a:r>
            <a:r>
              <a:rPr lang="en-US" sz="1800" dirty="0">
                <a:solidFill>
                  <a:srgbClr val="FF0000"/>
                </a:solidFill>
              </a:rPr>
              <a:t>rises and falls on leadership</a:t>
            </a:r>
            <a:r>
              <a:rPr lang="en-US" sz="1800" dirty="0"/>
              <a:t>.</a:t>
            </a:r>
          </a:p>
          <a:p>
            <a:pPr fontAlgn="base"/>
            <a:r>
              <a:rPr lang="en-US" sz="1800" dirty="0">
                <a:solidFill>
                  <a:srgbClr val="FF0000"/>
                </a:solidFill>
              </a:rPr>
              <a:t>A</a:t>
            </a:r>
            <a:r>
              <a:rPr lang="en-US" sz="1800" dirty="0" smtClean="0">
                <a:solidFill>
                  <a:srgbClr val="FF0000"/>
                </a:solidFill>
              </a:rPr>
              <a:t>chieving </a:t>
            </a:r>
            <a:r>
              <a:rPr lang="en-US" sz="1800" dirty="0">
                <a:solidFill>
                  <a:srgbClr val="FF0000"/>
                </a:solidFill>
              </a:rPr>
              <a:t>organizational </a:t>
            </a:r>
            <a:r>
              <a:rPr lang="en-US" sz="1800" dirty="0" smtClean="0">
                <a:solidFill>
                  <a:srgbClr val="FF0000"/>
                </a:solidFill>
              </a:rPr>
              <a:t>goals</a:t>
            </a:r>
            <a:r>
              <a:rPr lang="en-US" sz="1800" dirty="0"/>
              <a:t>,</a:t>
            </a:r>
            <a:r>
              <a:rPr lang="en-US" sz="1800" dirty="0" smtClean="0"/>
              <a:t> efficiently</a:t>
            </a:r>
            <a:r>
              <a:rPr lang="en-US" sz="1800" dirty="0"/>
              <a:t>.</a:t>
            </a:r>
          </a:p>
          <a:p>
            <a:r>
              <a:rPr lang="en-US" sz="1800" dirty="0" smtClean="0"/>
              <a:t>Leadership </a:t>
            </a:r>
            <a:r>
              <a:rPr lang="en-US" sz="1800" dirty="0"/>
              <a:t>is always important but is especially important at times of rapid and even </a:t>
            </a:r>
            <a:r>
              <a:rPr lang="en-US" sz="1800" dirty="0" smtClean="0"/>
              <a:t>fundamental </a:t>
            </a:r>
            <a:r>
              <a:rPr lang="en-US" sz="1800" dirty="0" smtClean="0">
                <a:solidFill>
                  <a:srgbClr val="FF0000"/>
                </a:solidFill>
              </a:rPr>
              <a:t>changes </a:t>
            </a:r>
            <a:r>
              <a:rPr lang="en-US" sz="1800" dirty="0">
                <a:solidFill>
                  <a:srgbClr val="FF0000"/>
                </a:solidFill>
              </a:rPr>
              <a:t>and decisions facing librarians</a:t>
            </a:r>
            <a:r>
              <a:rPr lang="en-US" sz="1800" dirty="0"/>
              <a:t> in our world against the backdrop of international </a:t>
            </a:r>
            <a:r>
              <a:rPr lang="en-US" sz="1800" dirty="0" smtClean="0"/>
              <a:t>interrupted </a:t>
            </a:r>
            <a:r>
              <a:rPr lang="en-US" sz="1800" dirty="0"/>
              <a:t>business models for libraries. The traditional mode of operation for libraries is changing dramatically in order to stay relevant and connected to our </a:t>
            </a:r>
            <a:r>
              <a:rPr lang="en-US" sz="1800" dirty="0">
                <a:solidFill>
                  <a:srgbClr val="FF0000"/>
                </a:solidFill>
              </a:rPr>
              <a:t>library users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1"/>
            <a:ext cx="8153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200" b="1" dirty="0" smtClean="0"/>
              <a:t> </a:t>
            </a:r>
            <a:r>
              <a:rPr lang="en-US" sz="3200" b="1" dirty="0"/>
              <a:t>Leadership Issues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sz="3300" b="1" dirty="0"/>
              <a:t>1. Emotional Intelligence:</a:t>
            </a:r>
          </a:p>
          <a:p>
            <a:pPr marL="109728" indent="0">
              <a:buNone/>
            </a:pPr>
            <a:endParaRPr lang="en-US" dirty="0"/>
          </a:p>
          <a:p>
            <a:pPr fontAlgn="base"/>
            <a:r>
              <a:rPr lang="en-US" dirty="0" smtClean="0"/>
              <a:t>Should </a:t>
            </a:r>
            <a:r>
              <a:rPr lang="en-US" dirty="0"/>
              <a:t>a leader have high Intelligence Quotient (IQ) and technical intelligence? Off course, they are necessary. But more important is to possess Emotional Intelligence (EI</a:t>
            </a:r>
            <a:r>
              <a:rPr lang="en-US" dirty="0" smtClean="0"/>
              <a:t>).</a:t>
            </a:r>
            <a:endParaRPr lang="en-US" dirty="0"/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five components of EI </a:t>
            </a:r>
            <a:r>
              <a:rPr lang="en-US" dirty="0" smtClean="0"/>
              <a:t>are; </a:t>
            </a:r>
          </a:p>
          <a:p>
            <a:pPr lvl="1" fontAlgn="base"/>
            <a:r>
              <a:rPr lang="en-US" dirty="0" smtClean="0"/>
              <a:t>self-awareness,</a:t>
            </a:r>
          </a:p>
          <a:p>
            <a:pPr lvl="1" fontAlgn="base"/>
            <a:r>
              <a:rPr lang="en-US" dirty="0" smtClean="0"/>
              <a:t>self- </a:t>
            </a:r>
            <a:r>
              <a:rPr lang="en-US" dirty="0"/>
              <a:t>regulation, </a:t>
            </a:r>
            <a:endParaRPr lang="en-US" dirty="0" smtClean="0"/>
          </a:p>
          <a:p>
            <a:pPr lvl="1" fontAlgn="base"/>
            <a:r>
              <a:rPr lang="en-US" dirty="0" smtClean="0"/>
              <a:t>self-motivation</a:t>
            </a:r>
            <a:r>
              <a:rPr lang="en-US" dirty="0"/>
              <a:t>, </a:t>
            </a:r>
            <a:endParaRPr lang="en-US" dirty="0" smtClean="0"/>
          </a:p>
          <a:p>
            <a:pPr lvl="1" fontAlgn="base"/>
            <a:r>
              <a:rPr lang="en-US" dirty="0" smtClean="0"/>
              <a:t>empathy </a:t>
            </a:r>
            <a:r>
              <a:rPr lang="en-US" dirty="0"/>
              <a:t>and </a:t>
            </a:r>
            <a:endParaRPr lang="en-US" dirty="0" smtClean="0"/>
          </a:p>
          <a:p>
            <a:pPr lvl="1" fontAlgn="base"/>
            <a:r>
              <a:rPr lang="en-US" dirty="0" smtClean="0"/>
              <a:t>social </a:t>
            </a:r>
            <a:r>
              <a:rPr lang="en-US" dirty="0"/>
              <a:t>skills. </a:t>
            </a: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	Without </a:t>
            </a:r>
            <a:r>
              <a:rPr lang="en-US" dirty="0"/>
              <a:t>EI one cannot be a great leader.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200" dirty="0"/>
              <a:t> Leadership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000" b="1" dirty="0"/>
              <a:t>2. Gender and Leadership</a:t>
            </a:r>
            <a:r>
              <a:rPr lang="en-US" sz="2000" b="1" dirty="0" smtClean="0"/>
              <a:t>:</a:t>
            </a:r>
          </a:p>
          <a:p>
            <a:pPr marL="109728" indent="0" fontAlgn="base">
              <a:buNone/>
            </a:pPr>
            <a:endParaRPr lang="en-US" sz="2000" dirty="0" smtClean="0"/>
          </a:p>
          <a:p>
            <a:pPr fontAlgn="base"/>
            <a:r>
              <a:rPr lang="en-US" sz="1800" dirty="0" smtClean="0"/>
              <a:t>Male and female use different style</a:t>
            </a:r>
          </a:p>
          <a:p>
            <a:pPr fontAlgn="base"/>
            <a:r>
              <a:rPr lang="en-US" sz="1800" dirty="0" smtClean="0"/>
              <a:t>Women tend to adopt a democratic or participative style in a male-dominated job.</a:t>
            </a:r>
          </a:p>
          <a:p>
            <a:pPr fontAlgn="base"/>
            <a:r>
              <a:rPr lang="en-US" sz="1800" dirty="0" smtClean="0"/>
              <a:t>Women tend to use transformational leadership</a:t>
            </a:r>
          </a:p>
          <a:p>
            <a:pPr fontAlgn="base"/>
            <a:r>
              <a:rPr lang="en-US" sz="1800" dirty="0" smtClean="0"/>
              <a:t>Men tend to use transactional leadership. 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600" dirty="0"/>
              <a:t> Leadership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400" b="1" dirty="0"/>
              <a:t>3. Cross-cultural Leadership</a:t>
            </a:r>
            <a:r>
              <a:rPr lang="en-US" sz="2400" b="1" dirty="0" smtClean="0"/>
              <a:t>:</a:t>
            </a:r>
          </a:p>
          <a:p>
            <a:pPr marL="109728" indent="0" fontAlgn="base">
              <a:buNone/>
            </a:pPr>
            <a:endParaRPr lang="en-US" sz="2000" dirty="0" smtClean="0"/>
          </a:p>
          <a:p>
            <a:pPr fontAlgn="base"/>
            <a:r>
              <a:rPr lang="en-US" sz="2000" dirty="0" smtClean="0"/>
              <a:t>The </a:t>
            </a:r>
            <a:r>
              <a:rPr lang="en-US" sz="2000" dirty="0"/>
              <a:t>purpose is to train them in different cultures to avoid any culture </a:t>
            </a:r>
            <a:r>
              <a:rPr lang="en-US" sz="2000" dirty="0" smtClean="0"/>
              <a:t>shock. Culture </a:t>
            </a:r>
            <a:r>
              <a:rPr lang="en-US" sz="2000" dirty="0"/>
              <a:t>plays an important role, and managers must understand the culture of subordinates</a:t>
            </a:r>
            <a:r>
              <a:rPr lang="en-US" sz="2000" dirty="0" smtClean="0"/>
              <a:t>.</a:t>
            </a:r>
          </a:p>
          <a:p>
            <a:pPr fontAlgn="base"/>
            <a:r>
              <a:rPr lang="en-US" sz="2000" dirty="0" err="1" smtClean="0"/>
              <a:t>Ratan</a:t>
            </a:r>
            <a:r>
              <a:rPr lang="en-US" sz="2000" dirty="0" smtClean="0"/>
              <a:t> </a:t>
            </a:r>
            <a:r>
              <a:rPr lang="en-US" sz="2000" dirty="0"/>
              <a:t>Tata has rightly pointed a finger at British managers that they are not like Indian </a:t>
            </a:r>
            <a:r>
              <a:rPr lang="en-US" sz="2000" dirty="0" smtClean="0"/>
              <a:t>managers</a:t>
            </a:r>
            <a:r>
              <a:rPr lang="en-US" sz="2000" dirty="0"/>
              <a:t>, who stay till midnight, if the situation so warrants</a:t>
            </a:r>
            <a:r>
              <a:rPr lang="en-US" sz="2000" dirty="0" smtClean="0"/>
              <a:t>.</a:t>
            </a:r>
          </a:p>
          <a:p>
            <a:pPr fontAlgn="base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6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Leadership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sz="2400" b="1" dirty="0"/>
              <a:t>4. Building </a:t>
            </a:r>
            <a:r>
              <a:rPr lang="en-US" sz="2400" b="1" dirty="0" smtClean="0"/>
              <a:t>Trust</a:t>
            </a:r>
          </a:p>
          <a:p>
            <a:pPr marL="109728" indent="0" fontAlgn="base">
              <a:buNone/>
            </a:pPr>
            <a:endParaRPr lang="en-US" sz="2000" dirty="0" smtClean="0"/>
          </a:p>
          <a:p>
            <a:pPr fontAlgn="base"/>
            <a:r>
              <a:rPr lang="en-US" sz="2000" dirty="0" smtClean="0"/>
              <a:t>Credibility (of a leader)</a:t>
            </a:r>
          </a:p>
          <a:p>
            <a:pPr fontAlgn="base"/>
            <a:r>
              <a:rPr lang="en-US" sz="2000" dirty="0" smtClean="0"/>
              <a:t>The assessment of a leader’s honesty, competence, and ability to inspire by his followers.</a:t>
            </a:r>
          </a:p>
          <a:p>
            <a:pPr fontAlgn="base"/>
            <a:r>
              <a:rPr lang="en-US" sz="2000" dirty="0" smtClean="0"/>
              <a:t>Trust </a:t>
            </a:r>
            <a:r>
              <a:rPr lang="en-US" sz="2000" dirty="0"/>
              <a:t>involves integrity, competence, consistency, loyalty, and openness. </a:t>
            </a:r>
            <a:endParaRPr lang="en-US" sz="2000" dirty="0" smtClean="0"/>
          </a:p>
          <a:p>
            <a:pPr fontAlgn="base"/>
            <a:r>
              <a:rPr lang="en-US" sz="2000" dirty="0" smtClean="0"/>
              <a:t>Trust </a:t>
            </a:r>
            <a:r>
              <a:rPr lang="en-US" sz="2000" dirty="0"/>
              <a:t>is very critical to leadership. Knowledge and information can be accesses by a leader only if he is trust worthy. </a:t>
            </a:r>
            <a:endParaRPr lang="en-US" sz="2000" dirty="0" smtClean="0"/>
          </a:p>
          <a:p>
            <a:pPr fontAlgn="base"/>
            <a:r>
              <a:rPr lang="en-US" sz="2000" dirty="0" smtClean="0"/>
              <a:t>Trust is related to increases in job performance and satisfaction.</a:t>
            </a:r>
          </a:p>
          <a:p>
            <a:pPr fontAlgn="base"/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 Leadership Issues: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3342430"/>
              </p:ext>
            </p:extLst>
          </p:nvPr>
        </p:nvGraphicFramePr>
        <p:xfrm>
          <a:off x="457200" y="838200"/>
          <a:ext cx="8229600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5- Managing Power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1522035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8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/>
              <a:t> Leadership Issues: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600" b="1" dirty="0"/>
              <a:t>6. Empowering </a:t>
            </a:r>
            <a:r>
              <a:rPr lang="en-US" sz="2600" b="1" dirty="0" smtClean="0"/>
              <a:t>Employee</a:t>
            </a:r>
            <a:endParaRPr lang="en-US" sz="3200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Empowerment</a:t>
            </a:r>
          </a:p>
          <a:p>
            <a:r>
              <a:rPr lang="en-US" dirty="0" smtClean="0"/>
              <a:t>Involves increasing the decision making of workers such that teams can make key operating decision in develop budgets, scheduling workloads, controlling inventories, and solving quality problems.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 empower employees?</a:t>
            </a:r>
          </a:p>
          <a:p>
            <a:r>
              <a:rPr lang="en-US" dirty="0" smtClean="0"/>
              <a:t>Quicker responses problems and faster decision.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4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sz="3200" dirty="0"/>
              <a:t> Leadership Issues: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/>
          <a:lstStyle/>
          <a:p>
            <a:pPr marL="109728" indent="0">
              <a:buNone/>
            </a:pPr>
            <a:r>
              <a:rPr lang="en-US" b="1" cap="all" dirty="0" smtClean="0"/>
              <a:t>7. LACK </a:t>
            </a:r>
            <a:r>
              <a:rPr lang="en-US" b="1" cap="all" dirty="0"/>
              <a:t>OF Clear VISION.</a:t>
            </a:r>
          </a:p>
          <a:p>
            <a:r>
              <a:rPr lang="en-US" dirty="0"/>
              <a:t>John C. Maxwell stated, “</a:t>
            </a:r>
            <a:r>
              <a:rPr lang="en-US" dirty="0">
                <a:solidFill>
                  <a:srgbClr val="FF0000"/>
                </a:solidFill>
              </a:rPr>
              <a:t>people buy into the leader before they buy into the vision</a:t>
            </a:r>
            <a:r>
              <a:rPr lang="en-US" dirty="0"/>
              <a:t>.”</a:t>
            </a:r>
          </a:p>
          <a:p>
            <a:r>
              <a:rPr lang="en-US" dirty="0"/>
              <a:t>A company’s vision only goes as far as a leader’s influence over others. A great leader clearly sets the </a:t>
            </a:r>
            <a:r>
              <a:rPr lang="en-US" dirty="0">
                <a:solidFill>
                  <a:srgbClr val="FF0000"/>
                </a:solidFill>
              </a:rPr>
              <a:t>organizational direction</a:t>
            </a:r>
            <a:r>
              <a:rPr lang="en-US" dirty="0"/>
              <a:t> and exercises keen decisiveness. Decision-making is key to new ideas, ensuring team members know the bottom line, and understand the goals and the mission in front of them.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sz="2800" dirty="0"/>
              <a:t> Leadership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cap="all" dirty="0" smtClean="0"/>
              <a:t>8. Lack </a:t>
            </a:r>
            <a:r>
              <a:rPr lang="en-US" b="1" cap="all" dirty="0"/>
              <a:t>OF ACCOUNTABILITY.</a:t>
            </a:r>
          </a:p>
          <a:p>
            <a:r>
              <a:rPr lang="en-US" dirty="0"/>
              <a:t>For accountability, an effective leader needs to follow the advice of </a:t>
            </a:r>
            <a:r>
              <a:rPr lang="en-US" dirty="0">
                <a:solidFill>
                  <a:srgbClr val="FF0000"/>
                </a:solidFill>
              </a:rPr>
              <a:t>Arnold </a:t>
            </a:r>
            <a:r>
              <a:rPr lang="en-US" dirty="0" err="1">
                <a:solidFill>
                  <a:srgbClr val="FF0000"/>
                </a:solidFill>
              </a:rPr>
              <a:t>Glasow</a:t>
            </a:r>
            <a:r>
              <a:rPr lang="en-US" dirty="0"/>
              <a:t> when he said,</a:t>
            </a:r>
          </a:p>
          <a:p>
            <a:r>
              <a:rPr lang="en-US" dirty="0">
                <a:solidFill>
                  <a:srgbClr val="FF0000"/>
                </a:solidFill>
              </a:rPr>
              <a:t>“A good leader takes little more than his share of the blame and little less than his share of the credit.”</a:t>
            </a:r>
          </a:p>
          <a:p>
            <a:r>
              <a:rPr lang="en-US" dirty="0"/>
              <a:t>If you notice that the </a:t>
            </a:r>
            <a:r>
              <a:rPr lang="en-US" b="1" u="sng" dirty="0"/>
              <a:t>big things</a:t>
            </a:r>
            <a:r>
              <a:rPr lang="en-US" dirty="0"/>
              <a:t> are </a:t>
            </a:r>
            <a:r>
              <a:rPr lang="en-US" b="1" u="sng" dirty="0"/>
              <a:t>not getting done</a:t>
            </a:r>
            <a:r>
              <a:rPr lang="en-US" dirty="0"/>
              <a:t> and </a:t>
            </a:r>
            <a:r>
              <a:rPr lang="en-US" b="1" u="sng" dirty="0"/>
              <a:t>good ideas fall</a:t>
            </a:r>
            <a:r>
              <a:rPr lang="en-US" dirty="0"/>
              <a:t> through the cracks, you lack accountability.</a:t>
            </a:r>
          </a:p>
          <a:p>
            <a:r>
              <a:rPr lang="en-US" dirty="0"/>
              <a:t>A strong leader is accountable for the team’s results, good or bad. They hold themselves and their employees accountable for their actions, which creates a sense of responsibility among the team.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Content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is leadership</a:t>
            </a:r>
          </a:p>
          <a:p>
            <a:r>
              <a:rPr lang="en-US" sz="2000" dirty="0" smtClean="0"/>
              <a:t>Definitions of Leadership</a:t>
            </a:r>
          </a:p>
          <a:p>
            <a:r>
              <a:rPr lang="en-US" sz="2000" dirty="0" smtClean="0"/>
              <a:t>Concept of leadership in LIS</a:t>
            </a:r>
          </a:p>
          <a:p>
            <a:r>
              <a:rPr lang="en-US" sz="2000" dirty="0" smtClean="0"/>
              <a:t>Importance of Leadership</a:t>
            </a:r>
          </a:p>
          <a:p>
            <a:r>
              <a:rPr lang="en-US" sz="2000" dirty="0" smtClean="0"/>
              <a:t>Leadership Qualities</a:t>
            </a:r>
          </a:p>
          <a:p>
            <a:r>
              <a:rPr lang="en-US" sz="2000" dirty="0" smtClean="0"/>
              <a:t>Major Leadership issues in LIS professions</a:t>
            </a:r>
          </a:p>
          <a:p>
            <a:r>
              <a:rPr lang="en-US" sz="2000" dirty="0" smtClean="0"/>
              <a:t>Challenges to Leadership in Pakistan</a:t>
            </a:r>
          </a:p>
          <a:p>
            <a:r>
              <a:rPr lang="en-US" sz="2000" dirty="0"/>
              <a:t>Barriers Related to the Profession </a:t>
            </a:r>
            <a:endParaRPr lang="en-US" sz="2000" dirty="0" smtClean="0"/>
          </a:p>
          <a:p>
            <a:r>
              <a:rPr lang="en-US" sz="2000" dirty="0" smtClean="0"/>
              <a:t>Recommendations and Conclusion</a:t>
            </a:r>
          </a:p>
          <a:p>
            <a:r>
              <a:rPr lang="en-US" sz="2000" dirty="0" smtClean="0"/>
              <a:t>Selected reading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sz="3200" b="1" dirty="0"/>
              <a:t> Leadership Issues: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9. Effective </a:t>
            </a:r>
            <a:r>
              <a:rPr lang="en-US" b="1" dirty="0"/>
              <a:t>Communication skills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The art of communication is the language of leadership.</a:t>
            </a:r>
          </a:p>
          <a:p>
            <a:r>
              <a:rPr lang="en-US" dirty="0"/>
              <a:t>3-Tips:</a:t>
            </a:r>
          </a:p>
          <a:p>
            <a:r>
              <a:rPr lang="en-US" dirty="0"/>
              <a:t>Begin with the end of mind</a:t>
            </a:r>
          </a:p>
          <a:p>
            <a:r>
              <a:rPr lang="en-US" dirty="0"/>
              <a:t>Listening exercise</a:t>
            </a:r>
          </a:p>
          <a:p>
            <a:r>
              <a:rPr lang="en-US" dirty="0"/>
              <a:t>Feedback</a:t>
            </a:r>
          </a:p>
          <a:p>
            <a:endParaRPr lang="en-US" dirty="0"/>
          </a:p>
          <a:p>
            <a:r>
              <a:rPr lang="en-US" dirty="0"/>
              <a:t>Verbal non verbal communication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sz="3200" b="1" dirty="0"/>
              <a:t> Leadership Issues: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9. Effective </a:t>
            </a:r>
            <a:r>
              <a:rPr lang="en-US" b="1" dirty="0"/>
              <a:t>Communication skills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The art of communication is the language of leadership.</a:t>
            </a:r>
          </a:p>
          <a:p>
            <a:r>
              <a:rPr lang="en-US" dirty="0"/>
              <a:t>3-Tips:</a:t>
            </a:r>
          </a:p>
          <a:p>
            <a:r>
              <a:rPr lang="en-US" dirty="0"/>
              <a:t>Begin with the end of mind</a:t>
            </a:r>
          </a:p>
          <a:p>
            <a:r>
              <a:rPr lang="en-US" dirty="0"/>
              <a:t>Listening exercise</a:t>
            </a:r>
          </a:p>
          <a:p>
            <a:r>
              <a:rPr lang="en-US" dirty="0"/>
              <a:t>Feedback</a:t>
            </a:r>
          </a:p>
          <a:p>
            <a:endParaRPr lang="en-US" dirty="0"/>
          </a:p>
          <a:p>
            <a:r>
              <a:rPr lang="en-US" dirty="0"/>
              <a:t>Verbal non verbal communication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sz="2800" b="1" dirty="0"/>
              <a:t> Leadership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b="1" cap="all" dirty="0"/>
              <a:t>10. INFLUENCE Skills</a:t>
            </a:r>
          </a:p>
          <a:p>
            <a:r>
              <a:rPr lang="en-US" dirty="0"/>
              <a:t>Some leaders believe that when they attain a certain level of leadership status, respect will automatically be given to them. This is not the case.</a:t>
            </a:r>
          </a:p>
          <a:p>
            <a:r>
              <a:rPr lang="en-US" dirty="0"/>
              <a:t>Leadership and influence are not interchangeable and respect has to be earned, not given.</a:t>
            </a:r>
          </a:p>
          <a:p>
            <a:r>
              <a:rPr lang="en-US" b="1" dirty="0"/>
              <a:t>Here are some things that leaders can do to increase their influence:</a:t>
            </a:r>
            <a:endParaRPr lang="en-US" dirty="0"/>
          </a:p>
          <a:p>
            <a:r>
              <a:rPr lang="en-US" dirty="0"/>
              <a:t>Clearly state what they want</a:t>
            </a:r>
          </a:p>
          <a:p>
            <a:r>
              <a:rPr lang="en-US" dirty="0"/>
              <a:t>Connect with people emotionally</a:t>
            </a:r>
          </a:p>
          <a:p>
            <a:r>
              <a:rPr lang="en-US" dirty="0"/>
              <a:t>Make others feel important</a:t>
            </a:r>
          </a:p>
          <a:p>
            <a:r>
              <a:rPr lang="en-US" dirty="0"/>
              <a:t>Be vulnerable and charismatic</a:t>
            </a:r>
          </a:p>
          <a:p>
            <a:r>
              <a:rPr lang="en-US" dirty="0"/>
              <a:t>Work toward commonly shared goals</a:t>
            </a:r>
          </a:p>
          <a:p>
            <a:r>
              <a:rPr lang="en-US" dirty="0"/>
              <a:t>Ask for suggestions and input</a:t>
            </a:r>
          </a:p>
          <a:p>
            <a:r>
              <a:rPr lang="en-US" dirty="0"/>
              <a:t>Build real, lasting relationships</a:t>
            </a:r>
          </a:p>
          <a:p>
            <a:r>
              <a:rPr lang="en-US" dirty="0"/>
              <a:t>Act professionally on social media sites like Facebook and LinkedIn</a:t>
            </a:r>
          </a:p>
          <a:p>
            <a:r>
              <a:rPr lang="en-US" dirty="0"/>
              <a:t>Have self-awareness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sz="3200" b="1" dirty="0"/>
              <a:t> Leadership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/>
          <a:lstStyle/>
          <a:p>
            <a:pPr marL="109728" indent="0">
              <a:buNone/>
            </a:pPr>
            <a:r>
              <a:rPr lang="en-US" sz="3200" dirty="0" smtClean="0"/>
              <a:t>11. Managerial skills</a:t>
            </a:r>
            <a:endParaRPr lang="en-US" sz="3200" dirty="0"/>
          </a:p>
          <a:p>
            <a:r>
              <a:rPr lang="en-US" dirty="0"/>
              <a:t>Good finance manager</a:t>
            </a:r>
          </a:p>
          <a:p>
            <a:r>
              <a:rPr lang="en-US" dirty="0"/>
              <a:t>Good time management</a:t>
            </a:r>
          </a:p>
          <a:p>
            <a:r>
              <a:rPr lang="en-US" dirty="0"/>
              <a:t>Awareness about international library standards</a:t>
            </a:r>
          </a:p>
          <a:p>
            <a:r>
              <a:rPr lang="en-US" dirty="0"/>
              <a:t>Future policy making and planning skills; </a:t>
            </a:r>
          </a:p>
          <a:p>
            <a:r>
              <a:rPr lang="en-US" dirty="0"/>
              <a:t>Directing and organizing skills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Leadership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3200" b="1" dirty="0" smtClean="0"/>
              <a:t>12. Lack </a:t>
            </a:r>
            <a:r>
              <a:rPr lang="en-US" sz="3200" b="1" dirty="0"/>
              <a:t>of leadership </a:t>
            </a:r>
            <a:r>
              <a:rPr lang="en-US" sz="3200" b="1" dirty="0" smtClean="0"/>
              <a:t>traits</a:t>
            </a:r>
          </a:p>
          <a:p>
            <a:pPr marL="109728" indent="0">
              <a:buNone/>
            </a:pPr>
            <a:endParaRPr lang="it-IT" sz="3200" b="1" dirty="0" smtClean="0"/>
          </a:p>
          <a:p>
            <a:r>
              <a:rPr lang="it-IT" dirty="0" smtClean="0"/>
              <a:t>Innovative</a:t>
            </a:r>
            <a:r>
              <a:rPr lang="it-IT" dirty="0"/>
              <a:t>; Creative; Imaginative; </a:t>
            </a:r>
            <a:r>
              <a:rPr lang="it-IT" dirty="0" smtClean="0"/>
              <a:t>Visionary</a:t>
            </a:r>
          </a:p>
          <a:p>
            <a:r>
              <a:rPr lang="en-US" dirty="0"/>
              <a:t>Committed Professional; Have strong and </a:t>
            </a:r>
            <a:r>
              <a:rPr lang="en-US" dirty="0" smtClean="0"/>
              <a:t>timely</a:t>
            </a:r>
          </a:p>
          <a:p>
            <a:pPr marL="0" indent="0">
              <a:buNone/>
            </a:pPr>
            <a:r>
              <a:rPr lang="en-US" dirty="0" smtClean="0"/>
              <a:t>Decision </a:t>
            </a:r>
            <a:r>
              <a:rPr lang="en-US" dirty="0"/>
              <a:t>power. </a:t>
            </a:r>
            <a:r>
              <a:rPr lang="it-IT" dirty="0" smtClean="0"/>
              <a:t> </a:t>
            </a:r>
          </a:p>
          <a:p>
            <a:r>
              <a:rPr lang="en-US" dirty="0" smtClean="0"/>
              <a:t>Build shared plans</a:t>
            </a:r>
          </a:p>
          <a:p>
            <a:r>
              <a:rPr lang="en-US" dirty="0"/>
              <a:t>Develop team spirit; </a:t>
            </a:r>
            <a:endParaRPr lang="en-US" dirty="0" smtClean="0"/>
          </a:p>
          <a:p>
            <a:r>
              <a:rPr lang="en-US" b="1" dirty="0" smtClean="0"/>
              <a:t>Adapts </a:t>
            </a:r>
            <a:r>
              <a:rPr lang="en-US" b="1" dirty="0"/>
              <a:t>change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Open </a:t>
            </a:r>
            <a:r>
              <a:rPr lang="en-US" dirty="0"/>
              <a:t>to </a:t>
            </a:r>
            <a:r>
              <a:rPr lang="en-US" dirty="0" smtClean="0"/>
              <a:t>new ideas</a:t>
            </a:r>
            <a:r>
              <a:rPr lang="en-US" dirty="0"/>
              <a:t>; Articulate; Result oriented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High professional </a:t>
            </a:r>
            <a:r>
              <a:rPr lang="en-US" dirty="0" smtClean="0"/>
              <a:t>morale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Self-confidence</a:t>
            </a:r>
            <a:r>
              <a:rPr lang="en-US" dirty="0"/>
              <a:t>; Have credibility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Leadership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13. Personal traits</a:t>
            </a:r>
          </a:p>
          <a:p>
            <a:pPr marL="109728" indent="0">
              <a:buNone/>
            </a:pPr>
            <a:endParaRPr lang="en-US" b="1" dirty="0" smtClean="0"/>
          </a:p>
          <a:p>
            <a:r>
              <a:rPr lang="en-US" dirty="0" smtClean="0"/>
              <a:t>Honest</a:t>
            </a:r>
            <a:r>
              <a:rPr lang="en-US" dirty="0"/>
              <a:t>; Caring subordinates, helpful and good i</a:t>
            </a:r>
            <a:r>
              <a:rPr lang="en-US" dirty="0" smtClean="0"/>
              <a:t>nterpersonal </a:t>
            </a:r>
            <a:r>
              <a:rPr lang="en-US" dirty="0"/>
              <a:t>relations </a:t>
            </a:r>
            <a:endParaRPr lang="en-US" dirty="0" smtClean="0"/>
          </a:p>
          <a:p>
            <a:r>
              <a:rPr lang="en-US" dirty="0" smtClean="0"/>
              <a:t>Impartial</a:t>
            </a:r>
          </a:p>
          <a:p>
            <a:r>
              <a:rPr lang="en-US" dirty="0" smtClean="0"/>
              <a:t>Trustworthy</a:t>
            </a:r>
          </a:p>
          <a:p>
            <a:r>
              <a:rPr lang="en-US" dirty="0"/>
              <a:t>Outspoken and courageous; Active; Friendly</a:t>
            </a:r>
            <a:r>
              <a:rPr lang="en-US" dirty="0" smtClean="0"/>
              <a:t>;</a:t>
            </a:r>
          </a:p>
          <a:p>
            <a:r>
              <a:rPr lang="en-US" dirty="0"/>
              <a:t>Tolerant; Respectful; Respectable; Punctual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en-US" sz="2400" b="1" dirty="0"/>
              <a:t>Challenges to Librarianship in </a:t>
            </a:r>
            <a:r>
              <a:rPr lang="en-US" sz="2400" b="1" dirty="0" smtClean="0"/>
              <a:t>Pakistan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Revival of professional association (PLA</a:t>
            </a:r>
            <a:r>
              <a:rPr lang="en-US" dirty="0" smtClean="0"/>
              <a:t>)</a:t>
            </a:r>
          </a:p>
          <a:p>
            <a:r>
              <a:rPr lang="en-US" dirty="0"/>
              <a:t>Continuing professional development</a:t>
            </a:r>
          </a:p>
          <a:p>
            <a:r>
              <a:rPr lang="en-US" dirty="0"/>
              <a:t>Public-relations; Social and ethical values</a:t>
            </a:r>
          </a:p>
          <a:p>
            <a:r>
              <a:rPr lang="en-US" dirty="0"/>
              <a:t>Professional commitment; Scholarship; Cooperative</a:t>
            </a:r>
          </a:p>
          <a:p>
            <a:r>
              <a:rPr lang="en-US" dirty="0"/>
              <a:t>Improper service structure for librarians; Lack of </a:t>
            </a:r>
            <a:r>
              <a:rPr lang="en-US" dirty="0" smtClean="0"/>
              <a:t>professional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>
            <a:normAutofit/>
          </a:bodyPr>
          <a:lstStyle/>
          <a:p>
            <a:r>
              <a:rPr lang="en-US" sz="2000" b="1" dirty="0"/>
              <a:t>Challenges to Librarianship in </a:t>
            </a:r>
            <a:r>
              <a:rPr lang="en-US" sz="2000" b="1" dirty="0" smtClean="0"/>
              <a:t>Pakistan, </a:t>
            </a:r>
            <a:r>
              <a:rPr lang="en-US" sz="2000" b="1" dirty="0" err="1" smtClean="0"/>
              <a:t>Cont</a:t>
            </a:r>
            <a:endParaRPr lang="en-US" sz="2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Marketing </a:t>
            </a:r>
            <a:r>
              <a:rPr lang="en-US" dirty="0"/>
              <a:t>of LIS</a:t>
            </a:r>
          </a:p>
          <a:p>
            <a:r>
              <a:rPr lang="en-US" dirty="0"/>
              <a:t>Databases Searching skills; </a:t>
            </a:r>
            <a:endParaRPr lang="en-US" dirty="0" smtClean="0"/>
          </a:p>
          <a:p>
            <a:r>
              <a:rPr lang="en-US" dirty="0"/>
              <a:t>Lack of leadership traits </a:t>
            </a:r>
          </a:p>
          <a:p>
            <a:r>
              <a:rPr lang="en-US" dirty="0"/>
              <a:t>Collaboration and team work</a:t>
            </a:r>
          </a:p>
          <a:p>
            <a:r>
              <a:rPr lang="en-US" dirty="0"/>
              <a:t>Research methods; Able to study user </a:t>
            </a:r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7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Barriers Related to the </a:t>
            </a:r>
            <a:r>
              <a:rPr lang="en-US" sz="2800" dirty="0" smtClean="0"/>
              <a:t>LIS Professionals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Here are some </a:t>
            </a:r>
            <a:r>
              <a:rPr lang="en-US" dirty="0" smtClean="0"/>
              <a:t>fundamental and barriers </a:t>
            </a:r>
            <a:r>
              <a:rPr lang="en-US" dirty="0"/>
              <a:t>in the development of the leadership mindset of LIS professionals.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Role of LIS Education</a:t>
            </a:r>
            <a:r>
              <a:rPr lang="en-US" dirty="0"/>
              <a:t>: Faculty, curricula, teaching and assessment </a:t>
            </a:r>
            <a:r>
              <a:rPr lang="en-US" dirty="0" smtClean="0"/>
              <a:t>methods</a:t>
            </a:r>
            <a:r>
              <a:rPr lang="en-US" dirty="0"/>
              <a:t> </a:t>
            </a:r>
            <a:r>
              <a:rPr lang="en-US" dirty="0" smtClean="0"/>
              <a:t>in LIS school role.</a:t>
            </a:r>
          </a:p>
          <a:p>
            <a:r>
              <a:rPr lang="en-US" b="1" dirty="0"/>
              <a:t>Role of Professional Associations</a:t>
            </a:r>
            <a:r>
              <a:rPr lang="en-US" dirty="0"/>
              <a:t>: The </a:t>
            </a:r>
            <a:r>
              <a:rPr lang="en-US" dirty="0" smtClean="0"/>
              <a:t>PLA role </a:t>
            </a:r>
          </a:p>
          <a:p>
            <a:r>
              <a:rPr lang="en-US" b="1" dirty="0"/>
              <a:t>Attitudes of LIS Professionals</a:t>
            </a:r>
            <a:r>
              <a:rPr lang="en-US" dirty="0"/>
              <a:t>: LIS professionals mourn about declining reading habits in the </a:t>
            </a:r>
            <a:r>
              <a:rPr lang="en-US" dirty="0" smtClean="0"/>
              <a:t>society.</a:t>
            </a:r>
          </a:p>
          <a:p>
            <a:r>
              <a:rPr lang="en-US" b="1" dirty="0"/>
              <a:t>Low Status among Public</a:t>
            </a:r>
            <a:r>
              <a:rPr lang="en-US" dirty="0"/>
              <a:t>: </a:t>
            </a:r>
            <a:r>
              <a:rPr lang="en-US" dirty="0" smtClean="0"/>
              <a:t> </a:t>
            </a:r>
          </a:p>
          <a:p>
            <a:r>
              <a:rPr lang="en-US" b="1" dirty="0"/>
              <a:t>Low Status Among Other Colleagues</a:t>
            </a:r>
            <a:r>
              <a:rPr lang="en-US" dirty="0"/>
              <a:t> in the Same Organization: </a:t>
            </a:r>
            <a:endParaRPr lang="en-US" dirty="0" smtClean="0"/>
          </a:p>
          <a:p>
            <a:r>
              <a:rPr lang="en-US" b="1" dirty="0"/>
              <a:t>Low Self-Esteem</a:t>
            </a:r>
            <a:r>
              <a:rPr lang="en-US" dirty="0"/>
              <a:t>: </a:t>
            </a:r>
            <a:r>
              <a:rPr lang="en-US" dirty="0" smtClean="0"/>
              <a:t>they </a:t>
            </a:r>
            <a:r>
              <a:rPr lang="en-US" dirty="0"/>
              <a:t>prefer the status quo and are not innovative and dynamic. </a:t>
            </a:r>
            <a:endParaRPr lang="en-US" dirty="0" smtClean="0"/>
          </a:p>
          <a:p>
            <a:r>
              <a:rPr lang="en-US" b="1" dirty="0" smtClean="0"/>
              <a:t>Ambiguous </a:t>
            </a:r>
            <a:r>
              <a:rPr lang="en-US" b="1" dirty="0"/>
              <a:t>Status in the Organization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 colleges new appointees </a:t>
            </a:r>
            <a:r>
              <a:rPr lang="en-US" dirty="0"/>
              <a:t>are rolling stones between academic and administrative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Recommendations and Conclusion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sz="1600" dirty="0"/>
              <a:t>The following are recommendations to meet the challenges of preparing LIS professionals for leadership: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1. The </a:t>
            </a:r>
            <a:r>
              <a:rPr lang="en-US" sz="1600" dirty="0"/>
              <a:t>overall culture (political, economic, social) of the </a:t>
            </a:r>
            <a:r>
              <a:rPr lang="en-US" sz="1600" dirty="0" smtClean="0"/>
              <a:t>country does not </a:t>
            </a:r>
            <a:r>
              <a:rPr lang="en-US" sz="1600" dirty="0"/>
              <a:t>encourage the development of leadership attributes in the majority of the educated people.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2</a:t>
            </a:r>
            <a:r>
              <a:rPr lang="en-US" sz="1600" dirty="0" smtClean="0"/>
              <a:t>. LIS professionals lack initiative for self-development. </a:t>
            </a:r>
          </a:p>
          <a:p>
            <a:pPr marL="0" indent="0">
              <a:buNone/>
            </a:pPr>
            <a:r>
              <a:rPr lang="en-US" sz="1600" dirty="0"/>
              <a:t>3</a:t>
            </a:r>
            <a:r>
              <a:rPr lang="en-US" sz="1600" dirty="0" smtClean="0"/>
              <a:t>. </a:t>
            </a:r>
            <a:r>
              <a:rPr lang="en-US" sz="1600" b="1" dirty="0"/>
              <a:t>Library schools</a:t>
            </a:r>
            <a:r>
              <a:rPr lang="en-US" sz="1600" dirty="0"/>
              <a:t> should be geared to imparting </a:t>
            </a:r>
            <a:r>
              <a:rPr lang="en-US" sz="1600" b="1" dirty="0"/>
              <a:t>leadership training</a:t>
            </a:r>
            <a:r>
              <a:rPr lang="en-US" sz="1600" dirty="0"/>
              <a:t> through regular courses for newcomers and continuing education programs for senior people.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4</a:t>
            </a:r>
            <a:r>
              <a:rPr lang="en-US" sz="1600" dirty="0" smtClean="0"/>
              <a:t>. </a:t>
            </a:r>
            <a:r>
              <a:rPr lang="en-US" sz="1600" dirty="0"/>
              <a:t>The Pakistan </a:t>
            </a:r>
            <a:r>
              <a:rPr lang="en-US" sz="1600" b="1" dirty="0"/>
              <a:t>Higher Education Commission</a:t>
            </a:r>
            <a:r>
              <a:rPr lang="en-US" sz="1600" dirty="0"/>
              <a:t> should focus on </a:t>
            </a:r>
            <a:r>
              <a:rPr lang="en-US" sz="1600" b="1" dirty="0"/>
              <a:t>revising courses </a:t>
            </a:r>
            <a:r>
              <a:rPr lang="en-US" sz="1600" dirty="0"/>
              <a:t>periodically in order to keep pace with ongoing developments. </a:t>
            </a:r>
          </a:p>
          <a:p>
            <a:endParaRPr lang="en-US" sz="1600" dirty="0"/>
          </a:p>
          <a:p>
            <a:pPr marL="0" indent="0" algn="ctr">
              <a:buNone/>
            </a:pPr>
            <a:r>
              <a:rPr lang="en-US" sz="1600" dirty="0" smtClean="0"/>
              <a:t>**************************************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leadership?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9728" indent="0" fontAlgn="t">
              <a:buNone/>
            </a:pPr>
            <a:r>
              <a:rPr lang="en-US" dirty="0" smtClean="0"/>
              <a:t>“Leadership” meaning</a:t>
            </a:r>
          </a:p>
          <a:p>
            <a:pPr fontAlgn="t"/>
            <a:endParaRPr lang="en-US" dirty="0"/>
          </a:p>
          <a:p>
            <a:pPr fontAlgn="t"/>
            <a:r>
              <a:rPr lang="en-US" dirty="0" smtClean="0"/>
              <a:t>the </a:t>
            </a:r>
            <a:r>
              <a:rPr lang="en-US" dirty="0"/>
              <a:t>action of leading a group of people or an organization</a:t>
            </a:r>
            <a:r>
              <a:rPr lang="en-US" dirty="0" smtClean="0"/>
              <a:t>.</a:t>
            </a:r>
          </a:p>
          <a:p>
            <a:pPr marL="109728" indent="0" fontAlgn="t">
              <a:buNone/>
            </a:pPr>
            <a:endParaRPr lang="en-US" dirty="0"/>
          </a:p>
          <a:p>
            <a:r>
              <a:rPr lang="en-US" dirty="0" smtClean="0"/>
              <a:t>The art of getting others to want to others do something you are convinced should be done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The position or function of a leader a person who guides or direct a group.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2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/>
              <a:t>Selected Reading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Ameen</a:t>
            </a:r>
            <a:r>
              <a:rPr lang="en-US" dirty="0"/>
              <a:t>, K. (2006). Challenges of Preparing LIS Professionals for Leadership Roles in Pakistan. </a:t>
            </a:r>
            <a:r>
              <a:rPr lang="en-US" i="1" dirty="0"/>
              <a:t>Journal of Education for Library and Information Science,</a:t>
            </a:r>
            <a:r>
              <a:rPr lang="en-US" dirty="0"/>
              <a:t> </a:t>
            </a:r>
            <a:r>
              <a:rPr lang="en-US" i="1" dirty="0"/>
              <a:t>47</a:t>
            </a:r>
            <a:r>
              <a:rPr lang="en-US" dirty="0"/>
              <a:t>(3), 200-217. doi:10.2307/40323830</a:t>
            </a:r>
          </a:p>
          <a:p>
            <a:r>
              <a:rPr lang="en-US" dirty="0" err="1"/>
              <a:t>Flippo</a:t>
            </a:r>
            <a:r>
              <a:rPr lang="en-US" dirty="0"/>
              <a:t>, E. B., Principles of Personnel Management, 4</a:t>
            </a:r>
            <a:r>
              <a:rPr lang="en-US" baseline="30000" dirty="0"/>
              <a:t>th</a:t>
            </a:r>
            <a:r>
              <a:rPr lang="en-US" dirty="0"/>
              <a:t> ed. London: McGraw-Hill, 1961.</a:t>
            </a:r>
          </a:p>
          <a:p>
            <a:r>
              <a:rPr lang="en-US" dirty="0"/>
              <a:t>Koontz, H. and </a:t>
            </a:r>
            <a:r>
              <a:rPr lang="en-US" dirty="0" err="1"/>
              <a:t>Weihrich</a:t>
            </a:r>
            <a:r>
              <a:rPr lang="en-US" dirty="0"/>
              <a:t>, H., Essentials of Management: An International, Innovation, and Leadership Perspective, 10</a:t>
            </a:r>
            <a:r>
              <a:rPr lang="en-US" baseline="30000" dirty="0"/>
              <a:t>th</a:t>
            </a:r>
            <a:r>
              <a:rPr lang="en-US" dirty="0"/>
              <a:t> ed. New Delhi: McGraw-Hill Education, 2015.</a:t>
            </a:r>
          </a:p>
          <a:p>
            <a:r>
              <a:rPr lang="en-US" dirty="0"/>
              <a:t>Rubin, R. E. (1991). Human resource management in libraries: theory and practice. New York: Neal-Schuman Publishers.</a:t>
            </a:r>
          </a:p>
          <a:p>
            <a:r>
              <a:rPr lang="en-US" dirty="0" err="1"/>
              <a:t>Welburm</a:t>
            </a:r>
            <a:r>
              <a:rPr lang="en-US" dirty="0"/>
              <a:t>, J. S. and McNeil, B., Human Resource Management in today’s academic library: meeting challenges and creating opportunities.</a:t>
            </a:r>
          </a:p>
          <a:p>
            <a:r>
              <a:rPr lang="en-US" dirty="0" err="1"/>
              <a:t>Jago</a:t>
            </a:r>
            <a:r>
              <a:rPr lang="en-US" dirty="0"/>
              <a:t>, A. G. (1984). Leadership: Perspectives in theory and </a:t>
            </a:r>
            <a:r>
              <a:rPr lang="en-US" dirty="0" smtClean="0"/>
              <a:t>research</a:t>
            </a:r>
            <a:r>
              <a:rPr lang="en-US" dirty="0"/>
              <a:t>. Management </a:t>
            </a:r>
            <a:endParaRPr lang="en-US" dirty="0" smtClean="0"/>
          </a:p>
          <a:p>
            <a:r>
              <a:rPr lang="en-US" dirty="0"/>
              <a:t>The New Oxford Dictionary of English</a:t>
            </a:r>
            <a:endParaRPr lang="en-US" dirty="0" smtClean="0"/>
          </a:p>
          <a:p>
            <a:r>
              <a:rPr lang="en-US" dirty="0"/>
              <a:t>Steve O'Connor , (2014),"Leadership for future libraries", Library Management, Vol. 35 </a:t>
            </a:r>
            <a:r>
              <a:rPr lang="en-US" dirty="0" err="1"/>
              <a:t>Iss</a:t>
            </a:r>
            <a:r>
              <a:rPr lang="en-US" dirty="0"/>
              <a:t> 1/2 pp. 78 - 87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************************************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/>
              <a:t>Q &amp; A</a:t>
            </a:r>
            <a:endParaRPr lang="en-US" sz="5400" dirty="0"/>
          </a:p>
        </p:txBody>
      </p:sp>
      <p:sp>
        <p:nvSpPr>
          <p:cNvPr id="4" name="AutoShape 2" descr="17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Leadership, definition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Merriam-Webster Online defines leadership as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the office or position of a leader; capacity to lead; the act or </a:t>
            </a:r>
            <a:r>
              <a:rPr lang="en-US" dirty="0" smtClean="0"/>
              <a:t>an </a:t>
            </a:r>
            <a:r>
              <a:rPr lang="en-US" dirty="0"/>
              <a:t>instance of leading</a:t>
            </a:r>
            <a:r>
              <a:rPr lang="en-US" dirty="0" smtClean="0"/>
              <a:t>." </a:t>
            </a:r>
          </a:p>
          <a:p>
            <a:endParaRPr lang="en-US" dirty="0"/>
          </a:p>
          <a:p>
            <a:r>
              <a:rPr lang="en-US" dirty="0"/>
              <a:t>Leadership is the capacity to translate vision into reality. </a:t>
            </a:r>
            <a:endParaRPr lang="en-US" dirty="0" smtClean="0"/>
          </a:p>
          <a:p>
            <a:pPr marL="109728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		Warren </a:t>
            </a:r>
            <a:r>
              <a:rPr lang="en-US" i="1" dirty="0"/>
              <a:t>G. </a:t>
            </a:r>
            <a:r>
              <a:rPr lang="en-US" i="1" dirty="0" err="1"/>
              <a:t>Bennis</a:t>
            </a:r>
            <a:r>
              <a:rPr lang="en-US" i="1" dirty="0"/>
              <a:t> </a:t>
            </a:r>
            <a:endParaRPr lang="en-US" i="1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Leadership, definition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Leadership is </a:t>
            </a:r>
            <a:r>
              <a:rPr lang="en-US" sz="2000" dirty="0">
                <a:solidFill>
                  <a:srgbClr val="FF0000"/>
                </a:solidFill>
              </a:rPr>
              <a:t>both a process</a:t>
            </a:r>
            <a:r>
              <a:rPr lang="en-US" sz="2000" dirty="0"/>
              <a:t> and a </a:t>
            </a:r>
            <a:r>
              <a:rPr lang="en-US" sz="2000" dirty="0">
                <a:solidFill>
                  <a:srgbClr val="FF0000"/>
                </a:solidFill>
              </a:rPr>
              <a:t>property</a:t>
            </a:r>
            <a:r>
              <a:rPr lang="en-US" sz="2000" dirty="0"/>
              <a:t> of the individual. The process of leadership is the use of </a:t>
            </a:r>
            <a:r>
              <a:rPr lang="en-US" sz="2000" dirty="0" smtClean="0"/>
              <a:t>non coercive </a:t>
            </a:r>
            <a:r>
              <a:rPr lang="en-US" sz="2000" dirty="0"/>
              <a:t>influence to direct and coordinate the activities of the members of an organized group toward the accomplishment of group objectives. As a property, leadership is the set of qualities or characteristics attributed to those who are perceived to successfully employ such </a:t>
            </a:r>
            <a:r>
              <a:rPr lang="en-US" sz="2000" dirty="0" smtClean="0"/>
              <a:t>influence.</a:t>
            </a:r>
          </a:p>
          <a:p>
            <a:pPr marL="109728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		 (</a:t>
            </a:r>
            <a:r>
              <a:rPr lang="en-US" sz="2000" dirty="0" err="1" smtClean="0"/>
              <a:t>Jago</a:t>
            </a:r>
            <a:r>
              <a:rPr lang="en-US" sz="2000" dirty="0" smtClean="0"/>
              <a:t>, 1984)</a:t>
            </a:r>
          </a:p>
          <a:p>
            <a:pPr marL="109728" indent="0">
              <a:buNone/>
            </a:pPr>
            <a:endParaRPr lang="en-US" sz="2000" dirty="0" smtClean="0"/>
          </a:p>
          <a:p>
            <a:r>
              <a:rPr lang="en-US" sz="2000" dirty="0"/>
              <a:t>"Effective leadership is not about making speeches or being liked; leadership is defined by results not attributes."  </a:t>
            </a:r>
            <a:r>
              <a:rPr lang="en-US" sz="2000" i="1" dirty="0"/>
              <a:t>	</a:t>
            </a:r>
            <a:r>
              <a:rPr lang="en-US" sz="2000" i="1" dirty="0" smtClean="0"/>
              <a:t>						-</a:t>
            </a:r>
            <a:r>
              <a:rPr lang="en-US" sz="2000" i="1" dirty="0"/>
              <a:t>Peter F. </a:t>
            </a:r>
            <a:r>
              <a:rPr lang="en-US" sz="2000" i="1" dirty="0" err="1"/>
              <a:t>Drucker</a:t>
            </a:r>
            <a:r>
              <a:rPr lang="en-US" sz="2000" i="1" dirty="0"/>
              <a:t>  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Leadership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it is difficult to define precisely the concept of "leadership." Lowry referred to </a:t>
            </a:r>
            <a:r>
              <a:rPr lang="en-US" dirty="0" err="1"/>
              <a:t>Bennis</a:t>
            </a:r>
            <a:r>
              <a:rPr lang="en-US" dirty="0"/>
              <a:t>' statement that decades of academic analysis have given us more than 350 definitions of leadership</a:t>
            </a:r>
            <a:r>
              <a:rPr lang="en-US" dirty="0" smtClean="0"/>
              <a:t>. </a:t>
            </a:r>
            <a:r>
              <a:rPr lang="en-US" dirty="0"/>
              <a:t>Riggs states that there are at least 100 definitions of leadership.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Leadership Concept </a:t>
            </a:r>
            <a:r>
              <a:rPr lang="en-US" sz="3600" dirty="0"/>
              <a:t>in </a:t>
            </a:r>
            <a:r>
              <a:rPr lang="en-US" sz="3600" dirty="0" smtClean="0"/>
              <a:t>LIS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concept of leadership in LIS, as </a:t>
            </a:r>
            <a:r>
              <a:rPr lang="en-US" dirty="0" smtClean="0"/>
              <a:t>distinct </a:t>
            </a:r>
            <a:r>
              <a:rPr lang="en-US" dirty="0"/>
              <a:t>from management, received the attention of </a:t>
            </a:r>
            <a:r>
              <a:rPr lang="en-US" dirty="0" smtClean="0"/>
              <a:t>professionals </a:t>
            </a:r>
            <a:r>
              <a:rPr lang="en-US" dirty="0"/>
              <a:t>only in the </a:t>
            </a:r>
            <a:r>
              <a:rPr lang="en-US" dirty="0">
                <a:solidFill>
                  <a:srgbClr val="FF0000"/>
                </a:solidFill>
              </a:rPr>
              <a:t>1980s</a:t>
            </a:r>
            <a:r>
              <a:rPr lang="en-US" dirty="0"/>
              <a:t> in the U.S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Like </a:t>
            </a:r>
            <a:r>
              <a:rPr lang="en-US" dirty="0">
                <a:solidFill>
                  <a:srgbClr val="FF0000"/>
                </a:solidFill>
              </a:rPr>
              <a:t>marketing of LIS</a:t>
            </a:r>
            <a:r>
              <a:rPr lang="en-US" dirty="0"/>
              <a:t>, this is also a borrowed concept from the business world.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works on library leadership published in the early 1980's cite writings mostly from the business world to define and discuss the concept. </a:t>
            </a:r>
            <a:endParaRPr lang="en-US" dirty="0" smtClean="0"/>
          </a:p>
          <a:p>
            <a:r>
              <a:rPr lang="en-US" dirty="0"/>
              <a:t>Riggs, a well-known voice for leadership in libraries, identified the </a:t>
            </a:r>
            <a:r>
              <a:rPr lang="en-US" dirty="0" smtClean="0"/>
              <a:t>lack </a:t>
            </a:r>
            <a:r>
              <a:rPr lang="en-US" dirty="0"/>
              <a:t>of library literature by mentioning that he did not find any relevant book in the latest Books in Print.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Leadership and 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sum up, the eras may be termed as: </a:t>
            </a:r>
            <a:endParaRPr lang="en-US" dirty="0" smtClean="0"/>
          </a:p>
          <a:p>
            <a:r>
              <a:rPr lang="en-US" dirty="0" smtClean="0"/>
              <a:t>up </a:t>
            </a:r>
            <a:r>
              <a:rPr lang="en-US" dirty="0"/>
              <a:t>to the </a:t>
            </a:r>
            <a:r>
              <a:rPr lang="en-US" dirty="0">
                <a:solidFill>
                  <a:srgbClr val="00B050"/>
                </a:solidFill>
              </a:rPr>
              <a:t>1960s</a:t>
            </a:r>
            <a:r>
              <a:rPr lang="en-US" dirty="0"/>
              <a:t> "</a:t>
            </a:r>
            <a:r>
              <a:rPr lang="en-US" dirty="0">
                <a:solidFill>
                  <a:srgbClr val="FF0000"/>
                </a:solidFill>
              </a:rPr>
              <a:t>library administration</a:t>
            </a:r>
            <a:r>
              <a:rPr lang="en-US" dirty="0"/>
              <a:t>,"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>
                <a:solidFill>
                  <a:srgbClr val="00B050"/>
                </a:solidFill>
              </a:rPr>
              <a:t>1960s </a:t>
            </a:r>
            <a:r>
              <a:rPr lang="en-US" dirty="0">
                <a:solidFill>
                  <a:srgbClr val="00B050"/>
                </a:solidFill>
              </a:rPr>
              <a:t>to early </a:t>
            </a:r>
            <a:r>
              <a:rPr lang="en-US" dirty="0" smtClean="0">
                <a:solidFill>
                  <a:srgbClr val="00B050"/>
                </a:solidFill>
              </a:rPr>
              <a:t>1980s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>
                <a:solidFill>
                  <a:srgbClr val="FF0000"/>
                </a:solidFill>
              </a:rPr>
              <a:t>library management</a:t>
            </a:r>
            <a:r>
              <a:rPr lang="en-US" dirty="0"/>
              <a:t>," and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1980s</a:t>
            </a:r>
            <a:r>
              <a:rPr lang="en-US" dirty="0"/>
              <a:t> "</a:t>
            </a:r>
            <a:r>
              <a:rPr lang="en-US" dirty="0">
                <a:solidFill>
                  <a:srgbClr val="FF0000"/>
                </a:solidFill>
              </a:rPr>
              <a:t>classical leadership</a:t>
            </a:r>
            <a:r>
              <a:rPr lang="en-US" dirty="0"/>
              <a:t>" (the need for library leadership literature emerged), and </a:t>
            </a:r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1990s</a:t>
            </a:r>
            <a:r>
              <a:rPr lang="en-US" dirty="0"/>
              <a:t> "</a:t>
            </a:r>
            <a:r>
              <a:rPr lang="en-US" dirty="0">
                <a:solidFill>
                  <a:srgbClr val="FF0000"/>
                </a:solidFill>
              </a:rPr>
              <a:t>shared leadership</a:t>
            </a:r>
            <a:r>
              <a:rPr lang="en-US" dirty="0"/>
              <a:t>" (</a:t>
            </a:r>
            <a:r>
              <a:rPr lang="en-US" dirty="0">
                <a:solidFill>
                  <a:srgbClr val="FF0000"/>
                </a:solidFill>
              </a:rPr>
              <a:t>every librarian a leader</a:t>
            </a:r>
            <a:r>
              <a:rPr lang="en-US" dirty="0"/>
              <a:t>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Leadership and 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next development was the application of shared leadership theory in </a:t>
            </a:r>
            <a:r>
              <a:rPr lang="en-US" dirty="0" smtClean="0"/>
              <a:t>libraries</a:t>
            </a:r>
          </a:p>
          <a:p>
            <a:r>
              <a:rPr lang="en-US" dirty="0" smtClean="0"/>
              <a:t>Association </a:t>
            </a:r>
            <a:r>
              <a:rPr lang="en-US" dirty="0"/>
              <a:t>of College and Research Libraries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ACRL,1996)</a:t>
            </a:r>
            <a:r>
              <a:rPr lang="en-US" dirty="0" smtClean="0"/>
              <a:t>, </a:t>
            </a:r>
            <a:r>
              <a:rPr lang="en-US" dirty="0"/>
              <a:t>promoted the theme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b="1" u="sng" dirty="0">
                <a:solidFill>
                  <a:srgbClr val="FF0000"/>
                </a:solidFill>
              </a:rPr>
              <a:t>Every Librarian a </a:t>
            </a:r>
            <a:r>
              <a:rPr lang="en-US" b="1" u="sng" dirty="0" smtClean="0">
                <a:solidFill>
                  <a:srgbClr val="FF0000"/>
                </a:solidFill>
              </a:rPr>
              <a:t>Leader</a:t>
            </a:r>
            <a:r>
              <a:rPr lang="en-US" dirty="0" smtClean="0"/>
              <a:t>” 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Training </a:t>
            </a:r>
            <a:r>
              <a:rPr lang="en-US" dirty="0"/>
              <a:t>initiatives were established such as the Snowbird Leadership Institute to provide library leadership training </a:t>
            </a:r>
            <a:r>
              <a:rPr lang="en-US" dirty="0" smtClean="0"/>
              <a:t>for new librarians.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5283</TotalTime>
  <Words>1763</Words>
  <Application>Microsoft Office PowerPoint</Application>
  <PresentationFormat>On-screen Show (4:3)</PresentationFormat>
  <Paragraphs>254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Oriel</vt:lpstr>
      <vt:lpstr>Recurring Professional And Leadership Issues Within The Local, National And International Structure Of The Library And Information Professions</vt:lpstr>
      <vt:lpstr>Content</vt:lpstr>
      <vt:lpstr>What is a leadership?</vt:lpstr>
      <vt:lpstr>Leadership, definition</vt:lpstr>
      <vt:lpstr>Leadership, definition</vt:lpstr>
      <vt:lpstr> Leadership</vt:lpstr>
      <vt:lpstr>Leadership Concept in LIS</vt:lpstr>
      <vt:lpstr>Leadership and LIS</vt:lpstr>
      <vt:lpstr>Leadership and LIS</vt:lpstr>
      <vt:lpstr>Importance of Leadership in LIS</vt:lpstr>
      <vt:lpstr>PowerPoint Presentation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 Leadership Issues:</vt:lpstr>
      <vt:lpstr>Challenges to Librarianship in Pakistan</vt:lpstr>
      <vt:lpstr>Challenges to Librarianship in Pakistan, Cont</vt:lpstr>
      <vt:lpstr>Barriers Related to the LIS Professionals </vt:lpstr>
      <vt:lpstr>Recommendations and Conclusion</vt:lpstr>
      <vt:lpstr>Selected Reading: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Issues</dc:title>
  <dc:creator>ASIF</dc:creator>
  <cp:lastModifiedBy>Haroon</cp:lastModifiedBy>
  <cp:revision>161</cp:revision>
  <dcterms:created xsi:type="dcterms:W3CDTF">2006-08-16T00:00:00Z</dcterms:created>
  <dcterms:modified xsi:type="dcterms:W3CDTF">2020-05-15T11:12:32Z</dcterms:modified>
</cp:coreProperties>
</file>