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77" r:id="rId6"/>
    <p:sldId id="284" r:id="rId7"/>
    <p:sldId id="259" r:id="rId8"/>
    <p:sldId id="280" r:id="rId9"/>
    <p:sldId id="260" r:id="rId10"/>
    <p:sldId id="279" r:id="rId11"/>
    <p:sldId id="278" r:id="rId12"/>
    <p:sldId id="261" r:id="rId13"/>
    <p:sldId id="262" r:id="rId14"/>
    <p:sldId id="281" r:id="rId15"/>
    <p:sldId id="263" r:id="rId16"/>
    <p:sldId id="264" r:id="rId17"/>
    <p:sldId id="275" r:id="rId18"/>
    <p:sldId id="265" r:id="rId19"/>
    <p:sldId id="282" r:id="rId20"/>
    <p:sldId id="274" r:id="rId21"/>
    <p:sldId id="266" r:id="rId22"/>
    <p:sldId id="267" r:id="rId23"/>
    <p:sldId id="283" r:id="rId24"/>
    <p:sldId id="268" r:id="rId25"/>
    <p:sldId id="269" r:id="rId26"/>
    <p:sldId id="270" r:id="rId27"/>
    <p:sldId id="273" r:id="rId28"/>
    <p:sldId id="271" r:id="rId29"/>
    <p:sldId id="27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351090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BC9A2-F189-4E59-B140-1F2FDBAF3C3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377059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1055459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663605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545243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59BC9A2-F189-4E59-B140-1F2FDBAF3C34}"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245400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59BC9A2-F189-4E59-B140-1F2FDBAF3C34}" type="datetimeFigureOut">
              <a:rPr lang="en-US" smtClean="0"/>
              <a:t>12/1/2020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843920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705383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936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96179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BC9A2-F189-4E59-B140-1F2FDBAF3C3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83860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9BC9A2-F189-4E59-B140-1F2FDBAF3C3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104809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9BC9A2-F189-4E59-B140-1F2FDBAF3C34}"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4245856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9BC9A2-F189-4E59-B140-1F2FDBAF3C34}"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333451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BC9A2-F189-4E59-B140-1F2FDBAF3C34}"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1555784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BC9A2-F189-4E59-B140-1F2FDBAF3C3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2314320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BC9A2-F189-4E59-B140-1F2FDBAF3C3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B12F0F-596F-4F51-AE66-298C8CBA8909}" type="slidenum">
              <a:rPr lang="en-US" smtClean="0"/>
              <a:t>‹#›</a:t>
            </a:fld>
            <a:endParaRPr lang="en-US"/>
          </a:p>
        </p:txBody>
      </p:sp>
    </p:spTree>
    <p:extLst>
      <p:ext uri="{BB962C8B-B14F-4D97-AF65-F5344CB8AC3E}">
        <p14:creationId xmlns:p14="http://schemas.microsoft.com/office/powerpoint/2010/main" val="6134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59BC9A2-F189-4E59-B140-1F2FDBAF3C34}" type="datetimeFigureOut">
              <a:rPr lang="en-US" smtClean="0"/>
              <a:t>12/1/2020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FB12F0F-596F-4F51-AE66-298C8CBA8909}" type="slidenum">
              <a:rPr lang="en-US" smtClean="0"/>
              <a:t>‹#›</a:t>
            </a:fld>
            <a:endParaRPr lang="en-US"/>
          </a:p>
        </p:txBody>
      </p:sp>
    </p:spTree>
    <p:extLst>
      <p:ext uri="{BB962C8B-B14F-4D97-AF65-F5344CB8AC3E}">
        <p14:creationId xmlns:p14="http://schemas.microsoft.com/office/powerpoint/2010/main" val="2441360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25C12D-6755-4DF6-A02B-7BB99A42E6BD}"/>
              </a:ext>
            </a:extLst>
          </p:cNvPr>
          <p:cNvSpPr>
            <a:spLocks noGrp="1"/>
          </p:cNvSpPr>
          <p:nvPr>
            <p:ph type="ctrTitle"/>
          </p:nvPr>
        </p:nvSpPr>
        <p:spPr/>
        <p:txBody>
          <a:bodyPr>
            <a:normAutofit/>
          </a:bodyPr>
          <a:lstStyle/>
          <a:p>
            <a:r>
              <a:rPr lang="en-US" b="1" dirty="0"/>
              <a:t>India under British Imperialism</a:t>
            </a:r>
            <a:br>
              <a:rPr lang="en-US" b="1" dirty="0"/>
            </a:br>
            <a:endParaRPr lang="en-US" dirty="0"/>
          </a:p>
        </p:txBody>
      </p:sp>
      <p:sp>
        <p:nvSpPr>
          <p:cNvPr id="3" name="Subtitle 2">
            <a:extLst>
              <a:ext uri="{FF2B5EF4-FFF2-40B4-BE49-F238E27FC236}">
                <a16:creationId xmlns:a16="http://schemas.microsoft.com/office/drawing/2014/main" xmlns="" id="{127C8F2B-5BEA-43E3-8249-E3629E31D3B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4303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1F018C-2B65-4715-B1ED-C50FAF0AA9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2F1F5F3-B294-405F-A2EA-A9FEFC1A8131}"/>
              </a:ext>
            </a:extLst>
          </p:cNvPr>
          <p:cNvSpPr>
            <a:spLocks noGrp="1"/>
          </p:cNvSpPr>
          <p:nvPr>
            <p:ph idx="1"/>
          </p:nvPr>
        </p:nvSpPr>
        <p:spPr/>
        <p:txBody>
          <a:bodyPr>
            <a:normAutofit lnSpcReduction="10000"/>
          </a:bodyPr>
          <a:lstStyle/>
          <a:p>
            <a:r>
              <a:rPr lang="en-US" sz="3200" dirty="0">
                <a:latin typeface="Times New Roman" panose="02020603050405020304" pitchFamily="18" charset="0"/>
                <a:cs typeface="Times New Roman" panose="02020603050405020304" pitchFamily="18" charset="0"/>
              </a:rPr>
              <a:t>Public and government buildings, such as clock towers, courthouses, municipal buildings, colleges, and town halls, were often rendered on an intentionally grand scale, reflecting and promoting a notion of an invincible British Empire. </a:t>
            </a:r>
            <a:br>
              <a:rPr lang="en-US" sz="3200" dirty="0">
                <a:latin typeface="Times New Roman" panose="02020603050405020304" pitchFamily="18" charset="0"/>
                <a:cs typeface="Times New Roman" panose="02020603050405020304" pitchFamily="18" charset="0"/>
              </a:rPr>
            </a:br>
            <a:endParaRPr lang="en-US" sz="3200" dirty="0"/>
          </a:p>
        </p:txBody>
      </p:sp>
    </p:spTree>
    <p:extLst>
      <p:ext uri="{BB962C8B-B14F-4D97-AF65-F5344CB8AC3E}">
        <p14:creationId xmlns:p14="http://schemas.microsoft.com/office/powerpoint/2010/main" val="215013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20D04-71C6-4C0A-817F-56EAFDF584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2CE3380-92AC-4236-AC82-B8353EFEFAA4}"/>
              </a:ext>
            </a:extLst>
          </p:cNvPr>
          <p:cNvSpPr>
            <a:spLocks noGrp="1"/>
          </p:cNvSpPr>
          <p:nvPr>
            <p:ph idx="1"/>
          </p:nvPr>
        </p:nvSpPr>
        <p:spPr/>
        <p:txBody>
          <a:bodyPr>
            <a:normAutofit fontScale="92500" lnSpcReduction="10000"/>
          </a:bodyPr>
          <a:lstStyle/>
          <a:p>
            <a:r>
              <a:rPr lang="en-US" sz="3600" dirty="0">
                <a:latin typeface="Times New Roman" panose="02020603050405020304" pitchFamily="18" charset="0"/>
                <a:cs typeface="Times New Roman" panose="02020603050405020304" pitchFamily="18" charset="0"/>
              </a:rPr>
              <a:t>Infrastructure was composed of iron, steel, and poured concrete and included domes , overhanging eaves, pointed arches , vaulted roofs, pinnacles , open pavilions, and sliced open arcading (series of arches supported by columns, piers, or pillars, either freestanding or attached to a wall to form a gallery.).</a:t>
            </a:r>
            <a:endParaRPr lang="en-US" sz="3600" dirty="0"/>
          </a:p>
        </p:txBody>
      </p:sp>
    </p:spTree>
    <p:extLst>
      <p:ext uri="{BB962C8B-B14F-4D97-AF65-F5344CB8AC3E}">
        <p14:creationId xmlns:p14="http://schemas.microsoft.com/office/powerpoint/2010/main" val="137518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A485C4-5B12-4B86-A8D5-5830125F9D0B}"/>
              </a:ext>
            </a:extLst>
          </p:cNvPr>
          <p:cNvSpPr>
            <a:spLocks noGrp="1"/>
          </p:cNvSpPr>
          <p:nvPr>
            <p:ph type="title"/>
          </p:nvPr>
        </p:nvSpPr>
        <p:spPr/>
        <p:txBody>
          <a:bodyPr>
            <a:normAutofit fontScale="90000"/>
          </a:bodyPr>
          <a:lstStyle/>
          <a:p>
            <a:r>
              <a:rPr lang="en-US" b="1" dirty="0"/>
              <a:t>Municipal Corporation Building, Mumbai</a:t>
            </a:r>
            <a:r>
              <a:rPr lang="en-US" dirty="0"/>
              <a:t>: This municipal building in Mumbai reflects the Indo-Saracenic architecture of its time.</a:t>
            </a:r>
          </a:p>
        </p:txBody>
      </p:sp>
      <p:pic>
        <p:nvPicPr>
          <p:cNvPr id="1026" name="Picture 2" descr="image">
            <a:extLst>
              <a:ext uri="{FF2B5EF4-FFF2-40B4-BE49-F238E27FC236}">
                <a16:creationId xmlns:a16="http://schemas.microsoft.com/office/drawing/2014/main" xmlns="" id="{67CBAD80-6ABA-4C05-BED1-B96A539E706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287044" y="2603500"/>
            <a:ext cx="2562225" cy="341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28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FD65AC-707B-4FBF-B8F7-405556739D7E}"/>
              </a:ext>
            </a:extLst>
          </p:cNvPr>
          <p:cNvSpPr>
            <a:spLocks noGrp="1"/>
          </p:cNvSpPr>
          <p:nvPr>
            <p:ph type="title"/>
          </p:nvPr>
        </p:nvSpPr>
        <p:spPr/>
        <p:txBody>
          <a:bodyPr/>
          <a:lstStyle/>
          <a:p>
            <a:r>
              <a:rPr lang="en-US" b="1" dirty="0"/>
              <a:t>Examples of Colonial Architecture</a:t>
            </a:r>
            <a:endParaRPr lang="en-US" dirty="0"/>
          </a:p>
        </p:txBody>
      </p:sp>
      <p:sp>
        <p:nvSpPr>
          <p:cNvPr id="3" name="Content Placeholder 2">
            <a:extLst>
              <a:ext uri="{FF2B5EF4-FFF2-40B4-BE49-F238E27FC236}">
                <a16:creationId xmlns:a16="http://schemas.microsoft.com/office/drawing/2014/main" xmlns="" id="{9C859F08-0E00-437E-814D-40D0806282E6}"/>
              </a:ext>
            </a:extLst>
          </p:cNvPr>
          <p:cNvSpPr>
            <a:spLocks noGrp="1"/>
          </p:cNvSpPr>
          <p:nvPr>
            <p:ph idx="1"/>
          </p:nvPr>
        </p:nvSpPr>
        <p:spPr/>
        <p:txBody>
          <a:bodyPr>
            <a:noAutofit/>
          </a:bodyPr>
          <a:lstStyle/>
          <a:p>
            <a:pPr marL="0" indent="0" fontAlgn="base">
              <a:buNone/>
            </a:pPr>
            <a:r>
              <a:rPr lang="en-US" sz="3200" dirty="0">
                <a:latin typeface="Times New Roman" panose="02020603050405020304" pitchFamily="18" charset="0"/>
                <a:cs typeface="Times New Roman" panose="02020603050405020304" pitchFamily="18" charset="0"/>
              </a:rPr>
              <a:t>The major cities colonized during this period were </a:t>
            </a:r>
          </a:p>
          <a:p>
            <a:pPr marL="0" indent="0" fontAlgn="base">
              <a:buNone/>
            </a:pPr>
            <a:r>
              <a:rPr lang="en-US" sz="3200" dirty="0">
                <a:latin typeface="Times New Roman" panose="02020603050405020304" pitchFamily="18" charset="0"/>
                <a:cs typeface="Times New Roman" panose="02020603050405020304" pitchFamily="18" charset="0"/>
              </a:rPr>
              <a:t>1. Madras, </a:t>
            </a:r>
          </a:p>
          <a:p>
            <a:pPr marL="0" indent="0" fontAlgn="base">
              <a:buNone/>
            </a:pPr>
            <a:r>
              <a:rPr lang="en-US" sz="3200" dirty="0">
                <a:latin typeface="Times New Roman" panose="02020603050405020304" pitchFamily="18" charset="0"/>
                <a:cs typeface="Times New Roman" panose="02020603050405020304" pitchFamily="18" charset="0"/>
              </a:rPr>
              <a:t>2. Calcutta, </a:t>
            </a:r>
          </a:p>
          <a:p>
            <a:pPr marL="0" indent="0" fontAlgn="base">
              <a:buNone/>
            </a:pPr>
            <a:r>
              <a:rPr lang="en-US" sz="3200" dirty="0">
                <a:latin typeface="Times New Roman" panose="02020603050405020304" pitchFamily="18" charset="0"/>
                <a:cs typeface="Times New Roman" panose="02020603050405020304" pitchFamily="18" charset="0"/>
              </a:rPr>
              <a:t>3. Bombay, </a:t>
            </a:r>
          </a:p>
          <a:p>
            <a:pPr marL="0" indent="0" fontAlgn="base">
              <a:buNone/>
            </a:pPr>
            <a:r>
              <a:rPr lang="en-US" sz="3200" dirty="0">
                <a:latin typeface="Times New Roman" panose="02020603050405020304" pitchFamily="18" charset="0"/>
                <a:cs typeface="Times New Roman" panose="02020603050405020304" pitchFamily="18" charset="0"/>
              </a:rPr>
              <a:t>4. Delhi, </a:t>
            </a:r>
          </a:p>
          <a:p>
            <a:pPr marL="0" indent="0" fontAlgn="base">
              <a:buNone/>
            </a:pPr>
            <a:r>
              <a:rPr lang="en-US" sz="3200" dirty="0">
                <a:latin typeface="Times New Roman" panose="02020603050405020304" pitchFamily="18" charset="0"/>
                <a:cs typeface="Times New Roman" panose="02020603050405020304" pitchFamily="18" charset="0"/>
              </a:rPr>
              <a:t>5. Agra, </a:t>
            </a:r>
          </a:p>
          <a:p>
            <a:pPr marL="0" indent="0" fontAlgn="base">
              <a:buNone/>
            </a:pPr>
            <a:r>
              <a:rPr lang="en-US" sz="3200" dirty="0">
                <a:latin typeface="Times New Roman" panose="02020603050405020304" pitchFamily="18" charset="0"/>
                <a:cs typeface="Times New Roman" panose="02020603050405020304" pitchFamily="18" charset="0"/>
              </a:rPr>
              <a:t>6. </a:t>
            </a:r>
            <a:r>
              <a:rPr lang="en-US" sz="3200" dirty="0" err="1">
                <a:latin typeface="Times New Roman" panose="02020603050405020304" pitchFamily="18" charset="0"/>
                <a:cs typeface="Times New Roman" panose="02020603050405020304" pitchFamily="18" charset="0"/>
              </a:rPr>
              <a:t>Bankipore</a:t>
            </a:r>
            <a:r>
              <a:rPr lang="en-US" sz="3200" dirty="0">
                <a:latin typeface="Times New Roman" panose="02020603050405020304" pitchFamily="18" charset="0"/>
                <a:cs typeface="Times New Roman" panose="02020603050405020304" pitchFamily="18" charset="0"/>
              </a:rPr>
              <a:t>, </a:t>
            </a:r>
          </a:p>
          <a:p>
            <a:pPr marL="0" indent="0" fontAlgn="base">
              <a:buNone/>
            </a:pPr>
            <a:r>
              <a:rPr lang="en-US" sz="3200" dirty="0">
                <a:latin typeface="Times New Roman" panose="02020603050405020304" pitchFamily="18" charset="0"/>
                <a:cs typeface="Times New Roman" panose="02020603050405020304" pitchFamily="18" charset="0"/>
              </a:rPr>
              <a:t>7. Karachi, Nagpur, Bhopal, and Hyderabad. St. </a:t>
            </a:r>
          </a:p>
        </p:txBody>
      </p:sp>
    </p:spTree>
    <p:extLst>
      <p:ext uri="{BB962C8B-B14F-4D97-AF65-F5344CB8AC3E}">
        <p14:creationId xmlns:p14="http://schemas.microsoft.com/office/powerpoint/2010/main" val="1763001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A0C88-31A0-4448-BFDB-6C0DC662D29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423F4306-7918-4138-8249-230EC78EA96F}"/>
              </a:ext>
            </a:extLst>
          </p:cNvPr>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Andrew’s Kirk in Madras (now Chennai) is known for its colonial architecture. The building is circular in form and is sided by two rectangular sections; the entrance is lined with 12 colonnades and two British lions, with the motto of East India Company engraved on them. The interior holds 16 columns , and the dome is painted blue and decorated with gold stars.</a:t>
            </a:r>
          </a:p>
          <a:p>
            <a:endParaRPr lang="en-US" sz="3200" dirty="0"/>
          </a:p>
        </p:txBody>
      </p:sp>
    </p:spTree>
    <p:extLst>
      <p:ext uri="{BB962C8B-B14F-4D97-AF65-F5344CB8AC3E}">
        <p14:creationId xmlns:p14="http://schemas.microsoft.com/office/powerpoint/2010/main" val="315136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351A36-D96D-4582-8FFB-6C1D83A87A63}"/>
              </a:ext>
            </a:extLst>
          </p:cNvPr>
          <p:cNvSpPr>
            <a:spLocks noGrp="1"/>
          </p:cNvSpPr>
          <p:nvPr>
            <p:ph type="title"/>
          </p:nvPr>
        </p:nvSpPr>
        <p:spPr/>
        <p:txBody>
          <a:bodyPr>
            <a:normAutofit fontScale="90000"/>
          </a:bodyPr>
          <a:lstStyle/>
          <a:p>
            <a:r>
              <a:rPr lang="en-US" sz="3200" b="1" dirty="0"/>
              <a:t>St. Andrew’s Church</a:t>
            </a:r>
            <a:r>
              <a:rPr lang="en-US" sz="3200" dirty="0"/>
              <a:t>: St. Andrew’s Church in present day Chennai is an example of British colonial architecture in India.</a:t>
            </a:r>
          </a:p>
        </p:txBody>
      </p:sp>
      <p:pic>
        <p:nvPicPr>
          <p:cNvPr id="2050" name="Picture 2" descr="image">
            <a:extLst>
              <a:ext uri="{FF2B5EF4-FFF2-40B4-BE49-F238E27FC236}">
                <a16:creationId xmlns:a16="http://schemas.microsoft.com/office/drawing/2014/main" xmlns="" id="{8D6ADB38-009F-4161-B40A-24B85DDD721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17173" y="2603500"/>
            <a:ext cx="3101967" cy="341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205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A167F3-5629-41AA-87A8-5B2DACD549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43ED563C-0B0D-4B11-AFD1-47190298866D}"/>
              </a:ext>
            </a:extLst>
          </p:cNvPr>
          <p:cNvSpPr>
            <a:spLocks noGrp="1"/>
          </p:cNvSpPr>
          <p:nvPr>
            <p:ph idx="1"/>
          </p:nvPr>
        </p:nvSpPr>
        <p:spPr/>
        <p:txBody>
          <a:bodyPr>
            <a:normAutofit fontScale="77500" lnSpcReduction="20000"/>
          </a:bodyPr>
          <a:lstStyle/>
          <a:p>
            <a:pPr fontAlgn="base"/>
            <a:r>
              <a:rPr lang="en-US" sz="3600" dirty="0">
                <a:latin typeface="Times New Roman" panose="02020603050405020304" pitchFamily="18" charset="0"/>
                <a:cs typeface="Times New Roman" panose="02020603050405020304" pitchFamily="18" charset="0"/>
              </a:rPr>
              <a:t>The Victoria Memorial in Calcutta is another symbol of the British Empire, built as a monument in tribute to Queen Victoria’s reign. The plan of the building consists of one large central part covered with a larger dome, with colonnades separating the two chambers. Each corner holds a smaller dome and is floored with marble plinth. The memorial stands on 26 acres of garden surrounded by reflective pools.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61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E51B50-D42B-4DAF-9D9D-98A1578971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C74D600-E53C-4A13-B052-2240C6A70A36}"/>
              </a:ext>
            </a:extLst>
          </p:cNvPr>
          <p:cNvSpPr>
            <a:spLocks noGrp="1"/>
          </p:cNvSpPr>
          <p:nvPr>
            <p:ph idx="1"/>
          </p:nvPr>
        </p:nvSpPr>
        <p:spPr/>
        <p:txBody>
          <a:bodyPr/>
          <a:lstStyle/>
          <a:p>
            <a:pPr fontAlgn="base"/>
            <a:r>
              <a:rPr lang="en-US" b="1" dirty="0"/>
              <a:t>Indian Painting under British Imperialism</a:t>
            </a:r>
          </a:p>
          <a:p>
            <a:pPr fontAlgn="base"/>
            <a:r>
              <a:rPr lang="en-US" dirty="0"/>
              <a:t>Under British Imperialism, painting in India took on many western characteristics throughout the 18th and 19th centuries.</a:t>
            </a:r>
          </a:p>
          <a:p>
            <a:endParaRPr lang="en-US" dirty="0"/>
          </a:p>
        </p:txBody>
      </p:sp>
    </p:spTree>
    <p:extLst>
      <p:ext uri="{BB962C8B-B14F-4D97-AF65-F5344CB8AC3E}">
        <p14:creationId xmlns:p14="http://schemas.microsoft.com/office/powerpoint/2010/main" val="23950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DB7D09-1A16-457C-81E4-1924A85072C7}"/>
              </a:ext>
            </a:extLst>
          </p:cNvPr>
          <p:cNvSpPr>
            <a:spLocks noGrp="1"/>
          </p:cNvSpPr>
          <p:nvPr>
            <p:ph type="title"/>
          </p:nvPr>
        </p:nvSpPr>
        <p:spPr/>
        <p:txBody>
          <a:bodyPr/>
          <a:lstStyle/>
          <a:p>
            <a:r>
              <a:rPr lang="en-US" b="1" dirty="0"/>
              <a:t>Overview: British Imperialism and Art</a:t>
            </a:r>
            <a:br>
              <a:rPr lang="en-US" b="1" dirty="0"/>
            </a:br>
            <a:endParaRPr lang="en-US" dirty="0"/>
          </a:p>
        </p:txBody>
      </p:sp>
      <p:sp>
        <p:nvSpPr>
          <p:cNvPr id="3" name="Content Placeholder 2">
            <a:extLst>
              <a:ext uri="{FF2B5EF4-FFF2-40B4-BE49-F238E27FC236}">
                <a16:creationId xmlns:a16="http://schemas.microsoft.com/office/drawing/2014/main" xmlns="" id="{E1B4E274-64AC-4427-9146-EEEF20B6989B}"/>
              </a:ext>
            </a:extLst>
          </p:cNvPr>
          <p:cNvSpPr>
            <a:spLocks noGrp="1"/>
          </p:cNvSpPr>
          <p:nvPr>
            <p:ph idx="1"/>
          </p:nvPr>
        </p:nvSpPr>
        <p:spPr/>
        <p:txBody>
          <a:bodyPr>
            <a:normAutofit fontScale="77500" lnSpcReduction="20000"/>
          </a:bodyPr>
          <a:lstStyle/>
          <a:p>
            <a:pPr fontAlgn="base"/>
            <a:r>
              <a:rPr lang="en-US" sz="3600" dirty="0"/>
              <a:t>British colonial rule had a great impact on Indian art. Old patrons of art became less wealthy and influential, and Western art more ubiquitous as the British Empire established schools of art in major cities, such as the Bombay Art Society in 1888. The Company style of paintings became common, created by Indian artists working for European patrons of the East India Company. </a:t>
            </a:r>
          </a:p>
        </p:txBody>
      </p:sp>
    </p:spTree>
    <p:extLst>
      <p:ext uri="{BB962C8B-B14F-4D97-AF65-F5344CB8AC3E}">
        <p14:creationId xmlns:p14="http://schemas.microsoft.com/office/powerpoint/2010/main" val="3923512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D63885-D5DD-49B4-B1DD-6E8FFBF45C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B031064-404F-49E9-BEF8-26778F0E433D}"/>
              </a:ext>
            </a:extLst>
          </p:cNvPr>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The style was mainly Romanticized, with watercolor the primary medium used to convey soft textures and tones . By 1858, the British government took over the task of administration of India under the British Raj, and the fusion of Indian traditions with European style at this time is evident in a great deal of the artwork from this period.</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8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32CC29-5DC8-40B1-A89C-921A474C8266}"/>
              </a:ext>
            </a:extLst>
          </p:cNvPr>
          <p:cNvSpPr>
            <a:spLocks noGrp="1"/>
          </p:cNvSpPr>
          <p:nvPr>
            <p:ph type="title"/>
          </p:nvPr>
        </p:nvSpPr>
        <p:spPr/>
        <p:txBody>
          <a:bodyPr/>
          <a:lstStyle/>
          <a:p>
            <a:r>
              <a:rPr lang="en-US" b="1" dirty="0"/>
              <a:t>Indian Architecture under British Imperialism</a:t>
            </a:r>
            <a:br>
              <a:rPr lang="en-US" b="1" dirty="0"/>
            </a:br>
            <a:endParaRPr lang="en-US" dirty="0"/>
          </a:p>
        </p:txBody>
      </p:sp>
      <p:sp>
        <p:nvSpPr>
          <p:cNvPr id="3" name="Content Placeholder 2">
            <a:extLst>
              <a:ext uri="{FF2B5EF4-FFF2-40B4-BE49-F238E27FC236}">
                <a16:creationId xmlns:a16="http://schemas.microsoft.com/office/drawing/2014/main" xmlns="" id="{44E6E267-9144-4BF5-9DFB-318B20EB1B5D}"/>
              </a:ext>
            </a:extLst>
          </p:cNvPr>
          <p:cNvSpPr>
            <a:spLocks noGrp="1"/>
          </p:cNvSpPr>
          <p:nvPr>
            <p:ph idx="1"/>
          </p:nvPr>
        </p:nvSpPr>
        <p:spPr/>
        <p:txBody>
          <a:bodyPr>
            <a:normAutofit/>
          </a:bodyPr>
          <a:lstStyle/>
          <a:p>
            <a:pPr marL="0" indent="0" fontAlgn="base">
              <a:buNone/>
            </a:pPr>
            <a:r>
              <a:rPr lang="en-US" sz="3200" dirty="0">
                <a:latin typeface="Times New Roman" panose="02020603050405020304" pitchFamily="18" charset="0"/>
                <a:cs typeface="Times New Roman" panose="02020603050405020304" pitchFamily="18" charset="0"/>
              </a:rPr>
              <a:t>The establishment of the British Empire greatly influenced the architecture and culture of India and led to a fusion of styles and techniques.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7173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0A1A08-1140-4098-8217-67165A5859F9}"/>
              </a:ext>
            </a:extLst>
          </p:cNvPr>
          <p:cNvSpPr>
            <a:spLocks noGrp="1"/>
          </p:cNvSpPr>
          <p:nvPr>
            <p:ph type="title"/>
          </p:nvPr>
        </p:nvSpPr>
        <p:spPr/>
        <p:txBody>
          <a:bodyPr/>
          <a:lstStyle/>
          <a:p>
            <a:r>
              <a:rPr lang="en-US" b="1" dirty="0"/>
              <a:t>Painting Under British Imperialism</a:t>
            </a:r>
            <a:br>
              <a:rPr lang="en-US" b="1" dirty="0"/>
            </a:br>
            <a:endParaRPr lang="en-US" dirty="0"/>
          </a:p>
        </p:txBody>
      </p:sp>
      <p:sp>
        <p:nvSpPr>
          <p:cNvPr id="3" name="Text Placeholder 2">
            <a:extLst>
              <a:ext uri="{FF2B5EF4-FFF2-40B4-BE49-F238E27FC236}">
                <a16:creationId xmlns:a16="http://schemas.microsoft.com/office/drawing/2014/main" xmlns="" id="{85337737-0C8C-45A9-8AAB-69C761F9EE6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71806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B84B0-017F-4503-9BC7-05FA4A88C3B6}"/>
              </a:ext>
            </a:extLst>
          </p:cNvPr>
          <p:cNvSpPr>
            <a:spLocks noGrp="1"/>
          </p:cNvSpPr>
          <p:nvPr>
            <p:ph type="title"/>
          </p:nvPr>
        </p:nvSpPr>
        <p:spPr/>
        <p:txBody>
          <a:bodyPr/>
          <a:lstStyle/>
          <a:p>
            <a:r>
              <a:rPr lang="en-US" b="1" dirty="0"/>
              <a:t>The Company Style</a:t>
            </a:r>
            <a:br>
              <a:rPr lang="en-US" b="1" dirty="0"/>
            </a:br>
            <a:endParaRPr lang="en-US" dirty="0"/>
          </a:p>
        </p:txBody>
      </p:sp>
      <p:sp>
        <p:nvSpPr>
          <p:cNvPr id="3" name="Content Placeholder 2">
            <a:extLst>
              <a:ext uri="{FF2B5EF4-FFF2-40B4-BE49-F238E27FC236}">
                <a16:creationId xmlns:a16="http://schemas.microsoft.com/office/drawing/2014/main" xmlns="" id="{52D315F1-6AE1-4338-AD1A-E287A0043933}"/>
              </a:ext>
            </a:extLst>
          </p:cNvPr>
          <p:cNvSpPr>
            <a:spLocks noGrp="1"/>
          </p:cNvSpPr>
          <p:nvPr>
            <p:ph idx="1"/>
          </p:nvPr>
        </p:nvSpPr>
        <p:spPr>
          <a:xfrm>
            <a:off x="1154954" y="1680632"/>
            <a:ext cx="8825659" cy="4339168"/>
          </a:xfrm>
        </p:spPr>
        <p:txBody>
          <a:bodyPr>
            <a:noAutofit/>
          </a:bodyPr>
          <a:lstStyle/>
          <a:p>
            <a:pPr fontAlgn="base"/>
            <a:r>
              <a:rPr lang="en-US" sz="2800" dirty="0">
                <a:latin typeface="Times New Roman" panose="02020603050405020304" pitchFamily="18" charset="0"/>
                <a:cs typeface="Times New Roman" panose="02020603050405020304" pitchFamily="18" charset="0"/>
              </a:rPr>
              <a:t>In the 18th century, oil and easel painting brought many European artists to India in search of fame and fortune, including Thomas and William Daniel, Joshua Reynolds, George Chinnery, and others. The merchants of the East India Company provided a large market for native art in the 18th century, and a distinct genre of watercolor painting developed that depicted scenes of everyday life, regalia of princely courts, and Indian festivities and rituals . Referred to as the Company style or Patna style, this style of painting flourished at first in Murshidabad and spread to other cities of British India.</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648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21F49F-C6F4-47ED-A9CD-213DB632E86A}"/>
              </a:ext>
            </a:extLst>
          </p:cNvPr>
          <p:cNvSpPr>
            <a:spLocks noGrp="1"/>
          </p:cNvSpPr>
          <p:nvPr>
            <p:ph type="title"/>
          </p:nvPr>
        </p:nvSpPr>
        <p:spPr/>
        <p:txBody>
          <a:bodyPr/>
          <a:lstStyle/>
          <a:p>
            <a:r>
              <a:rPr lang="en-US" b="1" dirty="0"/>
              <a:t>The Establishment of Art Schools</a:t>
            </a:r>
            <a:br>
              <a:rPr lang="en-US" b="1" dirty="0"/>
            </a:br>
            <a:endParaRPr lang="en-US" dirty="0"/>
          </a:p>
        </p:txBody>
      </p:sp>
      <p:sp>
        <p:nvSpPr>
          <p:cNvPr id="3" name="Content Placeholder 2">
            <a:extLst>
              <a:ext uri="{FF2B5EF4-FFF2-40B4-BE49-F238E27FC236}">
                <a16:creationId xmlns:a16="http://schemas.microsoft.com/office/drawing/2014/main" xmlns="" id="{A5310A97-0A62-4AF1-AEC1-EB232D705F61}"/>
              </a:ext>
            </a:extLst>
          </p:cNvPr>
          <p:cNvSpPr>
            <a:spLocks noGrp="1"/>
          </p:cNvSpPr>
          <p:nvPr>
            <p:ph idx="1"/>
          </p:nvPr>
        </p:nvSpPr>
        <p:spPr>
          <a:xfrm>
            <a:off x="1154954" y="2245259"/>
            <a:ext cx="8825659" cy="3774541"/>
          </a:xfrm>
        </p:spPr>
        <p:txBody>
          <a:bodyPr>
            <a:noAutofit/>
          </a:bodyPr>
          <a:lstStyle/>
          <a:p>
            <a:pPr fontAlgn="base"/>
            <a:r>
              <a:rPr lang="en-US" sz="3200" dirty="0">
                <a:latin typeface="Times New Roman" panose="02020603050405020304" pitchFamily="18" charset="0"/>
                <a:cs typeface="Times New Roman" panose="02020603050405020304" pitchFamily="18" charset="0"/>
              </a:rPr>
              <a:t>While the 18th century saw moderate British manifestations of Indian art, monuments, literature, and culture , the attitude in the mid-19th century shifted to one of disregard for Indian art. To propagate Western values in art education along with the colonial agenda, the British established art schools in Calcutta and Madras in 1854 and in Bombay in 1857. </a:t>
            </a:r>
          </a:p>
        </p:txBody>
      </p:sp>
    </p:spTree>
    <p:extLst>
      <p:ext uri="{BB962C8B-B14F-4D97-AF65-F5344CB8AC3E}">
        <p14:creationId xmlns:p14="http://schemas.microsoft.com/office/powerpoint/2010/main" val="325397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C5432E-841E-4AC9-B1D3-2DA404B665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1CC7686-5935-419D-AF2F-34342A4B6407}"/>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After 1857, John Griffith and John Lockwood Kipling came out to India together and headed the Sir JJ School of Art. Griffith was considered one of the finest Victorian painters to come to India, and Kipling went on to head the Mayo School of Arts in 1878.</a:t>
            </a:r>
          </a:p>
          <a:p>
            <a:endParaRPr lang="en-US" sz="3200" dirty="0"/>
          </a:p>
        </p:txBody>
      </p:sp>
    </p:spTree>
    <p:extLst>
      <p:ext uri="{BB962C8B-B14F-4D97-AF65-F5344CB8AC3E}">
        <p14:creationId xmlns:p14="http://schemas.microsoft.com/office/powerpoint/2010/main" val="2576568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AF73E3-534D-4DE4-B619-5CCDEA91D021}"/>
              </a:ext>
            </a:extLst>
          </p:cNvPr>
          <p:cNvSpPr>
            <a:spLocks noGrp="1"/>
          </p:cNvSpPr>
          <p:nvPr>
            <p:ph type="title"/>
          </p:nvPr>
        </p:nvSpPr>
        <p:spPr/>
        <p:txBody>
          <a:bodyPr/>
          <a:lstStyle/>
          <a:p>
            <a:pPr algn="ctr"/>
            <a:r>
              <a:rPr lang="en-US" b="1" dirty="0"/>
              <a:t>Raja Ravi Varma</a:t>
            </a:r>
            <a:br>
              <a:rPr lang="en-US" b="1" dirty="0"/>
            </a:br>
            <a:endParaRPr lang="en-US" dirty="0"/>
          </a:p>
        </p:txBody>
      </p:sp>
      <p:sp>
        <p:nvSpPr>
          <p:cNvPr id="3" name="Content Placeholder 2">
            <a:extLst>
              <a:ext uri="{FF2B5EF4-FFF2-40B4-BE49-F238E27FC236}">
                <a16:creationId xmlns:a16="http://schemas.microsoft.com/office/drawing/2014/main" xmlns="" id="{D6E3EB4B-EC8F-42CB-8B5B-2900AF141F27}"/>
              </a:ext>
            </a:extLst>
          </p:cNvPr>
          <p:cNvSpPr>
            <a:spLocks noGrp="1"/>
          </p:cNvSpPr>
          <p:nvPr>
            <p:ph idx="1"/>
          </p:nvPr>
        </p:nvSpPr>
        <p:spPr>
          <a:xfrm>
            <a:off x="1154954" y="1819747"/>
            <a:ext cx="8825659" cy="4200053"/>
          </a:xfrm>
        </p:spPr>
        <p:txBody>
          <a:bodyPr>
            <a:noAutofit/>
          </a:bodyPr>
          <a:lstStyle/>
          <a:p>
            <a:pPr fontAlgn="base"/>
            <a:r>
              <a:rPr lang="en-US" sz="2800" dirty="0">
                <a:latin typeface="Times New Roman" panose="02020603050405020304" pitchFamily="18" charset="0"/>
                <a:cs typeface="Times New Roman" panose="02020603050405020304" pitchFamily="18" charset="0"/>
              </a:rPr>
              <a:t>Raja Ravi Varma (1848–1906) was a remarkable self-taught Indian painter from the princely state of Travancore. He is considered the first of the modernists, and he advocated for the use of Western techniques to develop a new aesthetic in the subjective interpretation of Indian culture. His work was considered to be among the best examples of the fusion of Indian traditions with the techniques of European academic art, and it came to play an important role in the development of the Indian national consciousness.</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97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AC930-5BA7-4D87-A57C-FF2F1B3315FF}"/>
              </a:ext>
            </a:extLst>
          </p:cNvPr>
          <p:cNvSpPr>
            <a:spLocks noGrp="1"/>
          </p:cNvSpPr>
          <p:nvPr>
            <p:ph type="title"/>
          </p:nvPr>
        </p:nvSpPr>
        <p:spPr/>
        <p:txBody>
          <a:bodyPr>
            <a:normAutofit fontScale="90000"/>
          </a:bodyPr>
          <a:lstStyle/>
          <a:p>
            <a:r>
              <a:rPr lang="en-US" sz="2800" b="1" i="1" dirty="0" err="1"/>
              <a:t>Shakuntal</a:t>
            </a:r>
            <a:r>
              <a:rPr lang="en-US" sz="2800" b="1" i="1" dirty="0"/>
              <a:t> </a:t>
            </a:r>
            <a:r>
              <a:rPr lang="en-US" sz="2800" b="1" dirty="0"/>
              <a:t>by Ravi </a:t>
            </a:r>
            <a:r>
              <a:rPr lang="en-US" sz="2800" b="1" dirty="0">
                <a:latin typeface="Times New Roman" panose="02020603050405020304" pitchFamily="18" charset="0"/>
                <a:cs typeface="Times New Roman" panose="02020603050405020304" pitchFamily="18" charset="0"/>
              </a:rPr>
              <a:t>Varma</a:t>
            </a:r>
            <a:r>
              <a:rPr lang="en-US" sz="2800" dirty="0"/>
              <a:t>: Ravi Varma’s work, such as this painting, used Western composition, perspective, and realism to illustrate Indian themes.</a:t>
            </a:r>
          </a:p>
        </p:txBody>
      </p:sp>
      <p:pic>
        <p:nvPicPr>
          <p:cNvPr id="3074" name="Picture 2" descr="A woman, Shakuntala, dressed in bright red, pretends to remove a thorn from her foot, while actually looking over her shoulder for her husband. Two other women are smiling at each other.">
            <a:extLst>
              <a:ext uri="{FF2B5EF4-FFF2-40B4-BE49-F238E27FC236}">
                <a16:creationId xmlns:a16="http://schemas.microsoft.com/office/drawing/2014/main" xmlns="" id="{6341A33B-C115-433C-B2B4-0EF435BD8D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62316" y="2825750"/>
            <a:ext cx="201168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040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4F12C-8991-4A94-B0CE-A5A9E9ECDCBE}"/>
              </a:ext>
            </a:extLst>
          </p:cNvPr>
          <p:cNvSpPr>
            <a:spLocks noGrp="1"/>
          </p:cNvSpPr>
          <p:nvPr>
            <p:ph type="title"/>
          </p:nvPr>
        </p:nvSpPr>
        <p:spPr/>
        <p:txBody>
          <a:bodyPr/>
          <a:lstStyle/>
          <a:p>
            <a:r>
              <a:rPr lang="en-US" b="1" dirty="0"/>
              <a:t>The Bengal School</a:t>
            </a:r>
            <a:br>
              <a:rPr lang="en-US" b="1" dirty="0"/>
            </a:br>
            <a:endParaRPr lang="en-US" dirty="0"/>
          </a:p>
        </p:txBody>
      </p:sp>
      <p:sp>
        <p:nvSpPr>
          <p:cNvPr id="3" name="Content Placeholder 2">
            <a:extLst>
              <a:ext uri="{FF2B5EF4-FFF2-40B4-BE49-F238E27FC236}">
                <a16:creationId xmlns:a16="http://schemas.microsoft.com/office/drawing/2014/main" xmlns="" id="{5813F4B3-B150-4A93-8921-CE6F7F399D7D}"/>
              </a:ext>
            </a:extLst>
          </p:cNvPr>
          <p:cNvSpPr>
            <a:spLocks noGrp="1"/>
          </p:cNvSpPr>
          <p:nvPr>
            <p:ph idx="1"/>
          </p:nvPr>
        </p:nvSpPr>
        <p:spPr>
          <a:xfrm>
            <a:off x="1154954" y="2091350"/>
            <a:ext cx="8825659" cy="3928450"/>
          </a:xfrm>
        </p:spPr>
        <p:txBody>
          <a:bodyPr>
            <a:noAutofit/>
          </a:bodyPr>
          <a:lstStyle/>
          <a:p>
            <a:pPr fontAlgn="base"/>
            <a:r>
              <a:rPr lang="en-US" sz="2800" dirty="0">
                <a:latin typeface="Times New Roman" panose="02020603050405020304" pitchFamily="18" charset="0"/>
                <a:cs typeface="Times New Roman" panose="02020603050405020304" pitchFamily="18" charset="0"/>
              </a:rPr>
              <a:t>As more artists began using Western ideas of composition , perspective , and realism to illustrate Indian themes, others rebelled against these styles. The Bengal School of Art, commonly referred to as the Bengal School, arose in the early 20th century as an avantgarde and nationalist movement reacting against the Western academic art styles previously promoted in India. Also known as “Indian style of painting” in its early days, it was led by </a:t>
            </a:r>
            <a:r>
              <a:rPr lang="en-US" sz="2800" dirty="0" err="1">
                <a:latin typeface="Times New Roman" panose="02020603050405020304" pitchFamily="18" charset="0"/>
                <a:cs typeface="Times New Roman" panose="02020603050405020304" pitchFamily="18" charset="0"/>
              </a:rPr>
              <a:t>Abanindranath</a:t>
            </a:r>
            <a:r>
              <a:rPr lang="en-US" sz="2800" dirty="0">
                <a:latin typeface="Times New Roman" panose="02020603050405020304" pitchFamily="18" charset="0"/>
                <a:cs typeface="Times New Roman" panose="02020603050405020304" pitchFamily="18" charset="0"/>
              </a:rPr>
              <a:t> Tagore (1871–1951) and supported by British art teacher E. B. </a:t>
            </a:r>
            <a:r>
              <a:rPr lang="en-US" sz="2800" dirty="0" err="1">
                <a:latin typeface="Times New Roman" panose="02020603050405020304" pitchFamily="18" charset="0"/>
                <a:cs typeface="Times New Roman" panose="02020603050405020304" pitchFamily="18" charset="0"/>
              </a:rPr>
              <a:t>Havell</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57267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2DC377-3F8F-4A67-9538-228BF7DF66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A815EAE-7D04-41E8-995D-E71762B0532D}"/>
              </a:ext>
            </a:extLst>
          </p:cNvPr>
          <p:cNvSpPr>
            <a:spLocks noGrp="1"/>
          </p:cNvSpPr>
          <p:nvPr>
            <p:ph idx="1"/>
          </p:nvPr>
        </p:nvSpPr>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Following the influence of Indian spiritual ideas in the West, </a:t>
            </a:r>
            <a:r>
              <a:rPr lang="en-US" sz="3200" dirty="0" err="1">
                <a:latin typeface="Times New Roman" panose="02020603050405020304" pitchFamily="18" charset="0"/>
                <a:cs typeface="Times New Roman" panose="02020603050405020304" pitchFamily="18" charset="0"/>
              </a:rPr>
              <a:t>Havell</a:t>
            </a:r>
            <a:r>
              <a:rPr lang="en-US" sz="3200" dirty="0">
                <a:latin typeface="Times New Roman" panose="02020603050405020304" pitchFamily="18" charset="0"/>
                <a:cs typeface="Times New Roman" panose="02020603050405020304" pitchFamily="18" charset="0"/>
              </a:rPr>
              <a:t> attempted to reform the teaching methods at the Calcutta School of Art by encouraging students to imitate Mughal miniatures. </a:t>
            </a:r>
          </a:p>
          <a:p>
            <a:r>
              <a:rPr lang="en-US" sz="3200" dirty="0">
                <a:latin typeface="Times New Roman" panose="02020603050405020304" pitchFamily="18" charset="0"/>
                <a:cs typeface="Times New Roman" panose="02020603050405020304" pitchFamily="18" charset="0"/>
              </a:rPr>
              <a:t>This caused controversy among some who considered it to be a retrogressive move; however, </a:t>
            </a:r>
            <a:r>
              <a:rPr lang="en-US" sz="3200" dirty="0" err="1">
                <a:latin typeface="Times New Roman" panose="02020603050405020304" pitchFamily="18" charset="0"/>
                <a:cs typeface="Times New Roman" panose="02020603050405020304" pitchFamily="18" charset="0"/>
              </a:rPr>
              <a:t>Havell</a:t>
            </a:r>
            <a:r>
              <a:rPr lang="en-US" sz="3200" dirty="0">
                <a:latin typeface="Times New Roman" panose="02020603050405020304" pitchFamily="18" charset="0"/>
                <a:cs typeface="Times New Roman" panose="02020603050405020304" pitchFamily="18" charset="0"/>
              </a:rPr>
              <a:t> and Tagore believed the technique to be expressive of India’s distinct spiritual qualities, as opposed to the “materialism” of the West.</a:t>
            </a:r>
          </a:p>
          <a:p>
            <a:endParaRPr lang="en-US" sz="3200" dirty="0"/>
          </a:p>
        </p:txBody>
      </p:sp>
    </p:spTree>
    <p:extLst>
      <p:ext uri="{BB962C8B-B14F-4D97-AF65-F5344CB8AC3E}">
        <p14:creationId xmlns:p14="http://schemas.microsoft.com/office/powerpoint/2010/main" val="3294385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FD4930-BBA6-4209-A2CD-E63E214855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C2D05EB-A5B0-46D9-9329-507FE52931E3}"/>
              </a:ext>
            </a:extLst>
          </p:cNvPr>
          <p:cNvSpPr>
            <a:spLocks noGrp="1"/>
          </p:cNvSpPr>
          <p:nvPr>
            <p:ph idx="1"/>
          </p:nvPr>
        </p:nvSpPr>
        <p:spPr>
          <a:xfrm>
            <a:off x="1154954" y="2190939"/>
            <a:ext cx="8825659" cy="3828861"/>
          </a:xfrm>
        </p:spPr>
        <p:txBody>
          <a:bodyPr>
            <a:noAutofit/>
          </a:bodyPr>
          <a:lstStyle/>
          <a:p>
            <a:r>
              <a:rPr lang="en-US" sz="2400" dirty="0"/>
              <a:t>The best known painting by Tagore is </a:t>
            </a:r>
            <a:r>
              <a:rPr lang="en-US" sz="2400" i="1" dirty="0"/>
              <a:t>Bharat Mata</a:t>
            </a:r>
            <a:r>
              <a:rPr lang="en-US" sz="2400" dirty="0"/>
              <a:t> (“Mother India”), depicting a young woman with four arms in the manner of Hindu deities , holding objects symbolic of India’s national aspirations. Other painters and artists of the Bengal school included </a:t>
            </a:r>
            <a:r>
              <a:rPr lang="en-US" sz="2400" dirty="0" err="1"/>
              <a:t>Gaganendranath</a:t>
            </a:r>
            <a:r>
              <a:rPr lang="en-US" sz="2400" dirty="0"/>
              <a:t> Tagore, </a:t>
            </a:r>
            <a:r>
              <a:rPr lang="en-US" sz="2400" dirty="0" err="1"/>
              <a:t>Asit</a:t>
            </a:r>
            <a:r>
              <a:rPr lang="en-US" sz="2400" dirty="0"/>
              <a:t> Kumar </a:t>
            </a:r>
            <a:r>
              <a:rPr lang="en-US" sz="2400" dirty="0" err="1"/>
              <a:t>Haldar</a:t>
            </a:r>
            <a:r>
              <a:rPr lang="en-US" sz="2400" dirty="0"/>
              <a:t>, M.A.R </a:t>
            </a:r>
            <a:r>
              <a:rPr lang="en-US" sz="2400" dirty="0" err="1"/>
              <a:t>Chughtai</a:t>
            </a:r>
            <a:r>
              <a:rPr lang="en-US" sz="2400" dirty="0"/>
              <a:t>, </a:t>
            </a:r>
            <a:r>
              <a:rPr lang="en-US" sz="2400" dirty="0" err="1"/>
              <a:t>Sunayani</a:t>
            </a:r>
            <a:r>
              <a:rPr lang="en-US" sz="2400" dirty="0"/>
              <a:t> Devi, </a:t>
            </a:r>
            <a:r>
              <a:rPr lang="en-US" sz="2400" dirty="0" err="1"/>
              <a:t>Kshitindranath</a:t>
            </a:r>
            <a:r>
              <a:rPr lang="en-US" sz="2400" dirty="0"/>
              <a:t> Majumdar, Nandalal Bose, </a:t>
            </a:r>
            <a:r>
              <a:rPr lang="en-US" sz="2400" dirty="0" err="1"/>
              <a:t>Kalipada</a:t>
            </a:r>
            <a:r>
              <a:rPr lang="en-US" sz="2400" dirty="0"/>
              <a:t> Ghoshal, </a:t>
            </a:r>
            <a:r>
              <a:rPr lang="en-US" sz="2400" dirty="0" err="1"/>
              <a:t>Sughra</a:t>
            </a:r>
            <a:r>
              <a:rPr lang="en-US" sz="2400" dirty="0"/>
              <a:t> </a:t>
            </a:r>
            <a:r>
              <a:rPr lang="en-US" sz="2400" dirty="0" err="1"/>
              <a:t>Rababi</a:t>
            </a:r>
            <a:r>
              <a:rPr lang="en-US" sz="2400" dirty="0"/>
              <a:t>, and Sudhir </a:t>
            </a:r>
            <a:r>
              <a:rPr lang="en-US" sz="2400" dirty="0" err="1"/>
              <a:t>Khastgir</a:t>
            </a:r>
            <a:r>
              <a:rPr lang="en-US" sz="2400" dirty="0"/>
              <a:t>. The Bengal school eventually paved the way for future modernist movements, and its influence declined in the 1920s.</a:t>
            </a:r>
          </a:p>
          <a:p>
            <a:endParaRPr lang="en-US" sz="2400" dirty="0"/>
          </a:p>
        </p:txBody>
      </p:sp>
    </p:spTree>
    <p:extLst>
      <p:ext uri="{BB962C8B-B14F-4D97-AF65-F5344CB8AC3E}">
        <p14:creationId xmlns:p14="http://schemas.microsoft.com/office/powerpoint/2010/main" val="1577589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7B6DF-444C-44C2-A659-2C3715ED7650}"/>
              </a:ext>
            </a:extLst>
          </p:cNvPr>
          <p:cNvSpPr>
            <a:spLocks noGrp="1"/>
          </p:cNvSpPr>
          <p:nvPr>
            <p:ph type="title"/>
          </p:nvPr>
        </p:nvSpPr>
        <p:spPr/>
        <p:txBody>
          <a:bodyPr>
            <a:normAutofit fontScale="90000"/>
          </a:bodyPr>
          <a:lstStyle/>
          <a:p>
            <a:r>
              <a:rPr lang="en-US" sz="2800" b="1" i="1" dirty="0">
                <a:latin typeface="Times New Roman" panose="02020603050405020304" pitchFamily="18" charset="0"/>
                <a:cs typeface="Times New Roman" panose="02020603050405020304" pitchFamily="18" charset="0"/>
              </a:rPr>
              <a:t>Bharat Mata</a:t>
            </a:r>
            <a:r>
              <a:rPr lang="en-US" sz="2800" b="1" dirty="0">
                <a:latin typeface="Times New Roman" panose="02020603050405020304" pitchFamily="18" charset="0"/>
                <a:cs typeface="Times New Roman" panose="02020603050405020304" pitchFamily="18" charset="0"/>
              </a:rPr>
              <a:t>, a painting by </a:t>
            </a:r>
            <a:r>
              <a:rPr lang="en-US" sz="2800" b="1" dirty="0" err="1">
                <a:latin typeface="Times New Roman" panose="02020603050405020304" pitchFamily="18" charset="0"/>
                <a:cs typeface="Times New Roman" panose="02020603050405020304" pitchFamily="18" charset="0"/>
              </a:rPr>
              <a:t>Abanindranath</a:t>
            </a:r>
            <a:r>
              <a:rPr lang="en-US" sz="2800" b="1" dirty="0">
                <a:latin typeface="Times New Roman" panose="02020603050405020304" pitchFamily="18" charset="0"/>
                <a:cs typeface="Times New Roman" panose="02020603050405020304" pitchFamily="18" charset="0"/>
              </a:rPr>
              <a:t> Tagore</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Bharat Mata </a:t>
            </a:r>
            <a:r>
              <a:rPr lang="en-US" sz="2800" dirty="0">
                <a:latin typeface="Times New Roman" panose="02020603050405020304" pitchFamily="18" charset="0"/>
                <a:cs typeface="Times New Roman" panose="02020603050405020304" pitchFamily="18" charset="0"/>
              </a:rPr>
              <a:t>by </a:t>
            </a:r>
            <a:r>
              <a:rPr lang="en-US" sz="2800" dirty="0" err="1">
                <a:latin typeface="Times New Roman" panose="02020603050405020304" pitchFamily="18" charset="0"/>
                <a:cs typeface="Times New Roman" panose="02020603050405020304" pitchFamily="18" charset="0"/>
              </a:rPr>
              <a:t>Abanindranath</a:t>
            </a:r>
            <a:r>
              <a:rPr lang="en-US" sz="2800" dirty="0">
                <a:latin typeface="Times New Roman" panose="02020603050405020304" pitchFamily="18" charset="0"/>
                <a:cs typeface="Times New Roman" panose="02020603050405020304" pitchFamily="18" charset="0"/>
              </a:rPr>
              <a:t> Tagore (1871–1951), a nephew of the poet Rabindranath Tagore and a pioneer of the movement that led to the Bengal School.</a:t>
            </a:r>
          </a:p>
        </p:txBody>
      </p:sp>
      <p:pic>
        <p:nvPicPr>
          <p:cNvPr id="4098" name="Picture 2" descr="image">
            <a:extLst>
              <a:ext uri="{FF2B5EF4-FFF2-40B4-BE49-F238E27FC236}">
                <a16:creationId xmlns:a16="http://schemas.microsoft.com/office/drawing/2014/main" xmlns="" id="{A4A2CACE-B938-4EDC-9AF1-2D1C48E27FC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79747" y="2267054"/>
            <a:ext cx="2819406" cy="4398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057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10199A-3584-49E5-867A-D4EC1A43F910}"/>
              </a:ext>
            </a:extLst>
          </p:cNvPr>
          <p:cNvSpPr>
            <a:spLocks noGrp="1"/>
          </p:cNvSpPr>
          <p:nvPr>
            <p:ph type="title"/>
          </p:nvPr>
        </p:nvSpPr>
        <p:spPr/>
        <p:txBody>
          <a:bodyPr/>
          <a:lstStyle/>
          <a:p>
            <a:r>
              <a:rPr lang="en-US" b="1" dirty="0"/>
              <a:t>Impact of British Imperialism in India</a:t>
            </a:r>
            <a:br>
              <a:rPr lang="en-US" b="1" dirty="0"/>
            </a:br>
            <a:endParaRPr lang="en-US" dirty="0"/>
          </a:p>
        </p:txBody>
      </p:sp>
      <p:sp>
        <p:nvSpPr>
          <p:cNvPr id="3" name="Content Placeholder 2">
            <a:extLst>
              <a:ext uri="{FF2B5EF4-FFF2-40B4-BE49-F238E27FC236}">
                <a16:creationId xmlns:a16="http://schemas.microsoft.com/office/drawing/2014/main" xmlns="" id="{C8FAB921-D3E3-46D4-98AC-3D453BB730DC}"/>
              </a:ext>
            </a:extLst>
          </p:cNvPr>
          <p:cNvSpPr>
            <a:spLocks noGrp="1"/>
          </p:cNvSpPr>
          <p:nvPr>
            <p:ph idx="1"/>
          </p:nvPr>
        </p:nvSpPr>
        <p:spPr/>
        <p:txBody>
          <a:bodyPr>
            <a:normAutofit fontScale="92500" lnSpcReduction="20000"/>
          </a:bodyPr>
          <a:lstStyle/>
          <a:p>
            <a:pPr fontAlgn="base"/>
            <a:r>
              <a:rPr lang="en-US" sz="3200" dirty="0">
                <a:latin typeface="Times New Roman" panose="02020603050405020304" pitchFamily="18" charset="0"/>
                <a:cs typeface="Times New Roman" panose="02020603050405020304" pitchFamily="18" charset="0"/>
              </a:rPr>
              <a:t>The British arrived in India in 1615; over the centuries, they gradually conquered the Maratha and Sikh empires and other small independent kingdoms. The establishment of the British Empire in the 18th century laid the foundation for modern India’s contact with the West. Westernization paved the way for a radical change of artistic taste, and a style emerged that represented the adjustment of traditional artists to new fashions and demands.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542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A8D40-4BDE-4C8D-AB10-0FD0018603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6D7F5D1-A9E5-42E8-881B-963DE3213C6E}"/>
              </a:ext>
            </a:extLst>
          </p:cNvPr>
          <p:cNvSpPr>
            <a:spLocks noGrp="1"/>
          </p:cNvSpPr>
          <p:nvPr>
            <p:ph idx="1"/>
          </p:nvPr>
        </p:nvSpPr>
        <p:spPr>
          <a:xfrm>
            <a:off x="1154954" y="2163778"/>
            <a:ext cx="8825659" cy="3856022"/>
          </a:xfrm>
        </p:spPr>
        <p:txBody>
          <a:bodyPr>
            <a:noAutofit/>
          </a:bodyPr>
          <a:lstStyle/>
          <a:p>
            <a:r>
              <a:rPr lang="en-US" sz="2800" dirty="0">
                <a:latin typeface="Times New Roman" panose="02020603050405020304" pitchFamily="18" charset="0"/>
                <a:cs typeface="Times New Roman" panose="02020603050405020304" pitchFamily="18" charset="0"/>
              </a:rPr>
              <a:t>British colonial rule had a great impact on Indian art. As a whole, the European advent was marked by a relative insensitivity to native art traditions; former Indian patrons of art became less wealthy and influential, and Western art became more ubiquitous as the British Empire established schools of art in major cities, such as the Bombay Art Society in 1888. The Company style of paintings, for example, became common, created by Indian artists working for European patrons of the East India Company</a:t>
            </a:r>
          </a:p>
        </p:txBody>
      </p:sp>
    </p:spTree>
    <p:extLst>
      <p:ext uri="{BB962C8B-B14F-4D97-AF65-F5344CB8AC3E}">
        <p14:creationId xmlns:p14="http://schemas.microsoft.com/office/powerpoint/2010/main" val="3887203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5A6C20-77F2-493E-B672-C0CF9D4B8F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1918BF8-39C9-4280-9D18-06DB63246ADC}"/>
              </a:ext>
            </a:extLst>
          </p:cNvPr>
          <p:cNvSpPr>
            <a:spLocks noGrp="1"/>
          </p:cNvSpPr>
          <p:nvPr>
            <p:ph idx="1"/>
          </p:nvPr>
        </p:nvSpPr>
        <p:spPr>
          <a:xfrm>
            <a:off x="1154954" y="2290527"/>
            <a:ext cx="8825659" cy="3729273"/>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 By 1858, the British government took over the task of administration of India under the British Raj. The fusion of Indian traditions with European style at this time became evident in architectural styles. Toward the end of the 19th century, rising nationalism attempted a conscious revival of Indian art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24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a:t>Colonialism</a:t>
            </a:r>
            <a:r>
              <a:rPr lang="en-US" sz="2800" dirty="0"/>
              <a:t> is the policy of a nation seeking to extend or retain its authority over other people or territories, generally with the aim of economic dominance. The </a:t>
            </a:r>
            <a:r>
              <a:rPr lang="en-US" sz="2800" dirty="0" err="1"/>
              <a:t>colonising</a:t>
            </a:r>
            <a:r>
              <a:rPr lang="en-US" sz="2800" dirty="0"/>
              <a:t> country seeks to benefit from the </a:t>
            </a:r>
            <a:r>
              <a:rPr lang="en-US" sz="2800" dirty="0" err="1"/>
              <a:t>colonised</a:t>
            </a:r>
            <a:r>
              <a:rPr lang="en-US" sz="2800" dirty="0"/>
              <a:t> country or land mass. </a:t>
            </a:r>
            <a:endParaRPr lang="en-US" sz="2800" dirty="0"/>
          </a:p>
        </p:txBody>
      </p:sp>
    </p:spTree>
    <p:extLst>
      <p:ext uri="{BB962C8B-B14F-4D97-AF65-F5344CB8AC3E}">
        <p14:creationId xmlns:p14="http://schemas.microsoft.com/office/powerpoint/2010/main" val="871837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93CF19-D08A-4AD9-93C5-ED5F01FAC9BB}"/>
              </a:ext>
            </a:extLst>
          </p:cNvPr>
          <p:cNvSpPr>
            <a:spLocks noGrp="1"/>
          </p:cNvSpPr>
          <p:nvPr>
            <p:ph type="title"/>
          </p:nvPr>
        </p:nvSpPr>
        <p:spPr/>
        <p:txBody>
          <a:bodyPr/>
          <a:lstStyle/>
          <a:p>
            <a:r>
              <a:rPr lang="en-US" b="1" dirty="0"/>
              <a:t>Architecture Under British Imperialism</a:t>
            </a:r>
            <a:br>
              <a:rPr lang="en-US" b="1" dirty="0"/>
            </a:br>
            <a:endParaRPr lang="en-US" dirty="0"/>
          </a:p>
        </p:txBody>
      </p:sp>
      <p:sp>
        <p:nvSpPr>
          <p:cNvPr id="3" name="Content Placeholder 2">
            <a:extLst>
              <a:ext uri="{FF2B5EF4-FFF2-40B4-BE49-F238E27FC236}">
                <a16:creationId xmlns:a16="http://schemas.microsoft.com/office/drawing/2014/main" xmlns="" id="{690B78EE-C023-43BA-ABC9-D2888FFFE918}"/>
              </a:ext>
            </a:extLst>
          </p:cNvPr>
          <p:cNvSpPr>
            <a:spLocks noGrp="1"/>
          </p:cNvSpPr>
          <p:nvPr>
            <p:ph idx="1"/>
          </p:nvPr>
        </p:nvSpPr>
        <p:spPr/>
        <p:txBody>
          <a:bodyPr>
            <a:noAutofit/>
          </a:bodyPr>
          <a:lstStyle/>
          <a:p>
            <a:pPr fontAlgn="base"/>
            <a:r>
              <a:rPr lang="en-US" sz="3200" dirty="0"/>
              <a:t>As with the Mughals, architecture under European colonial rule became an symbol of power designed to endorse the occupying power. Numerous European countries invaded India and created architectural styles reflective of their ancestral and adopted homes. The European colonizers created architecture that symbolized their mission of conquest, dedicated to the state or religion. </a:t>
            </a:r>
          </a:p>
        </p:txBody>
      </p:sp>
    </p:spTree>
    <p:extLst>
      <p:ext uri="{BB962C8B-B14F-4D97-AF65-F5344CB8AC3E}">
        <p14:creationId xmlns:p14="http://schemas.microsoft.com/office/powerpoint/2010/main" val="236271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8B46A2-5118-4E24-A729-7EFC7ED849B5}"/>
              </a:ext>
            </a:extLst>
          </p:cNvPr>
          <p:cNvSpPr>
            <a:spLocks noGrp="1"/>
          </p:cNvSpPr>
          <p:nvPr>
            <p:ph type="title"/>
          </p:nvPr>
        </p:nvSpPr>
        <p:spPr/>
        <p:txBody>
          <a:bodyPr>
            <a:normAutofit fontScale="90000"/>
          </a:bodyPr>
          <a:lstStyle/>
          <a:p>
            <a:r>
              <a:rPr lang="en-US" dirty="0"/>
              <a:t>Among the key British architects of this time were </a:t>
            </a:r>
            <a:br>
              <a:rPr lang="en-US" dirty="0"/>
            </a:br>
            <a:endParaRPr lang="en-US" dirty="0"/>
          </a:p>
        </p:txBody>
      </p:sp>
      <p:sp>
        <p:nvSpPr>
          <p:cNvPr id="3" name="Content Placeholder 2">
            <a:extLst>
              <a:ext uri="{FF2B5EF4-FFF2-40B4-BE49-F238E27FC236}">
                <a16:creationId xmlns:a16="http://schemas.microsoft.com/office/drawing/2014/main" xmlns="" id="{A29703E1-FAFD-4861-B70A-FDCC69D967E0}"/>
              </a:ext>
            </a:extLst>
          </p:cNvPr>
          <p:cNvSpPr>
            <a:spLocks noGrp="1"/>
          </p:cNvSpPr>
          <p:nvPr>
            <p:ph idx="1"/>
          </p:nvPr>
        </p:nvSpPr>
        <p:spPr/>
        <p:txBody>
          <a:bodyPr/>
          <a:lstStyle/>
          <a:p>
            <a:r>
              <a:rPr lang="en-US" dirty="0"/>
              <a:t>1. Robert Fellowes Chisholm,</a:t>
            </a:r>
          </a:p>
          <a:p>
            <a:r>
              <a:rPr lang="en-US" dirty="0"/>
              <a:t>2. Charles </a:t>
            </a:r>
            <a:r>
              <a:rPr lang="en-US" dirty="0" err="1"/>
              <a:t>Mant</a:t>
            </a:r>
            <a:r>
              <a:rPr lang="en-US" dirty="0"/>
              <a:t>, </a:t>
            </a:r>
          </a:p>
          <a:p>
            <a:r>
              <a:rPr lang="en-US" dirty="0"/>
              <a:t>3.Henry Irwin, </a:t>
            </a:r>
          </a:p>
          <a:p>
            <a:r>
              <a:rPr lang="en-US" dirty="0"/>
              <a:t>4. William Emerson, </a:t>
            </a:r>
          </a:p>
          <a:p>
            <a:r>
              <a:rPr lang="en-US" dirty="0"/>
              <a:t>5. George </a:t>
            </a:r>
            <a:r>
              <a:rPr lang="en-US" dirty="0" err="1"/>
              <a:t>Wittet</a:t>
            </a:r>
            <a:r>
              <a:rPr lang="en-US" dirty="0"/>
              <a:t>, and </a:t>
            </a:r>
          </a:p>
          <a:p>
            <a:r>
              <a:rPr lang="en-US" dirty="0"/>
              <a:t>6. Frederick Stevens.</a:t>
            </a:r>
          </a:p>
          <a:p>
            <a:endParaRPr lang="en-US" dirty="0"/>
          </a:p>
        </p:txBody>
      </p:sp>
    </p:spTree>
    <p:extLst>
      <p:ext uri="{BB962C8B-B14F-4D97-AF65-F5344CB8AC3E}">
        <p14:creationId xmlns:p14="http://schemas.microsoft.com/office/powerpoint/2010/main" val="2805962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041EB4-3974-47E3-BF2D-BE22ADDD07B6}"/>
              </a:ext>
            </a:extLst>
          </p:cNvPr>
          <p:cNvSpPr>
            <a:spLocks noGrp="1"/>
          </p:cNvSpPr>
          <p:nvPr>
            <p:ph type="title"/>
          </p:nvPr>
        </p:nvSpPr>
        <p:spPr/>
        <p:txBody>
          <a:bodyPr/>
          <a:lstStyle/>
          <a:p>
            <a:r>
              <a:rPr lang="en-US" b="1" dirty="0"/>
              <a:t>The Indo-Saracenic Revival</a:t>
            </a:r>
            <a:br>
              <a:rPr lang="en-US" b="1" dirty="0"/>
            </a:br>
            <a:endParaRPr lang="en-US" dirty="0"/>
          </a:p>
        </p:txBody>
      </p:sp>
      <p:sp>
        <p:nvSpPr>
          <p:cNvPr id="3" name="Content Placeholder 2">
            <a:extLst>
              <a:ext uri="{FF2B5EF4-FFF2-40B4-BE49-F238E27FC236}">
                <a16:creationId xmlns:a16="http://schemas.microsoft.com/office/drawing/2014/main" xmlns="" id="{9995A269-A369-4116-818F-34D98D1F2B40}"/>
              </a:ext>
            </a:extLst>
          </p:cNvPr>
          <p:cNvSpPr>
            <a:spLocks noGrp="1"/>
          </p:cNvSpPr>
          <p:nvPr>
            <p:ph idx="1"/>
          </p:nvPr>
        </p:nvSpPr>
        <p:spPr/>
        <p:txBody>
          <a:bodyPr>
            <a:noAutofit/>
          </a:bodyPr>
          <a:lstStyle/>
          <a:p>
            <a:pPr fontAlgn="base"/>
            <a:r>
              <a:rPr lang="en-US" sz="3200" dirty="0">
                <a:latin typeface="Times New Roman" panose="02020603050405020304" pitchFamily="18" charset="0"/>
                <a:cs typeface="Times New Roman" panose="02020603050405020304" pitchFamily="18" charset="0"/>
              </a:rPr>
              <a:t>The Indo-Saracenic Revival (also known as Indo- Gothic , Mughal-Gothic, Neo-Mughal, or Hindu-Gothic) was an architectural style and movement by British architects in the late 19th century. It drew elements from native Indo-Islamic and Indian architecture and combined them with Gothic revival and Neo-Classical styles favored in Britain. </a:t>
            </a:r>
          </a:p>
        </p:txBody>
      </p:sp>
    </p:spTree>
    <p:extLst>
      <p:ext uri="{BB962C8B-B14F-4D97-AF65-F5344CB8AC3E}">
        <p14:creationId xmlns:p14="http://schemas.microsoft.com/office/powerpoint/2010/main" val="3391007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123</TotalTime>
  <Words>1427</Words>
  <Application>Microsoft Office PowerPoint</Application>
  <PresentationFormat>Widescreen</PresentationFormat>
  <Paragraphs>54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Century Gothic</vt:lpstr>
      <vt:lpstr>Times New Roman</vt:lpstr>
      <vt:lpstr>Wingdings 3</vt:lpstr>
      <vt:lpstr>Ion Boardroom</vt:lpstr>
      <vt:lpstr>India under British Imperialism </vt:lpstr>
      <vt:lpstr>Indian Architecture under British Imperialism </vt:lpstr>
      <vt:lpstr>Impact of British Imperialism in India </vt:lpstr>
      <vt:lpstr>PowerPoint Presentation</vt:lpstr>
      <vt:lpstr>PowerPoint Presentation</vt:lpstr>
      <vt:lpstr>PowerPoint Presentation</vt:lpstr>
      <vt:lpstr>Architecture Under British Imperialism </vt:lpstr>
      <vt:lpstr>Among the key British architects of this time were  </vt:lpstr>
      <vt:lpstr>The Indo-Saracenic Revival </vt:lpstr>
      <vt:lpstr>PowerPoint Presentation</vt:lpstr>
      <vt:lpstr>PowerPoint Presentation</vt:lpstr>
      <vt:lpstr>Municipal Corporation Building, Mumbai: This municipal building in Mumbai reflects the Indo-Saracenic architecture of its time.</vt:lpstr>
      <vt:lpstr>Examples of Colonial Architecture</vt:lpstr>
      <vt:lpstr>PowerPoint Presentation</vt:lpstr>
      <vt:lpstr>St. Andrew’s Church: St. Andrew’s Church in present day Chennai is an example of British colonial architecture in India.</vt:lpstr>
      <vt:lpstr>PowerPoint Presentation</vt:lpstr>
      <vt:lpstr>PowerPoint Presentation</vt:lpstr>
      <vt:lpstr>Overview: British Imperialism and Art </vt:lpstr>
      <vt:lpstr>PowerPoint Presentation</vt:lpstr>
      <vt:lpstr>Painting Under British Imperialism </vt:lpstr>
      <vt:lpstr>The Company Style </vt:lpstr>
      <vt:lpstr>The Establishment of Art Schools </vt:lpstr>
      <vt:lpstr>PowerPoint Presentation</vt:lpstr>
      <vt:lpstr>Raja Ravi Varma </vt:lpstr>
      <vt:lpstr>Shakuntal by Ravi Varma: Ravi Varma’s work, such as this painting, used Western composition, perspective, and realism to illustrate Indian themes.</vt:lpstr>
      <vt:lpstr>The Bengal School </vt:lpstr>
      <vt:lpstr>PowerPoint Presentation</vt:lpstr>
      <vt:lpstr>PowerPoint Presentation</vt:lpstr>
      <vt:lpstr>Bharat Mata, a painting by Abanindranath Tagore: Bharat Mata by Abanindranath Tagore (1871–1951), a nephew of the poet Rabindranath Tagore and a pioneer of the movement that led to the Bengal School.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naDia</cp:lastModifiedBy>
  <cp:revision>11</cp:revision>
  <dcterms:created xsi:type="dcterms:W3CDTF">2019-09-29T19:28:55Z</dcterms:created>
  <dcterms:modified xsi:type="dcterms:W3CDTF">2020-12-01T09:25:41Z</dcterms:modified>
</cp:coreProperties>
</file>