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354" r:id="rId3"/>
    <p:sldId id="355" r:id="rId4"/>
    <p:sldId id="356" r:id="rId5"/>
    <p:sldId id="357" r:id="rId6"/>
    <p:sldId id="358" r:id="rId7"/>
    <p:sldId id="360" r:id="rId8"/>
    <p:sldId id="359" r:id="rId9"/>
    <p:sldId id="361" r:id="rId10"/>
    <p:sldId id="363" r:id="rId11"/>
    <p:sldId id="362" r:id="rId12"/>
    <p:sldId id="301" r:id="rId13"/>
    <p:sldId id="334" r:id="rId14"/>
    <p:sldId id="333" r:id="rId15"/>
    <p:sldId id="335" r:id="rId16"/>
    <p:sldId id="336" r:id="rId17"/>
    <p:sldId id="332" r:id="rId18"/>
    <p:sldId id="342" r:id="rId19"/>
    <p:sldId id="343" r:id="rId20"/>
    <p:sldId id="344" r:id="rId21"/>
    <p:sldId id="345" r:id="rId22"/>
    <p:sldId id="337" r:id="rId23"/>
    <p:sldId id="346" r:id="rId24"/>
    <p:sldId id="347" r:id="rId25"/>
    <p:sldId id="338" r:id="rId26"/>
    <p:sldId id="348" r:id="rId27"/>
    <p:sldId id="349" r:id="rId28"/>
    <p:sldId id="339" r:id="rId29"/>
    <p:sldId id="350" r:id="rId30"/>
    <p:sldId id="351" r:id="rId31"/>
    <p:sldId id="352" r:id="rId32"/>
    <p:sldId id="340" r:id="rId33"/>
    <p:sldId id="34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9E9CB5-B09A-4655-AF97-8B35942EF7C8}" type="datetimeFigureOut">
              <a:rPr lang="en-US" smtClean="0"/>
              <a:t>4/30/2020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864E42-BB2C-4AA2-96FE-E820699C2484}" type="slidenum">
              <a:rPr lang="en-US" smtClean="0"/>
              <a:t>‹#›</a:t>
            </a:fld>
            <a:endParaRPr lang="en-US"/>
          </a:p>
        </p:txBody>
      </p:sp>
    </p:spTree>
    <p:extLst>
      <p:ext uri="{BB962C8B-B14F-4D97-AF65-F5344CB8AC3E}">
        <p14:creationId xmlns:p14="http://schemas.microsoft.com/office/powerpoint/2010/main" val="13544325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4A198ED-B76D-4BA9-8378-44807AD7F640}" type="datetimeFigureOut">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23612C-91AF-48CF-9CFA-32AF07D55A59}" type="slidenum">
              <a:rPr lang="en-US" smtClean="0"/>
              <a:t>‹#›</a:t>
            </a:fld>
            <a:endParaRPr lang="en-US"/>
          </a:p>
        </p:txBody>
      </p:sp>
    </p:spTree>
    <p:extLst>
      <p:ext uri="{BB962C8B-B14F-4D97-AF65-F5344CB8AC3E}">
        <p14:creationId xmlns:p14="http://schemas.microsoft.com/office/powerpoint/2010/main" val="3281590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A198ED-B76D-4BA9-8378-44807AD7F640}" type="datetimeFigureOut">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23612C-91AF-48CF-9CFA-32AF07D55A59}" type="slidenum">
              <a:rPr lang="en-US" smtClean="0"/>
              <a:t>‹#›</a:t>
            </a:fld>
            <a:endParaRPr lang="en-US"/>
          </a:p>
        </p:txBody>
      </p:sp>
    </p:spTree>
    <p:extLst>
      <p:ext uri="{BB962C8B-B14F-4D97-AF65-F5344CB8AC3E}">
        <p14:creationId xmlns:p14="http://schemas.microsoft.com/office/powerpoint/2010/main" val="501902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A198ED-B76D-4BA9-8378-44807AD7F640}" type="datetimeFigureOut">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23612C-91AF-48CF-9CFA-32AF07D55A59}" type="slidenum">
              <a:rPr lang="en-US" smtClean="0"/>
              <a:t>‹#›</a:t>
            </a:fld>
            <a:endParaRPr lang="en-US"/>
          </a:p>
        </p:txBody>
      </p:sp>
    </p:spTree>
    <p:extLst>
      <p:ext uri="{BB962C8B-B14F-4D97-AF65-F5344CB8AC3E}">
        <p14:creationId xmlns:p14="http://schemas.microsoft.com/office/powerpoint/2010/main" val="4092975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4A198ED-B76D-4BA9-8378-44807AD7F640}" type="datetimeFigureOut">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23612C-91AF-48CF-9CFA-32AF07D55A59}" type="slidenum">
              <a:rPr lang="en-US" smtClean="0"/>
              <a:t>‹#›</a:t>
            </a:fld>
            <a:endParaRPr lang="en-US"/>
          </a:p>
        </p:txBody>
      </p:sp>
    </p:spTree>
    <p:extLst>
      <p:ext uri="{BB962C8B-B14F-4D97-AF65-F5344CB8AC3E}">
        <p14:creationId xmlns:p14="http://schemas.microsoft.com/office/powerpoint/2010/main" val="1487780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4A198ED-B76D-4BA9-8378-44807AD7F640}" type="datetimeFigureOut">
              <a:rPr lang="en-US" smtClean="0"/>
              <a:t>4/30/2020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23612C-91AF-48CF-9CFA-32AF07D55A59}" type="slidenum">
              <a:rPr lang="en-US" smtClean="0"/>
              <a:t>‹#›</a:t>
            </a:fld>
            <a:endParaRPr lang="en-US"/>
          </a:p>
        </p:txBody>
      </p:sp>
    </p:spTree>
    <p:extLst>
      <p:ext uri="{BB962C8B-B14F-4D97-AF65-F5344CB8AC3E}">
        <p14:creationId xmlns:p14="http://schemas.microsoft.com/office/powerpoint/2010/main" val="41421260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4A198ED-B76D-4BA9-8378-44807AD7F640}" type="datetimeFigureOut">
              <a:rPr lang="en-US" smtClean="0"/>
              <a:t>4/30/2020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23612C-91AF-48CF-9CFA-32AF07D55A59}" type="slidenum">
              <a:rPr lang="en-US" smtClean="0"/>
              <a:t>‹#›</a:t>
            </a:fld>
            <a:endParaRPr lang="en-US"/>
          </a:p>
        </p:txBody>
      </p:sp>
    </p:spTree>
    <p:extLst>
      <p:ext uri="{BB962C8B-B14F-4D97-AF65-F5344CB8AC3E}">
        <p14:creationId xmlns:p14="http://schemas.microsoft.com/office/powerpoint/2010/main" val="234110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4A198ED-B76D-4BA9-8378-44807AD7F640}" type="datetimeFigureOut">
              <a:rPr lang="en-US" smtClean="0"/>
              <a:t>4/30/2020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23612C-91AF-48CF-9CFA-32AF07D55A59}" type="slidenum">
              <a:rPr lang="en-US" smtClean="0"/>
              <a:t>‹#›</a:t>
            </a:fld>
            <a:endParaRPr lang="en-US"/>
          </a:p>
        </p:txBody>
      </p:sp>
    </p:spTree>
    <p:extLst>
      <p:ext uri="{BB962C8B-B14F-4D97-AF65-F5344CB8AC3E}">
        <p14:creationId xmlns:p14="http://schemas.microsoft.com/office/powerpoint/2010/main" val="2239475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4A198ED-B76D-4BA9-8378-44807AD7F640}" type="datetimeFigureOut">
              <a:rPr lang="en-US" smtClean="0"/>
              <a:t>4/30/2020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23612C-91AF-48CF-9CFA-32AF07D55A59}" type="slidenum">
              <a:rPr lang="en-US" smtClean="0"/>
              <a:t>‹#›</a:t>
            </a:fld>
            <a:endParaRPr lang="en-US"/>
          </a:p>
        </p:txBody>
      </p:sp>
    </p:spTree>
    <p:extLst>
      <p:ext uri="{BB962C8B-B14F-4D97-AF65-F5344CB8AC3E}">
        <p14:creationId xmlns:p14="http://schemas.microsoft.com/office/powerpoint/2010/main" val="525580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A198ED-B76D-4BA9-8378-44807AD7F640}" type="datetimeFigureOut">
              <a:rPr lang="en-US" smtClean="0"/>
              <a:t>4/30/2020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23612C-91AF-48CF-9CFA-32AF07D55A59}" type="slidenum">
              <a:rPr lang="en-US" smtClean="0"/>
              <a:t>‹#›</a:t>
            </a:fld>
            <a:endParaRPr lang="en-US"/>
          </a:p>
        </p:txBody>
      </p:sp>
    </p:spTree>
    <p:extLst>
      <p:ext uri="{BB962C8B-B14F-4D97-AF65-F5344CB8AC3E}">
        <p14:creationId xmlns:p14="http://schemas.microsoft.com/office/powerpoint/2010/main" val="2448667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4A198ED-B76D-4BA9-8378-44807AD7F640}" type="datetimeFigureOut">
              <a:rPr lang="en-US" smtClean="0"/>
              <a:t>4/30/2020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23612C-91AF-48CF-9CFA-32AF07D55A59}" type="slidenum">
              <a:rPr lang="en-US" smtClean="0"/>
              <a:t>‹#›</a:t>
            </a:fld>
            <a:endParaRPr lang="en-US"/>
          </a:p>
        </p:txBody>
      </p:sp>
    </p:spTree>
    <p:extLst>
      <p:ext uri="{BB962C8B-B14F-4D97-AF65-F5344CB8AC3E}">
        <p14:creationId xmlns:p14="http://schemas.microsoft.com/office/powerpoint/2010/main" val="1920962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4A198ED-B76D-4BA9-8378-44807AD7F640}" type="datetimeFigureOut">
              <a:rPr lang="en-US" smtClean="0"/>
              <a:t>4/30/2020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23612C-91AF-48CF-9CFA-32AF07D55A59}" type="slidenum">
              <a:rPr lang="en-US" smtClean="0"/>
              <a:t>‹#›</a:t>
            </a:fld>
            <a:endParaRPr lang="en-US"/>
          </a:p>
        </p:txBody>
      </p:sp>
    </p:spTree>
    <p:extLst>
      <p:ext uri="{BB962C8B-B14F-4D97-AF65-F5344CB8AC3E}">
        <p14:creationId xmlns:p14="http://schemas.microsoft.com/office/powerpoint/2010/main" val="1725931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A198ED-B76D-4BA9-8378-44807AD7F640}" type="datetimeFigureOut">
              <a:rPr lang="en-US" smtClean="0"/>
              <a:t>4/30/2020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23612C-91AF-48CF-9CFA-32AF07D55A59}" type="slidenum">
              <a:rPr lang="en-US" smtClean="0"/>
              <a:t>‹#›</a:t>
            </a:fld>
            <a:endParaRPr lang="en-US"/>
          </a:p>
        </p:txBody>
      </p:sp>
    </p:spTree>
    <p:extLst>
      <p:ext uri="{BB962C8B-B14F-4D97-AF65-F5344CB8AC3E}">
        <p14:creationId xmlns:p14="http://schemas.microsoft.com/office/powerpoint/2010/main" val="25646711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95313" y="1214438"/>
            <a:ext cx="9505950" cy="2387600"/>
          </a:xfrm>
        </p:spPr>
        <p:txBody>
          <a:bodyPr anchor="t">
            <a:normAutofit/>
          </a:bodyPr>
          <a:lstStyle/>
          <a:p>
            <a:pPr algn="l"/>
            <a:r>
              <a:rPr lang="en-US" sz="2800" dirty="0">
                <a:ln w="0"/>
                <a:effectLst>
                  <a:outerShdw blurRad="38100" dist="19050" dir="2700000" algn="tl" rotWithShape="0">
                    <a:schemeClr val="dk1">
                      <a:alpha val="40000"/>
                    </a:schemeClr>
                  </a:outerShdw>
                </a:effectLst>
                <a:latin typeface="Arial Black" panose="020B0A04020102020204" pitchFamily="34" charset="0"/>
              </a:rPr>
              <a:t>COLLEGE OF ENGINEERING AND TECHNOLOGY </a:t>
            </a:r>
            <a:br>
              <a:rPr lang="en-US" sz="2800" dirty="0">
                <a:ln w="0"/>
                <a:effectLst>
                  <a:outerShdw blurRad="38100" dist="19050" dir="2700000" algn="tl" rotWithShape="0">
                    <a:schemeClr val="dk1">
                      <a:alpha val="40000"/>
                    </a:schemeClr>
                  </a:outerShdw>
                </a:effectLst>
                <a:latin typeface="Arial Black" panose="020B0A04020102020204" pitchFamily="34" charset="0"/>
              </a:rPr>
            </a:br>
            <a:r>
              <a:rPr lang="en-US" sz="2800" dirty="0">
                <a:ln w="0"/>
                <a:effectLst>
                  <a:outerShdw blurRad="38100" dist="19050" dir="2700000" algn="tl" rotWithShape="0">
                    <a:schemeClr val="dk1">
                      <a:alpha val="40000"/>
                    </a:schemeClr>
                  </a:outerShdw>
                </a:effectLst>
                <a:latin typeface="Arial Black" panose="020B0A04020102020204" pitchFamily="34" charset="0"/>
              </a:rPr>
              <a:t>              UNIVERSITY OF SARGODHA </a:t>
            </a:r>
            <a:r>
              <a:rPr lang="en-US" sz="2800" dirty="0">
                <a:ln w="0"/>
                <a:effectLst>
                  <a:outerShdw blurRad="38100" dist="19050" dir="2700000" algn="tl" rotWithShape="0">
                    <a:schemeClr val="dk1">
                      <a:alpha val="40000"/>
                    </a:schemeClr>
                  </a:outerShdw>
                </a:effectLst>
              </a:rPr>
              <a:t/>
            </a:r>
            <a:br>
              <a:rPr lang="en-US" sz="2800" dirty="0">
                <a:ln w="0"/>
                <a:effectLst>
                  <a:outerShdw blurRad="38100" dist="19050" dir="2700000" algn="tl" rotWithShape="0">
                    <a:schemeClr val="dk1">
                      <a:alpha val="40000"/>
                    </a:schemeClr>
                  </a:outerShdw>
                </a:effectLst>
              </a:rPr>
            </a:br>
            <a:r>
              <a:rPr lang="en-US" sz="2800" dirty="0">
                <a:ln w="0"/>
                <a:effectLst>
                  <a:outerShdw blurRad="38100" dist="19050" dir="2700000" algn="tl" rotWithShape="0">
                    <a:schemeClr val="dk1">
                      <a:alpha val="40000"/>
                    </a:schemeClr>
                  </a:outerShdw>
                </a:effectLst>
              </a:rPr>
              <a:t/>
            </a:r>
            <a:br>
              <a:rPr lang="en-US" sz="2800" dirty="0">
                <a:ln w="0"/>
                <a:effectLst>
                  <a:outerShdw blurRad="38100" dist="19050" dir="2700000" algn="tl" rotWithShape="0">
                    <a:schemeClr val="dk1">
                      <a:alpha val="40000"/>
                    </a:schemeClr>
                  </a:outerShdw>
                </a:effectLst>
              </a:rPr>
            </a:br>
            <a:r>
              <a:rPr lang="en-US" sz="2800" u="sng" dirty="0">
                <a:ln w="0"/>
                <a:effectLst>
                  <a:outerShdw blurRad="38100" dist="19050" dir="2700000" algn="tl" rotWithShape="0">
                    <a:schemeClr val="dk1">
                      <a:alpha val="40000"/>
                    </a:schemeClr>
                  </a:outerShdw>
                </a:effectLst>
                <a:latin typeface="Arial Black" panose="020B0A04020102020204" pitchFamily="34" charset="0"/>
              </a:rPr>
              <a:t>DESIGN OF STRUCTURES (CE-409)</a:t>
            </a:r>
            <a:br>
              <a:rPr lang="en-US" sz="2800" u="sng" dirty="0">
                <a:ln w="0"/>
                <a:effectLst>
                  <a:outerShdw blurRad="38100" dist="19050" dir="2700000" algn="tl" rotWithShape="0">
                    <a:schemeClr val="dk1">
                      <a:alpha val="40000"/>
                    </a:schemeClr>
                  </a:outerShdw>
                </a:effectLst>
                <a:latin typeface="Arial Black" panose="020B0A04020102020204" pitchFamily="34" charset="0"/>
              </a:rPr>
            </a:br>
            <a:r>
              <a:rPr lang="en-US" sz="2800" u="sng" dirty="0">
                <a:ln w="0"/>
                <a:effectLst>
                  <a:outerShdw blurRad="38100" dist="19050" dir="2700000" algn="tl" rotWithShape="0">
                    <a:schemeClr val="dk1">
                      <a:alpha val="40000"/>
                    </a:schemeClr>
                  </a:outerShdw>
                </a:effectLst>
                <a:latin typeface="Arial Black" panose="020B0A04020102020204" pitchFamily="34" charset="0"/>
              </a:rPr>
              <a:t>01-Credit Hour</a:t>
            </a:r>
          </a:p>
        </p:txBody>
      </p:sp>
      <p:sp>
        <p:nvSpPr>
          <p:cNvPr id="3" name="Subtitle 2"/>
          <p:cNvSpPr>
            <a:spLocks noGrp="1"/>
          </p:cNvSpPr>
          <p:nvPr>
            <p:ph type="subTitle" idx="1"/>
          </p:nvPr>
        </p:nvSpPr>
        <p:spPr>
          <a:xfrm>
            <a:off x="1524000" y="3602038"/>
            <a:ext cx="9144000" cy="2584450"/>
          </a:xfrm>
        </p:spPr>
        <p:txBody>
          <a:bodyPr>
            <a:normAutofit/>
          </a:bodyPr>
          <a:lstStyle/>
          <a:p>
            <a:pPr algn="just"/>
            <a:r>
              <a:rPr lang="en-US" b="1" dirty="0">
                <a:latin typeface="Bookman Old Style" panose="02050604050505020204" pitchFamily="18" charset="0"/>
              </a:rPr>
              <a:t>                         LECTURE-3</a:t>
            </a:r>
          </a:p>
          <a:p>
            <a:pPr algn="just"/>
            <a:r>
              <a:rPr lang="en-US" b="1" dirty="0">
                <a:latin typeface="Bookman Old Style" panose="02050604050505020204" pitchFamily="18" charset="0"/>
              </a:rPr>
              <a:t>                         </a:t>
            </a:r>
          </a:p>
          <a:p>
            <a:pPr algn="just"/>
            <a:r>
              <a:rPr lang="en-US" b="1" dirty="0">
                <a:latin typeface="Bookman Old Style" panose="02050604050505020204" pitchFamily="18" charset="0"/>
              </a:rPr>
              <a:t>  </a:t>
            </a:r>
            <a:r>
              <a:rPr lang="en-US" b="1" u="sng" dirty="0">
                <a:latin typeface="Bookman Old Style" panose="02050604050505020204" pitchFamily="18" charset="0"/>
              </a:rPr>
              <a:t>STRUCTURAL FORMS   </a:t>
            </a:r>
          </a:p>
          <a:p>
            <a:pPr algn="l"/>
            <a:endParaRPr lang="en-US" b="1" dirty="0">
              <a:latin typeface="Bookman Old Style" panose="02050604050505020204" pitchFamily="18" charset="0"/>
            </a:endParaRPr>
          </a:p>
          <a:p>
            <a:pPr algn="l">
              <a:lnSpc>
                <a:spcPct val="10000"/>
              </a:lnSpc>
            </a:pPr>
            <a:endParaRPr lang="en-US" b="1" dirty="0">
              <a:latin typeface="Bookman Old Style" panose="02050604050505020204" pitchFamily="18"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8137" t="16851" r="30466" b="20166"/>
          <a:stretch/>
        </p:blipFill>
        <p:spPr>
          <a:xfrm>
            <a:off x="5176837" y="0"/>
            <a:ext cx="1100138" cy="108585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94364" y="1714508"/>
            <a:ext cx="3878574" cy="2571743"/>
          </a:xfrm>
          <a:prstGeom prst="rect">
            <a:avLst/>
          </a:prstGeom>
        </p:spPr>
      </p:pic>
    </p:spTree>
    <p:extLst>
      <p:ext uri="{BB962C8B-B14F-4D97-AF65-F5344CB8AC3E}">
        <p14:creationId xmlns:p14="http://schemas.microsoft.com/office/powerpoint/2010/main" val="30251225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28808"/>
            <a:ext cx="10704009"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buNone/>
            </a:pPr>
            <a:endParaRPr lang="en-US" sz="3600" b="1" u="sng" dirty="0"/>
          </a:p>
          <a:p>
            <a:pPr marL="0" indent="0" algn="ctr">
              <a:buNone/>
            </a:pPr>
            <a:r>
              <a:rPr lang="en-US" sz="3600" b="1" dirty="0"/>
              <a:t>STRUCTURAL FORMS</a:t>
            </a:r>
          </a:p>
          <a:p>
            <a:pPr marL="0" indent="0" algn="just">
              <a:buNone/>
            </a:pPr>
            <a:r>
              <a:rPr lang="en-US" b="1" u="sng" dirty="0">
                <a:solidFill>
                  <a:schemeClr val="tx1"/>
                </a:solidFill>
              </a:rPr>
              <a:t>Frames:</a:t>
            </a:r>
          </a:p>
          <a:p>
            <a:pPr algn="just"/>
            <a:r>
              <a:rPr lang="en-US" sz="2400" dirty="0">
                <a:solidFill>
                  <a:schemeClr val="tx1"/>
                </a:solidFill>
              </a:rPr>
              <a:t>Frames are often used in buildings and are composed of beams and columns that are either pin or fixed connected.</a:t>
            </a:r>
          </a:p>
          <a:p>
            <a:pPr algn="just"/>
            <a:r>
              <a:rPr lang="en-US" sz="2400" dirty="0">
                <a:solidFill>
                  <a:schemeClr val="tx1"/>
                </a:solidFill>
              </a:rPr>
              <a:t>Like trusses, frames extend in two or three dimensions.</a:t>
            </a:r>
          </a:p>
          <a:p>
            <a:pPr algn="just"/>
            <a:r>
              <a:rPr lang="en-US" sz="2400" dirty="0">
                <a:solidFill>
                  <a:schemeClr val="tx1"/>
                </a:solidFill>
              </a:rPr>
              <a:t>The loading on a frame causes bending of its members and if it has rigid joint connections, this structure is generally “indeterminate” from a standpoint of analysis.</a:t>
            </a:r>
          </a:p>
          <a:p>
            <a:pPr algn="just"/>
            <a:r>
              <a:rPr lang="en-US" sz="2400" dirty="0">
                <a:solidFill>
                  <a:schemeClr val="tx1"/>
                </a:solidFill>
              </a:rPr>
              <a:t>The strength of such a frame is derived from the moment interactions between the beams and the columns at the rigid joints.</a:t>
            </a: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8353363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0" y="156944"/>
            <a:ext cx="10704009"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buNone/>
            </a:pPr>
            <a:endParaRPr lang="en-US" sz="3600" b="1" u="sng" dirty="0"/>
          </a:p>
          <a:p>
            <a:pPr marL="0" indent="0" algn="ctr">
              <a:buNone/>
            </a:pPr>
            <a:r>
              <a:rPr lang="en-US" sz="3600" b="1" dirty="0"/>
              <a:t>STRUCTURAL FORMS</a:t>
            </a:r>
          </a:p>
          <a:p>
            <a:pPr algn="just"/>
            <a:endParaRPr lang="en-US" sz="2000" dirty="0">
              <a:solidFill>
                <a:schemeClr val="tx1"/>
              </a:solidFill>
            </a:endParaRPr>
          </a:p>
          <a:p>
            <a:pPr marL="0" indent="0" algn="just">
              <a:buNone/>
            </a:pPr>
            <a:endParaRPr lang="en-US" sz="2400" dirty="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a:extLst>
              <a:ext uri="{FF2B5EF4-FFF2-40B4-BE49-F238E27FC236}">
                <a16:creationId xmlns:a16="http://schemas.microsoft.com/office/drawing/2014/main" xmlns="" id="{409A5A13-3458-4827-A2BC-944FE72AD663}"/>
              </a:ext>
            </a:extLst>
          </p:cNvPr>
          <p:cNvPicPr>
            <a:picLocks noChangeAspect="1"/>
          </p:cNvPicPr>
          <p:nvPr/>
        </p:nvPicPr>
        <p:blipFill rotWithShape="1">
          <a:blip r:embed="rId2"/>
          <a:srcRect b="2671"/>
          <a:stretch/>
        </p:blipFill>
        <p:spPr>
          <a:xfrm>
            <a:off x="2611095" y="1948301"/>
            <a:ext cx="7489508" cy="3284881"/>
          </a:xfrm>
          <a:prstGeom prst="rect">
            <a:avLst/>
          </a:prstGeom>
        </p:spPr>
      </p:pic>
    </p:spTree>
    <p:extLst>
      <p:ext uri="{BB962C8B-B14F-4D97-AF65-F5344CB8AC3E}">
        <p14:creationId xmlns:p14="http://schemas.microsoft.com/office/powerpoint/2010/main" val="1874556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buNone/>
            </a:pPr>
            <a:endParaRPr lang="en-US" sz="3600" b="1" u="sng" dirty="0"/>
          </a:p>
          <a:p>
            <a:pPr marL="0" indent="0" algn="ctr">
              <a:buNone/>
            </a:pPr>
            <a:r>
              <a:rPr lang="en-US" sz="3600" b="1" dirty="0"/>
              <a:t>REINFORCED CONCRETE MEMBERS</a:t>
            </a:r>
            <a:endParaRPr lang="en-US" sz="2400" b="1" dirty="0">
              <a:solidFill>
                <a:schemeClr val="accent1"/>
              </a:solidFill>
            </a:endParaRPr>
          </a:p>
          <a:p>
            <a:pPr algn="just"/>
            <a:r>
              <a:rPr lang="en-US" sz="2400" dirty="0">
                <a:solidFill>
                  <a:schemeClr val="tx1"/>
                </a:solidFill>
              </a:rPr>
              <a:t>Reinforced concrete structures consist of a series of “members” that interact to support the loads placed on the structure.</a:t>
            </a:r>
          </a:p>
          <a:p>
            <a:pPr algn="just"/>
            <a:r>
              <a:rPr lang="en-US" sz="2400" dirty="0">
                <a:solidFill>
                  <a:schemeClr val="tx1"/>
                </a:solidFill>
              </a:rPr>
              <a:t>The second floor of the building in figure. 1-6 is built of concrete joist-slab construction.</a:t>
            </a:r>
          </a:p>
          <a:p>
            <a:pPr algn="just"/>
            <a:r>
              <a:rPr lang="en-US" sz="2400" dirty="0">
                <a:solidFill>
                  <a:schemeClr val="tx1"/>
                </a:solidFill>
              </a:rPr>
              <a:t>Here, a series of parallel ribs or joists support the load from the top slab.</a:t>
            </a:r>
          </a:p>
          <a:p>
            <a:pPr algn="just"/>
            <a:r>
              <a:rPr lang="en-US" sz="2400" dirty="0">
                <a:solidFill>
                  <a:schemeClr val="tx1"/>
                </a:solidFill>
              </a:rPr>
              <a:t>The reactions supporting the joists apply loads to the beams, which in turn are supported by columns. In such a floor, the top slab have two functions:</a:t>
            </a:r>
          </a:p>
          <a:p>
            <a:pPr marL="800100" indent="-342900" algn="just">
              <a:buFont typeface="+mj-lt"/>
              <a:buAutoNum type="alphaLcPeriod"/>
            </a:pPr>
            <a:r>
              <a:rPr lang="en-US" sz="2400" dirty="0">
                <a:solidFill>
                  <a:schemeClr val="tx1"/>
                </a:solidFill>
              </a:rPr>
              <a:t> it transfers load laterally to the joists </a:t>
            </a:r>
          </a:p>
          <a:p>
            <a:pPr marL="800100" indent="-342900" algn="just">
              <a:buFont typeface="+mj-lt"/>
              <a:buAutoNum type="alphaLcPeriod"/>
            </a:pPr>
            <a:r>
              <a:rPr lang="en-US" sz="2400" dirty="0">
                <a:solidFill>
                  <a:schemeClr val="tx1"/>
                </a:solidFill>
              </a:rPr>
              <a:t>It serves as the top flange of the joists, which act as T-shaped beams that transmit the load to the beams running at right angles to the joists.</a:t>
            </a: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460461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7163" y="0"/>
            <a:ext cx="12034837" cy="6743700"/>
          </a:xfrm>
          <a:prstGeom prst="rect">
            <a:avLst/>
          </a:prstGeom>
        </p:spPr>
      </p:pic>
    </p:spTree>
    <p:extLst>
      <p:ext uri="{BB962C8B-B14F-4D97-AF65-F5344CB8AC3E}">
        <p14:creationId xmlns:p14="http://schemas.microsoft.com/office/powerpoint/2010/main" val="2365491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lnSpcReduction="10000"/>
          </a:bodyPr>
          <a:lstStyle/>
          <a:p>
            <a:pPr marL="0" indent="0">
              <a:buNone/>
            </a:pPr>
            <a:endParaRPr lang="en-US" sz="3600" b="1" u="sng" dirty="0"/>
          </a:p>
          <a:p>
            <a:pPr marL="0" indent="0" algn="ctr">
              <a:buNone/>
            </a:pPr>
            <a:r>
              <a:rPr lang="en-US" sz="3600" b="1" dirty="0"/>
              <a:t>REINFORCED CONCRETE MEMBERS</a:t>
            </a:r>
            <a:endParaRPr lang="en-US" sz="2400" b="1" dirty="0">
              <a:solidFill>
                <a:schemeClr val="accent1"/>
              </a:solidFill>
            </a:endParaRPr>
          </a:p>
          <a:p>
            <a:pPr algn="just"/>
            <a:r>
              <a:rPr lang="en-US" sz="2400" dirty="0">
                <a:solidFill>
                  <a:schemeClr val="tx1"/>
                </a:solidFill>
              </a:rPr>
              <a:t>The first floor of the building in figure 1.6 has a slab-and-beam design in which  the slab spans between beams, which in turn apply loads to the columns.</a:t>
            </a:r>
          </a:p>
          <a:p>
            <a:pPr algn="just"/>
            <a:r>
              <a:rPr lang="en-US" sz="2400" dirty="0">
                <a:solidFill>
                  <a:schemeClr val="tx1"/>
                </a:solidFill>
              </a:rPr>
              <a:t>The column loads are applied to spread footings, which distribute the load over an area of soil sufficient to prevent overloading of the soil.</a:t>
            </a:r>
          </a:p>
          <a:p>
            <a:pPr algn="just"/>
            <a:r>
              <a:rPr lang="en-US" sz="2400" dirty="0">
                <a:solidFill>
                  <a:schemeClr val="tx1"/>
                </a:solidFill>
              </a:rPr>
              <a:t>Some soil conditions require the use of pile foundations or other deep foundations.</a:t>
            </a:r>
          </a:p>
          <a:p>
            <a:pPr algn="just"/>
            <a:r>
              <a:rPr lang="en-US" sz="2400" dirty="0">
                <a:solidFill>
                  <a:schemeClr val="tx1"/>
                </a:solidFill>
              </a:rPr>
              <a:t>At the perimeter of the building, the floor loads are supported either directly on the walls as shown in figure 1.6 or on exterior columns as shown in figure 1.7.</a:t>
            </a:r>
          </a:p>
          <a:p>
            <a:pPr algn="just"/>
            <a:r>
              <a:rPr lang="en-US" sz="2400" dirty="0">
                <a:solidFill>
                  <a:schemeClr val="tx1"/>
                </a:solidFill>
              </a:rPr>
              <a:t>The walls or columns in turn are supported by a basement wall and wall footings.</a:t>
            </a:r>
          </a:p>
          <a:p>
            <a:pPr algn="just"/>
            <a:r>
              <a:rPr lang="en-US" sz="2400" dirty="0">
                <a:solidFill>
                  <a:schemeClr val="tx1"/>
                </a:solidFill>
              </a:rPr>
              <a:t>The first and second floor slabs in figure 1.6 are assumed to carry the loads in a north-south direction (see direction arrow) to the joists or beams, which carry the loads in an east-west direction to other beams, girders, columns or walls</a:t>
            </a:r>
          </a:p>
          <a:p>
            <a:pPr algn="just"/>
            <a:endParaRPr lang="en-US" sz="2400" dirty="0">
              <a:solidFill>
                <a:schemeClr val="tx1"/>
              </a:solidFill>
            </a:endParaRPr>
          </a:p>
          <a:p>
            <a:pPr algn="just"/>
            <a:endParaRPr lang="en-US" sz="2400" dirty="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070340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57189" y="142875"/>
            <a:ext cx="11329986" cy="6715125"/>
          </a:xfrm>
          <a:prstGeom prst="rect">
            <a:avLst/>
          </a:prstGeom>
        </p:spPr>
      </p:pic>
    </p:spTree>
    <p:extLst>
      <p:ext uri="{BB962C8B-B14F-4D97-AF65-F5344CB8AC3E}">
        <p14:creationId xmlns:p14="http://schemas.microsoft.com/office/powerpoint/2010/main" val="2803570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buNone/>
            </a:pPr>
            <a:endParaRPr lang="en-US" sz="3600" b="1" u="sng" dirty="0"/>
          </a:p>
          <a:p>
            <a:pPr marL="0" indent="0" algn="ctr">
              <a:buNone/>
            </a:pPr>
            <a:r>
              <a:rPr lang="en-US" sz="3600" b="1" dirty="0"/>
              <a:t>REINFORCED CONCRETE MEMBERS</a:t>
            </a:r>
            <a:endParaRPr lang="en-US" sz="2400" b="1" dirty="0">
              <a:solidFill>
                <a:schemeClr val="accent1"/>
              </a:solidFill>
            </a:endParaRPr>
          </a:p>
          <a:p>
            <a:pPr algn="just"/>
            <a:r>
              <a:rPr lang="en-US" sz="2400" dirty="0">
                <a:solidFill>
                  <a:schemeClr val="tx1"/>
                </a:solidFill>
              </a:rPr>
              <a:t>This is referred to as one-way slab action and is analogous to a wooden floor in a house, in which the floor decking transmits loads to perpendicular floor joists, which carry the loads to supporting beams and so on.</a:t>
            </a:r>
          </a:p>
          <a:p>
            <a:pPr algn="just"/>
            <a:r>
              <a:rPr lang="en-US" sz="2400" dirty="0">
                <a:solidFill>
                  <a:schemeClr val="tx1"/>
                </a:solidFill>
              </a:rPr>
              <a:t>The ability to form and construct concrete slabs makes possible the slab or plate type of structure shown in figure 1.7.</a:t>
            </a:r>
          </a:p>
          <a:p>
            <a:pPr algn="just"/>
            <a:r>
              <a:rPr lang="en-US" sz="2400" dirty="0">
                <a:solidFill>
                  <a:schemeClr val="tx1"/>
                </a:solidFill>
              </a:rPr>
              <a:t>Here the loads applied to the roof and the floor are transmitted in two directions to the columns by plate action.</a:t>
            </a:r>
          </a:p>
          <a:p>
            <a:pPr algn="just"/>
            <a:r>
              <a:rPr lang="en-US" sz="2400" dirty="0">
                <a:solidFill>
                  <a:schemeClr val="tx1"/>
                </a:solidFill>
              </a:rPr>
              <a:t>Such slabs are referred to as two-way slabs.</a:t>
            </a:r>
          </a:p>
          <a:p>
            <a:pPr algn="just"/>
            <a:endParaRPr lang="en-US" sz="2400" dirty="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296458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buNone/>
            </a:pPr>
            <a:endParaRPr lang="en-US" sz="3600" b="1" u="sng" dirty="0"/>
          </a:p>
          <a:p>
            <a:pPr marL="0" indent="0" algn="ctr">
              <a:buNone/>
            </a:pPr>
            <a:r>
              <a:rPr lang="en-US" sz="3600" b="1" dirty="0"/>
              <a:t>STRUCTURAL FORMS</a:t>
            </a:r>
            <a:endParaRPr lang="en-US" sz="2400" b="1" dirty="0">
              <a:solidFill>
                <a:schemeClr val="accent1"/>
              </a:solidFill>
            </a:endParaRPr>
          </a:p>
          <a:p>
            <a:pPr algn="just"/>
            <a:r>
              <a:rPr lang="en-US" sz="2400" dirty="0">
                <a:solidFill>
                  <a:schemeClr val="tx1"/>
                </a:solidFill>
              </a:rPr>
              <a:t>The figures that follow show some of the principal structural forms of reinforced concrete.</a:t>
            </a:r>
          </a:p>
          <a:p>
            <a:pPr algn="just"/>
            <a:r>
              <a:rPr lang="en-US" sz="2400" dirty="0">
                <a:solidFill>
                  <a:schemeClr val="tx1"/>
                </a:solidFill>
              </a:rPr>
              <a:t>Floor systems for buildings include the monolithic slab-and-beam floor shown in figure 1.1, the one way-joist system of figure. 1.2 and the flat plate floor without beams or girders, shown in figure. 1.3.</a:t>
            </a:r>
          </a:p>
          <a:p>
            <a:pPr algn="just"/>
            <a:r>
              <a:rPr lang="en-US" sz="2400" dirty="0">
                <a:solidFill>
                  <a:schemeClr val="tx1"/>
                </a:solidFill>
              </a:rPr>
              <a:t>The flat slab floor of figure. 1.4, frequently used for more heavily loaded buildings such as warehouses, is similar to the flat plate floor, but makes use of increase slab thickness in the vicinity of the columns as well as flared columns tops to reduce stresses and increase strength in the support region.</a:t>
            </a:r>
          </a:p>
          <a:p>
            <a:pPr algn="just"/>
            <a:r>
              <a:rPr lang="en-US" sz="2400" dirty="0">
                <a:solidFill>
                  <a:schemeClr val="tx1"/>
                </a:solidFill>
              </a:rPr>
              <a:t>The choice among these and other systems for floor and roofs depends upon </a:t>
            </a:r>
            <a:r>
              <a:rPr lang="en-US" sz="2400" b="1" dirty="0">
                <a:solidFill>
                  <a:schemeClr val="tx1"/>
                </a:solidFill>
              </a:rPr>
              <a:t>functional requirements, loads, spans and permissible member depth as well as on cost and esthetic factors</a:t>
            </a:r>
            <a:r>
              <a:rPr lang="en-US" sz="2400" dirty="0">
                <a:solidFill>
                  <a:schemeClr val="tx1"/>
                </a:solidFill>
              </a:rPr>
              <a:t>.</a:t>
            </a:r>
          </a:p>
          <a:p>
            <a:pPr algn="just"/>
            <a:endParaRPr lang="en-US" sz="2400" dirty="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840281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85837" y="0"/>
            <a:ext cx="9901237" cy="5800725"/>
          </a:xfrm>
          <a:prstGeom prst="rect">
            <a:avLst/>
          </a:prstGeom>
        </p:spPr>
      </p:pic>
    </p:spTree>
    <p:extLst>
      <p:ext uri="{BB962C8B-B14F-4D97-AF65-F5344CB8AC3E}">
        <p14:creationId xmlns:p14="http://schemas.microsoft.com/office/powerpoint/2010/main" val="2723757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33400" y="676275"/>
            <a:ext cx="11125200" cy="5505450"/>
          </a:xfrm>
          <a:prstGeom prst="rect">
            <a:avLst/>
          </a:prstGeom>
        </p:spPr>
      </p:pic>
    </p:spTree>
    <p:extLst>
      <p:ext uri="{BB962C8B-B14F-4D97-AF65-F5344CB8AC3E}">
        <p14:creationId xmlns:p14="http://schemas.microsoft.com/office/powerpoint/2010/main" val="3844714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buNone/>
            </a:pPr>
            <a:endParaRPr lang="en-US" sz="3600" b="1" u="sng" dirty="0"/>
          </a:p>
          <a:p>
            <a:pPr marL="0" indent="0" algn="ctr">
              <a:buNone/>
            </a:pPr>
            <a:r>
              <a:rPr lang="en-US" sz="3600" b="1" dirty="0"/>
              <a:t>STRUCTURAL FORMS</a:t>
            </a:r>
          </a:p>
          <a:p>
            <a:pPr algn="just"/>
            <a:r>
              <a:rPr lang="en-US" b="1" dirty="0">
                <a:solidFill>
                  <a:schemeClr val="tx1"/>
                </a:solidFill>
              </a:rPr>
              <a:t>Trusses </a:t>
            </a:r>
          </a:p>
          <a:p>
            <a:pPr algn="just"/>
            <a:r>
              <a:rPr lang="en-US" b="1" dirty="0">
                <a:solidFill>
                  <a:schemeClr val="tx1"/>
                </a:solidFill>
              </a:rPr>
              <a:t>Cables and </a:t>
            </a:r>
            <a:r>
              <a:rPr lang="en-US" b="1" dirty="0" err="1">
                <a:solidFill>
                  <a:schemeClr val="tx1"/>
                </a:solidFill>
              </a:rPr>
              <a:t>Arhces</a:t>
            </a:r>
            <a:endParaRPr lang="en-US" b="1" dirty="0">
              <a:solidFill>
                <a:schemeClr val="tx1"/>
              </a:solidFill>
            </a:endParaRPr>
          </a:p>
          <a:p>
            <a:pPr algn="just"/>
            <a:r>
              <a:rPr lang="en-US" b="1" dirty="0">
                <a:solidFill>
                  <a:schemeClr val="tx1"/>
                </a:solidFill>
              </a:rPr>
              <a:t>Surface Structures</a:t>
            </a:r>
          </a:p>
          <a:p>
            <a:pPr algn="just"/>
            <a:r>
              <a:rPr lang="en-US" b="1" dirty="0">
                <a:solidFill>
                  <a:schemeClr val="tx1"/>
                </a:solidFill>
              </a:rPr>
              <a:t>Frames</a:t>
            </a:r>
          </a:p>
          <a:p>
            <a:pPr marL="0" indent="0" algn="just">
              <a:buNone/>
            </a:pPr>
            <a:endParaRPr lang="en-US" sz="2400" dirty="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8999713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61987" y="433387"/>
            <a:ext cx="10868025" cy="5991225"/>
          </a:xfrm>
          <a:prstGeom prst="rect">
            <a:avLst/>
          </a:prstGeom>
        </p:spPr>
      </p:pic>
    </p:spTree>
    <p:extLst>
      <p:ext uri="{BB962C8B-B14F-4D97-AF65-F5344CB8AC3E}">
        <p14:creationId xmlns:p14="http://schemas.microsoft.com/office/powerpoint/2010/main" val="36891074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28625" y="557212"/>
            <a:ext cx="11334750" cy="5743575"/>
          </a:xfrm>
          <a:prstGeom prst="rect">
            <a:avLst/>
          </a:prstGeom>
        </p:spPr>
      </p:pic>
    </p:spTree>
    <p:extLst>
      <p:ext uri="{BB962C8B-B14F-4D97-AF65-F5344CB8AC3E}">
        <p14:creationId xmlns:p14="http://schemas.microsoft.com/office/powerpoint/2010/main" val="33305391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buNone/>
            </a:pPr>
            <a:endParaRPr lang="en-US" sz="3600" b="1" u="sng" dirty="0"/>
          </a:p>
          <a:p>
            <a:pPr marL="0" indent="0" algn="ctr">
              <a:buNone/>
            </a:pPr>
            <a:r>
              <a:rPr lang="en-US" sz="3600" b="1" dirty="0"/>
              <a:t>STRUCTURAL FORMS</a:t>
            </a:r>
            <a:endParaRPr lang="en-US" sz="2400" b="1" dirty="0">
              <a:solidFill>
                <a:schemeClr val="accent1"/>
              </a:solidFill>
            </a:endParaRPr>
          </a:p>
          <a:p>
            <a:pPr algn="just"/>
            <a:r>
              <a:rPr lang="en-US" sz="2400" dirty="0">
                <a:solidFill>
                  <a:schemeClr val="tx1"/>
                </a:solidFill>
              </a:rPr>
              <a:t>Where long clear spans are required for roofs, concrete shell permit use of extremely thin surfaces, often thinner, relatively than an eggshell.</a:t>
            </a:r>
          </a:p>
          <a:p>
            <a:pPr algn="just"/>
            <a:r>
              <a:rPr lang="en-US" sz="2400" dirty="0">
                <a:solidFill>
                  <a:schemeClr val="tx1"/>
                </a:solidFill>
              </a:rPr>
              <a:t>The folded plate roof of figure 1.5 is simple to form because it is composed of flat surfaces, such roofs have been employed for spans of 200 </a:t>
            </a:r>
            <a:r>
              <a:rPr lang="en-US" sz="2400" dirty="0" err="1">
                <a:solidFill>
                  <a:schemeClr val="tx1"/>
                </a:solidFill>
              </a:rPr>
              <a:t>ft</a:t>
            </a:r>
            <a:r>
              <a:rPr lang="en-US" sz="2400" dirty="0">
                <a:solidFill>
                  <a:schemeClr val="tx1"/>
                </a:solidFill>
              </a:rPr>
              <a:t> and more.</a:t>
            </a:r>
          </a:p>
          <a:p>
            <a:pPr algn="just"/>
            <a:r>
              <a:rPr lang="en-US" sz="2400" dirty="0">
                <a:solidFill>
                  <a:schemeClr val="tx1"/>
                </a:solidFill>
              </a:rPr>
              <a:t>The cylindrical shell of figure 1.6 is also relatively easy to form because it has only a single curvature, it is similar to the folded plate in its structural behavior and range of spans and loads.</a:t>
            </a:r>
          </a:p>
          <a:p>
            <a:pPr algn="just"/>
            <a:r>
              <a:rPr lang="en-US" sz="2400" dirty="0">
                <a:solidFill>
                  <a:schemeClr val="tx1"/>
                </a:solidFill>
              </a:rPr>
              <a:t>Shells of this type once quite popular in the united states and remain popular in other parts of the world.</a:t>
            </a:r>
          </a:p>
          <a:p>
            <a:pPr algn="just"/>
            <a:r>
              <a:rPr lang="en-US" sz="2400" dirty="0">
                <a:solidFill>
                  <a:schemeClr val="tx1"/>
                </a:solidFill>
              </a:rPr>
              <a:t>Doubly curved shell surfaces may be generated by simple mathematical curves such as circular arcs, parabolas and hyperbolas or they may be composed of complex combinations of shapes.   </a:t>
            </a:r>
          </a:p>
          <a:p>
            <a:pPr algn="just"/>
            <a:endParaRPr lang="en-US" sz="2400" dirty="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3088258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7675" y="590550"/>
            <a:ext cx="11296650" cy="5676900"/>
          </a:xfrm>
          <a:prstGeom prst="rect">
            <a:avLst/>
          </a:prstGeom>
        </p:spPr>
      </p:pic>
    </p:spTree>
    <p:extLst>
      <p:ext uri="{BB962C8B-B14F-4D97-AF65-F5344CB8AC3E}">
        <p14:creationId xmlns:p14="http://schemas.microsoft.com/office/powerpoint/2010/main" val="38033202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61975" y="552450"/>
            <a:ext cx="11068050" cy="5753100"/>
          </a:xfrm>
          <a:prstGeom prst="rect">
            <a:avLst/>
          </a:prstGeom>
        </p:spPr>
      </p:pic>
    </p:spTree>
    <p:extLst>
      <p:ext uri="{BB962C8B-B14F-4D97-AF65-F5344CB8AC3E}">
        <p14:creationId xmlns:p14="http://schemas.microsoft.com/office/powerpoint/2010/main" val="34598049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lnSpcReduction="10000"/>
          </a:bodyPr>
          <a:lstStyle/>
          <a:p>
            <a:pPr marL="0" indent="0">
              <a:buNone/>
            </a:pPr>
            <a:endParaRPr lang="en-US" sz="3600" b="1" u="sng" dirty="0"/>
          </a:p>
          <a:p>
            <a:pPr marL="0" indent="0" algn="ctr">
              <a:buNone/>
            </a:pPr>
            <a:r>
              <a:rPr lang="en-US" sz="3600" b="1" dirty="0"/>
              <a:t>STRUCTURAL FORMS</a:t>
            </a:r>
            <a:endParaRPr lang="en-US" sz="2400" b="1" dirty="0">
              <a:solidFill>
                <a:schemeClr val="accent1"/>
              </a:solidFill>
            </a:endParaRPr>
          </a:p>
          <a:p>
            <a:pPr algn="just"/>
            <a:r>
              <a:rPr lang="en-US" sz="2400" dirty="0">
                <a:solidFill>
                  <a:schemeClr val="tx1"/>
                </a:solidFill>
              </a:rPr>
              <a:t>The hyperbolic paraboloid shape, defined by a concave downward parabola path, has been widely used.</a:t>
            </a:r>
          </a:p>
          <a:p>
            <a:pPr algn="just"/>
            <a:r>
              <a:rPr lang="en-US" sz="2400" dirty="0">
                <a:solidFill>
                  <a:schemeClr val="tx1"/>
                </a:solidFill>
              </a:rPr>
              <a:t>It has the interesting property that the doubly curved surface contains two systems of straight-line generators, permitting straight-form lumber to be used.</a:t>
            </a:r>
          </a:p>
          <a:p>
            <a:pPr algn="just"/>
            <a:r>
              <a:rPr lang="en-US" sz="2400" dirty="0">
                <a:solidFill>
                  <a:schemeClr val="tx1"/>
                </a:solidFill>
              </a:rPr>
              <a:t>The complex dome of figure 1.7, which provides shelter for performing arts events consists essentially of a circular dome but includes monolithic upwardly curved edged surfaces to provide stiffening and strengthening in that critical region.</a:t>
            </a:r>
          </a:p>
          <a:p>
            <a:pPr algn="just"/>
            <a:r>
              <a:rPr lang="en-US" sz="2400" dirty="0">
                <a:solidFill>
                  <a:schemeClr val="tx1"/>
                </a:solidFill>
              </a:rPr>
              <a:t>Bridge design has provided the opportunity for some of the most challenging and creative applications of structural engineering.</a:t>
            </a:r>
          </a:p>
          <a:p>
            <a:pPr algn="just"/>
            <a:r>
              <a:rPr lang="en-US" sz="2400" dirty="0">
                <a:solidFill>
                  <a:schemeClr val="tx1"/>
                </a:solidFill>
              </a:rPr>
              <a:t>The award-winning Napoleon Bonaparte Broward Bridge, show in figure 1.8 is a six-lane cable-stayed structure that spans St. johns River at Dame point, Jacksonville, </a:t>
            </a:r>
            <a:r>
              <a:rPr lang="en-US" sz="2400" dirty="0" err="1">
                <a:solidFill>
                  <a:schemeClr val="tx1"/>
                </a:solidFill>
              </a:rPr>
              <a:t>florida</a:t>
            </a:r>
            <a:r>
              <a:rPr lang="en-US" sz="2400" dirty="0">
                <a:solidFill>
                  <a:schemeClr val="tx1"/>
                </a:solidFill>
              </a:rPr>
              <a:t>. </a:t>
            </a:r>
          </a:p>
          <a:p>
            <a:pPr algn="just"/>
            <a:endParaRPr lang="en-US" sz="2400" dirty="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6083654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2462" y="566737"/>
            <a:ext cx="10887075" cy="5724525"/>
          </a:xfrm>
          <a:prstGeom prst="rect">
            <a:avLst/>
          </a:prstGeom>
        </p:spPr>
      </p:pic>
    </p:spTree>
    <p:extLst>
      <p:ext uri="{BB962C8B-B14F-4D97-AF65-F5344CB8AC3E}">
        <p14:creationId xmlns:p14="http://schemas.microsoft.com/office/powerpoint/2010/main" val="7905260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14362" y="271463"/>
            <a:ext cx="11344276" cy="6186487"/>
          </a:xfrm>
          <a:prstGeom prst="rect">
            <a:avLst/>
          </a:prstGeom>
        </p:spPr>
      </p:pic>
    </p:spTree>
    <p:extLst>
      <p:ext uri="{BB962C8B-B14F-4D97-AF65-F5344CB8AC3E}">
        <p14:creationId xmlns:p14="http://schemas.microsoft.com/office/powerpoint/2010/main" val="8998708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9305" y="164307"/>
            <a:ext cx="10515600" cy="5891213"/>
          </a:xfrm>
          <a:ln w="28575">
            <a:noFill/>
          </a:ln>
        </p:spPr>
        <p:style>
          <a:lnRef idx="2">
            <a:schemeClr val="dk1"/>
          </a:lnRef>
          <a:fillRef idx="1">
            <a:schemeClr val="lt1"/>
          </a:fillRef>
          <a:effectRef idx="0">
            <a:schemeClr val="dk1"/>
          </a:effectRef>
          <a:fontRef idx="minor">
            <a:schemeClr val="dk1"/>
          </a:fontRef>
        </p:style>
        <p:txBody>
          <a:bodyPr>
            <a:normAutofit lnSpcReduction="10000"/>
          </a:bodyPr>
          <a:lstStyle/>
          <a:p>
            <a:pPr marL="0" indent="0">
              <a:buNone/>
            </a:pPr>
            <a:endParaRPr lang="en-US" sz="3600" b="1" u="sng" dirty="0"/>
          </a:p>
          <a:p>
            <a:pPr marL="0" indent="0" algn="ctr">
              <a:buNone/>
            </a:pPr>
            <a:r>
              <a:rPr lang="en-US" sz="3600" b="1" dirty="0"/>
              <a:t>STRUCTURAL FORMS</a:t>
            </a:r>
            <a:endParaRPr lang="en-US" sz="2400" b="1" dirty="0">
              <a:solidFill>
                <a:schemeClr val="accent1"/>
              </a:solidFill>
            </a:endParaRPr>
          </a:p>
          <a:p>
            <a:pPr algn="just"/>
            <a:r>
              <a:rPr lang="en-US" sz="2400" dirty="0">
                <a:solidFill>
                  <a:schemeClr val="tx1"/>
                </a:solidFill>
              </a:rPr>
              <a:t>Its 1300 </a:t>
            </a:r>
            <a:r>
              <a:rPr lang="en-US" sz="2400" dirty="0" err="1">
                <a:solidFill>
                  <a:schemeClr val="tx1"/>
                </a:solidFill>
              </a:rPr>
              <a:t>ft</a:t>
            </a:r>
            <a:r>
              <a:rPr lang="en-US" sz="2400" dirty="0">
                <a:solidFill>
                  <a:schemeClr val="tx1"/>
                </a:solidFill>
              </a:rPr>
              <a:t> span is the second longest of its type in the western hemisphere.</a:t>
            </a:r>
          </a:p>
          <a:p>
            <a:pPr algn="just"/>
            <a:r>
              <a:rPr lang="en-US" sz="2400" dirty="0">
                <a:solidFill>
                  <a:schemeClr val="tx1"/>
                </a:solidFill>
              </a:rPr>
              <a:t>Figure 1.9 shows the Bennett Bay centennial bridge, a four span continuous, segmentally cast-in-place box girder structure.</a:t>
            </a:r>
          </a:p>
          <a:p>
            <a:pPr algn="just"/>
            <a:r>
              <a:rPr lang="en-US" sz="2400" dirty="0">
                <a:solidFill>
                  <a:schemeClr val="tx1"/>
                </a:solidFill>
              </a:rPr>
              <a:t>Special attention was given to esthetic  in this award winning design.</a:t>
            </a:r>
          </a:p>
          <a:p>
            <a:pPr algn="just"/>
            <a:r>
              <a:rPr lang="en-US" sz="2400" dirty="0">
                <a:solidFill>
                  <a:schemeClr val="tx1"/>
                </a:solidFill>
              </a:rPr>
              <a:t>The spectacular Natchez trace parkway Bridge in Figure 1.10, a two-span arch structure using hollow precast elements, carries a two-lane highway 155 </a:t>
            </a:r>
            <a:r>
              <a:rPr lang="en-US" sz="2400" dirty="0" err="1">
                <a:solidFill>
                  <a:schemeClr val="tx1"/>
                </a:solidFill>
              </a:rPr>
              <a:t>ft</a:t>
            </a:r>
            <a:r>
              <a:rPr lang="en-US" sz="2400" dirty="0">
                <a:solidFill>
                  <a:schemeClr val="tx1"/>
                </a:solidFill>
              </a:rPr>
              <a:t> above the valley  floor.</a:t>
            </a:r>
          </a:p>
          <a:p>
            <a:pPr algn="just"/>
            <a:r>
              <a:rPr lang="en-US" sz="2400" dirty="0">
                <a:solidFill>
                  <a:schemeClr val="tx1"/>
                </a:solidFill>
              </a:rPr>
              <a:t>This structure has won many honors.</a:t>
            </a:r>
          </a:p>
          <a:p>
            <a:pPr algn="just"/>
            <a:r>
              <a:rPr lang="en-US" sz="2400" dirty="0">
                <a:solidFill>
                  <a:schemeClr val="tx1"/>
                </a:solidFill>
              </a:rPr>
              <a:t>Cylindrical concrete tanks are widely used for storage of water or in waste purification plants. </a:t>
            </a:r>
          </a:p>
          <a:p>
            <a:pPr algn="just"/>
            <a:r>
              <a:rPr lang="en-US" sz="2400" dirty="0">
                <a:solidFill>
                  <a:schemeClr val="tx1"/>
                </a:solidFill>
              </a:rPr>
              <a:t>The design shown in figure 1.11 is proof that a sanitary engineering facility can be esthetically pleasing as well as functional.</a:t>
            </a:r>
          </a:p>
          <a:p>
            <a:pPr algn="just"/>
            <a:endParaRPr lang="en-US" sz="2400" dirty="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3192246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5801" y="1"/>
            <a:ext cx="10772774" cy="6657974"/>
          </a:xfrm>
          <a:prstGeom prst="rect">
            <a:avLst/>
          </a:prstGeom>
        </p:spPr>
      </p:pic>
    </p:spTree>
    <p:extLst>
      <p:ext uri="{BB962C8B-B14F-4D97-AF65-F5344CB8AC3E}">
        <p14:creationId xmlns:p14="http://schemas.microsoft.com/office/powerpoint/2010/main" val="170111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buNone/>
            </a:pPr>
            <a:endParaRPr lang="en-US" sz="3600" b="1" u="sng" dirty="0"/>
          </a:p>
          <a:p>
            <a:pPr marL="0" indent="0" algn="ctr">
              <a:buNone/>
            </a:pPr>
            <a:r>
              <a:rPr lang="en-US" sz="3600" b="1" dirty="0"/>
              <a:t>STRUCTURAL FORMS</a:t>
            </a:r>
          </a:p>
          <a:p>
            <a:pPr marL="0" indent="0" algn="just">
              <a:buNone/>
            </a:pPr>
            <a:r>
              <a:rPr lang="en-US" b="1" u="sng" dirty="0">
                <a:solidFill>
                  <a:schemeClr val="tx1"/>
                </a:solidFill>
              </a:rPr>
              <a:t>Trusses:</a:t>
            </a:r>
          </a:p>
          <a:p>
            <a:pPr algn="just"/>
            <a:r>
              <a:rPr lang="en-US" sz="2000" dirty="0">
                <a:solidFill>
                  <a:schemeClr val="tx1"/>
                </a:solidFill>
              </a:rPr>
              <a:t>When the span of a structure is required to be large and its depth is not an important criterion for design, a </a:t>
            </a:r>
            <a:r>
              <a:rPr lang="en-US" sz="2000" b="1" dirty="0">
                <a:solidFill>
                  <a:schemeClr val="tx1"/>
                </a:solidFill>
              </a:rPr>
              <a:t>truss</a:t>
            </a:r>
            <a:r>
              <a:rPr lang="en-US" sz="2000" dirty="0">
                <a:solidFill>
                  <a:schemeClr val="tx1"/>
                </a:solidFill>
              </a:rPr>
              <a:t> may be selected.</a:t>
            </a:r>
          </a:p>
          <a:p>
            <a:pPr algn="just"/>
            <a:r>
              <a:rPr lang="en-US" sz="2000" b="1" dirty="0">
                <a:solidFill>
                  <a:schemeClr val="tx1"/>
                </a:solidFill>
              </a:rPr>
              <a:t>Trusses</a:t>
            </a:r>
            <a:r>
              <a:rPr lang="en-US" sz="2000" dirty="0">
                <a:solidFill>
                  <a:schemeClr val="tx1"/>
                </a:solidFill>
              </a:rPr>
              <a:t> consist of slender elements usually arranged in triangular fashion.</a:t>
            </a:r>
          </a:p>
          <a:p>
            <a:pPr algn="just"/>
            <a:r>
              <a:rPr lang="en-US" sz="2000" dirty="0">
                <a:solidFill>
                  <a:schemeClr val="tx1"/>
                </a:solidFill>
              </a:rPr>
              <a:t> Planar trusses are composed of members that lie in the same plane and are frequently used for bridge and roof support.</a:t>
            </a:r>
          </a:p>
          <a:p>
            <a:pPr algn="just"/>
            <a:r>
              <a:rPr lang="en-US" sz="2000" dirty="0">
                <a:solidFill>
                  <a:schemeClr val="tx1"/>
                </a:solidFill>
              </a:rPr>
              <a:t> whereas space trusses have members extending in three dimensions and are suitable for derricks and towers.</a:t>
            </a:r>
          </a:p>
          <a:p>
            <a:pPr algn="just"/>
            <a:r>
              <a:rPr lang="en-US" sz="2000" dirty="0">
                <a:solidFill>
                  <a:schemeClr val="tx1"/>
                </a:solidFill>
              </a:rPr>
              <a:t>Due to the geometric arrangement of its members, loads that cause the entire truss to bend are converted into tensile or compressive forces in the members.</a:t>
            </a:r>
          </a:p>
          <a:p>
            <a:pPr algn="just"/>
            <a:r>
              <a:rPr lang="en-US" sz="2000" dirty="0">
                <a:solidFill>
                  <a:schemeClr val="tx1"/>
                </a:solidFill>
              </a:rPr>
              <a:t>Because of the above advantages of a truss compared to beam is that it uses less material to support a given load.  </a:t>
            </a:r>
          </a:p>
          <a:p>
            <a:pPr algn="just"/>
            <a:endParaRPr lang="en-US" sz="2000" dirty="0">
              <a:solidFill>
                <a:schemeClr val="tx1"/>
              </a:solidFill>
            </a:endParaRPr>
          </a:p>
          <a:p>
            <a:pPr algn="just"/>
            <a:endParaRPr lang="en-US" sz="2000" dirty="0">
              <a:solidFill>
                <a:schemeClr val="tx1"/>
              </a:solidFill>
            </a:endParaRPr>
          </a:p>
          <a:p>
            <a:pPr algn="just"/>
            <a:endParaRPr lang="en-US" b="1" dirty="0">
              <a:solidFill>
                <a:schemeClr val="tx1"/>
              </a:solidFill>
            </a:endParaRPr>
          </a:p>
          <a:p>
            <a:pPr marL="0" indent="0" algn="just">
              <a:buNone/>
            </a:pPr>
            <a:endParaRPr lang="en-US" sz="2400" dirty="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0775823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19112" y="228599"/>
            <a:ext cx="11410951" cy="6329363"/>
          </a:xfrm>
          <a:prstGeom prst="rect">
            <a:avLst/>
          </a:prstGeom>
        </p:spPr>
      </p:pic>
    </p:spTree>
    <p:extLst>
      <p:ext uri="{BB962C8B-B14F-4D97-AF65-F5344CB8AC3E}">
        <p14:creationId xmlns:p14="http://schemas.microsoft.com/office/powerpoint/2010/main" val="29127552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52462" y="223837"/>
            <a:ext cx="10887075" cy="6410325"/>
          </a:xfrm>
          <a:prstGeom prst="rect">
            <a:avLst/>
          </a:prstGeom>
        </p:spPr>
      </p:pic>
    </p:spTree>
    <p:extLst>
      <p:ext uri="{BB962C8B-B14F-4D97-AF65-F5344CB8AC3E}">
        <p14:creationId xmlns:p14="http://schemas.microsoft.com/office/powerpoint/2010/main" val="17157623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9305" y="164307"/>
            <a:ext cx="10515600" cy="5891213"/>
          </a:xfrm>
          <a:ln w="28575">
            <a:noFill/>
          </a:ln>
        </p:spPr>
        <p:style>
          <a:lnRef idx="2">
            <a:schemeClr val="dk1"/>
          </a:lnRef>
          <a:fillRef idx="1">
            <a:schemeClr val="lt1"/>
          </a:fillRef>
          <a:effectRef idx="0">
            <a:schemeClr val="dk1"/>
          </a:effectRef>
          <a:fontRef idx="minor">
            <a:schemeClr val="dk1"/>
          </a:fontRef>
        </p:style>
        <p:txBody>
          <a:bodyPr>
            <a:normAutofit lnSpcReduction="10000"/>
          </a:bodyPr>
          <a:lstStyle/>
          <a:p>
            <a:pPr marL="0" indent="0">
              <a:buNone/>
            </a:pPr>
            <a:endParaRPr lang="en-US" sz="3600" b="1" u="sng" dirty="0"/>
          </a:p>
          <a:p>
            <a:pPr marL="0" indent="0" algn="ctr">
              <a:buNone/>
            </a:pPr>
            <a:r>
              <a:rPr lang="en-US" sz="3600" b="1" dirty="0"/>
              <a:t>STRUCTURAL FORMS</a:t>
            </a:r>
            <a:endParaRPr lang="en-US" sz="2400" b="1" dirty="0">
              <a:solidFill>
                <a:schemeClr val="accent1"/>
              </a:solidFill>
            </a:endParaRPr>
          </a:p>
          <a:p>
            <a:pPr algn="just"/>
            <a:r>
              <a:rPr lang="en-US" sz="2400" dirty="0">
                <a:solidFill>
                  <a:schemeClr val="tx1"/>
                </a:solidFill>
              </a:rPr>
              <a:t>Cylindrical tanks are often pre-stressed circumferentially to maintain compression in the concrete and eliminate the cracking that would otherwise result from internal pressure.</a:t>
            </a:r>
          </a:p>
          <a:p>
            <a:pPr algn="just"/>
            <a:r>
              <a:rPr lang="en-US" sz="2400" dirty="0">
                <a:solidFill>
                  <a:schemeClr val="tx1"/>
                </a:solidFill>
              </a:rPr>
              <a:t>Concrete structures may be designed to provide a wide array of surface textures, colors and structural forms.</a:t>
            </a:r>
          </a:p>
          <a:p>
            <a:pPr algn="just"/>
            <a:r>
              <a:rPr lang="en-US" sz="2400" dirty="0">
                <a:solidFill>
                  <a:schemeClr val="tx1"/>
                </a:solidFill>
              </a:rPr>
              <a:t>Figure 1.12 shows a precast concrete building containing both color changes and architectural finishes</a:t>
            </a:r>
          </a:p>
          <a:p>
            <a:pPr algn="just"/>
            <a:r>
              <a:rPr lang="en-US" sz="2400" dirty="0">
                <a:solidFill>
                  <a:schemeClr val="tx1"/>
                </a:solidFill>
              </a:rPr>
              <a:t>The forms shown in figure 1.1 to 1.12 hardly constitute a complete inventory but are illustrative of the shapes appropriate to the properties of reinforced or pre-stressed concrete.</a:t>
            </a:r>
          </a:p>
          <a:p>
            <a:pPr algn="just"/>
            <a:r>
              <a:rPr lang="en-US" sz="2400" dirty="0">
                <a:solidFill>
                  <a:schemeClr val="tx1"/>
                </a:solidFill>
              </a:rPr>
              <a:t>They illustrate the adaptability of the material to a great variety of one-dimensional (beams, girders, columns), two dimensional (slabs, arches, rigid frames) and three dimensional (shells, tanks) structures and structural components.</a:t>
            </a:r>
          </a:p>
          <a:p>
            <a:pPr algn="just"/>
            <a:endParaRPr lang="en-US" sz="2400" dirty="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9667148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9305" y="164307"/>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buNone/>
            </a:pPr>
            <a:endParaRPr lang="en-US" sz="3600" b="1" u="sng" dirty="0"/>
          </a:p>
          <a:p>
            <a:pPr marL="0" indent="0" algn="ctr">
              <a:buNone/>
            </a:pPr>
            <a:r>
              <a:rPr lang="en-US" sz="3600" b="1" dirty="0"/>
              <a:t>STRUCTURAL FORMS</a:t>
            </a:r>
            <a:endParaRPr lang="en-US" sz="2400" b="1" dirty="0">
              <a:solidFill>
                <a:schemeClr val="accent1"/>
              </a:solidFill>
            </a:endParaRPr>
          </a:p>
          <a:p>
            <a:pPr algn="just"/>
            <a:r>
              <a:rPr lang="en-US" sz="2400" dirty="0">
                <a:solidFill>
                  <a:schemeClr val="tx1"/>
                </a:solidFill>
              </a:rPr>
              <a:t>This variability allows the shape of the structure to be adapted to its functions in an economical manner and furnishes the architect and design engineer with a wide variety of possibilities for esthetically satisfying structural solutions.</a:t>
            </a: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8438951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buNone/>
            </a:pPr>
            <a:endParaRPr lang="en-US" sz="3600" b="1" u="sng" dirty="0"/>
          </a:p>
          <a:p>
            <a:pPr marL="0" indent="0" algn="ctr">
              <a:buNone/>
            </a:pPr>
            <a:r>
              <a:rPr lang="en-US" sz="3600" b="1" dirty="0"/>
              <a:t>STRUCTURAL FORMS</a:t>
            </a:r>
          </a:p>
          <a:p>
            <a:pPr marL="0" indent="0" algn="just">
              <a:buNone/>
            </a:pPr>
            <a:r>
              <a:rPr lang="en-US" b="1" u="sng" dirty="0">
                <a:solidFill>
                  <a:schemeClr val="tx1"/>
                </a:solidFill>
              </a:rPr>
              <a:t>Trusses:</a:t>
            </a:r>
          </a:p>
          <a:p>
            <a:pPr algn="just"/>
            <a:r>
              <a:rPr lang="en-US" sz="2000" dirty="0">
                <a:solidFill>
                  <a:schemeClr val="tx1"/>
                </a:solidFill>
              </a:rPr>
              <a:t>A truss is also constructed from long and slender elements, which can be arranged in various ways to support a load.</a:t>
            </a:r>
          </a:p>
          <a:p>
            <a:pPr algn="just"/>
            <a:r>
              <a:rPr lang="en-US" sz="2000" dirty="0">
                <a:solidFill>
                  <a:schemeClr val="tx1"/>
                </a:solidFill>
              </a:rPr>
              <a:t>Most often, it is economically feasible to use a truss to cover spans ranging from 30 ft (9m) to 400 ft (122 m), although trusses have been used on occasion for spans of greater length.</a:t>
            </a:r>
          </a:p>
          <a:p>
            <a:pPr algn="just"/>
            <a:endParaRPr lang="en-US" sz="2000" dirty="0">
              <a:solidFill>
                <a:schemeClr val="tx1"/>
              </a:solidFill>
            </a:endParaRPr>
          </a:p>
          <a:p>
            <a:pPr algn="just"/>
            <a:endParaRPr lang="en-US" sz="2000" dirty="0">
              <a:solidFill>
                <a:schemeClr val="tx1"/>
              </a:solidFill>
            </a:endParaRPr>
          </a:p>
          <a:p>
            <a:pPr algn="just"/>
            <a:endParaRPr lang="en-US" sz="2000" dirty="0">
              <a:solidFill>
                <a:schemeClr val="tx1"/>
              </a:solidFill>
            </a:endParaRPr>
          </a:p>
          <a:p>
            <a:pPr algn="just"/>
            <a:endParaRPr lang="en-US" b="1" dirty="0">
              <a:solidFill>
                <a:schemeClr val="tx1"/>
              </a:solidFill>
            </a:endParaRPr>
          </a:p>
          <a:p>
            <a:pPr marL="0" indent="0" algn="just">
              <a:buNone/>
            </a:pPr>
            <a:endParaRPr lang="en-US" sz="2400" dirty="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712441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1" y="142876"/>
            <a:ext cx="10515600"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buNone/>
            </a:pPr>
            <a:endParaRPr lang="en-US" sz="3600" b="1" u="sng" dirty="0"/>
          </a:p>
          <a:p>
            <a:pPr marL="0" indent="0" algn="ctr">
              <a:buNone/>
            </a:pPr>
            <a:r>
              <a:rPr lang="en-US" sz="3600" b="1" dirty="0"/>
              <a:t>STRUCTURAL FORMS</a:t>
            </a:r>
          </a:p>
          <a:p>
            <a:pPr marL="0" indent="0" algn="just">
              <a:buNone/>
            </a:pPr>
            <a:r>
              <a:rPr lang="en-US" b="1" u="sng" dirty="0">
                <a:solidFill>
                  <a:schemeClr val="tx1"/>
                </a:solidFill>
              </a:rPr>
              <a:t>Trusses:</a:t>
            </a:r>
          </a:p>
          <a:p>
            <a:pPr marL="0" indent="0" algn="just">
              <a:buNone/>
            </a:pPr>
            <a:endParaRPr lang="en-US" b="1" dirty="0">
              <a:solidFill>
                <a:schemeClr val="tx1"/>
              </a:solidFill>
            </a:endParaRPr>
          </a:p>
          <a:p>
            <a:pPr marL="0" indent="0" algn="just">
              <a:buNone/>
            </a:pPr>
            <a:endParaRPr lang="en-US" sz="2400" dirty="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a:extLst>
              <a:ext uri="{FF2B5EF4-FFF2-40B4-BE49-F238E27FC236}">
                <a16:creationId xmlns:a16="http://schemas.microsoft.com/office/drawing/2014/main" xmlns="" id="{96763623-E769-4B60-8D98-0E6146435F7D}"/>
              </a:ext>
            </a:extLst>
          </p:cNvPr>
          <p:cNvPicPr>
            <a:picLocks noChangeAspect="1"/>
          </p:cNvPicPr>
          <p:nvPr/>
        </p:nvPicPr>
        <p:blipFill>
          <a:blip r:embed="rId2"/>
          <a:stretch>
            <a:fillRect/>
          </a:stretch>
        </p:blipFill>
        <p:spPr>
          <a:xfrm>
            <a:off x="1505243" y="2043038"/>
            <a:ext cx="8575687" cy="3792224"/>
          </a:xfrm>
          <a:prstGeom prst="rect">
            <a:avLst/>
          </a:prstGeom>
        </p:spPr>
      </p:pic>
    </p:spTree>
    <p:extLst>
      <p:ext uri="{BB962C8B-B14F-4D97-AF65-F5344CB8AC3E}">
        <p14:creationId xmlns:p14="http://schemas.microsoft.com/office/powerpoint/2010/main" val="2868624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0" y="142876"/>
            <a:ext cx="10704009"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buNone/>
            </a:pPr>
            <a:endParaRPr lang="en-US" sz="3600" b="1" u="sng" dirty="0"/>
          </a:p>
          <a:p>
            <a:pPr marL="0" indent="0" algn="ctr">
              <a:buNone/>
            </a:pPr>
            <a:r>
              <a:rPr lang="en-US" sz="3600" b="1" dirty="0"/>
              <a:t>STRUCTURAL FORMS</a:t>
            </a:r>
          </a:p>
          <a:p>
            <a:pPr marL="0" indent="0" algn="just">
              <a:buNone/>
            </a:pPr>
            <a:r>
              <a:rPr lang="en-US" b="1" u="sng" dirty="0">
                <a:solidFill>
                  <a:schemeClr val="tx1"/>
                </a:solidFill>
              </a:rPr>
              <a:t>Cables and Arches:</a:t>
            </a:r>
          </a:p>
          <a:p>
            <a:pPr algn="just"/>
            <a:r>
              <a:rPr lang="en-US" sz="2000" dirty="0">
                <a:solidFill>
                  <a:schemeClr val="tx1"/>
                </a:solidFill>
              </a:rPr>
              <a:t>Two other forms of structures used to span long distances are the cable and arch.</a:t>
            </a:r>
          </a:p>
          <a:p>
            <a:pPr algn="just"/>
            <a:r>
              <a:rPr lang="en-US" sz="2000" dirty="0">
                <a:solidFill>
                  <a:schemeClr val="tx1"/>
                </a:solidFill>
              </a:rPr>
              <a:t>Cables are usually flexible and carry their loads in tension.</a:t>
            </a:r>
          </a:p>
          <a:p>
            <a:pPr algn="just"/>
            <a:r>
              <a:rPr lang="en-US" sz="2000" dirty="0">
                <a:solidFill>
                  <a:schemeClr val="tx1"/>
                </a:solidFill>
              </a:rPr>
              <a:t>They are commonly used to support bridges and building roofs, when used for these purposes, the cable has an advantage over the beam and the truss, especially for spans that are greater than 150 ft (46 m).</a:t>
            </a:r>
          </a:p>
          <a:p>
            <a:pPr algn="just"/>
            <a:r>
              <a:rPr lang="en-US" sz="2000" dirty="0">
                <a:solidFill>
                  <a:schemeClr val="tx1"/>
                </a:solidFill>
              </a:rPr>
              <a:t>Because they are always in tension, cables will not become unstable and suddenly collapse, as may happen with beams or trusses.</a:t>
            </a:r>
          </a:p>
          <a:p>
            <a:pPr algn="just"/>
            <a:r>
              <a:rPr lang="en-US" sz="2000" dirty="0">
                <a:solidFill>
                  <a:schemeClr val="tx1"/>
                </a:solidFill>
              </a:rPr>
              <a:t>Furthermore, the truss will require added costs for construction and increased depth as the span increases.</a:t>
            </a:r>
          </a:p>
          <a:p>
            <a:pPr algn="just"/>
            <a:r>
              <a:rPr lang="en-US" sz="2000" dirty="0">
                <a:solidFill>
                  <a:schemeClr val="tx1"/>
                </a:solidFill>
              </a:rPr>
              <a:t>Use of cables, on the other hand, is limited only by their sag, weight and methods of anchorage.</a:t>
            </a:r>
          </a:p>
          <a:p>
            <a:pPr algn="just"/>
            <a:endParaRPr lang="en-US" sz="2000" dirty="0">
              <a:solidFill>
                <a:schemeClr val="tx1"/>
              </a:solidFill>
            </a:endParaRPr>
          </a:p>
          <a:p>
            <a:pPr marL="0" indent="0" algn="just">
              <a:buNone/>
            </a:pPr>
            <a:endParaRPr lang="en-US" sz="2400" dirty="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3873046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0" y="142876"/>
            <a:ext cx="10704009"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buNone/>
            </a:pPr>
            <a:endParaRPr lang="en-US" sz="3600" b="1" u="sng" dirty="0"/>
          </a:p>
          <a:p>
            <a:pPr marL="0" indent="0" algn="ctr">
              <a:buNone/>
            </a:pPr>
            <a:r>
              <a:rPr lang="en-US" sz="3600" b="1" dirty="0"/>
              <a:t>STRUCTURAL FORMS</a:t>
            </a:r>
          </a:p>
          <a:p>
            <a:pPr algn="just"/>
            <a:endParaRPr lang="en-US" sz="2000" dirty="0">
              <a:solidFill>
                <a:schemeClr val="tx1"/>
              </a:solidFill>
            </a:endParaRPr>
          </a:p>
          <a:p>
            <a:pPr marL="0" indent="0" algn="just">
              <a:buNone/>
            </a:pPr>
            <a:endParaRPr lang="en-US" sz="2400" dirty="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2" name="Picture 1">
            <a:extLst>
              <a:ext uri="{FF2B5EF4-FFF2-40B4-BE49-F238E27FC236}">
                <a16:creationId xmlns:a16="http://schemas.microsoft.com/office/drawing/2014/main" xmlns="" id="{9065DD32-84B3-42D4-8825-BB29520691B5}"/>
              </a:ext>
            </a:extLst>
          </p:cNvPr>
          <p:cNvPicPr>
            <a:picLocks noChangeAspect="1"/>
          </p:cNvPicPr>
          <p:nvPr/>
        </p:nvPicPr>
        <p:blipFill rotWithShape="1">
          <a:blip r:embed="rId2"/>
          <a:srcRect l="10935"/>
          <a:stretch/>
        </p:blipFill>
        <p:spPr>
          <a:xfrm>
            <a:off x="2764647" y="1473335"/>
            <a:ext cx="6555544" cy="4094027"/>
          </a:xfrm>
          <a:prstGeom prst="rect">
            <a:avLst/>
          </a:prstGeom>
        </p:spPr>
      </p:pic>
    </p:spTree>
    <p:extLst>
      <p:ext uri="{BB962C8B-B14F-4D97-AF65-F5344CB8AC3E}">
        <p14:creationId xmlns:p14="http://schemas.microsoft.com/office/powerpoint/2010/main" val="2162666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0" y="142876"/>
            <a:ext cx="10704009"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buNone/>
            </a:pPr>
            <a:endParaRPr lang="en-US" sz="3600" b="1" u="sng" dirty="0"/>
          </a:p>
          <a:p>
            <a:pPr marL="0" indent="0" algn="ctr">
              <a:buNone/>
            </a:pPr>
            <a:r>
              <a:rPr lang="en-US" sz="3600" b="1" dirty="0"/>
              <a:t>STRUCTURAL FORMS</a:t>
            </a:r>
          </a:p>
          <a:p>
            <a:pPr marL="0" indent="0" algn="just">
              <a:buNone/>
            </a:pPr>
            <a:r>
              <a:rPr lang="en-US" b="1" u="sng" dirty="0">
                <a:solidFill>
                  <a:schemeClr val="tx1"/>
                </a:solidFill>
              </a:rPr>
              <a:t>Cables and Arches:</a:t>
            </a:r>
          </a:p>
          <a:p>
            <a:pPr algn="just"/>
            <a:r>
              <a:rPr lang="en-US" sz="2400" dirty="0">
                <a:solidFill>
                  <a:schemeClr val="tx1"/>
                </a:solidFill>
              </a:rPr>
              <a:t>The arch achieves its strength in compression, since it has a reverse curvature to that of the cable.</a:t>
            </a:r>
          </a:p>
          <a:p>
            <a:pPr algn="just"/>
            <a:r>
              <a:rPr lang="en-US" sz="2400" dirty="0">
                <a:solidFill>
                  <a:schemeClr val="tx1"/>
                </a:solidFill>
              </a:rPr>
              <a:t>The arch must be rigid, however, in order to maintain its shape and this results in secondary loadings involving shear and moment, which must be considered in its design.</a:t>
            </a:r>
          </a:p>
          <a:p>
            <a:pPr algn="just"/>
            <a:r>
              <a:rPr lang="en-US" sz="2400" dirty="0" err="1">
                <a:solidFill>
                  <a:schemeClr val="tx1"/>
                </a:solidFill>
              </a:rPr>
              <a:t>Arhces</a:t>
            </a:r>
            <a:r>
              <a:rPr lang="en-US" sz="2400" dirty="0">
                <a:solidFill>
                  <a:schemeClr val="tx1"/>
                </a:solidFill>
              </a:rPr>
              <a:t>  are frequently used in bridge structures, dome roofs and for openings in masonry walls  </a:t>
            </a: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8509807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9630" y="142876"/>
            <a:ext cx="10704009" cy="5891213"/>
          </a:xfrm>
          <a:ln w="28575">
            <a:noFill/>
          </a:ln>
        </p:spPr>
        <p:style>
          <a:lnRef idx="2">
            <a:schemeClr val="dk1"/>
          </a:lnRef>
          <a:fillRef idx="1">
            <a:schemeClr val="lt1"/>
          </a:fillRef>
          <a:effectRef idx="0">
            <a:schemeClr val="dk1"/>
          </a:effectRef>
          <a:fontRef idx="minor">
            <a:schemeClr val="dk1"/>
          </a:fontRef>
        </p:style>
        <p:txBody>
          <a:bodyPr>
            <a:normAutofit/>
          </a:bodyPr>
          <a:lstStyle/>
          <a:p>
            <a:pPr marL="0" indent="0">
              <a:buNone/>
            </a:pPr>
            <a:endParaRPr lang="en-US" sz="3600" b="1" u="sng" dirty="0"/>
          </a:p>
          <a:p>
            <a:pPr marL="0" indent="0" algn="ctr">
              <a:buNone/>
            </a:pPr>
            <a:r>
              <a:rPr lang="en-US" sz="3600" b="1" dirty="0"/>
              <a:t>STRUCTURAL FORMS</a:t>
            </a:r>
          </a:p>
          <a:p>
            <a:pPr algn="just"/>
            <a:endParaRPr lang="en-US" sz="2000" dirty="0">
              <a:solidFill>
                <a:schemeClr val="tx1"/>
              </a:solidFill>
            </a:endParaRPr>
          </a:p>
          <a:p>
            <a:pPr marL="0" indent="0" algn="just">
              <a:buNone/>
            </a:pPr>
            <a:endParaRPr lang="en-US" sz="2400" dirty="0">
              <a:solidFill>
                <a:schemeClr val="tx1"/>
              </a:solidFill>
            </a:endParaRPr>
          </a:p>
        </p:txBody>
      </p:sp>
      <p:cxnSp>
        <p:nvCxnSpPr>
          <p:cNvPr id="5" name="Straight Connector 4"/>
          <p:cNvCxnSpPr/>
          <p:nvPr/>
        </p:nvCxnSpPr>
        <p:spPr>
          <a:xfrm flipH="1">
            <a:off x="766762" y="285750"/>
            <a:ext cx="71438" cy="5281612"/>
          </a:xfrm>
          <a:prstGeom prst="line">
            <a:avLst/>
          </a:prstGeom>
          <a:ln>
            <a:noFill/>
          </a:ln>
        </p:spPr>
        <p:style>
          <a:lnRef idx="3">
            <a:schemeClr val="dk1"/>
          </a:lnRef>
          <a:fillRef idx="0">
            <a:schemeClr val="dk1"/>
          </a:fillRef>
          <a:effectRef idx="2">
            <a:schemeClr val="dk1"/>
          </a:effectRef>
          <a:fontRef idx="minor">
            <a:schemeClr val="tx1"/>
          </a:fontRef>
        </p:style>
      </p:cxnSp>
      <p:cxnSp>
        <p:nvCxnSpPr>
          <p:cNvPr id="8" name="Straight Connector 7"/>
          <p:cNvCxnSpPr/>
          <p:nvPr/>
        </p:nvCxnSpPr>
        <p:spPr>
          <a:xfrm>
            <a:off x="788193" y="285750"/>
            <a:ext cx="0" cy="5891213"/>
          </a:xfrm>
          <a:prstGeom prst="line">
            <a:avLst/>
          </a:prstGeom>
          <a:ln w="28575"/>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H="1">
            <a:off x="766761" y="6191251"/>
            <a:ext cx="10551317" cy="0"/>
          </a:xfrm>
          <a:prstGeom prst="line">
            <a:avLst/>
          </a:prstGeom>
          <a:ln w="28575"/>
        </p:spPr>
        <p:style>
          <a:lnRef idx="3">
            <a:schemeClr val="dk1"/>
          </a:lnRef>
          <a:fillRef idx="0">
            <a:schemeClr val="dk1"/>
          </a:fillRef>
          <a:effectRef idx="2">
            <a:schemeClr val="dk1"/>
          </a:effectRef>
          <a:fontRef idx="minor">
            <a:schemeClr val="tx1"/>
          </a:fontRef>
        </p:style>
      </p:cxnSp>
      <p:pic>
        <p:nvPicPr>
          <p:cNvPr id="4" name="Picture 3">
            <a:extLst>
              <a:ext uri="{FF2B5EF4-FFF2-40B4-BE49-F238E27FC236}">
                <a16:creationId xmlns:a16="http://schemas.microsoft.com/office/drawing/2014/main" xmlns="" id="{DFB6B43E-6DC9-4478-9B7E-7FA73A65B7DC}"/>
              </a:ext>
            </a:extLst>
          </p:cNvPr>
          <p:cNvPicPr>
            <a:picLocks noChangeAspect="1"/>
          </p:cNvPicPr>
          <p:nvPr/>
        </p:nvPicPr>
        <p:blipFill>
          <a:blip r:embed="rId2"/>
          <a:stretch>
            <a:fillRect/>
          </a:stretch>
        </p:blipFill>
        <p:spPr>
          <a:xfrm>
            <a:off x="2525078" y="1585065"/>
            <a:ext cx="6745532" cy="3687869"/>
          </a:xfrm>
          <a:prstGeom prst="rect">
            <a:avLst/>
          </a:prstGeom>
        </p:spPr>
      </p:pic>
    </p:spTree>
    <p:extLst>
      <p:ext uri="{BB962C8B-B14F-4D97-AF65-F5344CB8AC3E}">
        <p14:creationId xmlns:p14="http://schemas.microsoft.com/office/powerpoint/2010/main" val="40835302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2836</TotalTime>
  <Words>1650</Words>
  <Application>Microsoft Office PowerPoint</Application>
  <PresentationFormat>Widescreen</PresentationFormat>
  <Paragraphs>121</Paragraphs>
  <Slides>33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Arial</vt:lpstr>
      <vt:lpstr>Arial Black</vt:lpstr>
      <vt:lpstr>Bookman Old Style</vt:lpstr>
      <vt:lpstr>Calibri</vt:lpstr>
      <vt:lpstr>Calibri Light</vt:lpstr>
      <vt:lpstr>Office Theme</vt:lpstr>
      <vt:lpstr>COLLEGE OF ENGINEERING AND TECHNOLOGY                UNIVERSITY OF SARGODHA   DESIGN OF STRUCTURES (CE-409) 01-Credit Hour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Aqeel Ahmed</dc:creator>
  <cp:lastModifiedBy>Dell</cp:lastModifiedBy>
  <cp:revision>700</cp:revision>
  <dcterms:created xsi:type="dcterms:W3CDTF">2018-08-25T12:15:03Z</dcterms:created>
  <dcterms:modified xsi:type="dcterms:W3CDTF">2020-04-30T11:11:40Z</dcterms:modified>
</cp:coreProperties>
</file>