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7" r:id="rId21"/>
    <p:sldId id="288" r:id="rId22"/>
    <p:sldId id="276" r:id="rId23"/>
    <p:sldId id="277" r:id="rId24"/>
    <p:sldId id="278" r:id="rId25"/>
    <p:sldId id="280" r:id="rId26"/>
    <p:sldId id="281" r:id="rId27"/>
    <p:sldId id="282" r:id="rId28"/>
    <p:sldId id="283" r:id="rId29"/>
    <p:sldId id="284" r:id="rId30"/>
    <p:sldId id="285" r:id="rId31"/>
    <p:sldId id="286" r:id="rId32"/>
    <p:sldId id="27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1488B5-754E-46F7-B052-540836E95EFC}" type="datetimeFigureOut">
              <a:rPr lang="en-US" smtClean="0"/>
              <a:pPr/>
              <a:t>12/2/2020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37BA2-2D0D-4F6A-89BE-338046D6AFA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A037BA2-2D0D-4F6A-89BE-338046D6AFA3}"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6CA504-1CF0-449F-9462-A646C651DADD}"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0D66FC-FBC9-4B3E-8378-DFE7578CAF2B}"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609AD7-D744-4F35-BA7E-A7A0111C5031}"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A43140-C491-472A-8C60-75DCB5922211}"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945895-8BBA-48B3-A0DF-8172452E3BF8}"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79D971-011B-438F-847D-D6DEE887015E}"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574E66-4164-4374-BA4F-FC9718B8D6D3}"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7F7B08-D520-4791-B7F5-B4D314B0CCAF}"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A6CE25-504A-4AA8-A79B-C1E96E2EA2D1}"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FD5437-AF89-4820-A282-E7BFC3706C56}"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F3A3AD-D12D-4CE5-B36E-18C611F45B43}"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0A0091-578B-4823-BA4C-BE1B53859845}"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7A5821-018C-4C88-8B22-63D8400ED340}"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F20E68-A49C-477D-8CFE-175EADD539D5}"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74D818-F2A6-4777-9F46-77711429AA93}"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D6019D-35A4-466A-AA91-7E0667C57FB1}"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259143-61B7-4D46-B6C6-02069B91DE5B}"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C96405-83D6-49A2-8D82-08A890CE2BFE}"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BD0070-2D79-4A63-941A-379A1E6D8792}"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AD33F0-5EB5-46B4-9770-7E0E3737F82F}"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55668C-50AA-47AA-9A30-EE882BBAF4F8}"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9CDB78-1ACD-42D5-AE64-02BE1FA69FDA}"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3586AA5-65F7-4C3B-B674-F3F1BC659BDF}" type="datetimeFigureOut">
              <a:rPr lang="en-US" smtClean="0"/>
              <a:pPr/>
              <a:t>12/2/2020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EE04F18-CF53-48E5-92CF-0CCFFD67AB2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586AA5-65F7-4C3B-B674-F3F1BC659BDF}"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586AA5-65F7-4C3B-B674-F3F1BC659BDF}"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586AA5-65F7-4C3B-B674-F3F1BC659BDF}"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586AA5-65F7-4C3B-B674-F3F1BC659BDF}" type="datetimeFigureOut">
              <a:rPr lang="en-US" smtClean="0"/>
              <a:pPr/>
              <a:t>12/2/2020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E04F18-CF53-48E5-92CF-0CCFFD67AB2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586AA5-65F7-4C3B-B674-F3F1BC659BDF}"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3586AA5-65F7-4C3B-B674-F3F1BC659BDF}" type="datetimeFigureOut">
              <a:rPr lang="en-US" smtClean="0"/>
              <a:pPr/>
              <a:t>12/2/2020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586AA5-65F7-4C3B-B674-F3F1BC659BDF}" type="datetimeFigureOut">
              <a:rPr lang="en-US" smtClean="0"/>
              <a:pPr/>
              <a:t>12/2/2020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86AA5-65F7-4C3B-B674-F3F1BC659BDF}" type="datetimeFigureOut">
              <a:rPr lang="en-US" smtClean="0"/>
              <a:pPr/>
              <a:t>12/2/2020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586AA5-65F7-4C3B-B674-F3F1BC659BDF}"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E04F18-CF53-48E5-92CF-0CCFFD67AB2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586AA5-65F7-4C3B-B674-F3F1BC659BDF}" type="datetimeFigureOut">
              <a:rPr lang="en-US" smtClean="0"/>
              <a:pPr/>
              <a:t>12/2/2020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DEE04F18-CF53-48E5-92CF-0CCFFD67AB2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3586AA5-65F7-4C3B-B674-F3F1BC659BDF}" type="datetimeFigureOut">
              <a:rPr lang="en-US" smtClean="0"/>
              <a:pPr/>
              <a:t>12/2/2020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EE04F18-CF53-48E5-92CF-0CCFFD67AB2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Pronouns</a:t>
            </a:r>
            <a:br>
              <a:rPr lang="en-GB" dirty="0" smtClean="0"/>
            </a:br>
            <a:endParaRPr lang="en-GB" dirty="0"/>
          </a:p>
        </p:txBody>
      </p:sp>
      <p:sp>
        <p:nvSpPr>
          <p:cNvPr id="3" name="Subtitle 2"/>
          <p:cNvSpPr>
            <a:spLocks noGrp="1"/>
          </p:cNvSpPr>
          <p:nvPr>
            <p:ph type="subTitle" idx="1"/>
          </p:nvPr>
        </p:nvSpPr>
        <p:spPr>
          <a:xfrm>
            <a:off x="533400" y="3962416"/>
            <a:ext cx="7854696" cy="1752600"/>
          </a:xfrm>
        </p:spPr>
        <p:txBody>
          <a:bodyPr/>
          <a:lstStyle/>
          <a:p>
            <a:pPr algn="ctr"/>
            <a:r>
              <a:rPr lang="en-GB" dirty="0" smtClean="0"/>
              <a:t>By</a:t>
            </a:r>
          </a:p>
          <a:p>
            <a:pPr algn="ctr"/>
            <a:r>
              <a:rPr lang="en-GB" dirty="0" err="1" smtClean="0"/>
              <a:t>Tanveer</a:t>
            </a:r>
            <a:r>
              <a:rPr lang="en-GB" dirty="0" smtClean="0"/>
              <a:t> </a:t>
            </a:r>
            <a:r>
              <a:rPr lang="en-GB" dirty="0" err="1" smtClean="0"/>
              <a:t>Gul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 Reflexive Pronouns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0243" name="Content Placeholder 2"/>
          <p:cNvSpPr>
            <a:spLocks noGrp="1"/>
          </p:cNvSpPr>
          <p:nvPr>
            <p:ph idx="1"/>
          </p:nvPr>
        </p:nvSpPr>
        <p:spPr/>
        <p:txBody>
          <a:bodyPr/>
          <a:lstStyle/>
          <a:p>
            <a:pPr algn="just" eaLnBrk="1" hangingPunct="1"/>
            <a:r>
              <a:rPr lang="en-US" sz="2800" i="1" dirty="0" smtClean="0"/>
              <a:t>Reflexive pronouns are words that refer to the noun or pronoun that is  the subject of the verb. The words myself,  yourself, himself, herself, itself, ourselves, yourselves and themselves are reflexive pronouns.</a:t>
            </a:r>
          </a:p>
          <a:p>
            <a:pPr algn="just" eaLnBrk="1" hangingPunct="1"/>
            <a:endParaRPr lang="en-US" i="1" dirty="0" smtClean="0"/>
          </a:p>
          <a:p>
            <a:pPr algn="just" eaLnBrk="1" hangingPunct="1"/>
            <a:r>
              <a:rPr lang="en-US" dirty="0" smtClean="0"/>
              <a:t>Examples :-</a:t>
            </a:r>
          </a:p>
          <a:p>
            <a:pPr algn="just" eaLnBrk="1" hangingPunct="1">
              <a:buFont typeface="Wingdings" pitchFamily="2" charset="2"/>
              <a:buChar char="ü"/>
            </a:pPr>
            <a:r>
              <a:rPr lang="en-US" dirty="0" smtClean="0"/>
              <a:t> My brother built this computer </a:t>
            </a:r>
            <a:r>
              <a:rPr lang="en-US" dirty="0" smtClean="0">
                <a:solidFill>
                  <a:srgbClr val="FF0000"/>
                </a:solidFill>
              </a:rPr>
              <a:t>himself</a:t>
            </a:r>
          </a:p>
          <a:p>
            <a:pPr algn="just" eaLnBrk="1" hangingPunct="1">
              <a:buFont typeface="Wingdings" pitchFamily="2" charset="2"/>
              <a:buChar char="ü"/>
            </a:pPr>
            <a:r>
              <a:rPr lang="en-US" dirty="0" smtClean="0"/>
              <a:t> John was looking at </a:t>
            </a:r>
            <a:r>
              <a:rPr lang="en-US" dirty="0" smtClean="0">
                <a:solidFill>
                  <a:srgbClr val="FF0000"/>
                </a:solidFill>
              </a:rPr>
              <a:t>himself</a:t>
            </a:r>
            <a:r>
              <a:rPr lang="en-US" dirty="0" smtClean="0"/>
              <a:t> in the mirror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Some more examples :-</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Be careful not to cut </a:t>
            </a:r>
            <a:r>
              <a:rPr lang="en-US" dirty="0" smtClean="0">
                <a:solidFill>
                  <a:srgbClr val="00B0F0"/>
                </a:solidFill>
              </a:rPr>
              <a:t>yourself</a:t>
            </a:r>
            <a:r>
              <a:rPr lang="en-US" dirty="0" smtClean="0"/>
              <a:t> with that knife.</a:t>
            </a:r>
          </a:p>
          <a:p>
            <a:pPr eaLnBrk="1" fontAlgn="auto" hangingPunct="1">
              <a:spcAft>
                <a:spcPts val="0"/>
              </a:spcAft>
              <a:buFont typeface="Arial" pitchFamily="34" charset="0"/>
              <a:buChar char="•"/>
              <a:defRPr/>
            </a:pPr>
            <a:r>
              <a:rPr lang="en-US" dirty="0" smtClean="0"/>
              <a:t>Our cat washes </a:t>
            </a:r>
            <a:r>
              <a:rPr lang="en-US" dirty="0" smtClean="0">
                <a:solidFill>
                  <a:srgbClr val="00B0F0"/>
                </a:solidFill>
              </a:rPr>
              <a:t>itself </a:t>
            </a:r>
            <a:r>
              <a:rPr lang="en-US" dirty="0" smtClean="0"/>
              <a:t>after every meal.</a:t>
            </a:r>
          </a:p>
          <a:p>
            <a:pPr eaLnBrk="1" fontAlgn="auto" hangingPunct="1">
              <a:spcAft>
                <a:spcPts val="0"/>
              </a:spcAft>
              <a:buFont typeface="Arial" pitchFamily="34" charset="0"/>
              <a:buChar char="•"/>
              <a:defRPr/>
            </a:pPr>
            <a:r>
              <a:rPr lang="en-US" dirty="0" smtClean="0"/>
              <a:t>We baked the cake by </a:t>
            </a:r>
            <a:r>
              <a:rPr lang="en-US" dirty="0" smtClean="0">
                <a:solidFill>
                  <a:srgbClr val="00B0F0"/>
                </a:solidFill>
              </a:rPr>
              <a:t>ourselves</a:t>
            </a:r>
            <a:r>
              <a:rPr lang="en-US" dirty="0" smtClean="0"/>
              <a:t>.</a:t>
            </a:r>
          </a:p>
          <a:p>
            <a:pPr eaLnBrk="1" fontAlgn="auto" hangingPunct="1">
              <a:spcAft>
                <a:spcPts val="0"/>
              </a:spcAft>
              <a:buFont typeface="Arial" pitchFamily="34" charset="0"/>
              <a:buChar char="•"/>
              <a:defRPr/>
            </a:pPr>
            <a:r>
              <a:rPr lang="en-US" i="1" dirty="0" smtClean="0"/>
              <a:t>Come in, everybody, and find </a:t>
            </a:r>
            <a:r>
              <a:rPr lang="en-US" i="1" dirty="0" smtClean="0">
                <a:solidFill>
                  <a:srgbClr val="00B0F0"/>
                </a:solidFill>
              </a:rPr>
              <a:t>yourselves</a:t>
            </a:r>
            <a:r>
              <a:rPr lang="en-US" i="1" dirty="0" smtClean="0"/>
              <a:t> a seat.</a:t>
            </a:r>
          </a:p>
          <a:p>
            <a:pPr eaLnBrk="1" fontAlgn="auto" hangingPunct="1">
              <a:spcAft>
                <a:spcPts val="0"/>
              </a:spcAft>
              <a:buFont typeface="Arial" pitchFamily="34" charset="0"/>
              <a:buChar char="•"/>
              <a:defRPr/>
            </a:pPr>
            <a:r>
              <a:rPr lang="en-US" i="1" dirty="0" smtClean="0"/>
              <a:t>The children cleaned their room all by </a:t>
            </a:r>
            <a:r>
              <a:rPr lang="en-US" i="1" dirty="0" smtClean="0">
                <a:solidFill>
                  <a:srgbClr val="00B0F0"/>
                </a:solidFill>
              </a:rPr>
              <a:t>themselves</a:t>
            </a:r>
            <a:r>
              <a:rPr lang="en-US" i="1" dirty="0" smtClean="0"/>
              <a:t>.</a:t>
            </a:r>
          </a:p>
          <a:p>
            <a:pPr eaLnBrk="1" fontAlgn="auto" hangingPunct="1">
              <a:spcAft>
                <a:spcPts val="0"/>
              </a:spcAft>
              <a:buFont typeface="Arial" pitchFamily="34" charset="0"/>
              <a:buChar char="•"/>
              <a:defRPr/>
            </a:pPr>
            <a:r>
              <a:rPr lang="en-US" i="1" dirty="0" smtClean="0"/>
              <a:t>Bears like to rub </a:t>
            </a:r>
            <a:r>
              <a:rPr lang="en-US" i="1" dirty="0" smtClean="0">
                <a:solidFill>
                  <a:srgbClr val="00B0F0"/>
                </a:solidFill>
              </a:rPr>
              <a:t>themselves</a:t>
            </a:r>
            <a:r>
              <a:rPr lang="en-US" i="1" dirty="0" smtClean="0"/>
              <a:t> against a tree.</a:t>
            </a:r>
          </a:p>
          <a:p>
            <a:pPr eaLnBrk="1" fontAlgn="auto" hangingPunct="1">
              <a:spcAft>
                <a:spcPts val="0"/>
              </a:spcAft>
              <a:buFont typeface="Arial" pitchFamily="34" charset="0"/>
              <a:buChar char="•"/>
              <a:defRPr/>
            </a:pPr>
            <a:r>
              <a:rPr lang="en-US" i="1" dirty="0" smtClean="0"/>
              <a:t>The bird washed </a:t>
            </a:r>
            <a:r>
              <a:rPr lang="en-US" i="1" dirty="0" smtClean="0">
                <a:solidFill>
                  <a:srgbClr val="00B0F0"/>
                </a:solidFill>
              </a:rPr>
              <a:t>itself </a:t>
            </a:r>
            <a:r>
              <a:rPr lang="en-US" i="1" dirty="0" smtClean="0"/>
              <a:t>by splashing in a puddle.</a:t>
            </a:r>
          </a:p>
          <a:p>
            <a:pPr eaLnBrk="1" fontAlgn="auto" hangingPunct="1">
              <a:spcAft>
                <a:spcPts val="0"/>
              </a:spcAft>
              <a:buFont typeface="Arial" pitchFamily="34" charset="0"/>
              <a:buChar char="•"/>
              <a:defRPr/>
            </a:pPr>
            <a:r>
              <a:rPr lang="en-US" i="1" dirty="0" smtClean="0"/>
              <a:t>The players train every day to keep </a:t>
            </a:r>
            <a:r>
              <a:rPr lang="en-US" i="1" dirty="0" smtClean="0">
                <a:solidFill>
                  <a:srgbClr val="00B0F0"/>
                </a:solidFill>
              </a:rPr>
              <a:t>themselves</a:t>
            </a:r>
            <a:r>
              <a:rPr lang="en-US" i="1" dirty="0" smtClean="0"/>
              <a:t> it.</a:t>
            </a:r>
          </a:p>
          <a:p>
            <a:pPr eaLnBrk="1" fontAlgn="auto" hangingPunct="1">
              <a:spcAft>
                <a:spcPts val="0"/>
              </a:spcAft>
              <a:buFont typeface="Arial" pitchFamily="34" charset="0"/>
              <a:buNone/>
              <a:defRPr/>
            </a:pPr>
            <a:endParaRPr lang="en-US" i="1"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3601720"/>
        </p:xfrm>
        <a:graphic>
          <a:graphicData uri="http://schemas.openxmlformats.org/drawingml/2006/table">
            <a:tbl>
              <a:tblPr firstRow="1" bandRow="1">
                <a:tableStyleId>{5C22544A-7EE6-4342-B048-85BDC9FD1C3A}</a:tableStyleId>
              </a:tblPr>
              <a:tblGrid>
                <a:gridCol w="4572000"/>
                <a:gridCol w="4572000"/>
              </a:tblGrid>
              <a:tr h="450215">
                <a:tc>
                  <a:txBody>
                    <a:bodyPr/>
                    <a:lstStyle/>
                    <a:p>
                      <a:r>
                        <a:rPr lang="en-US" dirty="0" smtClean="0"/>
                        <a:t>Singular personal</a:t>
                      </a:r>
                      <a:r>
                        <a:rPr lang="en-US" baseline="0" dirty="0" smtClean="0"/>
                        <a:t> pronoun</a:t>
                      </a:r>
                      <a:endParaRPr lang="en-US" dirty="0"/>
                    </a:p>
                  </a:txBody>
                  <a:tcPr/>
                </a:tc>
                <a:tc>
                  <a:txBody>
                    <a:bodyPr/>
                    <a:lstStyle/>
                    <a:p>
                      <a:r>
                        <a:rPr lang="en-US" dirty="0" smtClean="0"/>
                        <a:t>Reflexive pronoun</a:t>
                      </a:r>
                      <a:endParaRPr lang="en-US" dirty="0"/>
                    </a:p>
                  </a:txBody>
                  <a:tcPr/>
                </a:tc>
              </a:tr>
              <a:tr h="450215">
                <a:tc>
                  <a:txBody>
                    <a:bodyPr/>
                    <a:lstStyle/>
                    <a:p>
                      <a:r>
                        <a:rPr lang="en-US" dirty="0" smtClean="0"/>
                        <a:t>I (subject</a:t>
                      </a:r>
                      <a:r>
                        <a:rPr lang="en-US" baseline="0" dirty="0" smtClean="0"/>
                        <a:t> pronoun)</a:t>
                      </a:r>
                      <a:endParaRPr lang="en-US" dirty="0"/>
                    </a:p>
                  </a:txBody>
                  <a:tcPr/>
                </a:tc>
                <a:tc>
                  <a:txBody>
                    <a:bodyPr/>
                    <a:lstStyle/>
                    <a:p>
                      <a:r>
                        <a:rPr lang="en-US" dirty="0" smtClean="0"/>
                        <a:t>Myself</a:t>
                      </a:r>
                      <a:endParaRPr lang="en-US" dirty="0"/>
                    </a:p>
                  </a:txBody>
                  <a:tcPr/>
                </a:tc>
              </a:tr>
              <a:tr h="450215">
                <a:tc>
                  <a:txBody>
                    <a:bodyPr/>
                    <a:lstStyle/>
                    <a:p>
                      <a:r>
                        <a:rPr lang="en-US" dirty="0" smtClean="0"/>
                        <a:t>Me (object</a:t>
                      </a:r>
                      <a:r>
                        <a:rPr lang="en-US" baseline="0" dirty="0" smtClean="0"/>
                        <a:t> pronoun)</a:t>
                      </a:r>
                      <a:endParaRPr lang="en-US" dirty="0"/>
                    </a:p>
                  </a:txBody>
                  <a:tcPr/>
                </a:tc>
                <a:tc>
                  <a:txBody>
                    <a:bodyPr/>
                    <a:lstStyle/>
                    <a:p>
                      <a:r>
                        <a:rPr lang="en-US" dirty="0" smtClean="0"/>
                        <a:t>Myself</a:t>
                      </a:r>
                      <a:endParaRPr lang="en-US" dirty="0"/>
                    </a:p>
                  </a:txBody>
                  <a:tcPr/>
                </a:tc>
              </a:tr>
              <a:tr h="450215">
                <a:tc>
                  <a:txBody>
                    <a:bodyPr/>
                    <a:lstStyle/>
                    <a:p>
                      <a:r>
                        <a:rPr lang="en-US" dirty="0" smtClean="0"/>
                        <a:t>You (subject/object pronoun)</a:t>
                      </a:r>
                      <a:endParaRPr lang="en-US" dirty="0"/>
                    </a:p>
                  </a:txBody>
                  <a:tcPr/>
                </a:tc>
                <a:tc>
                  <a:txBody>
                    <a:bodyPr/>
                    <a:lstStyle/>
                    <a:p>
                      <a:r>
                        <a:rPr lang="en-US" dirty="0" smtClean="0"/>
                        <a:t>Yourself</a:t>
                      </a:r>
                      <a:endParaRPr lang="en-US" dirty="0"/>
                    </a:p>
                  </a:txBody>
                  <a:tcPr/>
                </a:tc>
              </a:tr>
              <a:tr h="450215">
                <a:tc>
                  <a:txBody>
                    <a:bodyPr/>
                    <a:lstStyle/>
                    <a:p>
                      <a:r>
                        <a:rPr lang="en-US" dirty="0" smtClean="0"/>
                        <a:t>He (subject pronoun)</a:t>
                      </a:r>
                      <a:endParaRPr lang="en-US" dirty="0"/>
                    </a:p>
                  </a:txBody>
                  <a:tcPr/>
                </a:tc>
                <a:tc>
                  <a:txBody>
                    <a:bodyPr/>
                    <a:lstStyle/>
                    <a:p>
                      <a:r>
                        <a:rPr lang="en-US" dirty="0" smtClean="0"/>
                        <a:t>Himself</a:t>
                      </a:r>
                      <a:endParaRPr lang="en-US" dirty="0"/>
                    </a:p>
                  </a:txBody>
                  <a:tcPr/>
                </a:tc>
              </a:tr>
              <a:tr h="450215">
                <a:tc>
                  <a:txBody>
                    <a:bodyPr/>
                    <a:lstStyle/>
                    <a:p>
                      <a:r>
                        <a:rPr lang="en-US" dirty="0" smtClean="0"/>
                        <a:t>Him(object pronoun)</a:t>
                      </a:r>
                      <a:endParaRPr lang="en-US" dirty="0"/>
                    </a:p>
                  </a:txBody>
                  <a:tcPr/>
                </a:tc>
                <a:tc>
                  <a:txBody>
                    <a:bodyPr/>
                    <a:lstStyle/>
                    <a:p>
                      <a:r>
                        <a:rPr lang="en-US" dirty="0" smtClean="0"/>
                        <a:t>Himself</a:t>
                      </a:r>
                      <a:endParaRPr lang="en-US" dirty="0"/>
                    </a:p>
                  </a:txBody>
                  <a:tcPr/>
                </a:tc>
              </a:tr>
              <a:tr h="450215">
                <a:tc>
                  <a:txBody>
                    <a:bodyPr/>
                    <a:lstStyle/>
                    <a:p>
                      <a:r>
                        <a:rPr lang="en-US" dirty="0" smtClean="0"/>
                        <a:t>She(subject pronoun)</a:t>
                      </a:r>
                      <a:endParaRPr lang="en-US" dirty="0"/>
                    </a:p>
                  </a:txBody>
                  <a:tcPr/>
                </a:tc>
                <a:tc>
                  <a:txBody>
                    <a:bodyPr/>
                    <a:lstStyle/>
                    <a:p>
                      <a:r>
                        <a:rPr lang="en-US" dirty="0" smtClean="0"/>
                        <a:t>Herself</a:t>
                      </a:r>
                      <a:endParaRPr lang="en-US" dirty="0"/>
                    </a:p>
                  </a:txBody>
                  <a:tcPr/>
                </a:tc>
              </a:tr>
              <a:tr h="450215">
                <a:tc>
                  <a:txBody>
                    <a:bodyPr/>
                    <a:lstStyle/>
                    <a:p>
                      <a:r>
                        <a:rPr lang="en-US" dirty="0" smtClean="0"/>
                        <a:t>It </a:t>
                      </a:r>
                      <a:endParaRPr lang="en-US" dirty="0"/>
                    </a:p>
                  </a:txBody>
                  <a:tcPr/>
                </a:tc>
                <a:tc>
                  <a:txBody>
                    <a:bodyPr/>
                    <a:lstStyle/>
                    <a:p>
                      <a:r>
                        <a:rPr lang="en-US" dirty="0" smtClean="0"/>
                        <a:t>itself</a:t>
                      </a:r>
                      <a:endParaRPr lang="en-US" dirty="0"/>
                    </a:p>
                  </a:txBody>
                  <a:tcPr/>
                </a:tc>
              </a:tr>
            </a:tbl>
          </a:graphicData>
        </a:graphic>
      </p:graphicFrame>
      <p:graphicFrame>
        <p:nvGraphicFramePr>
          <p:cNvPr id="5" name="Table 4"/>
          <p:cNvGraphicFramePr>
            <a:graphicFrameLocks noGrp="1"/>
          </p:cNvGraphicFramePr>
          <p:nvPr/>
        </p:nvGraphicFramePr>
        <p:xfrm>
          <a:off x="0" y="3581400"/>
          <a:ext cx="9144000" cy="3276600"/>
        </p:xfrm>
        <a:graphic>
          <a:graphicData uri="http://schemas.openxmlformats.org/drawingml/2006/table">
            <a:tbl>
              <a:tblPr firstRow="1" bandRow="1">
                <a:tableStyleId>{5C22544A-7EE6-4342-B048-85BDC9FD1C3A}</a:tableStyleId>
              </a:tblPr>
              <a:tblGrid>
                <a:gridCol w="4572000"/>
                <a:gridCol w="4572000"/>
              </a:tblGrid>
              <a:tr h="546100">
                <a:tc>
                  <a:txBody>
                    <a:bodyPr/>
                    <a:lstStyle/>
                    <a:p>
                      <a:r>
                        <a:rPr lang="en-US" dirty="0" smtClean="0"/>
                        <a:t>Plural</a:t>
                      </a:r>
                      <a:r>
                        <a:rPr lang="en-US" baseline="0" dirty="0" smtClean="0"/>
                        <a:t> personal pronoun</a:t>
                      </a:r>
                      <a:endParaRPr lang="en-US" dirty="0"/>
                    </a:p>
                  </a:txBody>
                  <a:tcPr/>
                </a:tc>
                <a:tc>
                  <a:txBody>
                    <a:bodyPr/>
                    <a:lstStyle/>
                    <a:p>
                      <a:r>
                        <a:rPr lang="en-US" dirty="0" smtClean="0"/>
                        <a:t>Reflexive </a:t>
                      </a:r>
                      <a:r>
                        <a:rPr lang="en-US" baseline="0" dirty="0" smtClean="0"/>
                        <a:t> pronoun</a:t>
                      </a:r>
                      <a:endParaRPr lang="en-US" dirty="0"/>
                    </a:p>
                  </a:txBody>
                  <a:tcPr/>
                </a:tc>
              </a:tr>
              <a:tr h="546100">
                <a:tc>
                  <a:txBody>
                    <a:bodyPr/>
                    <a:lstStyle/>
                    <a:p>
                      <a:r>
                        <a:rPr lang="en-US" dirty="0" smtClean="0"/>
                        <a:t>We (subject</a:t>
                      </a:r>
                      <a:r>
                        <a:rPr lang="en-US" baseline="0" dirty="0" smtClean="0"/>
                        <a:t> pronoun)</a:t>
                      </a:r>
                      <a:endParaRPr lang="en-US" dirty="0"/>
                    </a:p>
                  </a:txBody>
                  <a:tcPr/>
                </a:tc>
                <a:tc>
                  <a:txBody>
                    <a:bodyPr/>
                    <a:lstStyle/>
                    <a:p>
                      <a:r>
                        <a:rPr lang="en-US" dirty="0" smtClean="0"/>
                        <a:t>Ourselves</a:t>
                      </a:r>
                      <a:endParaRPr lang="en-US" dirty="0"/>
                    </a:p>
                  </a:txBody>
                  <a:tcPr/>
                </a:tc>
              </a:tr>
              <a:tr h="546100">
                <a:tc>
                  <a:txBody>
                    <a:bodyPr/>
                    <a:lstStyle/>
                    <a:p>
                      <a:r>
                        <a:rPr lang="en-US" dirty="0" smtClean="0"/>
                        <a:t>Us (object</a:t>
                      </a:r>
                      <a:r>
                        <a:rPr lang="en-US" baseline="0" dirty="0" smtClean="0"/>
                        <a:t> pronoun)</a:t>
                      </a:r>
                      <a:endParaRPr lang="en-US" dirty="0"/>
                    </a:p>
                  </a:txBody>
                  <a:tcPr/>
                </a:tc>
                <a:tc>
                  <a:txBody>
                    <a:bodyPr/>
                    <a:lstStyle/>
                    <a:p>
                      <a:r>
                        <a:rPr lang="en-US" dirty="0" smtClean="0"/>
                        <a:t>Ourselves</a:t>
                      </a:r>
                      <a:endParaRPr lang="en-US" dirty="0"/>
                    </a:p>
                  </a:txBody>
                  <a:tcPr/>
                </a:tc>
              </a:tr>
              <a:tr h="546100">
                <a:tc>
                  <a:txBody>
                    <a:bodyPr/>
                    <a:lstStyle/>
                    <a:p>
                      <a:r>
                        <a:rPr lang="en-US" dirty="0" smtClean="0"/>
                        <a:t>You(subject</a:t>
                      </a:r>
                      <a:r>
                        <a:rPr lang="en-US" baseline="0" dirty="0" smtClean="0"/>
                        <a:t> / object pronoun)</a:t>
                      </a:r>
                      <a:endParaRPr lang="en-US" dirty="0"/>
                    </a:p>
                  </a:txBody>
                  <a:tcPr/>
                </a:tc>
                <a:tc>
                  <a:txBody>
                    <a:bodyPr/>
                    <a:lstStyle/>
                    <a:p>
                      <a:r>
                        <a:rPr lang="en-US" dirty="0" smtClean="0"/>
                        <a:t>Yourselves</a:t>
                      </a:r>
                      <a:endParaRPr lang="en-US" dirty="0"/>
                    </a:p>
                  </a:txBody>
                  <a:tcPr/>
                </a:tc>
              </a:tr>
              <a:tr h="546100">
                <a:tc>
                  <a:txBody>
                    <a:bodyPr/>
                    <a:lstStyle/>
                    <a:p>
                      <a:r>
                        <a:rPr lang="en-US" dirty="0" smtClean="0"/>
                        <a:t>They (subject pronoun)</a:t>
                      </a:r>
                      <a:endParaRPr lang="en-US" dirty="0"/>
                    </a:p>
                  </a:txBody>
                  <a:tcPr/>
                </a:tc>
                <a:tc>
                  <a:txBody>
                    <a:bodyPr/>
                    <a:lstStyle/>
                    <a:p>
                      <a:r>
                        <a:rPr lang="en-US" dirty="0" smtClean="0"/>
                        <a:t>themselves</a:t>
                      </a:r>
                      <a:endParaRPr lang="en-US" dirty="0"/>
                    </a:p>
                  </a:txBody>
                  <a:tcPr/>
                </a:tc>
              </a:tr>
              <a:tr h="546100">
                <a:tc>
                  <a:txBody>
                    <a:bodyPr/>
                    <a:lstStyle/>
                    <a:p>
                      <a:r>
                        <a:rPr lang="en-US" dirty="0" smtClean="0"/>
                        <a:t>Them (object pronoun)</a:t>
                      </a:r>
                      <a:endParaRPr lang="en-US" dirty="0"/>
                    </a:p>
                  </a:txBody>
                  <a:tcPr/>
                </a:tc>
                <a:tc>
                  <a:txBody>
                    <a:bodyPr/>
                    <a:lstStyle/>
                    <a:p>
                      <a:r>
                        <a:rPr lang="en-US" dirty="0" smtClean="0"/>
                        <a:t>themselves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143000"/>
          </a:xfrm>
        </p:spPr>
        <p:txBody>
          <a:bodyPr rtlCol="0">
            <a:normAutofit/>
          </a:bodyPr>
          <a:lstStyle/>
          <a:p>
            <a:pPr eaLnBrk="1" fontAlgn="auto" hangingPunct="1">
              <a:spcAft>
                <a:spcPts val="0"/>
              </a:spcAft>
              <a:defRPr/>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4.Demonstrative Pronouns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3315" name="Content Placeholder 2"/>
          <p:cNvSpPr>
            <a:spLocks noGrp="1"/>
          </p:cNvSpPr>
          <p:nvPr>
            <p:ph idx="1"/>
          </p:nvPr>
        </p:nvSpPr>
        <p:spPr/>
        <p:txBody>
          <a:bodyPr/>
          <a:lstStyle/>
          <a:p>
            <a:pPr algn="just" eaLnBrk="1" hangingPunct="1"/>
            <a:r>
              <a:rPr lang="en-US" dirty="0" smtClean="0"/>
              <a:t>Demonstrative pronouns are used for pointing out things. The words this, that, these and those are demonstrative pronouns.</a:t>
            </a:r>
          </a:p>
          <a:p>
            <a:pPr algn="just" eaLnBrk="1" hangingPunct="1"/>
            <a:endParaRPr lang="en-US" dirty="0" smtClean="0"/>
          </a:p>
          <a:p>
            <a:pPr algn="just" eaLnBrk="1" hangingPunct="1"/>
            <a:r>
              <a:rPr lang="en-US" dirty="0" smtClean="0"/>
              <a:t>Examples:-</a:t>
            </a:r>
          </a:p>
          <a:p>
            <a:pPr algn="just" eaLnBrk="1" hangingPunct="1"/>
            <a:r>
              <a:rPr lang="en-US" dirty="0" smtClean="0">
                <a:solidFill>
                  <a:schemeClr val="tx2"/>
                </a:solidFill>
              </a:rPr>
              <a:t>These</a:t>
            </a:r>
            <a:r>
              <a:rPr lang="en-US" dirty="0" smtClean="0">
                <a:solidFill>
                  <a:srgbClr val="FF0000"/>
                </a:solidFill>
              </a:rPr>
              <a:t> </a:t>
            </a:r>
            <a:r>
              <a:rPr lang="en-US" dirty="0" smtClean="0"/>
              <a:t>are my pets.</a:t>
            </a:r>
          </a:p>
          <a:p>
            <a:pPr algn="just" eaLnBrk="1" hangingPunct="1"/>
            <a:r>
              <a:rPr lang="en-US" dirty="0" smtClean="0">
                <a:solidFill>
                  <a:schemeClr val="tx2"/>
                </a:solidFill>
              </a:rPr>
              <a:t>These </a:t>
            </a:r>
            <a:r>
              <a:rPr lang="en-US" dirty="0" smtClean="0"/>
              <a:t>are sheep but those are goats.</a:t>
            </a:r>
          </a:p>
          <a:p>
            <a:pPr algn="just" eaLnBrk="1" hangingPunct="1"/>
            <a:r>
              <a:rPr lang="en-US" dirty="0" smtClean="0">
                <a:solidFill>
                  <a:schemeClr val="tx2"/>
                </a:solidFill>
              </a:rPr>
              <a:t>Those</a:t>
            </a:r>
            <a:r>
              <a:rPr lang="en-US" dirty="0" smtClean="0"/>
              <a:t> are horses.</a:t>
            </a:r>
          </a:p>
          <a:p>
            <a:pPr algn="just"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Some more examples :-</a:t>
            </a:r>
          </a:p>
        </p:txBody>
      </p:sp>
      <p:sp>
        <p:nvSpPr>
          <p:cNvPr id="14339" name="Content Placeholder 2"/>
          <p:cNvSpPr>
            <a:spLocks noGrp="1"/>
          </p:cNvSpPr>
          <p:nvPr>
            <p:ph idx="1"/>
          </p:nvPr>
        </p:nvSpPr>
        <p:spPr/>
        <p:txBody>
          <a:bodyPr/>
          <a:lstStyle/>
          <a:p>
            <a:pPr eaLnBrk="1" hangingPunct="1"/>
            <a:r>
              <a:rPr lang="en-US" dirty="0" smtClean="0">
                <a:solidFill>
                  <a:schemeClr val="tx2"/>
                </a:solidFill>
              </a:rPr>
              <a:t>This</a:t>
            </a:r>
            <a:r>
              <a:rPr lang="en-US" dirty="0" smtClean="0"/>
              <a:t> is my desk. </a:t>
            </a:r>
          </a:p>
          <a:p>
            <a:pPr eaLnBrk="1" hangingPunct="1"/>
            <a:r>
              <a:rPr lang="en-US" dirty="0" smtClean="0">
                <a:solidFill>
                  <a:schemeClr val="tx2"/>
                </a:solidFill>
              </a:rPr>
              <a:t>This</a:t>
            </a:r>
            <a:r>
              <a:rPr lang="en-US" dirty="0" smtClean="0">
                <a:solidFill>
                  <a:srgbClr val="FF0000"/>
                </a:solidFill>
              </a:rPr>
              <a:t> </a:t>
            </a:r>
            <a:r>
              <a:rPr lang="en-US" dirty="0" smtClean="0"/>
              <a:t>is the </a:t>
            </a:r>
            <a:r>
              <a:rPr lang="en-US" dirty="0" err="1" smtClean="0"/>
              <a:t>Mings</a:t>
            </a:r>
            <a:r>
              <a:rPr lang="en-US" dirty="0" smtClean="0"/>
              <a:t>' house. </a:t>
            </a:r>
          </a:p>
          <a:p>
            <a:pPr eaLnBrk="1" hangingPunct="1"/>
            <a:r>
              <a:rPr lang="en-US" dirty="0" smtClean="0">
                <a:solidFill>
                  <a:schemeClr val="tx2"/>
                </a:solidFill>
              </a:rPr>
              <a:t>That</a:t>
            </a:r>
            <a:r>
              <a:rPr lang="en-US" dirty="0" smtClean="0"/>
              <a:t> is my friend’s house. </a:t>
            </a:r>
          </a:p>
          <a:p>
            <a:pPr eaLnBrk="1" hangingPunct="1"/>
            <a:r>
              <a:rPr lang="en-US" dirty="0" smtClean="0">
                <a:solidFill>
                  <a:schemeClr val="tx2"/>
                </a:solidFill>
              </a:rPr>
              <a:t>That’s </a:t>
            </a:r>
            <a:r>
              <a:rPr lang="en-US" dirty="0" smtClean="0"/>
              <a:t>my mother’s car.</a:t>
            </a:r>
          </a:p>
          <a:p>
            <a:pPr eaLnBrk="1" hangingPunct="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5. Indefinite Pronouns</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57200" y="1903433"/>
            <a:ext cx="8229600" cy="4525963"/>
          </a:xfrm>
        </p:spPr>
        <p:txBody>
          <a:bodyPr rtlCol="0">
            <a:normAutofit lnSpcReduction="10000"/>
          </a:bodyPr>
          <a:lstStyle/>
          <a:p>
            <a:pPr algn="just" eaLnBrk="1" fontAlgn="auto" hangingPunct="1">
              <a:spcAft>
                <a:spcPts val="0"/>
              </a:spcAft>
              <a:buFont typeface="Arial" pitchFamily="34" charset="0"/>
              <a:buChar char="•"/>
              <a:defRPr/>
            </a:pPr>
            <a:r>
              <a:rPr lang="en-US" sz="2800" dirty="0" smtClean="0"/>
              <a:t>An indefinite pronoun does not refer directly to any other word. Most indefinite pronouns </a:t>
            </a:r>
            <a:r>
              <a:rPr lang="en-US" sz="2800" b="1" dirty="0" smtClean="0"/>
              <a:t>express the idea of quantity.</a:t>
            </a:r>
          </a:p>
          <a:p>
            <a:pPr algn="just" eaLnBrk="1" fontAlgn="auto" hangingPunct="1">
              <a:spcAft>
                <a:spcPts val="0"/>
              </a:spcAft>
              <a:buFont typeface="Arial" pitchFamily="34" charset="0"/>
              <a:buChar char="•"/>
              <a:defRPr/>
            </a:pPr>
            <a:endParaRPr lang="en-US" dirty="0" smtClean="0"/>
          </a:p>
          <a:p>
            <a:pPr algn="just" eaLnBrk="1" fontAlgn="auto" hangingPunct="1">
              <a:spcAft>
                <a:spcPts val="0"/>
              </a:spcAft>
              <a:buFont typeface="Arial" pitchFamily="34" charset="0"/>
              <a:buChar char="•"/>
              <a:defRPr/>
            </a:pPr>
            <a:r>
              <a:rPr lang="en-US" dirty="0" smtClean="0">
                <a:solidFill>
                  <a:srgbClr val="7030A0"/>
                </a:solidFill>
              </a:rPr>
              <a:t>Examples :-</a:t>
            </a:r>
          </a:p>
          <a:p>
            <a:pPr algn="just" eaLnBrk="1" fontAlgn="auto" hangingPunct="1">
              <a:spcAft>
                <a:spcPts val="0"/>
              </a:spcAft>
              <a:buFont typeface="Arial" pitchFamily="34" charset="0"/>
              <a:buChar char="•"/>
              <a:defRPr/>
            </a:pPr>
            <a:endParaRPr lang="en-US" dirty="0" smtClean="0"/>
          </a:p>
          <a:p>
            <a:pPr algn="just" eaLnBrk="1" fontAlgn="auto" hangingPunct="1">
              <a:spcAft>
                <a:spcPts val="0"/>
              </a:spcAft>
              <a:buFont typeface="Arial" pitchFamily="34" charset="0"/>
              <a:buChar char="•"/>
              <a:defRPr/>
            </a:pPr>
            <a:r>
              <a:rPr lang="en-US" dirty="0" smtClean="0">
                <a:solidFill>
                  <a:srgbClr val="7030A0"/>
                </a:solidFill>
              </a:rPr>
              <a:t>Everybody</a:t>
            </a:r>
            <a:r>
              <a:rPr lang="en-US" dirty="0" smtClean="0">
                <a:solidFill>
                  <a:srgbClr val="FF0000"/>
                </a:solidFill>
              </a:rPr>
              <a:t> </a:t>
            </a:r>
            <a:r>
              <a:rPr lang="en-US" dirty="0" smtClean="0"/>
              <a:t>is welcome at the meeting.</a:t>
            </a:r>
          </a:p>
          <a:p>
            <a:pPr algn="just" eaLnBrk="1" fontAlgn="auto" hangingPunct="1">
              <a:spcAft>
                <a:spcPts val="0"/>
              </a:spcAft>
              <a:buFont typeface="Arial" pitchFamily="34" charset="0"/>
              <a:buChar char="•"/>
              <a:defRPr/>
            </a:pPr>
            <a:r>
              <a:rPr lang="en-US" dirty="0" smtClean="0">
                <a:solidFill>
                  <a:srgbClr val="7030A0"/>
                </a:solidFill>
              </a:rPr>
              <a:t>Many </a:t>
            </a:r>
            <a:r>
              <a:rPr lang="en-US" dirty="0" smtClean="0"/>
              <a:t>prefer their coffee with sugar.</a:t>
            </a:r>
          </a:p>
          <a:p>
            <a:pPr algn="just" eaLnBrk="1" fontAlgn="auto" hangingPunct="1">
              <a:spcAft>
                <a:spcPts val="0"/>
              </a:spcAft>
              <a:buFont typeface="Arial" pitchFamily="34" charset="0"/>
              <a:buChar char="•"/>
              <a:defRPr/>
            </a:pPr>
            <a:r>
              <a:rPr lang="en-US" dirty="0" smtClean="0"/>
              <a:t>Does </a:t>
            </a:r>
            <a:r>
              <a:rPr lang="en-US" dirty="0" smtClean="0">
                <a:solidFill>
                  <a:srgbClr val="7030A0"/>
                </a:solidFill>
              </a:rPr>
              <a:t>anybody </a:t>
            </a:r>
            <a:r>
              <a:rPr lang="en-US" dirty="0" smtClean="0"/>
              <a:t>care for a cheese sandwich?</a:t>
            </a:r>
          </a:p>
          <a:p>
            <a:pPr algn="just" eaLnBrk="1" fontAlgn="auto" hangingPunct="1">
              <a:spcAft>
                <a:spcPts val="0"/>
              </a:spcAft>
              <a:buFont typeface="Arial" pitchFamily="34" charset="0"/>
              <a:buChar char="•"/>
              <a:defRPr/>
            </a:pPr>
            <a:r>
              <a:rPr lang="en-US" dirty="0" smtClean="0">
                <a:solidFill>
                  <a:srgbClr val="7030A0"/>
                </a:solidFill>
              </a:rPr>
              <a:t>Few</a:t>
            </a:r>
            <a:r>
              <a:rPr lang="en-US" dirty="0" smtClean="0"/>
              <a:t> choose to live in the arid desert.</a:t>
            </a:r>
          </a:p>
          <a:p>
            <a:pPr algn="just"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762000"/>
            <a:ext cx="8763000" cy="3292475"/>
          </a:xfrm>
          <a:prstGeom prst="rect">
            <a:avLst/>
          </a:prstGeom>
        </p:spPr>
        <p:txBody>
          <a:bodyPr>
            <a:spAutoFit/>
          </a:bodyPr>
          <a:lstStyle/>
          <a:p>
            <a:pPr fontAlgn="auto">
              <a:spcBef>
                <a:spcPts val="0"/>
              </a:spcBef>
              <a:spcAft>
                <a:spcPts val="0"/>
              </a:spcAft>
              <a:defRPr/>
            </a:pPr>
            <a:r>
              <a:rPr lang="en-US" sz="2800" b="1" i="1" u="sng" dirty="0">
                <a:solidFill>
                  <a:srgbClr val="7030A0"/>
                </a:solidFill>
                <a:effectLst>
                  <a:outerShdw blurRad="38100" dist="38100" dir="2700000" algn="tl">
                    <a:srgbClr val="000000">
                      <a:alpha val="43137"/>
                    </a:srgbClr>
                  </a:outerShdw>
                </a:effectLst>
                <a:latin typeface="+mn-lt"/>
                <a:cs typeface="+mn-cs"/>
              </a:rPr>
              <a:t>Can you find indefinite pronoun in each sentence.</a:t>
            </a:r>
          </a:p>
          <a:p>
            <a:pPr fontAlgn="auto">
              <a:spcBef>
                <a:spcPts val="0"/>
              </a:spcBef>
              <a:spcAft>
                <a:spcPts val="0"/>
              </a:spcAft>
              <a:defRPr/>
            </a:pPr>
            <a:r>
              <a:rPr lang="en-US" sz="2000" dirty="0">
                <a:latin typeface="+mn-lt"/>
                <a:cs typeface="+mn-cs"/>
              </a:rPr>
              <a:t> </a:t>
            </a:r>
          </a:p>
          <a:p>
            <a:pPr fontAlgn="auto">
              <a:spcBef>
                <a:spcPts val="0"/>
              </a:spcBef>
              <a:spcAft>
                <a:spcPts val="0"/>
              </a:spcAft>
              <a:defRPr/>
            </a:pPr>
            <a:endParaRPr lang="en-US" sz="2000" dirty="0">
              <a:latin typeface="+mn-lt"/>
              <a:cs typeface="+mn-cs"/>
            </a:endParaRPr>
          </a:p>
          <a:p>
            <a:pPr fontAlgn="auto">
              <a:spcBef>
                <a:spcPts val="0"/>
              </a:spcBef>
              <a:spcAft>
                <a:spcPts val="0"/>
              </a:spcAft>
              <a:defRPr/>
            </a:pPr>
            <a:r>
              <a:rPr lang="en-US" sz="2000" dirty="0">
                <a:latin typeface="+mn-lt"/>
                <a:cs typeface="+mn-cs"/>
              </a:rPr>
              <a:t> </a:t>
            </a:r>
            <a:r>
              <a:rPr lang="en-US" sz="2800" dirty="0">
                <a:latin typeface="+mn-lt"/>
                <a:cs typeface="+mn-cs"/>
              </a:rPr>
              <a:t>1.   One never knows who might be listening.</a:t>
            </a:r>
          </a:p>
          <a:p>
            <a:pPr fontAlgn="auto">
              <a:spcBef>
                <a:spcPts val="0"/>
              </a:spcBef>
              <a:spcAft>
                <a:spcPts val="0"/>
              </a:spcAft>
              <a:defRPr/>
            </a:pPr>
            <a:r>
              <a:rPr lang="en-US" sz="2800" dirty="0">
                <a:latin typeface="+mn-lt"/>
                <a:cs typeface="+mn-cs"/>
              </a:rPr>
              <a:t> 2.   Many are called but few are chosen.</a:t>
            </a:r>
          </a:p>
          <a:p>
            <a:pPr fontAlgn="auto">
              <a:spcBef>
                <a:spcPts val="0"/>
              </a:spcBef>
              <a:spcAft>
                <a:spcPts val="0"/>
              </a:spcAft>
              <a:defRPr/>
            </a:pPr>
            <a:r>
              <a:rPr lang="en-US" sz="2800" dirty="0">
                <a:latin typeface="+mn-lt"/>
                <a:cs typeface="+mn-cs"/>
              </a:rPr>
              <a:t> 3.   I finished my cookie and asked for another.</a:t>
            </a:r>
          </a:p>
          <a:p>
            <a:pPr fontAlgn="auto">
              <a:spcBef>
                <a:spcPts val="0"/>
              </a:spcBef>
              <a:spcAft>
                <a:spcPts val="0"/>
              </a:spcAft>
              <a:defRPr/>
            </a:pPr>
            <a:r>
              <a:rPr lang="en-US" sz="2800" dirty="0">
                <a:latin typeface="+mn-lt"/>
                <a:cs typeface="+mn-cs"/>
              </a:rPr>
              <a:t> 4.   Both were punished for the crime they committed.</a:t>
            </a:r>
          </a:p>
          <a:p>
            <a:pPr fontAlgn="auto">
              <a:spcBef>
                <a:spcPts val="0"/>
              </a:spcBef>
              <a:spcAft>
                <a:spcPts val="0"/>
              </a:spcAft>
              <a:defRPr/>
            </a:pPr>
            <a:r>
              <a:rPr lang="en-US" sz="2800" dirty="0">
                <a:latin typeface="+mn-lt"/>
                <a:cs typeface="+mn-cs"/>
              </a:rPr>
              <a:t> 5.   Several applied for the job, but no one was hired.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ChangeArrowheads="1"/>
          </p:cNvSpPr>
          <p:nvPr/>
        </p:nvSpPr>
        <p:spPr bwMode="auto">
          <a:xfrm>
            <a:off x="304800" y="228600"/>
            <a:ext cx="4953000" cy="584200"/>
          </a:xfrm>
          <a:prstGeom prst="rect">
            <a:avLst/>
          </a:prstGeom>
          <a:noFill/>
          <a:ln w="9525">
            <a:noFill/>
            <a:miter lim="800000"/>
            <a:headEnd/>
            <a:tailEnd/>
          </a:ln>
        </p:spPr>
        <p:txBody>
          <a:bodyPr>
            <a:spAutoFit/>
          </a:bodyPr>
          <a:lstStyle/>
          <a:p>
            <a:r>
              <a:rPr lang="en-US" sz="3200" b="1" i="1">
                <a:latin typeface="Calibri" pitchFamily="34" charset="0"/>
              </a:rPr>
              <a:t>Indefinite Pronouns :-</a:t>
            </a:r>
          </a:p>
        </p:txBody>
      </p:sp>
      <p:graphicFrame>
        <p:nvGraphicFramePr>
          <p:cNvPr id="5" name="Table 4"/>
          <p:cNvGraphicFramePr>
            <a:graphicFrameLocks noGrp="1"/>
          </p:cNvGraphicFramePr>
          <p:nvPr/>
        </p:nvGraphicFramePr>
        <p:xfrm>
          <a:off x="304800" y="1447800"/>
          <a:ext cx="8562816" cy="4114800"/>
        </p:xfrm>
        <a:graphic>
          <a:graphicData uri="http://schemas.openxmlformats.org/drawingml/2006/table">
            <a:tbl>
              <a:tblPr firstRow="1" bandRow="1"/>
              <a:tblGrid>
                <a:gridCol w="2140704"/>
                <a:gridCol w="2140704"/>
                <a:gridCol w="2140704"/>
                <a:gridCol w="2140704"/>
              </a:tblGrid>
              <a:tr h="685800">
                <a:tc>
                  <a:txBody>
                    <a:bodyPr/>
                    <a:lstStyle/>
                    <a:p>
                      <a:r>
                        <a:rPr lang="en-US" sz="2400" dirty="0" smtClean="0"/>
                        <a:t>All</a:t>
                      </a:r>
                      <a:endParaRPr lang="en-US" sz="2400" dirty="0"/>
                    </a:p>
                  </a:txBody>
                  <a:tcPr/>
                </a:tc>
                <a:tc>
                  <a:txBody>
                    <a:bodyPr/>
                    <a:lstStyle/>
                    <a:p>
                      <a:r>
                        <a:rPr lang="en-US" sz="2400" dirty="0" smtClean="0"/>
                        <a:t>Each</a:t>
                      </a:r>
                      <a:endParaRPr lang="en-US" sz="2400" dirty="0"/>
                    </a:p>
                  </a:txBody>
                  <a:tcPr/>
                </a:tc>
                <a:tc>
                  <a:txBody>
                    <a:bodyPr/>
                    <a:lstStyle/>
                    <a:p>
                      <a:r>
                        <a:rPr lang="en-US" sz="2400" dirty="0" smtClean="0"/>
                        <a:t>Most</a:t>
                      </a:r>
                      <a:endParaRPr lang="en-US" sz="2400" dirty="0"/>
                    </a:p>
                  </a:txBody>
                  <a:tcPr/>
                </a:tc>
                <a:tc>
                  <a:txBody>
                    <a:bodyPr/>
                    <a:lstStyle/>
                    <a:p>
                      <a:r>
                        <a:rPr lang="en-US" sz="2400" dirty="0" smtClean="0"/>
                        <a:t>Other</a:t>
                      </a:r>
                      <a:endParaRPr lang="en-US" sz="2400" dirty="0"/>
                    </a:p>
                  </a:txBody>
                  <a:tcPr/>
                </a:tc>
              </a:tr>
              <a:tr h="685800">
                <a:tc>
                  <a:txBody>
                    <a:bodyPr/>
                    <a:lstStyle/>
                    <a:p>
                      <a:r>
                        <a:rPr lang="en-US" sz="2400" dirty="0" smtClean="0"/>
                        <a:t>Another</a:t>
                      </a:r>
                      <a:endParaRPr lang="en-US" sz="2400" dirty="0"/>
                    </a:p>
                  </a:txBody>
                  <a:tcPr/>
                </a:tc>
                <a:tc>
                  <a:txBody>
                    <a:bodyPr/>
                    <a:lstStyle/>
                    <a:p>
                      <a:r>
                        <a:rPr lang="en-US" sz="2400" dirty="0" smtClean="0"/>
                        <a:t>Either</a:t>
                      </a:r>
                      <a:endParaRPr lang="en-US" sz="2400" dirty="0"/>
                    </a:p>
                  </a:txBody>
                  <a:tcPr/>
                </a:tc>
                <a:tc>
                  <a:txBody>
                    <a:bodyPr/>
                    <a:lstStyle/>
                    <a:p>
                      <a:r>
                        <a:rPr lang="en-US" sz="2400" dirty="0" smtClean="0"/>
                        <a:t>Neither</a:t>
                      </a:r>
                      <a:endParaRPr lang="en-US" sz="2400" dirty="0"/>
                    </a:p>
                  </a:txBody>
                  <a:tcPr/>
                </a:tc>
                <a:tc>
                  <a:txBody>
                    <a:bodyPr/>
                    <a:lstStyle/>
                    <a:p>
                      <a:r>
                        <a:rPr lang="en-US" sz="2400" dirty="0" smtClean="0"/>
                        <a:t>Several</a:t>
                      </a:r>
                      <a:endParaRPr lang="en-US" sz="2400" dirty="0"/>
                    </a:p>
                  </a:txBody>
                  <a:tcPr/>
                </a:tc>
              </a:tr>
              <a:tr h="685800">
                <a:tc>
                  <a:txBody>
                    <a:bodyPr/>
                    <a:lstStyle/>
                    <a:p>
                      <a:r>
                        <a:rPr lang="en-US" sz="2400" dirty="0" smtClean="0"/>
                        <a:t>Any</a:t>
                      </a:r>
                      <a:endParaRPr lang="en-US" sz="2400" dirty="0"/>
                    </a:p>
                  </a:txBody>
                  <a:tcPr/>
                </a:tc>
                <a:tc>
                  <a:txBody>
                    <a:bodyPr/>
                    <a:lstStyle/>
                    <a:p>
                      <a:r>
                        <a:rPr lang="en-US" sz="2400" dirty="0" smtClean="0"/>
                        <a:t>Everybody</a:t>
                      </a:r>
                      <a:endParaRPr lang="en-US" sz="2400" dirty="0"/>
                    </a:p>
                  </a:txBody>
                  <a:tcPr/>
                </a:tc>
                <a:tc>
                  <a:txBody>
                    <a:bodyPr/>
                    <a:lstStyle/>
                    <a:p>
                      <a:r>
                        <a:rPr lang="en-US" sz="2400" dirty="0" smtClean="0"/>
                        <a:t>Nobody</a:t>
                      </a:r>
                      <a:endParaRPr lang="en-US" sz="2400" dirty="0"/>
                    </a:p>
                  </a:txBody>
                  <a:tcPr/>
                </a:tc>
                <a:tc>
                  <a:txBody>
                    <a:bodyPr/>
                    <a:lstStyle/>
                    <a:p>
                      <a:r>
                        <a:rPr lang="en-US" sz="2400" dirty="0" smtClean="0"/>
                        <a:t>Some</a:t>
                      </a:r>
                      <a:endParaRPr lang="en-US" sz="2400" dirty="0"/>
                    </a:p>
                  </a:txBody>
                  <a:tcPr/>
                </a:tc>
              </a:tr>
              <a:tr h="685800">
                <a:tc>
                  <a:txBody>
                    <a:bodyPr/>
                    <a:lstStyle/>
                    <a:p>
                      <a:r>
                        <a:rPr lang="en-US" sz="2400" dirty="0" smtClean="0"/>
                        <a:t>Anybody</a:t>
                      </a:r>
                      <a:endParaRPr lang="en-US" sz="2400" dirty="0"/>
                    </a:p>
                  </a:txBody>
                  <a:tcPr/>
                </a:tc>
                <a:tc>
                  <a:txBody>
                    <a:bodyPr/>
                    <a:lstStyle/>
                    <a:p>
                      <a:r>
                        <a:rPr lang="en-US" sz="2400" dirty="0" smtClean="0"/>
                        <a:t>Everyone</a:t>
                      </a:r>
                      <a:endParaRPr lang="en-US" sz="2400" dirty="0"/>
                    </a:p>
                  </a:txBody>
                  <a:tcPr/>
                </a:tc>
                <a:tc>
                  <a:txBody>
                    <a:bodyPr/>
                    <a:lstStyle/>
                    <a:p>
                      <a:r>
                        <a:rPr lang="en-US" sz="2400" dirty="0" smtClean="0"/>
                        <a:t>No one</a:t>
                      </a:r>
                      <a:endParaRPr lang="en-US" sz="2400" dirty="0"/>
                    </a:p>
                  </a:txBody>
                  <a:tcPr/>
                </a:tc>
                <a:tc>
                  <a:txBody>
                    <a:bodyPr/>
                    <a:lstStyle/>
                    <a:p>
                      <a:r>
                        <a:rPr lang="en-US" sz="2400" dirty="0" smtClean="0"/>
                        <a:t>Somebody</a:t>
                      </a:r>
                      <a:endParaRPr lang="en-US" sz="2400" dirty="0"/>
                    </a:p>
                  </a:txBody>
                  <a:tcPr/>
                </a:tc>
              </a:tr>
              <a:tr h="685800">
                <a:tc>
                  <a:txBody>
                    <a:bodyPr/>
                    <a:lstStyle/>
                    <a:p>
                      <a:r>
                        <a:rPr lang="en-US" sz="2400" dirty="0" smtClean="0"/>
                        <a:t>Anyone</a:t>
                      </a:r>
                      <a:endParaRPr lang="en-US" sz="2400" dirty="0"/>
                    </a:p>
                  </a:txBody>
                  <a:tcPr/>
                </a:tc>
                <a:tc>
                  <a:txBody>
                    <a:bodyPr/>
                    <a:lstStyle/>
                    <a:p>
                      <a:r>
                        <a:rPr lang="en-US" sz="2400" dirty="0" smtClean="0"/>
                        <a:t>Few</a:t>
                      </a:r>
                      <a:endParaRPr lang="en-US" sz="2400" dirty="0"/>
                    </a:p>
                  </a:txBody>
                  <a:tcPr/>
                </a:tc>
                <a:tc>
                  <a:txBody>
                    <a:bodyPr/>
                    <a:lstStyle/>
                    <a:p>
                      <a:r>
                        <a:rPr lang="en-US" sz="2400" dirty="0" smtClean="0"/>
                        <a:t>None</a:t>
                      </a:r>
                      <a:endParaRPr lang="en-US" sz="2400" dirty="0"/>
                    </a:p>
                  </a:txBody>
                  <a:tcPr/>
                </a:tc>
                <a:tc>
                  <a:txBody>
                    <a:bodyPr/>
                    <a:lstStyle/>
                    <a:p>
                      <a:r>
                        <a:rPr lang="en-US" sz="2400" dirty="0" smtClean="0"/>
                        <a:t>Someone</a:t>
                      </a:r>
                      <a:endParaRPr lang="en-US" sz="2400" dirty="0"/>
                    </a:p>
                  </a:txBody>
                  <a:tcPr/>
                </a:tc>
              </a:tr>
              <a:tr h="685800">
                <a:tc>
                  <a:txBody>
                    <a:bodyPr/>
                    <a:lstStyle/>
                    <a:p>
                      <a:r>
                        <a:rPr lang="en-US" sz="2400" dirty="0" smtClean="0"/>
                        <a:t>both</a:t>
                      </a:r>
                      <a:endParaRPr lang="en-US" sz="2400" dirty="0"/>
                    </a:p>
                  </a:txBody>
                  <a:tcPr/>
                </a:tc>
                <a:tc>
                  <a:txBody>
                    <a:bodyPr/>
                    <a:lstStyle/>
                    <a:p>
                      <a:r>
                        <a:rPr lang="en-US" sz="2400" dirty="0" smtClean="0"/>
                        <a:t>Many</a:t>
                      </a:r>
                      <a:endParaRPr lang="en-US" sz="2400" dirty="0"/>
                    </a:p>
                  </a:txBody>
                  <a:tcPr/>
                </a:tc>
                <a:tc>
                  <a:txBody>
                    <a:bodyPr/>
                    <a:lstStyle/>
                    <a:p>
                      <a:r>
                        <a:rPr lang="en-US" sz="2400" dirty="0" smtClean="0"/>
                        <a:t>One</a:t>
                      </a:r>
                      <a:endParaRPr lang="en-US" sz="2400" dirty="0"/>
                    </a:p>
                  </a:txBody>
                  <a:tcPr/>
                </a:tc>
                <a:tc>
                  <a:txBody>
                    <a:bodyPr/>
                    <a:lstStyle/>
                    <a:p>
                      <a:r>
                        <a:rPr lang="en-US" sz="2400" dirty="0" smtClean="0"/>
                        <a:t>such</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1" fontAlgn="auto" hangingPunct="1">
              <a:spcAft>
                <a:spcPts val="0"/>
              </a:spcAft>
              <a:defRPr/>
            </a:pP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6. Reciprocal Pronouns </a:t>
            </a:r>
            <a:endParaRPr lang="en-U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8435" name="Content Placeholder 2"/>
          <p:cNvSpPr>
            <a:spLocks noGrp="1"/>
          </p:cNvSpPr>
          <p:nvPr>
            <p:ph idx="1"/>
          </p:nvPr>
        </p:nvSpPr>
        <p:spPr/>
        <p:txBody>
          <a:bodyPr/>
          <a:lstStyle/>
          <a:p>
            <a:pPr eaLnBrk="1" hangingPunct="1"/>
            <a:r>
              <a:rPr lang="en-US" smtClean="0"/>
              <a:t>It expresses a relationship between the individuals indicated in the plural subject</a:t>
            </a:r>
          </a:p>
        </p:txBody>
      </p:sp>
      <p:sp>
        <p:nvSpPr>
          <p:cNvPr id="4" name="TextBox 3"/>
          <p:cNvSpPr txBox="1"/>
          <p:nvPr/>
        </p:nvSpPr>
        <p:spPr>
          <a:xfrm>
            <a:off x="762000" y="3276600"/>
            <a:ext cx="7010400" cy="3108325"/>
          </a:xfrm>
          <a:prstGeom prst="rect">
            <a:avLst/>
          </a:prstGeom>
          <a:noFill/>
        </p:spPr>
        <p:txBody>
          <a:bodyPr>
            <a:spAutoFit/>
          </a:bodyPr>
          <a:lstStyle/>
          <a:p>
            <a:pPr fontAlgn="auto">
              <a:spcBef>
                <a:spcPts val="0"/>
              </a:spcBef>
              <a:spcAft>
                <a:spcPts val="0"/>
              </a:spcAft>
              <a:defRPr/>
            </a:pPr>
            <a:r>
              <a:rPr lang="en-US" sz="2800" b="1" dirty="0">
                <a:solidFill>
                  <a:srgbClr val="FF0000"/>
                </a:solidFill>
                <a:latin typeface="+mn-lt"/>
                <a:cs typeface="+mn-cs"/>
              </a:rPr>
              <a:t>Examples :-</a:t>
            </a:r>
          </a:p>
          <a:p>
            <a:pPr fontAlgn="auto">
              <a:spcBef>
                <a:spcPts val="0"/>
              </a:spcBef>
              <a:spcAft>
                <a:spcPts val="0"/>
              </a:spcAft>
              <a:defRPr/>
            </a:pPr>
            <a:endParaRPr lang="en-US" sz="2800" dirty="0">
              <a:solidFill>
                <a:srgbClr val="FF0000"/>
              </a:solidFill>
              <a:latin typeface="+mn-lt"/>
              <a:cs typeface="+mn-cs"/>
            </a:endParaRPr>
          </a:p>
          <a:p>
            <a:pPr fontAlgn="auto">
              <a:spcBef>
                <a:spcPts val="0"/>
              </a:spcBef>
              <a:spcAft>
                <a:spcPts val="0"/>
              </a:spcAft>
              <a:buFont typeface="Wingdings" pitchFamily="2" charset="2"/>
              <a:buChar char="v"/>
              <a:defRPr/>
            </a:pPr>
            <a:r>
              <a:rPr lang="en-US" sz="2800" b="1" i="1" dirty="0">
                <a:solidFill>
                  <a:srgbClr val="7030A0"/>
                </a:solidFill>
                <a:latin typeface="+mn-lt"/>
                <a:cs typeface="+mn-cs"/>
              </a:rPr>
              <a:t>Two boys fought with </a:t>
            </a:r>
            <a:r>
              <a:rPr lang="en-US" sz="2800" b="1" i="1" u="sng" dirty="0">
                <a:solidFill>
                  <a:srgbClr val="FF0000"/>
                </a:solidFill>
                <a:latin typeface="+mn-lt"/>
                <a:cs typeface="+mn-cs"/>
              </a:rPr>
              <a:t>each  other.</a:t>
            </a:r>
          </a:p>
          <a:p>
            <a:pPr fontAlgn="auto">
              <a:spcBef>
                <a:spcPts val="0"/>
              </a:spcBef>
              <a:spcAft>
                <a:spcPts val="0"/>
              </a:spcAft>
              <a:defRPr/>
            </a:pPr>
            <a:r>
              <a:rPr lang="en-US" sz="2800" b="1" i="1" dirty="0">
                <a:solidFill>
                  <a:srgbClr val="FF0000"/>
                </a:solidFill>
                <a:latin typeface="+mn-lt"/>
                <a:cs typeface="+mn-cs"/>
              </a:rPr>
              <a:t>  </a:t>
            </a:r>
          </a:p>
          <a:p>
            <a:pPr fontAlgn="auto">
              <a:spcBef>
                <a:spcPts val="0"/>
              </a:spcBef>
              <a:spcAft>
                <a:spcPts val="0"/>
              </a:spcAft>
              <a:defRPr/>
            </a:pPr>
            <a:r>
              <a:rPr lang="en-US" sz="2800" b="1" i="1" dirty="0">
                <a:solidFill>
                  <a:schemeClr val="accent1">
                    <a:lumMod val="75000"/>
                  </a:schemeClr>
                </a:solidFill>
                <a:latin typeface="+mn-lt"/>
                <a:cs typeface="+mn-cs"/>
              </a:rPr>
              <a:t>  Here :-Each other is reciprocal pronoun.</a:t>
            </a:r>
          </a:p>
          <a:p>
            <a:pPr fontAlgn="auto">
              <a:spcBef>
                <a:spcPts val="0"/>
              </a:spcBef>
              <a:spcAft>
                <a:spcPts val="0"/>
              </a:spcAft>
              <a:defRPr/>
            </a:pPr>
            <a:r>
              <a:rPr lang="en-US" sz="2800" b="1" i="1" dirty="0">
                <a:solidFill>
                  <a:srgbClr val="FF0000"/>
                </a:solidFill>
                <a:latin typeface="+mn-lt"/>
                <a:cs typeface="+mn-cs"/>
              </a:rPr>
              <a:t>.</a:t>
            </a:r>
          </a:p>
          <a:p>
            <a:pPr fontAlgn="auto">
              <a:spcBef>
                <a:spcPts val="0"/>
              </a:spcBef>
              <a:spcAft>
                <a:spcPts val="0"/>
              </a:spcAft>
              <a:defRPr/>
            </a:pPr>
            <a:endParaRPr lang="en-US" sz="2800" dirty="0">
              <a:solidFill>
                <a:srgbClr val="FF0000"/>
              </a:solidFill>
              <a:latin typeface="+mn-lt"/>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latin typeface="Algerian" pitchFamily="82" charset="0"/>
              </a:rPr>
              <a:t>SOME MORE EXAMPLES</a:t>
            </a:r>
          </a:p>
        </p:txBody>
      </p:sp>
      <p:sp>
        <p:nvSpPr>
          <p:cNvPr id="19459" name="Content Placeholder 2"/>
          <p:cNvSpPr>
            <a:spLocks noGrp="1"/>
          </p:cNvSpPr>
          <p:nvPr>
            <p:ph idx="1"/>
          </p:nvPr>
        </p:nvSpPr>
        <p:spPr/>
        <p:txBody>
          <a:bodyPr/>
          <a:lstStyle/>
          <a:p>
            <a:pPr eaLnBrk="1" hangingPunct="1">
              <a:buFont typeface="Wingdings" pitchFamily="2" charset="2"/>
              <a:buChar char="v"/>
            </a:pPr>
            <a:endParaRPr lang="en-US" dirty="0" smtClean="0">
              <a:solidFill>
                <a:srgbClr val="0070C0"/>
              </a:solidFill>
            </a:endParaRPr>
          </a:p>
          <a:p>
            <a:pPr eaLnBrk="1" hangingPunct="1">
              <a:buFont typeface="Wingdings" pitchFamily="2" charset="2"/>
              <a:buChar char="v"/>
            </a:pPr>
            <a:r>
              <a:rPr lang="en-US" dirty="0" smtClean="0">
                <a:solidFill>
                  <a:srgbClr val="0070C0"/>
                </a:solidFill>
              </a:rPr>
              <a:t>The boys fought with </a:t>
            </a:r>
            <a:r>
              <a:rPr lang="en-US" b="1" i="1" u="sng" dirty="0" smtClean="0">
                <a:solidFill>
                  <a:srgbClr val="0070C0"/>
                </a:solidFill>
              </a:rPr>
              <a:t>one another</a:t>
            </a:r>
            <a:r>
              <a:rPr lang="en-US" b="1" i="1" dirty="0" smtClean="0">
                <a:solidFill>
                  <a:srgbClr val="0070C0"/>
                </a:solidFill>
              </a:rPr>
              <a:t>.</a:t>
            </a:r>
          </a:p>
          <a:p>
            <a:pPr eaLnBrk="1" hangingPunct="1">
              <a:buFont typeface="Wingdings" pitchFamily="2" charset="2"/>
              <a:buChar char="v"/>
            </a:pPr>
            <a:endParaRPr lang="en-US" dirty="0" smtClean="0">
              <a:solidFill>
                <a:srgbClr val="FF0000"/>
              </a:solidFill>
            </a:endParaRPr>
          </a:p>
          <a:p>
            <a:pPr eaLnBrk="1" hangingPunct="1">
              <a:buFont typeface="Wingdings" pitchFamily="2" charset="2"/>
              <a:buChar char="v"/>
            </a:pPr>
            <a:endParaRPr lang="en-US" dirty="0" smtClean="0">
              <a:solidFill>
                <a:srgbClr val="FF0000"/>
              </a:solidFill>
            </a:endParaRPr>
          </a:p>
          <a:p>
            <a:pPr eaLnBrk="1" hangingPunct="1">
              <a:buFont typeface="Wingdings" pitchFamily="2" charset="2"/>
              <a:buChar char="v"/>
            </a:pPr>
            <a:r>
              <a:rPr lang="en-US" dirty="0" smtClean="0">
                <a:solidFill>
                  <a:srgbClr val="7030A0"/>
                </a:solidFill>
              </a:rPr>
              <a:t>The members of the family love </a:t>
            </a:r>
            <a:r>
              <a:rPr lang="en-US" b="1" i="1" u="sng" dirty="0" smtClean="0">
                <a:solidFill>
                  <a:srgbClr val="7030A0"/>
                </a:solidFill>
              </a:rPr>
              <a:t>one another.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601917"/>
            <a:ext cx="7772400" cy="1470025"/>
          </a:xfrm>
        </p:spPr>
        <p:txBody>
          <a:bodyPr rtlCol="0">
            <a:noAutofit/>
          </a:bodyPr>
          <a:lstStyle/>
          <a:p>
            <a:pPr eaLnBrk="1" fontAlgn="auto" hangingPunct="1">
              <a:spcAft>
                <a:spcPts val="0"/>
              </a:spcAft>
              <a:defRPr/>
            </a:pPr>
            <a:r>
              <a:rPr lang="en-US" sz="13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Pronouns</a:t>
            </a:r>
            <a:endParaRPr lang="en-US" sz="13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8"/>
            <a:ext cx="8229600" cy="1143000"/>
          </a:xfrm>
        </p:spPr>
        <p:txBody>
          <a:bodyPr>
            <a:noAutofit/>
          </a:bodyPr>
          <a:lstStyle/>
          <a:p>
            <a: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Each other vs. One another </a:t>
            </a:r>
            <a:b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357158" y="1428736"/>
            <a:ext cx="8329642" cy="4895864"/>
          </a:xfrm>
        </p:spPr>
        <p:txBody>
          <a:bodyPr>
            <a:normAutofit/>
          </a:bodyPr>
          <a:lstStyle/>
          <a:p>
            <a:pPr algn="just"/>
            <a:r>
              <a:rPr lang="en-GB" sz="3200" b="1" i="1" dirty="0" smtClean="0"/>
              <a:t>Each other</a:t>
            </a:r>
            <a:r>
              <a:rPr lang="en-GB" sz="3200" dirty="0" smtClean="0"/>
              <a:t> like all pronouns refers back to a noun that comes before it (an antecedent).  However, because it is a reciprocal pronoun, it refers to two nouns or a group noun. It expresses what one person feels toward or does for the other; the other feels or does the same in return.</a:t>
            </a:r>
            <a:endParaRPr lang="en-GB"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8"/>
            <a:ext cx="8229600" cy="1143000"/>
          </a:xfrm>
        </p:spPr>
        <p:txBody>
          <a:bodyPr>
            <a:noAutofit/>
          </a:bodyPr>
          <a:lstStyle/>
          <a:p>
            <a: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Each other vs. One another </a:t>
            </a:r>
            <a:b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GB" sz="3200" dirty="0"/>
          </a:p>
        </p:txBody>
      </p:sp>
      <p:sp>
        <p:nvSpPr>
          <p:cNvPr id="3" name="Content Placeholder 2"/>
          <p:cNvSpPr>
            <a:spLocks noGrp="1"/>
          </p:cNvSpPr>
          <p:nvPr>
            <p:ph idx="1"/>
          </p:nvPr>
        </p:nvSpPr>
        <p:spPr>
          <a:xfrm>
            <a:off x="428596" y="1214422"/>
            <a:ext cx="8258204" cy="5110178"/>
          </a:xfrm>
        </p:spPr>
        <p:txBody>
          <a:bodyPr>
            <a:normAutofit/>
          </a:bodyPr>
          <a:lstStyle/>
          <a:p>
            <a:pPr algn="just"/>
            <a:r>
              <a:rPr lang="en-GB" sz="3200" b="1" i="1" dirty="0" smtClean="0"/>
              <a:t>One another</a:t>
            </a:r>
            <a:r>
              <a:rPr lang="en-GB" sz="3200" dirty="0" smtClean="0"/>
              <a:t> expresses the same idea of reciprocity  ("one and another").   However, some people use </a:t>
            </a:r>
            <a:r>
              <a:rPr lang="en-GB" sz="3200" i="1" dirty="0" smtClean="0"/>
              <a:t>each other</a:t>
            </a:r>
            <a:r>
              <a:rPr lang="en-GB" sz="3200" dirty="0" smtClean="0"/>
              <a:t> for two people and </a:t>
            </a:r>
            <a:r>
              <a:rPr lang="en-GB" sz="3200" i="1" dirty="0" smtClean="0"/>
              <a:t>one another </a:t>
            </a:r>
            <a:r>
              <a:rPr lang="en-GB" sz="3200" dirty="0" smtClean="0"/>
              <a:t>for more than two. Other people use </a:t>
            </a:r>
            <a:r>
              <a:rPr lang="en-GB" sz="3200" i="1" dirty="0" smtClean="0"/>
              <a:t>each other</a:t>
            </a:r>
            <a:r>
              <a:rPr lang="en-GB" sz="3200" dirty="0" smtClean="0"/>
              <a:t> and </a:t>
            </a:r>
            <a:r>
              <a:rPr lang="en-GB" sz="3200" i="1" dirty="0" smtClean="0"/>
              <a:t>one another</a:t>
            </a:r>
            <a:r>
              <a:rPr lang="en-GB" sz="3200" dirty="0" smtClean="0"/>
              <a:t> in the same contexts. </a:t>
            </a:r>
          </a:p>
          <a:p>
            <a:pPr algn="just"/>
            <a:endParaRPr lang="en-GB" sz="3200" dirty="0" smtClean="0"/>
          </a:p>
          <a:p>
            <a:pPr algn="just"/>
            <a:r>
              <a:rPr lang="en-GB" sz="2400" dirty="0" smtClean="0"/>
              <a:t>This difference is disputed.</a:t>
            </a: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rtlCol="0">
            <a:normAutofit fontScale="90000"/>
          </a:bodyPr>
          <a:lstStyle/>
          <a:p>
            <a:pPr eaLnBrk="1" fontAlgn="auto" hangingPunct="1">
              <a:spcAft>
                <a:spcPts val="0"/>
              </a:spcAft>
              <a:defRPr/>
            </a:pP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7. Interrogative Pronouns (or) </a:t>
            </a:r>
            <a:b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b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Relative Pronouns</a:t>
            </a:r>
            <a:endParaRPr lang="en-US"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Content Placeholder 2"/>
          <p:cNvSpPr>
            <a:spLocks noGrp="1"/>
          </p:cNvSpPr>
          <p:nvPr>
            <p:ph idx="1"/>
          </p:nvPr>
        </p:nvSpPr>
        <p:spPr>
          <a:xfrm>
            <a:off x="381000" y="1600200"/>
            <a:ext cx="8477280" cy="5105400"/>
          </a:xfrm>
        </p:spPr>
        <p:txBody>
          <a:bodyPr rtlCol="0">
            <a:normAutofit/>
          </a:bodyPr>
          <a:lstStyle/>
          <a:p>
            <a:pPr algn="just" eaLnBrk="1" fontAlgn="auto" hangingPunct="1">
              <a:spcAft>
                <a:spcPts val="0"/>
              </a:spcAft>
              <a:buFont typeface="Arial" pitchFamily="34" charset="0"/>
              <a:buChar char="•"/>
              <a:defRPr/>
            </a:pPr>
            <a:r>
              <a:rPr lang="en-US" sz="3400" dirty="0" smtClean="0"/>
              <a:t>Interrogative pronouns are used  to ask questions. The words </a:t>
            </a:r>
            <a:r>
              <a:rPr lang="en-US" sz="3200" i="1" dirty="0" smtClean="0">
                <a:solidFill>
                  <a:srgbClr val="FFC000"/>
                </a:solidFill>
              </a:rPr>
              <a:t>who,  whose, what, which</a:t>
            </a:r>
            <a:r>
              <a:rPr lang="en-US" sz="3200" i="1" dirty="0" smtClean="0"/>
              <a:t> </a:t>
            </a:r>
            <a:r>
              <a:rPr lang="en-US" sz="3400" dirty="0" smtClean="0"/>
              <a:t>and </a:t>
            </a:r>
            <a:r>
              <a:rPr lang="en-US" sz="3200" i="1" dirty="0" smtClean="0">
                <a:solidFill>
                  <a:srgbClr val="FFC000"/>
                </a:solidFill>
              </a:rPr>
              <a:t>whom</a:t>
            </a:r>
            <a:r>
              <a:rPr lang="en-US" sz="3400" dirty="0" smtClean="0"/>
              <a:t> are  interrogative pronouns.</a:t>
            </a:r>
          </a:p>
          <a:p>
            <a:pPr algn="just" eaLnBrk="1" fontAlgn="auto" hangingPunct="1">
              <a:spcAft>
                <a:spcPts val="0"/>
              </a:spcAft>
              <a:buFont typeface="Arial" pitchFamily="34" charset="0"/>
              <a:buChar char="•"/>
              <a:defRPr/>
            </a:pPr>
            <a:endParaRPr lang="en-US" dirty="0" smtClean="0">
              <a:solidFill>
                <a:srgbClr val="7030A0"/>
              </a:solidFill>
            </a:endParaRPr>
          </a:p>
          <a:p>
            <a:pPr algn="just" eaLnBrk="1" fontAlgn="auto" hangingPunct="1">
              <a:spcAft>
                <a:spcPts val="0"/>
              </a:spcAft>
              <a:buFont typeface="Arial" pitchFamily="34" charset="0"/>
              <a:buChar char="•"/>
              <a:defRPr/>
            </a:pPr>
            <a:r>
              <a:rPr lang="en-US" dirty="0" smtClean="0">
                <a:solidFill>
                  <a:srgbClr val="7030A0"/>
                </a:solidFill>
              </a:rPr>
              <a:t>Examples:- </a:t>
            </a:r>
          </a:p>
          <a:p>
            <a:pPr algn="just" eaLnBrk="1" fontAlgn="auto" hangingPunct="1">
              <a:spcAft>
                <a:spcPts val="0"/>
              </a:spcAft>
              <a:buFont typeface="Arial" pitchFamily="34" charset="0"/>
              <a:buChar char="•"/>
              <a:defRPr/>
            </a:pPr>
            <a:endParaRPr lang="en-US" dirty="0" smtClean="0"/>
          </a:p>
          <a:p>
            <a:pPr algn="just" eaLnBrk="1" fontAlgn="auto" hangingPunct="1">
              <a:spcAft>
                <a:spcPts val="0"/>
              </a:spcAft>
              <a:buFont typeface="Arial" pitchFamily="34" charset="0"/>
              <a:buChar char="•"/>
              <a:defRPr/>
            </a:pPr>
            <a:r>
              <a:rPr lang="en-US" dirty="0" smtClean="0">
                <a:solidFill>
                  <a:srgbClr val="0070C0"/>
                </a:solidFill>
              </a:rPr>
              <a:t>Who</a:t>
            </a:r>
            <a:r>
              <a:rPr lang="en-US" dirty="0" smtClean="0"/>
              <a:t> used all my paper?</a:t>
            </a:r>
          </a:p>
          <a:p>
            <a:pPr algn="just" eaLnBrk="1" fontAlgn="auto" hangingPunct="1">
              <a:spcAft>
                <a:spcPts val="0"/>
              </a:spcAft>
              <a:buFont typeface="Arial" pitchFamily="34" charset="0"/>
              <a:buChar char="•"/>
              <a:defRPr/>
            </a:pPr>
            <a:r>
              <a:rPr lang="en-US" dirty="0" smtClean="0">
                <a:solidFill>
                  <a:srgbClr val="0070C0"/>
                </a:solidFill>
              </a:rPr>
              <a:t>Who</a:t>
            </a:r>
            <a:r>
              <a:rPr lang="en-US" dirty="0" smtClean="0"/>
              <a:t> is Mom talking to?</a:t>
            </a:r>
          </a:p>
          <a:p>
            <a:pPr algn="just" eaLnBrk="1" fontAlgn="auto" hangingPunct="1">
              <a:spcAft>
                <a:spcPts val="0"/>
              </a:spcAft>
              <a:buFont typeface="Arial" pitchFamily="34" charset="0"/>
              <a:buChar char="•"/>
              <a:defRPr/>
            </a:pPr>
            <a:r>
              <a:rPr lang="en-US" dirty="0" smtClean="0">
                <a:solidFill>
                  <a:srgbClr val="0070C0"/>
                </a:solidFill>
              </a:rPr>
              <a:t>Who </a:t>
            </a:r>
            <a:r>
              <a:rPr lang="en-US" dirty="0" smtClean="0"/>
              <a:t>are those people?</a:t>
            </a:r>
          </a:p>
          <a:p>
            <a:pPr algn="just"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Some more examples :-</a:t>
            </a:r>
          </a:p>
        </p:txBody>
      </p:sp>
      <p:sp>
        <p:nvSpPr>
          <p:cNvPr id="21507" name="Content Placeholder 2"/>
          <p:cNvSpPr>
            <a:spLocks noGrp="1"/>
          </p:cNvSpPr>
          <p:nvPr>
            <p:ph idx="1"/>
          </p:nvPr>
        </p:nvSpPr>
        <p:spPr/>
        <p:txBody>
          <a:bodyPr/>
          <a:lstStyle/>
          <a:p>
            <a:pPr eaLnBrk="1" hangingPunct="1"/>
            <a:r>
              <a:rPr lang="en-US" smtClean="0">
                <a:solidFill>
                  <a:srgbClr val="0070C0"/>
                </a:solidFill>
              </a:rPr>
              <a:t>Whose</a:t>
            </a:r>
            <a:r>
              <a:rPr lang="en-US" smtClean="0"/>
              <a:t> pen is this?</a:t>
            </a:r>
          </a:p>
          <a:p>
            <a:pPr eaLnBrk="1" hangingPunct="1"/>
            <a:r>
              <a:rPr lang="en-US" smtClean="0">
                <a:solidFill>
                  <a:srgbClr val="0070C0"/>
                </a:solidFill>
              </a:rPr>
              <a:t>Whose</a:t>
            </a:r>
            <a:r>
              <a:rPr lang="en-US" smtClean="0"/>
              <a:t> are these shoes?</a:t>
            </a:r>
          </a:p>
          <a:p>
            <a:pPr eaLnBrk="1" hangingPunct="1"/>
            <a:r>
              <a:rPr lang="en-US" smtClean="0">
                <a:solidFill>
                  <a:srgbClr val="0070C0"/>
                </a:solidFill>
              </a:rPr>
              <a:t>What</a:t>
            </a:r>
            <a:r>
              <a:rPr lang="en-US" smtClean="0"/>
              <a:t> is your brother’s name?</a:t>
            </a:r>
          </a:p>
          <a:p>
            <a:pPr eaLnBrk="1" hangingPunct="1"/>
            <a:r>
              <a:rPr lang="en-US" smtClean="0">
                <a:solidFill>
                  <a:srgbClr val="0070C0"/>
                </a:solidFill>
              </a:rPr>
              <a:t>What</a:t>
            </a:r>
            <a:r>
              <a:rPr lang="en-US" smtClean="0"/>
              <a:t> does Tom want?</a:t>
            </a:r>
          </a:p>
          <a:p>
            <a:pPr eaLnBrk="1" hangingPunct="1"/>
            <a:r>
              <a:rPr lang="en-US" smtClean="0">
                <a:solidFill>
                  <a:srgbClr val="0070C0"/>
                </a:solidFill>
              </a:rPr>
              <a:t>What</a:t>
            </a:r>
            <a:r>
              <a:rPr lang="en-US" smtClean="0"/>
              <a:t> is the date today?</a:t>
            </a:r>
          </a:p>
          <a:p>
            <a:pPr eaLnBrk="1" hangingPunct="1"/>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8.Other Pronouns</a:t>
            </a:r>
          </a:p>
        </p:txBody>
      </p:sp>
      <p:graphicFrame>
        <p:nvGraphicFramePr>
          <p:cNvPr id="4" name="Table 3"/>
          <p:cNvGraphicFramePr>
            <a:graphicFrameLocks noGrp="1"/>
          </p:cNvGraphicFramePr>
          <p:nvPr/>
        </p:nvGraphicFramePr>
        <p:xfrm>
          <a:off x="685800" y="1981200"/>
          <a:ext cx="8077200" cy="3784600"/>
        </p:xfrm>
        <a:graphic>
          <a:graphicData uri="http://schemas.openxmlformats.org/drawingml/2006/table">
            <a:tbl>
              <a:tblPr firstRow="1" bandRow="1"/>
              <a:tblGrid>
                <a:gridCol w="2019300"/>
                <a:gridCol w="2019300"/>
                <a:gridCol w="2019300"/>
                <a:gridCol w="2019300"/>
              </a:tblGrid>
              <a:tr h="756920">
                <a:tc>
                  <a:txBody>
                    <a:bodyPr/>
                    <a:lstStyle/>
                    <a:p>
                      <a:r>
                        <a:rPr lang="en-US" sz="2800" dirty="0" smtClean="0"/>
                        <a:t>All</a:t>
                      </a:r>
                      <a:r>
                        <a:rPr lang="en-US" sz="2800" baseline="0" dirty="0" smtClean="0"/>
                        <a:t> </a:t>
                      </a:r>
                      <a:endParaRPr lang="en-US" sz="2800" dirty="0"/>
                    </a:p>
                  </a:txBody>
                  <a:tcPr/>
                </a:tc>
                <a:tc>
                  <a:txBody>
                    <a:bodyPr/>
                    <a:lstStyle/>
                    <a:p>
                      <a:r>
                        <a:rPr lang="en-US" sz="2800" dirty="0" smtClean="0"/>
                        <a:t>Each</a:t>
                      </a:r>
                      <a:endParaRPr lang="en-US" sz="2800" dirty="0"/>
                    </a:p>
                  </a:txBody>
                  <a:tcPr/>
                </a:tc>
                <a:tc>
                  <a:txBody>
                    <a:bodyPr/>
                    <a:lstStyle/>
                    <a:p>
                      <a:r>
                        <a:rPr lang="en-US" sz="2800" dirty="0" smtClean="0"/>
                        <a:t>Every</a:t>
                      </a:r>
                      <a:endParaRPr lang="en-US" sz="2800" dirty="0"/>
                    </a:p>
                  </a:txBody>
                  <a:tcPr/>
                </a:tc>
                <a:tc>
                  <a:txBody>
                    <a:bodyPr/>
                    <a:lstStyle/>
                    <a:p>
                      <a:r>
                        <a:rPr lang="en-US" sz="2800" dirty="0" smtClean="0"/>
                        <a:t>Another</a:t>
                      </a:r>
                      <a:endParaRPr lang="en-US" sz="2800" dirty="0"/>
                    </a:p>
                  </a:txBody>
                  <a:tcPr/>
                </a:tc>
              </a:tr>
              <a:tr h="756920">
                <a:tc>
                  <a:txBody>
                    <a:bodyPr/>
                    <a:lstStyle/>
                    <a:p>
                      <a:r>
                        <a:rPr lang="en-US" sz="2800" dirty="0" smtClean="0"/>
                        <a:t>Both</a:t>
                      </a:r>
                      <a:endParaRPr lang="en-US" sz="2800" dirty="0"/>
                    </a:p>
                  </a:txBody>
                  <a:tcPr/>
                </a:tc>
                <a:tc>
                  <a:txBody>
                    <a:bodyPr/>
                    <a:lstStyle/>
                    <a:p>
                      <a:r>
                        <a:rPr lang="en-US" sz="2800" dirty="0" smtClean="0"/>
                        <a:t>Either</a:t>
                      </a:r>
                      <a:endParaRPr lang="en-US" sz="2800" dirty="0"/>
                    </a:p>
                  </a:txBody>
                  <a:tcPr/>
                </a:tc>
                <a:tc>
                  <a:txBody>
                    <a:bodyPr/>
                    <a:lstStyle/>
                    <a:p>
                      <a:r>
                        <a:rPr lang="en-US" sz="2800" dirty="0" smtClean="0"/>
                        <a:t>Neither</a:t>
                      </a:r>
                      <a:endParaRPr lang="en-US" sz="2800" dirty="0"/>
                    </a:p>
                  </a:txBody>
                  <a:tcPr/>
                </a:tc>
                <a:tc>
                  <a:txBody>
                    <a:bodyPr/>
                    <a:lstStyle/>
                    <a:p>
                      <a:r>
                        <a:rPr lang="en-US" sz="2800" dirty="0" smtClean="0"/>
                        <a:t>Enough</a:t>
                      </a:r>
                      <a:endParaRPr lang="en-US" sz="2800" dirty="0"/>
                    </a:p>
                  </a:txBody>
                  <a:tcPr/>
                </a:tc>
              </a:tr>
              <a:tr h="756920">
                <a:tc>
                  <a:txBody>
                    <a:bodyPr/>
                    <a:lstStyle/>
                    <a:p>
                      <a:r>
                        <a:rPr lang="en-US" sz="2800" dirty="0" smtClean="0"/>
                        <a:t>Little</a:t>
                      </a:r>
                      <a:endParaRPr lang="en-US" sz="2800" dirty="0"/>
                    </a:p>
                  </a:txBody>
                  <a:tcPr/>
                </a:tc>
                <a:tc>
                  <a:txBody>
                    <a:bodyPr/>
                    <a:lstStyle/>
                    <a:p>
                      <a:r>
                        <a:rPr lang="en-US" sz="2800" dirty="0" smtClean="0"/>
                        <a:t>Less</a:t>
                      </a:r>
                      <a:endParaRPr lang="en-US" sz="2800" dirty="0"/>
                    </a:p>
                  </a:txBody>
                  <a:tcPr/>
                </a:tc>
                <a:tc>
                  <a:txBody>
                    <a:bodyPr/>
                    <a:lstStyle/>
                    <a:p>
                      <a:r>
                        <a:rPr lang="en-US" sz="2800" dirty="0" smtClean="0"/>
                        <a:t>Fewer</a:t>
                      </a:r>
                      <a:endParaRPr lang="en-US" sz="2800" dirty="0"/>
                    </a:p>
                  </a:txBody>
                  <a:tcPr/>
                </a:tc>
                <a:tc>
                  <a:txBody>
                    <a:bodyPr/>
                    <a:lstStyle/>
                    <a:p>
                      <a:r>
                        <a:rPr lang="en-US" sz="2800" dirty="0" smtClean="0"/>
                        <a:t>Many</a:t>
                      </a:r>
                      <a:endParaRPr lang="en-US" sz="2800" dirty="0"/>
                    </a:p>
                  </a:txBody>
                  <a:tcPr/>
                </a:tc>
              </a:tr>
              <a:tr h="756920">
                <a:tc>
                  <a:txBody>
                    <a:bodyPr/>
                    <a:lstStyle/>
                    <a:p>
                      <a:r>
                        <a:rPr lang="en-US" sz="2800" dirty="0" smtClean="0"/>
                        <a:t>Most</a:t>
                      </a:r>
                      <a:endParaRPr lang="en-US" sz="2800" dirty="0"/>
                    </a:p>
                  </a:txBody>
                  <a:tcPr/>
                </a:tc>
                <a:tc>
                  <a:txBody>
                    <a:bodyPr/>
                    <a:lstStyle/>
                    <a:p>
                      <a:r>
                        <a:rPr lang="en-US" sz="2800" dirty="0" smtClean="0"/>
                        <a:t>Several </a:t>
                      </a:r>
                      <a:endParaRPr lang="en-US" sz="2800" dirty="0"/>
                    </a:p>
                  </a:txBody>
                  <a:tcPr/>
                </a:tc>
                <a:tc>
                  <a:txBody>
                    <a:bodyPr/>
                    <a:lstStyle/>
                    <a:p>
                      <a:r>
                        <a:rPr lang="en-US" sz="2800" dirty="0" smtClean="0"/>
                        <a:t>Some</a:t>
                      </a:r>
                      <a:endParaRPr lang="en-US" sz="2800" dirty="0"/>
                    </a:p>
                  </a:txBody>
                  <a:tcPr/>
                </a:tc>
                <a:tc>
                  <a:txBody>
                    <a:bodyPr/>
                    <a:lstStyle/>
                    <a:p>
                      <a:r>
                        <a:rPr lang="en-US" sz="2800" dirty="0" smtClean="0"/>
                        <a:t>One</a:t>
                      </a:r>
                    </a:p>
                  </a:txBody>
                  <a:tcPr/>
                </a:tc>
              </a:tr>
              <a:tr h="756920">
                <a:tc>
                  <a:txBody>
                    <a:bodyPr/>
                    <a:lstStyle/>
                    <a:p>
                      <a:r>
                        <a:rPr lang="en-US" sz="2800" dirty="0" smtClean="0"/>
                        <a:t>Any</a:t>
                      </a:r>
                      <a:endParaRPr lang="en-US" sz="2800" dirty="0"/>
                    </a:p>
                  </a:txBody>
                  <a:tcPr/>
                </a:tc>
                <a:tc>
                  <a:txBody>
                    <a:bodyPr/>
                    <a:lstStyle/>
                    <a:p>
                      <a:r>
                        <a:rPr lang="en-US" sz="2800" dirty="0" smtClean="0"/>
                        <a:t>Few</a:t>
                      </a:r>
                      <a:endParaRPr lang="en-US" sz="2800" dirty="0"/>
                    </a:p>
                  </a:txBody>
                  <a:tcPr/>
                </a:tc>
                <a:tc>
                  <a:txBody>
                    <a:bodyPr/>
                    <a:lstStyle/>
                    <a:p>
                      <a:r>
                        <a:rPr lang="en-US" sz="2800" dirty="0" smtClean="0"/>
                        <a:t>much</a:t>
                      </a:r>
                      <a:endParaRPr lang="en-US" sz="2800" dirty="0"/>
                    </a:p>
                  </a:txBody>
                  <a:tcPr/>
                </a:tc>
                <a:tc>
                  <a:txBody>
                    <a:bodyPr/>
                    <a:lstStyle/>
                    <a:p>
                      <a:endParaRPr lang="en-US" sz="28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GB" sz="3200" dirty="0" smtClean="0"/>
              <a:t>A pronoun should agree with its antecedent in person, number and gender.</a:t>
            </a:r>
          </a:p>
          <a:p>
            <a:endParaRPr lang="en-GB" dirty="0" smtClean="0"/>
          </a:p>
          <a:p>
            <a:pPr>
              <a:buNone/>
            </a:pPr>
            <a:r>
              <a:rPr lang="en-GB" dirty="0" smtClean="0"/>
              <a:t>	– Rene is going to Hawaii, where he can surf as much as he wants.</a:t>
            </a:r>
          </a:p>
          <a:p>
            <a:pPr>
              <a:buNone/>
            </a:pPr>
            <a:r>
              <a:rPr lang="en-GB" dirty="0" smtClean="0"/>
              <a:t>	– Sharon and Sally have made their choice.</a:t>
            </a:r>
          </a:p>
          <a:p>
            <a:pPr>
              <a:buNone/>
            </a:pPr>
            <a:r>
              <a:rPr lang="en-GB" dirty="0" smtClean="0"/>
              <a:t>	– </a:t>
            </a:r>
            <a:r>
              <a:rPr lang="en-GB" dirty="0" err="1" smtClean="0"/>
              <a:t>Lina</a:t>
            </a:r>
            <a:r>
              <a:rPr lang="en-GB" dirty="0" smtClean="0"/>
              <a:t> believes she can do it.</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472518" cy="4389120"/>
          </a:xfrm>
        </p:spPr>
        <p:txBody>
          <a:bodyPr/>
          <a:lstStyle/>
          <a:p>
            <a:pPr algn="just"/>
            <a:r>
              <a:rPr lang="en-GB" sz="2800" dirty="0" smtClean="0"/>
              <a:t>The indefinite pronouns each, anyone, no one, one, either, neither, somebody, someone, anybody, everyone, everybody, nobody, kind, sort, are </a:t>
            </a:r>
            <a:r>
              <a:rPr lang="en-GB" sz="2800" b="1" dirty="0" smtClean="0">
                <a:solidFill>
                  <a:srgbClr val="FF0000"/>
                </a:solidFill>
              </a:rPr>
              <a:t>singular</a:t>
            </a:r>
            <a:r>
              <a:rPr lang="en-GB" sz="2800" dirty="0" smtClean="0"/>
              <a:t>, and a pronoun referring to any of these words should be </a:t>
            </a:r>
            <a:r>
              <a:rPr lang="en-GB" sz="2800" b="1" dirty="0" smtClean="0">
                <a:solidFill>
                  <a:srgbClr val="FF0000"/>
                </a:solidFill>
              </a:rPr>
              <a:t>singular</a:t>
            </a:r>
            <a:r>
              <a:rPr lang="en-GB" sz="2800" dirty="0" smtClean="0"/>
              <a:t>.</a:t>
            </a:r>
          </a:p>
          <a:p>
            <a:pPr algn="just"/>
            <a:endParaRPr lang="en-GB" sz="2800" dirty="0" smtClean="0"/>
          </a:p>
          <a:p>
            <a:pPr algn="just">
              <a:buNone/>
            </a:pPr>
            <a:r>
              <a:rPr lang="en-GB" dirty="0" smtClean="0"/>
              <a:t>		– Someone left his pen on my table.</a:t>
            </a:r>
          </a:p>
          <a:p>
            <a:pPr algn="just">
              <a:buNone/>
            </a:pPr>
            <a:r>
              <a:rPr lang="en-GB" dirty="0" smtClean="0"/>
              <a:t>		– Each of the girls had her ticket.</a:t>
            </a:r>
            <a:endParaRPr lang="en-GB" dirty="0"/>
          </a:p>
        </p:txBody>
      </p:sp>
      <p:sp>
        <p:nvSpPr>
          <p:cNvPr id="4" name="Title 1"/>
          <p:cNvSpPr>
            <a:spLocks noGrp="1"/>
          </p:cNvSpPr>
          <p:nvPr>
            <p:ph type="title"/>
          </p:nvPr>
        </p:nvSpPr>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GB" sz="3200" dirty="0" smtClean="0"/>
              <a:t>Use a singular pronoun with two or more singular antecedents joined by or, nor, either or, or neither-nor.</a:t>
            </a:r>
          </a:p>
          <a:p>
            <a:pPr algn="just">
              <a:buNone/>
            </a:pPr>
            <a:endParaRPr lang="en-GB" dirty="0" smtClean="0"/>
          </a:p>
          <a:p>
            <a:pPr algn="just">
              <a:buNone/>
            </a:pPr>
            <a:r>
              <a:rPr lang="en-GB" dirty="0" smtClean="0"/>
              <a:t>		– Neither Tommy nor Tony </a:t>
            </a:r>
            <a:r>
              <a:rPr lang="en-GB" dirty="0" smtClean="0">
                <a:solidFill>
                  <a:srgbClr val="0070C0"/>
                </a:solidFill>
              </a:rPr>
              <a:t>wants</a:t>
            </a:r>
            <a:r>
              <a:rPr lang="en-GB" dirty="0" smtClean="0"/>
              <a:t> to spend his</a:t>
            </a:r>
          </a:p>
          <a:p>
            <a:pPr algn="just">
              <a:buNone/>
            </a:pPr>
            <a:r>
              <a:rPr lang="en-GB" dirty="0" smtClean="0"/>
              <a:t>		money.</a:t>
            </a:r>
            <a:endParaRPr lang="en-GB" dirty="0"/>
          </a:p>
        </p:txBody>
      </p:sp>
      <p:sp>
        <p:nvSpPr>
          <p:cNvPr id="4" name="Title 1"/>
          <p:cNvSpPr>
            <a:spLocks noGrp="1"/>
          </p:cNvSpPr>
          <p:nvPr>
            <p:ph type="title"/>
          </p:nvPr>
        </p:nvSpPr>
        <p:spPr>
          <a:xfrm>
            <a:off x="457200" y="714364"/>
            <a:ext cx="8229600" cy="1143000"/>
          </a:xfrm>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pPr algn="just"/>
            <a:r>
              <a:rPr lang="en-GB" dirty="0" smtClean="0"/>
              <a:t>Use a plural noun if </a:t>
            </a:r>
            <a:r>
              <a:rPr lang="en-GB" dirty="0" smtClean="0">
                <a:solidFill>
                  <a:srgbClr val="FF0000"/>
                </a:solidFill>
              </a:rPr>
              <a:t>any part </a:t>
            </a:r>
            <a:r>
              <a:rPr lang="en-GB" dirty="0" smtClean="0"/>
              <a:t>of a compound antecedent joined by or, nor, either-or, neither-nor, is </a:t>
            </a:r>
            <a:r>
              <a:rPr lang="en-GB" sz="2800" b="1" dirty="0" smtClean="0">
                <a:solidFill>
                  <a:srgbClr val="FF0000"/>
                </a:solidFill>
              </a:rPr>
              <a:t>plural.</a:t>
            </a:r>
          </a:p>
          <a:p>
            <a:pPr algn="just">
              <a:buNone/>
            </a:pPr>
            <a:endParaRPr lang="en-GB" b="1" dirty="0" smtClean="0">
              <a:solidFill>
                <a:srgbClr val="FF0000"/>
              </a:solidFill>
            </a:endParaRPr>
          </a:p>
          <a:p>
            <a:pPr algn="just">
              <a:buNone/>
            </a:pPr>
            <a:r>
              <a:rPr lang="en-GB" dirty="0" smtClean="0"/>
              <a:t>	– Either Sara or her friends will bring </a:t>
            </a:r>
            <a:r>
              <a:rPr lang="en-GB" u="sng" dirty="0" smtClean="0"/>
              <a:t>their</a:t>
            </a:r>
            <a:r>
              <a:rPr lang="en-GB" dirty="0" smtClean="0"/>
              <a:t> record player.</a:t>
            </a:r>
          </a:p>
          <a:p>
            <a:pPr algn="just">
              <a:buNone/>
            </a:pPr>
            <a:r>
              <a:rPr lang="en-GB" dirty="0" smtClean="0"/>
              <a:t>	– If my sisters or Carol arrives, ask </a:t>
            </a:r>
            <a:r>
              <a:rPr lang="en-GB" u="sng" dirty="0" smtClean="0"/>
              <a:t>them</a:t>
            </a:r>
            <a:r>
              <a:rPr lang="en-GB" dirty="0" smtClean="0"/>
              <a:t> to wait.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pPr algn="just"/>
            <a:r>
              <a:rPr lang="en-GB" sz="2800" dirty="0" smtClean="0"/>
              <a:t>If the antecedent is a collective noun, the pronoun is either singular or plural, depending on its use.</a:t>
            </a:r>
          </a:p>
          <a:p>
            <a:pPr algn="just">
              <a:buNone/>
            </a:pPr>
            <a:endParaRPr lang="en-GB" dirty="0" smtClean="0"/>
          </a:p>
          <a:p>
            <a:pPr algn="just">
              <a:buNone/>
            </a:pPr>
            <a:r>
              <a:rPr lang="en-GB" dirty="0" smtClean="0"/>
              <a:t>	– The committee is meeting next week to reach its</a:t>
            </a:r>
          </a:p>
          <a:p>
            <a:pPr algn="just">
              <a:buNone/>
            </a:pPr>
            <a:r>
              <a:rPr lang="en-GB" dirty="0" smtClean="0"/>
              <a:t>		decision.</a:t>
            </a:r>
          </a:p>
          <a:p>
            <a:pPr algn="just">
              <a:buNone/>
            </a:pPr>
            <a:r>
              <a:rPr lang="en-GB" dirty="0" smtClean="0"/>
              <a:t>	– The committee members are meeting to reach</a:t>
            </a:r>
          </a:p>
          <a:p>
            <a:pPr algn="just">
              <a:buNone/>
            </a:pPr>
            <a:r>
              <a:rPr lang="en-GB" dirty="0" smtClean="0"/>
              <a:t>		their decision.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sz="60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What is a pronoun ?</a:t>
            </a:r>
            <a:endParaRPr lang="en-US" sz="6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rtlCol="0">
            <a:normAutofit/>
            <a:scene3d>
              <a:camera prst="orthographicFront"/>
              <a:lightRig rig="glow" dir="tl">
                <a:rot lat="0" lon="0" rev="5400000"/>
              </a:lightRig>
            </a:scene3d>
            <a:sp3d contourW="12700">
              <a:bevelT w="25400" h="25400"/>
              <a:contourClr>
                <a:schemeClr val="accent6">
                  <a:shade val="73000"/>
                </a:schemeClr>
              </a:contourClr>
            </a:sp3d>
          </a:bodyPr>
          <a:lstStyle/>
          <a:p>
            <a:pPr eaLnBrk="1" fontAlgn="auto" hangingPunct="1">
              <a:spcAft>
                <a:spcPts val="0"/>
              </a:spcAft>
              <a:buFont typeface="Arial" pitchFamily="34" charset="0"/>
              <a:buChar char="•"/>
              <a:defRPr/>
            </a:pPr>
            <a:r>
              <a:rPr lang="en-US" sz="3200" b="1" i="1" dirty="0" smtClean="0">
                <a:ln w="11430"/>
                <a:effectLst>
                  <a:outerShdw blurRad="80000" dist="40000" dir="5040000" algn="tl">
                    <a:srgbClr val="000000">
                      <a:alpha val="30000"/>
                    </a:srgbClr>
                  </a:outerShdw>
                </a:effectLst>
              </a:rPr>
              <a:t>A  Pronoun is a word that takes the place of a noun.</a:t>
            </a:r>
          </a:p>
          <a:p>
            <a:r>
              <a:rPr lang="en-GB" sz="3200" dirty="0" smtClean="0"/>
              <a:t>Pronouns are known as noun substitutes.</a:t>
            </a:r>
          </a:p>
          <a:p>
            <a:r>
              <a:rPr lang="en-GB" sz="3200" dirty="0" smtClean="0"/>
              <a:t>Give variety to your writing because you do not repeat the same noun over and over.</a:t>
            </a:r>
            <a:endParaRPr lang="en-US" sz="32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Agreement of pronoun to its antecedent</a:t>
            </a:r>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GB" sz="3200" dirty="0" smtClean="0"/>
              <a:t>An indefinite pronoun used as an antecedent takes a pronoun in the third person.</a:t>
            </a:r>
          </a:p>
          <a:p>
            <a:pPr>
              <a:buNone/>
            </a:pPr>
            <a:endParaRPr lang="en-GB" dirty="0" smtClean="0"/>
          </a:p>
          <a:p>
            <a:pPr>
              <a:buNone/>
            </a:pPr>
            <a:r>
              <a:rPr lang="en-GB" dirty="0" smtClean="0"/>
              <a:t>	– Anyone who wants a high grade has to study his</a:t>
            </a:r>
          </a:p>
          <a:p>
            <a:pPr>
              <a:buNone/>
            </a:pPr>
            <a:r>
              <a:rPr lang="en-GB" dirty="0" smtClean="0"/>
              <a:t>	lessons diligently.</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Agreement of pronoun to its antecedent</a:t>
            </a:r>
            <a:endParaRPr lang="en-GB" dirty="0"/>
          </a:p>
        </p:txBody>
      </p:sp>
      <p:sp>
        <p:nvSpPr>
          <p:cNvPr id="3" name="Content Placeholder 2"/>
          <p:cNvSpPr>
            <a:spLocks noGrp="1"/>
          </p:cNvSpPr>
          <p:nvPr>
            <p:ph idx="1"/>
          </p:nvPr>
        </p:nvSpPr>
        <p:spPr>
          <a:xfrm>
            <a:off x="457200" y="1935480"/>
            <a:ext cx="8686800" cy="4565354"/>
          </a:xfrm>
        </p:spPr>
        <p:txBody>
          <a:bodyPr>
            <a:normAutofit/>
          </a:bodyPr>
          <a:lstStyle/>
          <a:p>
            <a:pPr algn="just"/>
            <a:r>
              <a:rPr lang="en-GB" sz="2800" dirty="0" smtClean="0"/>
              <a:t>The indefinite pronouns, all, some, any, and none, may be referred to by either a singular or plural noun, </a:t>
            </a:r>
            <a:r>
              <a:rPr lang="en-GB" sz="2800" b="1" dirty="0" smtClean="0"/>
              <a:t>depending on its use</a:t>
            </a:r>
            <a:r>
              <a:rPr lang="en-GB" sz="2800" dirty="0" smtClean="0"/>
              <a:t>.</a:t>
            </a:r>
          </a:p>
          <a:p>
            <a:pPr algn="just"/>
            <a:endParaRPr lang="en-GB" dirty="0" smtClean="0"/>
          </a:p>
          <a:p>
            <a:pPr algn="just">
              <a:buNone/>
            </a:pPr>
            <a:r>
              <a:rPr lang="en-GB" dirty="0" smtClean="0"/>
              <a:t>	– All of the board members were in their places by 8 am.</a:t>
            </a:r>
          </a:p>
          <a:p>
            <a:pPr algn="just">
              <a:buNone/>
            </a:pPr>
            <a:r>
              <a:rPr lang="en-GB" dirty="0" smtClean="0"/>
              <a:t>	– All of the equipment was in its proper place.</a:t>
            </a:r>
          </a:p>
          <a:p>
            <a:pPr algn="just">
              <a:buNone/>
            </a:pPr>
            <a:r>
              <a:rPr lang="en-GB" dirty="0" smtClean="0"/>
              <a:t>	– Some of the ice cream has lost its </a:t>
            </a:r>
            <a:r>
              <a:rPr lang="en-GB" dirty="0" err="1" smtClean="0"/>
              <a:t>flavor</a:t>
            </a:r>
            <a:r>
              <a:rPr lang="en-GB" dirty="0" smtClean="0"/>
              <a:t>.</a:t>
            </a:r>
          </a:p>
          <a:p>
            <a:pPr algn="just">
              <a:buNone/>
            </a:pPr>
            <a:r>
              <a:rPr lang="en-GB" dirty="0" smtClean="0"/>
              <a:t>	– Some of the students have ordered their</a:t>
            </a:r>
          </a:p>
          <a:p>
            <a:pPr algn="just">
              <a:buNone/>
            </a:pPr>
            <a:r>
              <a:rPr lang="en-GB" dirty="0" smtClean="0"/>
              <a:t> 		uniforms.</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2057400"/>
            <a:ext cx="8382000" cy="1862048"/>
          </a:xfrm>
          <a:prstGeom prst="rect">
            <a:avLst/>
          </a:prstGeom>
          <a:noFill/>
          <a:effectLst>
            <a:outerShdw blurRad="50800" dist="50800" dir="5400000" algn="ctr" rotWithShape="0">
              <a:srgbClr val="000000">
                <a:alpha val="52000"/>
              </a:srgbClr>
            </a:outerShdw>
          </a:effectLst>
        </p:spPr>
        <p:txBody>
          <a:bodyPr>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fontAlgn="auto">
              <a:spcBef>
                <a:spcPts val="0"/>
              </a:spcBef>
              <a:spcAft>
                <a:spcPts val="0"/>
              </a:spcAft>
              <a:defRPr/>
            </a:pPr>
            <a:r>
              <a:rPr lang="en-US" sz="11500" b="1" dirty="0">
                <a:ln/>
                <a:solidFill>
                  <a:schemeClr val="accent5">
                    <a:tint val="50000"/>
                    <a:satMod val="180000"/>
                  </a:schemeClr>
                </a:solidFill>
                <a:effectLst>
                  <a:glow rad="228600">
                    <a:schemeClr val="accent5">
                      <a:satMod val="175000"/>
                      <a:alpha val="40000"/>
                    </a:schemeClr>
                  </a:glow>
                </a:effectLst>
                <a:latin typeface="+mn-lt"/>
                <a:cs typeface="+mn-cs"/>
              </a:rPr>
              <a:t>Thank You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Types of Pronouns</a:t>
            </a:r>
            <a:endParaRPr lang="en-US" sz="6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Wingdings" pitchFamily="2" charset="2"/>
              <a:buChar char="v"/>
              <a:defRPr/>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Personal pronouns</a:t>
            </a:r>
          </a:p>
          <a:p>
            <a:pPr eaLnBrk="1" fontAlgn="auto" hangingPunct="1">
              <a:spcAft>
                <a:spcPts val="0"/>
              </a:spcAft>
              <a:buFont typeface="Wingdings" pitchFamily="2" charset="2"/>
              <a:buChar char="ü"/>
              <a:defRPr/>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the subject of a verb</a:t>
            </a:r>
          </a:p>
          <a:p>
            <a:pPr eaLnBrk="1" fontAlgn="auto" hangingPunct="1">
              <a:spcAft>
                <a:spcPts val="0"/>
              </a:spcAft>
              <a:buFont typeface="Wingdings" pitchFamily="2" charset="2"/>
              <a:buChar char="ü"/>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the object of a verb</a:t>
            </a:r>
          </a:p>
          <a:p>
            <a:pPr eaLnBrk="1" fontAlgn="auto" hangingPunct="1">
              <a:spcAft>
                <a:spcPts val="0"/>
              </a:spcAft>
              <a:buFont typeface="Wingdings" pitchFamily="2" charset="2"/>
              <a:buChar char="v"/>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Possessive pronouns</a:t>
            </a:r>
          </a:p>
          <a:p>
            <a:pPr eaLnBrk="1" fontAlgn="auto" hangingPunct="1">
              <a:spcAft>
                <a:spcPts val="0"/>
              </a:spcAft>
              <a:buFont typeface="Wingdings" pitchFamily="2" charset="2"/>
              <a:buChar char="v"/>
              <a:defRPr/>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Reflexive pronoun</a:t>
            </a:r>
          </a:p>
          <a:p>
            <a:pPr eaLnBrk="1" fontAlgn="auto" hangingPunct="1">
              <a:spcAft>
                <a:spcPts val="0"/>
              </a:spcAft>
              <a:buFont typeface="Wingdings" pitchFamily="2" charset="2"/>
              <a:buChar char="v"/>
              <a:defRPr/>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Demonstrative pronouns</a:t>
            </a:r>
          </a:p>
          <a:p>
            <a:pPr eaLnBrk="1" fontAlgn="auto" hangingPunct="1">
              <a:spcAft>
                <a:spcPts val="0"/>
              </a:spcAft>
              <a:buFont typeface="Wingdings" pitchFamily="2" charset="2"/>
              <a:buChar char="v"/>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Indefinite pronouns</a:t>
            </a:r>
          </a:p>
          <a:p>
            <a:pPr eaLnBrk="1" fontAlgn="auto" hangingPunct="1">
              <a:spcAft>
                <a:spcPts val="0"/>
              </a:spcAft>
              <a:buFont typeface="Wingdings" pitchFamily="2" charset="2"/>
              <a:buChar char="v"/>
              <a:defRPr/>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Reciprocal Pronouns</a:t>
            </a:r>
          </a:p>
          <a:p>
            <a:pPr eaLnBrk="1" fontAlgn="auto" hangingPunct="1">
              <a:spcAft>
                <a:spcPts val="0"/>
              </a:spcAft>
              <a:buFont typeface="Wingdings" pitchFamily="2" charset="2"/>
              <a:buChar char="v"/>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Interrogative pronouns  (or) Relative pronouns</a:t>
            </a:r>
          </a:p>
          <a:p>
            <a:pPr eaLnBrk="1" fontAlgn="auto" hangingPunct="1">
              <a:spcAft>
                <a:spcPts val="0"/>
              </a:spcAft>
              <a:buFont typeface="Wingdings" pitchFamily="2" charset="2"/>
              <a:buChar char="v"/>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Other pronouns</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71454"/>
            <a:ext cx="8229600" cy="1143000"/>
          </a:xfrm>
        </p:spPr>
        <p:txBody>
          <a:bodyPr/>
          <a:lstStyle/>
          <a:p>
            <a:pPr eaLnBrk="1" hangingPunct="1"/>
            <a:r>
              <a:rPr lang="en-US" dirty="0" smtClean="0"/>
              <a:t>1. Personal Pronouns </a:t>
            </a:r>
          </a:p>
        </p:txBody>
      </p:sp>
      <p:sp>
        <p:nvSpPr>
          <p:cNvPr id="5123" name="Content Placeholder 2"/>
          <p:cNvSpPr>
            <a:spLocks noGrp="1"/>
          </p:cNvSpPr>
          <p:nvPr>
            <p:ph idx="1"/>
          </p:nvPr>
        </p:nvSpPr>
        <p:spPr>
          <a:xfrm>
            <a:off x="457200" y="1071546"/>
            <a:ext cx="8229600" cy="5253054"/>
          </a:xfrm>
        </p:spPr>
        <p:txBody>
          <a:bodyPr/>
          <a:lstStyle/>
          <a:p>
            <a:pPr eaLnBrk="1" hangingPunct="1"/>
            <a:r>
              <a:rPr lang="en-US" u="sng" dirty="0" smtClean="0"/>
              <a:t>The subject of a verb : - </a:t>
            </a:r>
          </a:p>
          <a:p>
            <a:pPr>
              <a:buNone/>
            </a:pPr>
            <a:r>
              <a:rPr lang="en-GB" dirty="0" smtClean="0"/>
              <a:t>   Substitutes for nouns that refer to specific persons or things.</a:t>
            </a:r>
            <a:endParaRPr lang="en-US" u="sng" dirty="0" smtClean="0"/>
          </a:p>
          <a:p>
            <a:pPr eaLnBrk="1" hangingPunct="1">
              <a:buFont typeface="Arial" charset="0"/>
              <a:buNone/>
            </a:pPr>
            <a:r>
              <a:rPr lang="en-US" dirty="0" smtClean="0"/>
              <a:t>    I, you, he, she, it, we and they can all be used as the subject of a verb.</a:t>
            </a:r>
          </a:p>
        </p:txBody>
      </p:sp>
      <p:sp>
        <p:nvSpPr>
          <p:cNvPr id="4" name="Rectangle 3"/>
          <p:cNvSpPr/>
          <p:nvPr/>
        </p:nvSpPr>
        <p:spPr>
          <a:xfrm>
            <a:off x="609600" y="3276600"/>
            <a:ext cx="6781800" cy="3046413"/>
          </a:xfrm>
          <a:prstGeom prst="rect">
            <a:avLst/>
          </a:prstGeom>
        </p:spPr>
        <p:txBody>
          <a:bodyPr>
            <a:spAutoFit/>
          </a:bodyPr>
          <a:lstStyle/>
          <a:p>
            <a:pPr fontAlgn="auto">
              <a:spcBef>
                <a:spcPts val="0"/>
              </a:spcBef>
              <a:spcAft>
                <a:spcPts val="0"/>
              </a:spcAft>
              <a:defRPr/>
            </a:pPr>
            <a:r>
              <a:rPr lang="en-US" sz="3200" dirty="0">
                <a:latin typeface="+mn-lt"/>
                <a:cs typeface="+mn-cs"/>
              </a:rPr>
              <a:t>Examples :-</a:t>
            </a:r>
          </a:p>
          <a:p>
            <a:pPr fontAlgn="auto">
              <a:spcBef>
                <a:spcPts val="0"/>
              </a:spcBef>
              <a:spcAft>
                <a:spcPts val="0"/>
              </a:spcAft>
              <a:defRPr/>
            </a:pPr>
            <a:endParaRPr lang="en-US" sz="3200" dirty="0">
              <a:latin typeface="+mn-lt"/>
              <a:cs typeface="+mn-cs"/>
            </a:endParaRPr>
          </a:p>
          <a:p>
            <a:pPr fontAlgn="auto">
              <a:spcBef>
                <a:spcPts val="0"/>
              </a:spcBef>
              <a:spcAft>
                <a:spcPts val="0"/>
              </a:spcAft>
              <a:buFont typeface="Wingdings" pitchFamily="2" charset="2"/>
              <a:buChar char="ü"/>
              <a:defRPr/>
            </a:pPr>
            <a:r>
              <a:rPr lang="en-US" sz="3200" dirty="0">
                <a:latin typeface="+mn-lt"/>
                <a:cs typeface="+mn-cs"/>
              </a:rPr>
              <a:t> </a:t>
            </a:r>
            <a:r>
              <a:rPr lang="en-US" sz="3200" u="dbl" dirty="0">
                <a:latin typeface="+mn-lt"/>
                <a:cs typeface="+mn-cs"/>
              </a:rPr>
              <a:t>Lisa</a:t>
            </a:r>
            <a:r>
              <a:rPr lang="en-US" sz="3200" dirty="0">
                <a:latin typeface="+mn-lt"/>
                <a:cs typeface="+mn-cs"/>
              </a:rPr>
              <a:t> likes cats. </a:t>
            </a:r>
          </a:p>
          <a:p>
            <a:pPr fontAlgn="auto">
              <a:spcBef>
                <a:spcPts val="0"/>
              </a:spcBef>
              <a:spcAft>
                <a:spcPts val="0"/>
              </a:spcAft>
              <a:buFont typeface="Wingdings" pitchFamily="2" charset="2"/>
              <a:buChar char="ü"/>
              <a:defRPr/>
            </a:pPr>
            <a:endParaRPr lang="en-US" sz="3200" dirty="0">
              <a:latin typeface="+mn-lt"/>
              <a:cs typeface="+mn-cs"/>
            </a:endParaRPr>
          </a:p>
          <a:p>
            <a:pPr fontAlgn="auto">
              <a:spcBef>
                <a:spcPts val="0"/>
              </a:spcBef>
              <a:spcAft>
                <a:spcPts val="0"/>
              </a:spcAft>
              <a:buFont typeface="Wingdings" pitchFamily="2" charset="2"/>
              <a:buChar char="ü"/>
              <a:defRPr/>
            </a:pPr>
            <a:r>
              <a:rPr lang="en-US" sz="3200" u="sng" dirty="0">
                <a:latin typeface="+mn-lt"/>
                <a:cs typeface="+mn-cs"/>
              </a:rPr>
              <a:t>She</a:t>
            </a:r>
            <a:r>
              <a:rPr lang="en-US" sz="3200" dirty="0">
                <a:latin typeface="+mn-lt"/>
                <a:cs typeface="+mn-cs"/>
              </a:rPr>
              <a:t> has four cats.</a:t>
            </a:r>
          </a:p>
          <a:p>
            <a:pPr fontAlgn="auto">
              <a:spcBef>
                <a:spcPts val="0"/>
              </a:spcBef>
              <a:spcAft>
                <a:spcPts val="0"/>
              </a:spcAft>
              <a:defRPr/>
            </a:pPr>
            <a:r>
              <a:rPr lang="en-US" sz="3200" dirty="0">
                <a:latin typeface="+mn-lt"/>
                <a:cs typeface="+mn-cs"/>
              </a:rPr>
              <a:t>  </a:t>
            </a:r>
          </a:p>
        </p:txBody>
      </p:sp>
      <p:sp>
        <p:nvSpPr>
          <p:cNvPr id="5125" name="TextBox 7"/>
          <p:cNvSpPr txBox="1">
            <a:spLocks noChangeArrowheads="1"/>
          </p:cNvSpPr>
          <p:nvPr/>
        </p:nvSpPr>
        <p:spPr bwMode="auto">
          <a:xfrm>
            <a:off x="4876800" y="4267200"/>
            <a:ext cx="3962400" cy="738188"/>
          </a:xfrm>
          <a:prstGeom prst="rect">
            <a:avLst/>
          </a:prstGeom>
          <a:noFill/>
          <a:ln w="9525">
            <a:noFill/>
            <a:miter lim="800000"/>
            <a:headEnd/>
            <a:tailEnd/>
          </a:ln>
        </p:spPr>
        <p:txBody>
          <a:bodyPr>
            <a:spAutoFit/>
          </a:bodyPr>
          <a:lstStyle/>
          <a:p>
            <a:r>
              <a:rPr lang="en-US" sz="2400" dirty="0">
                <a:latin typeface="Calibri" pitchFamily="34" charset="0"/>
              </a:rPr>
              <a:t>Lisa –  proper noun (subject</a:t>
            </a:r>
            <a:r>
              <a:rPr lang="en-US" dirty="0">
                <a:latin typeface="Calibri" pitchFamily="34" charset="0"/>
              </a:rPr>
              <a:t>)</a:t>
            </a:r>
          </a:p>
          <a:p>
            <a:endParaRPr lang="en-US" dirty="0">
              <a:latin typeface="Calibri" pitchFamily="34" charset="0"/>
            </a:endParaRPr>
          </a:p>
        </p:txBody>
      </p:sp>
      <p:cxnSp>
        <p:nvCxnSpPr>
          <p:cNvPr id="10" name="Straight Arrow Connector 9"/>
          <p:cNvCxnSpPr/>
          <p:nvPr/>
        </p:nvCxnSpPr>
        <p:spPr>
          <a:xfrm>
            <a:off x="3352800" y="45720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86200" y="5562600"/>
            <a:ext cx="1447800" cy="4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28" name="TextBox 12"/>
          <p:cNvSpPr txBox="1">
            <a:spLocks noChangeArrowheads="1"/>
          </p:cNvSpPr>
          <p:nvPr/>
        </p:nvSpPr>
        <p:spPr bwMode="auto">
          <a:xfrm>
            <a:off x="5562600" y="5410200"/>
            <a:ext cx="3581400" cy="461963"/>
          </a:xfrm>
          <a:prstGeom prst="rect">
            <a:avLst/>
          </a:prstGeom>
          <a:noFill/>
          <a:ln w="9525">
            <a:noFill/>
            <a:miter lim="800000"/>
            <a:headEnd/>
            <a:tailEnd/>
          </a:ln>
        </p:spPr>
        <p:txBody>
          <a:bodyPr>
            <a:spAutoFit/>
          </a:bodyPr>
          <a:lstStyle/>
          <a:p>
            <a:r>
              <a:rPr lang="en-US" sz="2400">
                <a:latin typeface="Calibri" pitchFamily="34" charset="0"/>
              </a:rPr>
              <a:t>She – pronoun (subject)</a:t>
            </a:r>
          </a:p>
        </p:txBody>
      </p:sp>
      <p:sp>
        <p:nvSpPr>
          <p:cNvPr id="5129" name="Rectangle 8"/>
          <p:cNvSpPr>
            <a:spLocks noChangeArrowheads="1"/>
          </p:cNvSpPr>
          <p:nvPr/>
        </p:nvSpPr>
        <p:spPr bwMode="auto">
          <a:xfrm>
            <a:off x="685800" y="6019800"/>
            <a:ext cx="7530651" cy="523220"/>
          </a:xfrm>
          <a:prstGeom prst="rect">
            <a:avLst/>
          </a:prstGeom>
          <a:noFill/>
          <a:ln w="9525">
            <a:noFill/>
            <a:miter lim="800000"/>
            <a:headEnd/>
            <a:tailEnd/>
          </a:ln>
        </p:spPr>
        <p:txBody>
          <a:bodyPr wrap="none">
            <a:spAutoFit/>
          </a:bodyPr>
          <a:lstStyle/>
          <a:p>
            <a:pPr>
              <a:buFont typeface="Wingdings" pitchFamily="2" charset="2"/>
              <a:buChar char="ü"/>
            </a:pPr>
            <a:r>
              <a:rPr lang="en-US" sz="2800" dirty="0" err="1" smtClean="0">
                <a:latin typeface="Calibri" pitchFamily="34" charset="0"/>
              </a:rPr>
              <a:t>Mr.Hassan</a:t>
            </a:r>
            <a:r>
              <a:rPr lang="en-US" sz="2800" dirty="0" smtClean="0">
                <a:latin typeface="Calibri" pitchFamily="34" charset="0"/>
              </a:rPr>
              <a:t> </a:t>
            </a:r>
            <a:r>
              <a:rPr lang="en-US" sz="2800" dirty="0">
                <a:latin typeface="Calibri" pitchFamily="34" charset="0"/>
              </a:rPr>
              <a:t>is a good teacher. He is a  good player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rtlCol="0">
            <a:normAutofit/>
          </a:bodyPr>
          <a:lstStyle/>
          <a:p>
            <a:pPr eaLnBrk="1" fontAlgn="auto" hangingPunct="1">
              <a:spcAft>
                <a:spcPts val="0"/>
              </a:spcAft>
              <a:buFont typeface="Arial" pitchFamily="34" charset="0"/>
              <a:buChar char="•"/>
              <a:defRPr/>
            </a:pPr>
            <a:r>
              <a:rPr lang="en-US" u="sng" dirty="0" smtClean="0"/>
              <a:t>The objective of a verb : -</a:t>
            </a:r>
          </a:p>
          <a:p>
            <a:pPr eaLnBrk="1" fontAlgn="auto" hangingPunct="1">
              <a:spcAft>
                <a:spcPts val="0"/>
              </a:spcAft>
              <a:buFont typeface="Arial" pitchFamily="34" charset="0"/>
              <a:buChar char="•"/>
              <a:defRPr/>
            </a:pPr>
            <a:r>
              <a:rPr lang="en-US" dirty="0"/>
              <a:t>me, you, him, her, it, us and them can all be used as the object of a </a:t>
            </a:r>
            <a:r>
              <a:rPr lang="en-US" dirty="0" smtClean="0"/>
              <a:t>verb.</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Ex : -</a:t>
            </a:r>
          </a:p>
          <a:p>
            <a:pPr eaLnBrk="1" fontAlgn="auto" hangingPunct="1">
              <a:spcAft>
                <a:spcPts val="0"/>
              </a:spcAft>
              <a:buFont typeface="Arial" pitchFamily="34" charset="0"/>
              <a:buChar char="•"/>
              <a:defRPr/>
            </a:pPr>
            <a:r>
              <a:rPr lang="en-US" dirty="0" smtClean="0"/>
              <a:t>Lisa likes</a:t>
            </a:r>
            <a:r>
              <a:rPr lang="en-US" u="dbl" dirty="0" smtClean="0"/>
              <a:t> cats</a:t>
            </a:r>
            <a:r>
              <a:rPr lang="en-US" dirty="0" smtClean="0"/>
              <a:t>. She likes to </a:t>
            </a:r>
            <a:r>
              <a:rPr lang="en-US" u="sng" dirty="0" smtClean="0"/>
              <a:t>stroke</a:t>
            </a:r>
            <a:r>
              <a:rPr lang="en-US" u="dotted" dirty="0" smtClean="0"/>
              <a:t> them</a:t>
            </a:r>
            <a:r>
              <a:rPr lang="en-US" dirty="0" smtClean="0"/>
              <a:t>.</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None/>
              <a:defRPr/>
            </a:pPr>
            <a:r>
              <a:rPr lang="en-US" sz="2000" dirty="0" smtClean="0"/>
              <a:t>                                 </a:t>
            </a:r>
          </a:p>
          <a:p>
            <a:pPr eaLnBrk="1" fontAlgn="auto" hangingPunct="1">
              <a:spcAft>
                <a:spcPts val="0"/>
              </a:spcAft>
              <a:buFont typeface="Arial" pitchFamily="34" charset="0"/>
              <a:buNone/>
              <a:defRPr/>
            </a:pPr>
            <a:r>
              <a:rPr lang="en-US" sz="2000" dirty="0"/>
              <a:t> </a:t>
            </a:r>
            <a:r>
              <a:rPr lang="en-US" sz="2000" dirty="0" smtClean="0"/>
              <a:t>                            </a:t>
            </a:r>
            <a:r>
              <a:rPr lang="en-US" sz="2400" dirty="0" smtClean="0"/>
              <a:t> </a:t>
            </a:r>
            <a:r>
              <a:rPr lang="en-US" sz="2400" dirty="0" smtClean="0">
                <a:solidFill>
                  <a:srgbClr val="FF0000"/>
                </a:solidFill>
              </a:rPr>
              <a:t>noun</a:t>
            </a:r>
            <a:endParaRPr lang="en-US" sz="2000" dirty="0" smtClean="0">
              <a:solidFill>
                <a:srgbClr val="FF0000"/>
              </a:solidFill>
            </a:endParaRPr>
          </a:p>
        </p:txBody>
      </p:sp>
      <p:cxnSp>
        <p:nvCxnSpPr>
          <p:cNvPr id="5" name="Straight Arrow Connector 4"/>
          <p:cNvCxnSpPr/>
          <p:nvPr/>
        </p:nvCxnSpPr>
        <p:spPr>
          <a:xfrm rot="5400000">
            <a:off x="2286794" y="352821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876301" y="4229100"/>
            <a:ext cx="2057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9" name="Rectangle 7"/>
          <p:cNvSpPr>
            <a:spLocks noChangeArrowheads="1"/>
          </p:cNvSpPr>
          <p:nvPr/>
        </p:nvSpPr>
        <p:spPr bwMode="auto">
          <a:xfrm>
            <a:off x="762000" y="5410200"/>
            <a:ext cx="2965450" cy="461963"/>
          </a:xfrm>
          <a:prstGeom prst="rect">
            <a:avLst/>
          </a:prstGeom>
          <a:noFill/>
          <a:ln w="9525">
            <a:noFill/>
            <a:miter lim="800000"/>
            <a:headEnd/>
            <a:tailEnd/>
          </a:ln>
        </p:spPr>
        <p:txBody>
          <a:bodyPr wrap="none">
            <a:spAutoFit/>
          </a:bodyPr>
          <a:lstStyle/>
          <a:p>
            <a:r>
              <a:rPr lang="en-US" sz="2400">
                <a:solidFill>
                  <a:srgbClr val="FF0000"/>
                </a:solidFill>
                <a:latin typeface="Calibri" pitchFamily="34" charset="0"/>
              </a:rPr>
              <a:t>the</a:t>
            </a:r>
            <a:r>
              <a:rPr lang="en-US" sz="2400" b="1">
                <a:solidFill>
                  <a:srgbClr val="FF0000"/>
                </a:solidFill>
                <a:latin typeface="Calibri" pitchFamily="34" charset="0"/>
              </a:rPr>
              <a:t> </a:t>
            </a:r>
            <a:r>
              <a:rPr lang="en-US" sz="2400">
                <a:solidFill>
                  <a:srgbClr val="FF0000"/>
                </a:solidFill>
                <a:latin typeface="Calibri" pitchFamily="34" charset="0"/>
              </a:rPr>
              <a:t>object</a:t>
            </a:r>
            <a:r>
              <a:rPr lang="en-US" sz="2400" b="1">
                <a:solidFill>
                  <a:srgbClr val="FF0000"/>
                </a:solidFill>
                <a:latin typeface="Calibri" pitchFamily="34" charset="0"/>
              </a:rPr>
              <a:t> </a:t>
            </a:r>
            <a:r>
              <a:rPr lang="en-US" sz="2400">
                <a:solidFill>
                  <a:srgbClr val="FF0000"/>
                </a:solidFill>
                <a:latin typeface="Calibri" pitchFamily="34" charset="0"/>
              </a:rPr>
              <a:t>of the verb </a:t>
            </a:r>
          </a:p>
        </p:txBody>
      </p:sp>
      <p:cxnSp>
        <p:nvCxnSpPr>
          <p:cNvPr id="10" name="Straight Connector 9"/>
          <p:cNvCxnSpPr/>
          <p:nvPr/>
        </p:nvCxnSpPr>
        <p:spPr>
          <a:xfrm rot="5400000">
            <a:off x="6057901" y="4000500"/>
            <a:ext cx="1295400" cy="3175"/>
          </a:xfrm>
          <a:prstGeom prst="line">
            <a:avLst/>
          </a:prstGeom>
        </p:spPr>
        <p:style>
          <a:lnRef idx="1">
            <a:schemeClr val="accent1"/>
          </a:lnRef>
          <a:fillRef idx="0">
            <a:schemeClr val="accent1"/>
          </a:fillRef>
          <a:effectRef idx="0">
            <a:schemeClr val="accent1"/>
          </a:effectRef>
          <a:fontRef idx="minor">
            <a:schemeClr val="tx1"/>
          </a:fontRef>
        </p:style>
      </p:cxnSp>
      <p:sp>
        <p:nvSpPr>
          <p:cNvPr id="6151" name="TextBox 10"/>
          <p:cNvSpPr txBox="1">
            <a:spLocks noChangeArrowheads="1"/>
          </p:cNvSpPr>
          <p:nvPr/>
        </p:nvSpPr>
        <p:spPr bwMode="auto">
          <a:xfrm>
            <a:off x="6324600" y="4724400"/>
            <a:ext cx="1676400" cy="400050"/>
          </a:xfrm>
          <a:prstGeom prst="rect">
            <a:avLst/>
          </a:prstGeom>
          <a:noFill/>
          <a:ln w="9525">
            <a:noFill/>
            <a:miter lim="800000"/>
            <a:headEnd/>
            <a:tailEnd/>
          </a:ln>
        </p:spPr>
        <p:txBody>
          <a:bodyPr>
            <a:spAutoFit/>
          </a:bodyPr>
          <a:lstStyle/>
          <a:p>
            <a:r>
              <a:rPr lang="en-US" sz="2000">
                <a:solidFill>
                  <a:srgbClr val="FF0000"/>
                </a:solidFill>
                <a:latin typeface="Calibri" pitchFamily="34" charset="0"/>
              </a:rPr>
              <a:t>Pronoun</a:t>
            </a:r>
          </a:p>
        </p:txBody>
      </p:sp>
      <p:cxnSp>
        <p:nvCxnSpPr>
          <p:cNvPr id="13" name="Straight Arrow Connector 12"/>
          <p:cNvCxnSpPr/>
          <p:nvPr/>
        </p:nvCxnSpPr>
        <p:spPr>
          <a:xfrm rot="5400000">
            <a:off x="4533901" y="4229100"/>
            <a:ext cx="22098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53" name="Rectangle 13"/>
          <p:cNvSpPr>
            <a:spLocks noChangeArrowheads="1"/>
          </p:cNvSpPr>
          <p:nvPr/>
        </p:nvSpPr>
        <p:spPr bwMode="auto">
          <a:xfrm>
            <a:off x="4343400" y="5486400"/>
            <a:ext cx="2505075" cy="400050"/>
          </a:xfrm>
          <a:prstGeom prst="rect">
            <a:avLst/>
          </a:prstGeom>
          <a:noFill/>
          <a:ln w="9525">
            <a:noFill/>
            <a:miter lim="800000"/>
            <a:headEnd/>
            <a:tailEnd/>
          </a:ln>
        </p:spPr>
        <p:txBody>
          <a:bodyPr wrap="none">
            <a:spAutoFit/>
          </a:bodyPr>
          <a:lstStyle/>
          <a:p>
            <a:r>
              <a:rPr lang="en-US" sz="2000">
                <a:solidFill>
                  <a:srgbClr val="FF0000"/>
                </a:solidFill>
                <a:latin typeface="Calibri" pitchFamily="34" charset="0"/>
              </a:rPr>
              <a:t>the</a:t>
            </a:r>
            <a:r>
              <a:rPr lang="en-US" sz="2000" b="1">
                <a:solidFill>
                  <a:srgbClr val="FF0000"/>
                </a:solidFill>
                <a:latin typeface="Calibri" pitchFamily="34" charset="0"/>
              </a:rPr>
              <a:t> </a:t>
            </a:r>
            <a:r>
              <a:rPr lang="en-US" sz="2000">
                <a:solidFill>
                  <a:srgbClr val="FF0000"/>
                </a:solidFill>
                <a:latin typeface="Calibri" pitchFamily="34" charset="0"/>
              </a:rPr>
              <a:t>object</a:t>
            </a:r>
            <a:r>
              <a:rPr lang="en-US" sz="2000" b="1">
                <a:solidFill>
                  <a:srgbClr val="FF0000"/>
                </a:solidFill>
                <a:latin typeface="Calibri" pitchFamily="34" charset="0"/>
              </a:rPr>
              <a:t> </a:t>
            </a:r>
            <a:r>
              <a:rPr lang="en-US" sz="2000">
                <a:solidFill>
                  <a:srgbClr val="FF0000"/>
                </a:solidFill>
                <a:latin typeface="Calibri" pitchFamily="34" charset="0"/>
              </a:rPr>
              <a:t>of the verb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66800" y="457200"/>
          <a:ext cx="6477000" cy="3840480"/>
        </p:xfrm>
        <a:graphic>
          <a:graphicData uri="http://schemas.openxmlformats.org/drawingml/2006/table">
            <a:tbl>
              <a:tblPr firstRow="1" bandRow="1"/>
              <a:tblGrid>
                <a:gridCol w="2413000"/>
                <a:gridCol w="2032000"/>
                <a:gridCol w="2032000"/>
              </a:tblGrid>
              <a:tr h="371929">
                <a:tc>
                  <a:txBody>
                    <a:bodyPr/>
                    <a:lstStyle/>
                    <a:p>
                      <a:endParaRPr lang="en-US" sz="2400" dirty="0"/>
                    </a:p>
                  </a:txBody>
                  <a:tcPr/>
                </a:tc>
                <a:tc>
                  <a:txBody>
                    <a:bodyPr/>
                    <a:lstStyle/>
                    <a:p>
                      <a:r>
                        <a:rPr lang="en-US" sz="2400" dirty="0" smtClean="0"/>
                        <a:t>Subject</a:t>
                      </a:r>
                      <a:endParaRPr lang="en-US" sz="2400" dirty="0"/>
                    </a:p>
                  </a:txBody>
                  <a:tcPr/>
                </a:tc>
                <a:tc>
                  <a:txBody>
                    <a:bodyPr/>
                    <a:lstStyle/>
                    <a:p>
                      <a:r>
                        <a:rPr lang="en-US" sz="2400" dirty="0" smtClean="0"/>
                        <a:t>Object</a:t>
                      </a:r>
                      <a:endParaRPr lang="en-US" sz="2400" dirty="0"/>
                    </a:p>
                  </a:txBody>
                  <a:tcPr/>
                </a:tc>
              </a:tr>
              <a:tr h="669471">
                <a:tc>
                  <a:txBody>
                    <a:bodyPr/>
                    <a:lstStyle/>
                    <a:p>
                      <a:r>
                        <a:rPr lang="en-US" sz="2400" dirty="0" smtClean="0"/>
                        <a:t>First person singular</a:t>
                      </a:r>
                      <a:endParaRPr lang="en-US" sz="2400" dirty="0"/>
                    </a:p>
                  </a:txBody>
                  <a:tcPr/>
                </a:tc>
                <a:tc>
                  <a:txBody>
                    <a:bodyPr/>
                    <a:lstStyle/>
                    <a:p>
                      <a:r>
                        <a:rPr lang="en-US" sz="2400" dirty="0" smtClean="0"/>
                        <a:t>I</a:t>
                      </a:r>
                      <a:r>
                        <a:rPr lang="en-US" sz="2400" baseline="0" dirty="0" smtClean="0"/>
                        <a:t> </a:t>
                      </a:r>
                      <a:endParaRPr lang="en-US" sz="2400" dirty="0"/>
                    </a:p>
                  </a:txBody>
                  <a:tcPr/>
                </a:tc>
                <a:tc>
                  <a:txBody>
                    <a:bodyPr/>
                    <a:lstStyle/>
                    <a:p>
                      <a:r>
                        <a:rPr lang="en-US" sz="2400" dirty="0" smtClean="0"/>
                        <a:t>Me</a:t>
                      </a:r>
                      <a:endParaRPr lang="en-US" sz="2400" dirty="0"/>
                    </a:p>
                  </a:txBody>
                  <a:tcPr/>
                </a:tc>
              </a:tr>
              <a:tr h="669471">
                <a:tc>
                  <a:txBody>
                    <a:bodyPr/>
                    <a:lstStyle/>
                    <a:p>
                      <a:r>
                        <a:rPr lang="en-US" sz="2400" dirty="0" smtClean="0"/>
                        <a:t>Second person</a:t>
                      </a:r>
                      <a:r>
                        <a:rPr lang="en-US" sz="2400" baseline="0" dirty="0" smtClean="0"/>
                        <a:t> singular</a:t>
                      </a:r>
                      <a:endParaRPr lang="en-US" sz="2400" dirty="0"/>
                    </a:p>
                  </a:txBody>
                  <a:tcPr/>
                </a:tc>
                <a:tc>
                  <a:txBody>
                    <a:bodyPr/>
                    <a:lstStyle/>
                    <a:p>
                      <a:r>
                        <a:rPr lang="en-US" sz="2400" dirty="0" smtClean="0"/>
                        <a:t>You</a:t>
                      </a:r>
                      <a:endParaRPr lang="en-US" sz="2400" dirty="0"/>
                    </a:p>
                  </a:txBody>
                  <a:tcPr/>
                </a:tc>
                <a:tc>
                  <a:txBody>
                    <a:bodyPr/>
                    <a:lstStyle/>
                    <a:p>
                      <a:r>
                        <a:rPr lang="en-US" sz="2400" dirty="0" smtClean="0"/>
                        <a:t>You</a:t>
                      </a:r>
                      <a:endParaRPr lang="en-US" sz="2400" dirty="0"/>
                    </a:p>
                  </a:txBody>
                  <a:tcPr/>
                </a:tc>
              </a:tr>
              <a:tr h="669471">
                <a:tc>
                  <a:txBody>
                    <a:bodyPr/>
                    <a:lstStyle/>
                    <a:p>
                      <a:r>
                        <a:rPr lang="en-US" sz="2400" dirty="0" smtClean="0"/>
                        <a:t>Third</a:t>
                      </a:r>
                      <a:r>
                        <a:rPr lang="en-US" sz="2400" baseline="0" dirty="0" smtClean="0"/>
                        <a:t> person singular</a:t>
                      </a:r>
                      <a:endParaRPr lang="en-US" sz="2400" dirty="0"/>
                    </a:p>
                  </a:txBody>
                  <a:tcPr/>
                </a:tc>
                <a:tc>
                  <a:txBody>
                    <a:bodyPr/>
                    <a:lstStyle/>
                    <a:p>
                      <a:r>
                        <a:rPr lang="en-US" sz="2400" dirty="0" smtClean="0"/>
                        <a:t>He</a:t>
                      </a:r>
                      <a:endParaRPr lang="en-US" sz="2400" dirty="0"/>
                    </a:p>
                  </a:txBody>
                  <a:tcPr/>
                </a:tc>
                <a:tc>
                  <a:txBody>
                    <a:bodyPr/>
                    <a:lstStyle/>
                    <a:p>
                      <a:r>
                        <a:rPr lang="en-US" sz="2400" dirty="0" smtClean="0"/>
                        <a:t>Him</a:t>
                      </a:r>
                      <a:endParaRPr lang="en-US" sz="2400" dirty="0"/>
                    </a:p>
                  </a:txBody>
                  <a:tcPr/>
                </a:tc>
              </a:tr>
              <a:tr h="371929">
                <a:tc>
                  <a:txBody>
                    <a:bodyPr/>
                    <a:lstStyle/>
                    <a:p>
                      <a:endParaRPr lang="en-US" sz="2400" dirty="0"/>
                    </a:p>
                  </a:txBody>
                  <a:tcPr/>
                </a:tc>
                <a:tc>
                  <a:txBody>
                    <a:bodyPr/>
                    <a:lstStyle/>
                    <a:p>
                      <a:r>
                        <a:rPr lang="en-US" sz="2400" dirty="0" smtClean="0"/>
                        <a:t>She</a:t>
                      </a:r>
                      <a:endParaRPr lang="en-US" sz="2400" dirty="0"/>
                    </a:p>
                  </a:txBody>
                  <a:tcPr/>
                </a:tc>
                <a:tc>
                  <a:txBody>
                    <a:bodyPr/>
                    <a:lstStyle/>
                    <a:p>
                      <a:r>
                        <a:rPr lang="en-US" sz="2400" dirty="0" smtClean="0"/>
                        <a:t>Her</a:t>
                      </a:r>
                      <a:endParaRPr lang="en-US" sz="2400" dirty="0"/>
                    </a:p>
                  </a:txBody>
                  <a:tcPr/>
                </a:tc>
              </a:tr>
              <a:tr h="371929">
                <a:tc>
                  <a:txBody>
                    <a:bodyPr/>
                    <a:lstStyle/>
                    <a:p>
                      <a:endParaRPr lang="en-US" sz="2400" dirty="0"/>
                    </a:p>
                  </a:txBody>
                  <a:tcPr/>
                </a:tc>
                <a:tc>
                  <a:txBody>
                    <a:bodyPr/>
                    <a:lstStyle/>
                    <a:p>
                      <a:r>
                        <a:rPr lang="en-US" sz="2400" dirty="0" smtClean="0"/>
                        <a:t>It</a:t>
                      </a:r>
                      <a:endParaRPr lang="en-US" sz="2400" dirty="0"/>
                    </a:p>
                  </a:txBody>
                  <a:tcPr/>
                </a:tc>
                <a:tc>
                  <a:txBody>
                    <a:bodyPr/>
                    <a:lstStyle/>
                    <a:p>
                      <a:r>
                        <a:rPr lang="en-US" sz="2400" dirty="0" smtClean="0"/>
                        <a:t>It</a:t>
                      </a:r>
                    </a:p>
                  </a:txBody>
                  <a:tcPr/>
                </a:tc>
              </a:tr>
            </a:tbl>
          </a:graphicData>
        </a:graphic>
      </p:graphicFrame>
      <p:graphicFrame>
        <p:nvGraphicFramePr>
          <p:cNvPr id="5" name="Table 4"/>
          <p:cNvGraphicFramePr>
            <a:graphicFrameLocks noGrp="1"/>
          </p:cNvGraphicFramePr>
          <p:nvPr/>
        </p:nvGraphicFramePr>
        <p:xfrm>
          <a:off x="1066800" y="4286256"/>
          <a:ext cx="6477000" cy="2468880"/>
        </p:xfrm>
        <a:graphic>
          <a:graphicData uri="http://schemas.openxmlformats.org/drawingml/2006/table">
            <a:tbl>
              <a:tblPr firstRow="1" bandRow="1"/>
              <a:tblGrid>
                <a:gridCol w="2438400"/>
                <a:gridCol w="2057400"/>
                <a:gridCol w="1981200"/>
              </a:tblGrid>
              <a:tr h="670560">
                <a:tc>
                  <a:txBody>
                    <a:bodyPr/>
                    <a:lstStyle/>
                    <a:p>
                      <a:r>
                        <a:rPr lang="en-US" sz="2400" dirty="0" smtClean="0"/>
                        <a:t>First</a:t>
                      </a:r>
                      <a:r>
                        <a:rPr lang="en-US" sz="2400" baseline="0" dirty="0" smtClean="0"/>
                        <a:t> person plural</a:t>
                      </a:r>
                      <a:endParaRPr lang="en-US" sz="2400" dirty="0"/>
                    </a:p>
                  </a:txBody>
                  <a:tcPr/>
                </a:tc>
                <a:tc>
                  <a:txBody>
                    <a:bodyPr/>
                    <a:lstStyle/>
                    <a:p>
                      <a:r>
                        <a:rPr lang="en-US" sz="2400" dirty="0" smtClean="0"/>
                        <a:t>We</a:t>
                      </a:r>
                      <a:endParaRPr lang="en-US" sz="2400" dirty="0"/>
                    </a:p>
                  </a:txBody>
                  <a:tcPr/>
                </a:tc>
                <a:tc>
                  <a:txBody>
                    <a:bodyPr/>
                    <a:lstStyle/>
                    <a:p>
                      <a:r>
                        <a:rPr lang="en-US" sz="2400" dirty="0" smtClean="0"/>
                        <a:t>Us</a:t>
                      </a:r>
                      <a:endParaRPr lang="en-US" sz="2400" dirty="0"/>
                    </a:p>
                  </a:txBody>
                  <a:tcPr/>
                </a:tc>
              </a:tr>
              <a:tr h="670560">
                <a:tc>
                  <a:txBody>
                    <a:bodyPr/>
                    <a:lstStyle/>
                    <a:p>
                      <a:r>
                        <a:rPr lang="en-US" sz="2400" dirty="0" smtClean="0"/>
                        <a:t>Second person plural</a:t>
                      </a:r>
                      <a:endParaRPr lang="en-US" sz="2400" dirty="0"/>
                    </a:p>
                  </a:txBody>
                  <a:tcPr/>
                </a:tc>
                <a:tc>
                  <a:txBody>
                    <a:bodyPr/>
                    <a:lstStyle/>
                    <a:p>
                      <a:r>
                        <a:rPr lang="en-US" sz="2400" dirty="0" smtClean="0"/>
                        <a:t>You</a:t>
                      </a:r>
                      <a:endParaRPr lang="en-US" sz="2400" dirty="0"/>
                    </a:p>
                  </a:txBody>
                  <a:tcPr/>
                </a:tc>
                <a:tc>
                  <a:txBody>
                    <a:bodyPr/>
                    <a:lstStyle/>
                    <a:p>
                      <a:r>
                        <a:rPr lang="en-US" sz="2400" dirty="0" smtClean="0"/>
                        <a:t>You</a:t>
                      </a:r>
                      <a:endParaRPr lang="en-US" sz="2400" dirty="0"/>
                    </a:p>
                  </a:txBody>
                  <a:tcPr/>
                </a:tc>
              </a:tr>
              <a:tr h="670560">
                <a:tc>
                  <a:txBody>
                    <a:bodyPr/>
                    <a:lstStyle/>
                    <a:p>
                      <a:r>
                        <a:rPr lang="en-US" sz="2400" dirty="0" smtClean="0"/>
                        <a:t>Third</a:t>
                      </a:r>
                      <a:r>
                        <a:rPr lang="en-US" sz="2400" baseline="0" dirty="0" smtClean="0"/>
                        <a:t> person plural</a:t>
                      </a:r>
                      <a:endParaRPr lang="en-US" sz="2400" dirty="0"/>
                    </a:p>
                  </a:txBody>
                  <a:tcPr/>
                </a:tc>
                <a:tc>
                  <a:txBody>
                    <a:bodyPr/>
                    <a:lstStyle/>
                    <a:p>
                      <a:r>
                        <a:rPr lang="en-US" sz="2400" dirty="0" smtClean="0"/>
                        <a:t>They</a:t>
                      </a:r>
                      <a:endParaRPr lang="en-US" sz="2400" dirty="0"/>
                    </a:p>
                  </a:txBody>
                  <a:tcPr/>
                </a:tc>
                <a:tc>
                  <a:txBody>
                    <a:bodyPr/>
                    <a:lstStyle/>
                    <a:p>
                      <a:r>
                        <a:rPr lang="en-US" sz="2400" dirty="0" smtClean="0"/>
                        <a:t>them</a:t>
                      </a:r>
                      <a:endParaRPr lang="en-US" sz="2400" dirty="0"/>
                    </a:p>
                  </a:txBody>
                  <a:tcPr/>
                </a:tc>
              </a:tr>
            </a:tbl>
          </a:graphicData>
        </a:graphic>
      </p:graphicFrame>
      <p:sp>
        <p:nvSpPr>
          <p:cNvPr id="7" name="TextBox 6"/>
          <p:cNvSpPr txBox="1"/>
          <p:nvPr/>
        </p:nvSpPr>
        <p:spPr>
          <a:xfrm>
            <a:off x="1295400" y="0"/>
            <a:ext cx="4991112" cy="523220"/>
          </a:xfrm>
          <a:prstGeom prst="rect">
            <a:avLst/>
          </a:prstGeom>
          <a:noFill/>
        </p:spPr>
        <p:txBody>
          <a:bodyPr wrap="square">
            <a:spAutoFit/>
          </a:bodyPr>
          <a:lstStyle/>
          <a:p>
            <a:pPr fontAlgn="auto">
              <a:spcBef>
                <a:spcPts val="0"/>
              </a:spcBef>
              <a:spcAft>
                <a:spcPts val="0"/>
              </a:spcAft>
              <a:defRPr/>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Personal pronouns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58204" cy="857248"/>
          </a:xfrm>
        </p:spPr>
        <p:txBody>
          <a:bodyPr rtlCol="0">
            <a:normAutofit fontScale="90000"/>
          </a:bodyPr>
          <a:lstStyle/>
          <a:p>
            <a:pPr eaLnBrk="1" fontAlgn="auto" hangingPunct="1">
              <a:spcAft>
                <a:spcPts val="0"/>
              </a:spcAft>
              <a:defRPr/>
            </a:pP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Possessive Pronouns</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14282" y="1600200"/>
            <a:ext cx="8701118" cy="4525963"/>
          </a:xfrm>
        </p:spPr>
        <p:txBody>
          <a:bodyPr/>
          <a:lstStyle/>
          <a:p>
            <a:pPr algn="just" eaLnBrk="1" hangingPunct="1"/>
            <a:r>
              <a:rPr lang="en-US" sz="2800" dirty="0" smtClean="0"/>
              <a:t>Possessive pronouns are used to talk about things that belong to people.  The words mine, yours, his, hers, ours and theirs are possessive pronouns.</a:t>
            </a:r>
          </a:p>
          <a:p>
            <a:pPr algn="just" eaLnBrk="1" hangingPunct="1"/>
            <a:endParaRPr lang="en-US" u="sng" dirty="0" smtClean="0"/>
          </a:p>
          <a:p>
            <a:pPr algn="just" eaLnBrk="1" hangingPunct="1">
              <a:buFont typeface="Arial" charset="0"/>
              <a:buNone/>
            </a:pPr>
            <a:r>
              <a:rPr lang="en-US" u="sng" dirty="0" smtClean="0"/>
              <a:t>Examples :-</a:t>
            </a:r>
          </a:p>
          <a:p>
            <a:pPr algn="just" eaLnBrk="1" hangingPunct="1">
              <a:buFont typeface="Arial" charset="0"/>
              <a:buNone/>
            </a:pPr>
            <a:endParaRPr lang="en-US" dirty="0" smtClean="0"/>
          </a:p>
          <a:p>
            <a:pPr algn="just" eaLnBrk="1" hangingPunct="1">
              <a:buFont typeface="Wingdings" pitchFamily="2" charset="2"/>
              <a:buChar char="Ø"/>
            </a:pPr>
            <a:r>
              <a:rPr lang="en-US" dirty="0" smtClean="0"/>
              <a:t>  This book is </a:t>
            </a:r>
            <a:r>
              <a:rPr lang="en-US" dirty="0" smtClean="0">
                <a:solidFill>
                  <a:srgbClr val="FF0000"/>
                </a:solidFill>
              </a:rPr>
              <a:t>mine</a:t>
            </a:r>
            <a:r>
              <a:rPr lang="en-US" dirty="0" smtClean="0"/>
              <a:t>.</a:t>
            </a:r>
          </a:p>
          <a:p>
            <a:pPr algn="just" eaLnBrk="1" hangingPunct="1">
              <a:buFont typeface="Wingdings" pitchFamily="2" charset="2"/>
              <a:buChar char="Ø"/>
            </a:pPr>
            <a:r>
              <a:rPr lang="en-US" dirty="0" smtClean="0"/>
              <a:t> Have you lost </a:t>
            </a:r>
            <a:r>
              <a:rPr lang="en-US" dirty="0" smtClean="0">
                <a:solidFill>
                  <a:srgbClr val="FF0000"/>
                </a:solidFill>
              </a:rPr>
              <a:t>yours</a:t>
            </a:r>
            <a:r>
              <a:rPr lang="en-US" dirty="0" smtClean="0"/>
              <a:t>, Tom ?</a:t>
            </a:r>
          </a:p>
          <a:p>
            <a:pPr algn="just"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3">
                                            <p:txEl>
                                              <p:pRg st="4" end="4"/>
                                            </p:txEl>
                                          </p:spTgt>
                                        </p:tgtEl>
                                        <p:attrNameLst>
                                          <p:attrName>style.color</p:attrName>
                                        </p:attrNameLst>
                                      </p:cBhvr>
                                      <p:by>
                                        <p:hsl h="7200000" s="0" l="0"/>
                                      </p:by>
                                    </p:animClr>
                                    <p:animClr clrSpc="hsl" dir="cw">
                                      <p:cBhvr>
                                        <p:cTn id="7" dur="500" fill="hold"/>
                                        <p:tgtEl>
                                          <p:spTgt spid="3">
                                            <p:txEl>
                                              <p:pRg st="4" end="4"/>
                                            </p:txEl>
                                          </p:spTgt>
                                        </p:tgtEl>
                                        <p:attrNameLst>
                                          <p:attrName>fillcolor</p:attrName>
                                        </p:attrNameLst>
                                      </p:cBhvr>
                                      <p:by>
                                        <p:hsl h="7200000" s="0" l="0"/>
                                      </p:by>
                                    </p:animClr>
                                    <p:animClr clrSpc="hsl" dir="cw">
                                      <p:cBhvr>
                                        <p:cTn id="8" dur="500" fill="hold"/>
                                        <p:tgtEl>
                                          <p:spTgt spid="3">
                                            <p:txEl>
                                              <p:pRg st="4" end="4"/>
                                            </p:txEl>
                                          </p:spTgt>
                                        </p:tgtEl>
                                        <p:attrNameLst>
                                          <p:attrName>stroke.color</p:attrName>
                                        </p:attrNameLst>
                                      </p:cBhvr>
                                      <p:by>
                                        <p:hsl h="7200000" s="0" l="0"/>
                                      </p:by>
                                    </p:animClr>
                                    <p:set>
                                      <p:cBhvr>
                                        <p:cTn id="9" dur="500" fill="hold"/>
                                        <p:tgtEl>
                                          <p:spTgt spid="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3378200"/>
        </p:xfrm>
        <a:graphic>
          <a:graphicData uri="http://schemas.openxmlformats.org/drawingml/2006/table">
            <a:tbl>
              <a:tblPr firstRow="1" bandRow="1">
                <a:tableStyleId>{5C22544A-7EE6-4342-B048-85BDC9FD1C3A}</a:tableStyleId>
              </a:tblPr>
              <a:tblGrid>
                <a:gridCol w="4572000"/>
                <a:gridCol w="4572000"/>
              </a:tblGrid>
              <a:tr h="675640">
                <a:tc>
                  <a:txBody>
                    <a:bodyPr/>
                    <a:lstStyle/>
                    <a:p>
                      <a:r>
                        <a:rPr lang="en-US" sz="2000" dirty="0" smtClean="0"/>
                        <a:t>Singular</a:t>
                      </a:r>
                      <a:r>
                        <a:rPr lang="en-US" sz="2000" baseline="0" dirty="0" smtClean="0"/>
                        <a:t> personal pronoun</a:t>
                      </a:r>
                      <a:endParaRPr lang="en-US" sz="2000" dirty="0"/>
                    </a:p>
                  </a:txBody>
                  <a:tcPr/>
                </a:tc>
                <a:tc>
                  <a:txBody>
                    <a:bodyPr/>
                    <a:lstStyle/>
                    <a:p>
                      <a:r>
                        <a:rPr lang="en-US" sz="2000" dirty="0" smtClean="0"/>
                        <a:t>Possessive pronouns</a:t>
                      </a:r>
                      <a:endParaRPr lang="en-US" sz="2000" dirty="0"/>
                    </a:p>
                  </a:txBody>
                  <a:tcPr/>
                </a:tc>
              </a:tr>
              <a:tr h="675640">
                <a:tc>
                  <a:txBody>
                    <a:bodyPr/>
                    <a:lstStyle/>
                    <a:p>
                      <a:r>
                        <a:rPr lang="en-US" sz="2400" dirty="0" smtClean="0"/>
                        <a:t>I , me</a:t>
                      </a:r>
                      <a:endParaRPr lang="en-US" sz="2400" dirty="0"/>
                    </a:p>
                  </a:txBody>
                  <a:tcPr/>
                </a:tc>
                <a:tc>
                  <a:txBody>
                    <a:bodyPr/>
                    <a:lstStyle/>
                    <a:p>
                      <a:r>
                        <a:rPr lang="en-US" sz="2400" dirty="0" smtClean="0"/>
                        <a:t>Mine</a:t>
                      </a:r>
                      <a:endParaRPr lang="en-US" sz="2400" dirty="0"/>
                    </a:p>
                  </a:txBody>
                  <a:tcPr/>
                </a:tc>
              </a:tr>
              <a:tr h="675640">
                <a:tc>
                  <a:txBody>
                    <a:bodyPr/>
                    <a:lstStyle/>
                    <a:p>
                      <a:r>
                        <a:rPr lang="en-US" sz="2400" dirty="0" smtClean="0"/>
                        <a:t>You</a:t>
                      </a:r>
                      <a:endParaRPr lang="en-US" sz="2400" dirty="0"/>
                    </a:p>
                  </a:txBody>
                  <a:tcPr/>
                </a:tc>
                <a:tc>
                  <a:txBody>
                    <a:bodyPr/>
                    <a:lstStyle/>
                    <a:p>
                      <a:r>
                        <a:rPr lang="en-US" sz="2400" dirty="0" smtClean="0"/>
                        <a:t>Yours</a:t>
                      </a:r>
                      <a:endParaRPr lang="en-US" sz="2400" dirty="0"/>
                    </a:p>
                  </a:txBody>
                  <a:tcPr/>
                </a:tc>
              </a:tr>
              <a:tr h="675640">
                <a:tc>
                  <a:txBody>
                    <a:bodyPr/>
                    <a:lstStyle/>
                    <a:p>
                      <a:r>
                        <a:rPr lang="en-US" sz="2400" dirty="0" smtClean="0"/>
                        <a:t>He ,him</a:t>
                      </a:r>
                      <a:endParaRPr lang="en-US" sz="2400" dirty="0"/>
                    </a:p>
                  </a:txBody>
                  <a:tcPr/>
                </a:tc>
                <a:tc>
                  <a:txBody>
                    <a:bodyPr/>
                    <a:lstStyle/>
                    <a:p>
                      <a:r>
                        <a:rPr lang="en-US" sz="2400" dirty="0" smtClean="0"/>
                        <a:t>His</a:t>
                      </a:r>
                      <a:endParaRPr lang="en-US" sz="2400" dirty="0"/>
                    </a:p>
                  </a:txBody>
                  <a:tcPr/>
                </a:tc>
              </a:tr>
              <a:tr h="675640">
                <a:tc>
                  <a:txBody>
                    <a:bodyPr/>
                    <a:lstStyle/>
                    <a:p>
                      <a:r>
                        <a:rPr lang="en-US" sz="2400" dirty="0" smtClean="0"/>
                        <a:t>She, her</a:t>
                      </a:r>
                      <a:endParaRPr lang="en-US" sz="2400" dirty="0"/>
                    </a:p>
                  </a:txBody>
                  <a:tcPr/>
                </a:tc>
                <a:tc>
                  <a:txBody>
                    <a:bodyPr/>
                    <a:lstStyle/>
                    <a:p>
                      <a:r>
                        <a:rPr lang="en-US" sz="2400" dirty="0" smtClean="0"/>
                        <a:t>hers</a:t>
                      </a:r>
                      <a:endParaRPr lang="en-US" sz="2400" dirty="0"/>
                    </a:p>
                  </a:txBody>
                  <a:tcPr/>
                </a:tc>
              </a:tr>
            </a:tbl>
          </a:graphicData>
        </a:graphic>
      </p:graphicFrame>
      <p:graphicFrame>
        <p:nvGraphicFramePr>
          <p:cNvPr id="5" name="Table 4"/>
          <p:cNvGraphicFramePr>
            <a:graphicFrameLocks noGrp="1"/>
          </p:cNvGraphicFramePr>
          <p:nvPr/>
        </p:nvGraphicFramePr>
        <p:xfrm>
          <a:off x="0" y="3352800"/>
          <a:ext cx="9144000" cy="3505200"/>
        </p:xfrm>
        <a:graphic>
          <a:graphicData uri="http://schemas.openxmlformats.org/drawingml/2006/table">
            <a:tbl>
              <a:tblPr firstRow="1" bandRow="1">
                <a:tableStyleId>{5C22544A-7EE6-4342-B048-85BDC9FD1C3A}</a:tableStyleId>
              </a:tblPr>
              <a:tblGrid>
                <a:gridCol w="4572000"/>
                <a:gridCol w="4572000"/>
              </a:tblGrid>
              <a:tr h="1314450">
                <a:tc>
                  <a:txBody>
                    <a:bodyPr/>
                    <a:lstStyle/>
                    <a:p>
                      <a:r>
                        <a:rPr lang="en-US" sz="2400" dirty="0" smtClean="0"/>
                        <a:t>Plural</a:t>
                      </a:r>
                      <a:r>
                        <a:rPr lang="en-US" sz="2400" baseline="0" dirty="0" smtClean="0"/>
                        <a:t> personal pronoun</a:t>
                      </a:r>
                      <a:endParaRPr lang="en-US" sz="2400" dirty="0"/>
                    </a:p>
                  </a:txBody>
                  <a:tcPr/>
                </a:tc>
                <a:tc>
                  <a:txBody>
                    <a:bodyPr/>
                    <a:lstStyle/>
                    <a:p>
                      <a:r>
                        <a:rPr lang="en-US" sz="2400" dirty="0" smtClean="0"/>
                        <a:t>Possessive</a:t>
                      </a:r>
                      <a:r>
                        <a:rPr lang="en-US" sz="2400" baseline="0" dirty="0" smtClean="0"/>
                        <a:t> pronouns</a:t>
                      </a:r>
                      <a:endParaRPr lang="en-US" sz="2400" dirty="0"/>
                    </a:p>
                  </a:txBody>
                  <a:tcPr/>
                </a:tc>
              </a:tr>
              <a:tr h="730250">
                <a:tc>
                  <a:txBody>
                    <a:bodyPr/>
                    <a:lstStyle/>
                    <a:p>
                      <a:r>
                        <a:rPr lang="en-US" sz="2400" dirty="0" smtClean="0"/>
                        <a:t>We ,us</a:t>
                      </a:r>
                      <a:endParaRPr lang="en-US" sz="2400" dirty="0"/>
                    </a:p>
                  </a:txBody>
                  <a:tcPr/>
                </a:tc>
                <a:tc>
                  <a:txBody>
                    <a:bodyPr/>
                    <a:lstStyle/>
                    <a:p>
                      <a:r>
                        <a:rPr lang="en-US" sz="2400" dirty="0" smtClean="0"/>
                        <a:t>Ours</a:t>
                      </a:r>
                      <a:endParaRPr lang="en-US" sz="2400" dirty="0"/>
                    </a:p>
                  </a:txBody>
                  <a:tcPr/>
                </a:tc>
              </a:tr>
              <a:tr h="730250">
                <a:tc>
                  <a:txBody>
                    <a:bodyPr/>
                    <a:lstStyle/>
                    <a:p>
                      <a:r>
                        <a:rPr lang="en-US" sz="2400" dirty="0" smtClean="0"/>
                        <a:t>You</a:t>
                      </a:r>
                      <a:endParaRPr lang="en-US" sz="2400" dirty="0"/>
                    </a:p>
                  </a:txBody>
                  <a:tcPr/>
                </a:tc>
                <a:tc>
                  <a:txBody>
                    <a:bodyPr/>
                    <a:lstStyle/>
                    <a:p>
                      <a:r>
                        <a:rPr lang="en-US" sz="2400" dirty="0" smtClean="0"/>
                        <a:t>Yours</a:t>
                      </a:r>
                      <a:endParaRPr lang="en-US" sz="2400" dirty="0"/>
                    </a:p>
                  </a:txBody>
                  <a:tcPr/>
                </a:tc>
              </a:tr>
              <a:tr h="730250">
                <a:tc>
                  <a:txBody>
                    <a:bodyPr/>
                    <a:lstStyle/>
                    <a:p>
                      <a:r>
                        <a:rPr lang="en-US" sz="2400" dirty="0" smtClean="0"/>
                        <a:t>They</a:t>
                      </a:r>
                      <a:r>
                        <a:rPr lang="en-US" sz="2400" baseline="0" dirty="0" smtClean="0"/>
                        <a:t> , them</a:t>
                      </a:r>
                      <a:endParaRPr lang="en-US" sz="2400" dirty="0"/>
                    </a:p>
                  </a:txBody>
                  <a:tcPr/>
                </a:tc>
                <a:tc>
                  <a:txBody>
                    <a:bodyPr/>
                    <a:lstStyle/>
                    <a:p>
                      <a:r>
                        <a:rPr lang="en-US" sz="2400" dirty="0" smtClean="0"/>
                        <a:t>theirs</a:t>
                      </a:r>
                      <a:endParaRPr lang="en-US" sz="2400"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TotalTime>
  <Words>1208</Words>
  <Application>Microsoft Office PowerPoint</Application>
  <PresentationFormat>On-screen Show (4:3)</PresentationFormat>
  <Paragraphs>309</Paragraphs>
  <Slides>32</Slides>
  <Notes>23</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Pronouns </vt:lpstr>
      <vt:lpstr>Pronouns</vt:lpstr>
      <vt:lpstr>What is a pronoun ?</vt:lpstr>
      <vt:lpstr>Types of Pronouns</vt:lpstr>
      <vt:lpstr>1. Personal Pronouns </vt:lpstr>
      <vt:lpstr>Slide 6</vt:lpstr>
      <vt:lpstr>Slide 7</vt:lpstr>
      <vt:lpstr>2. Possessive Pronouns</vt:lpstr>
      <vt:lpstr>Slide 9</vt:lpstr>
      <vt:lpstr>3. Reflexive Pronouns </vt:lpstr>
      <vt:lpstr>Some more examples :-</vt:lpstr>
      <vt:lpstr>Slide 12</vt:lpstr>
      <vt:lpstr>4.Demonstrative Pronouns </vt:lpstr>
      <vt:lpstr>Some more examples :-</vt:lpstr>
      <vt:lpstr>5. Indefinite Pronouns</vt:lpstr>
      <vt:lpstr>Slide 16</vt:lpstr>
      <vt:lpstr>Slide 17</vt:lpstr>
      <vt:lpstr>6. Reciprocal Pronouns </vt:lpstr>
      <vt:lpstr>SOME MORE EXAMPLES</vt:lpstr>
      <vt:lpstr>Each other vs. One another   </vt:lpstr>
      <vt:lpstr>Each other vs. One another   </vt:lpstr>
      <vt:lpstr>7. Interrogative Pronouns (or)  Relative Pronouns</vt:lpstr>
      <vt:lpstr>Some more examples :-</vt:lpstr>
      <vt:lpstr>8.Other Pronouns</vt:lpstr>
      <vt:lpstr>Agreement of pronoun to its antecedent</vt:lpstr>
      <vt:lpstr>Agreement of pronoun to its antecedent</vt:lpstr>
      <vt:lpstr>Agreement of pronoun to its antecedent</vt:lpstr>
      <vt:lpstr>Agreement of pronoun to its antecedent</vt:lpstr>
      <vt:lpstr>Agreement of pronoun to its antecedent</vt:lpstr>
      <vt:lpstr>Agreement of pronoun to its antecedent</vt:lpstr>
      <vt:lpstr>Agreement of pronoun to its antecedent</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No. 2</dc:title>
  <dc:creator>tanveergul@outlook.com</dc:creator>
  <cp:lastModifiedBy>tanveergul@outlook.com</cp:lastModifiedBy>
  <cp:revision>31</cp:revision>
  <dcterms:created xsi:type="dcterms:W3CDTF">2020-11-08T06:48:42Z</dcterms:created>
  <dcterms:modified xsi:type="dcterms:W3CDTF">2020-12-02T17:04:58Z</dcterms:modified>
</cp:coreProperties>
</file>