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4"/>
  </p:notesMasterIdLst>
  <p:sldIdLst>
    <p:sldId id="333" r:id="rId2"/>
    <p:sldId id="256" r:id="rId3"/>
    <p:sldId id="258" r:id="rId4"/>
    <p:sldId id="259" r:id="rId5"/>
    <p:sldId id="300" r:id="rId6"/>
    <p:sldId id="260" r:id="rId7"/>
    <p:sldId id="301" r:id="rId8"/>
    <p:sldId id="262" r:id="rId9"/>
    <p:sldId id="263" r:id="rId10"/>
    <p:sldId id="264" r:id="rId11"/>
    <p:sldId id="267" r:id="rId12"/>
    <p:sldId id="268" r:id="rId13"/>
    <p:sldId id="269" r:id="rId14"/>
    <p:sldId id="271" r:id="rId15"/>
    <p:sldId id="272" r:id="rId16"/>
    <p:sldId id="299" r:id="rId17"/>
    <p:sldId id="273" r:id="rId18"/>
    <p:sldId id="275" r:id="rId19"/>
    <p:sldId id="277" r:id="rId20"/>
    <p:sldId id="280" r:id="rId21"/>
    <p:sldId id="281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92" r:id="rId30"/>
    <p:sldId id="293" r:id="rId31"/>
    <p:sldId id="294" r:id="rId32"/>
    <p:sldId id="295" r:id="rId33"/>
    <p:sldId id="296" r:id="rId34"/>
    <p:sldId id="297" r:id="rId35"/>
    <p:sldId id="303" r:id="rId36"/>
    <p:sldId id="304" r:id="rId37"/>
    <p:sldId id="335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36" r:id="rId47"/>
    <p:sldId id="313" r:id="rId48"/>
    <p:sldId id="314" r:id="rId49"/>
    <p:sldId id="315" r:id="rId50"/>
    <p:sldId id="316" r:id="rId51"/>
    <p:sldId id="317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30" r:id="rId62"/>
    <p:sldId id="331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42" autoAdjust="0"/>
    <p:restoredTop sz="94624" autoAdjust="0"/>
  </p:normalViewPr>
  <p:slideViewPr>
    <p:cSldViewPr>
      <p:cViewPr varScale="1">
        <p:scale>
          <a:sx n="70" d="100"/>
          <a:sy n="70" d="100"/>
        </p:scale>
        <p:origin x="12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CE355-E3AB-42D5-A952-C252DFC97EE2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8966B-4F7E-4BAA-8231-BC01740E9E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8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8966B-4F7E-4BAA-8231-BC01740E9E7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8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E49DB5D-6E43-4B4E-A04F-9B894E5C6F7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F9C6BCE-2B5B-4BEF-BB24-9DBA87E704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encrypted-tbn0.gstatic.com/images?q=tbn:ANd9GcQ1FX1-5POOWyOnVaaydblnI6sBS8Pwu3YRjr2GMXSU_6NKAgPY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78891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609600" y="2819400"/>
            <a:ext cx="7696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IN THE NAME OF ALLAH ALMIGHTY, THE MOST BENEFICIENT, THE MOST MERCIFUL.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full standards are followed from the start of conversion on the relevant fields.</a:t>
            </a:r>
          </a:p>
          <a:p>
            <a:r>
              <a:rPr lang="en-US" dirty="0" smtClean="0"/>
              <a:t>The composition of a farm unit can very widely according to </a:t>
            </a:r>
          </a:p>
          <a:p>
            <a:pPr lvl="1"/>
            <a:r>
              <a:rPr lang="en-US" dirty="0" smtClean="0"/>
              <a:t>Geographical conditions</a:t>
            </a:r>
          </a:p>
          <a:p>
            <a:pPr lvl="1"/>
            <a:r>
              <a:rPr lang="en-US" dirty="0" smtClean="0"/>
              <a:t>Ownership structure</a:t>
            </a:r>
          </a:p>
          <a:p>
            <a:pPr lvl="1"/>
            <a:r>
              <a:rPr lang="en-US" dirty="0" smtClean="0"/>
              <a:t>Time span 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Avoid burning of crop residues after harvest as this is, in most cases, not a viable solution.</a:t>
            </a:r>
          </a:p>
          <a:p>
            <a:r>
              <a:rPr lang="en-US" dirty="0" smtClean="0"/>
              <a:t>Establish a well organized diversification system </a:t>
            </a:r>
          </a:p>
          <a:p>
            <a:r>
              <a:rPr lang="en-US" dirty="0" smtClean="0"/>
              <a:t>Accumulate knowledge and practices regarding</a:t>
            </a:r>
          </a:p>
          <a:p>
            <a:pPr lvl="1"/>
            <a:r>
              <a:rPr lang="en-US" dirty="0" smtClean="0"/>
              <a:t>Compost production to </a:t>
            </a:r>
            <a:r>
              <a:rPr lang="en-US" dirty="0" smtClean="0"/>
              <a:t>Manage </a:t>
            </a:r>
            <a:r>
              <a:rPr lang="en-US" dirty="0" smtClean="0"/>
              <a:t>and improve soil fertility.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Recommendations for Conversion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Indiscriminate tree cutting for firewood and charcoal burning.</a:t>
            </a:r>
          </a:p>
          <a:p>
            <a:r>
              <a:rPr lang="en-US" dirty="0" smtClean="0"/>
              <a:t>Establish a system to collect the animal manure for composting.</a:t>
            </a:r>
          </a:p>
          <a:p>
            <a:r>
              <a:rPr lang="en-US" dirty="0" smtClean="0"/>
              <a:t>Apply measures to prevent loss of soil</a:t>
            </a:r>
          </a:p>
          <a:p>
            <a:r>
              <a:rPr lang="en-US" dirty="0" smtClean="0"/>
              <a:t>Pay special attention to satisfy feed and health requirement of the farm animals.</a:t>
            </a:r>
          </a:p>
          <a:p>
            <a:r>
              <a:rPr lang="en-US" dirty="0" smtClean="0"/>
              <a:t>Avoid infection of seeds with diseases.</a:t>
            </a:r>
          </a:p>
          <a:p>
            <a:r>
              <a:rPr lang="en-US" dirty="0" smtClean="0"/>
              <a:t>Avoid harvest and storage losses.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900" b="1" dirty="0" smtClean="0"/>
              <a:t>A. Analysis of the location</a:t>
            </a:r>
          </a:p>
          <a:p>
            <a:r>
              <a:rPr lang="en-US" b="1" dirty="0" smtClean="0"/>
              <a:t>Farm characteristics</a:t>
            </a:r>
            <a:endParaRPr lang="en-US" dirty="0" smtClean="0"/>
          </a:p>
          <a:p>
            <a:r>
              <a:rPr lang="en-US" b="1" dirty="0" smtClean="0"/>
              <a:t>Soil Analysis</a:t>
            </a:r>
            <a:endParaRPr lang="en-US" dirty="0" smtClean="0"/>
          </a:p>
          <a:p>
            <a:r>
              <a:rPr lang="en-US" b="1" dirty="0" smtClean="0"/>
              <a:t>Climate</a:t>
            </a:r>
            <a:endParaRPr lang="en-US" dirty="0" smtClean="0"/>
          </a:p>
          <a:p>
            <a:r>
              <a:rPr lang="en-US" b="1" dirty="0" smtClean="0"/>
              <a:t>Organic matter sources </a:t>
            </a:r>
            <a:r>
              <a:rPr lang="en-US" dirty="0" smtClean="0"/>
              <a:t>and management (manures). </a:t>
            </a:r>
          </a:p>
          <a:p>
            <a:r>
              <a:rPr lang="en-US" b="1" dirty="0" smtClean="0"/>
              <a:t>Presence of animal housing systems</a:t>
            </a:r>
            <a:endParaRPr lang="en-US" dirty="0" smtClean="0"/>
          </a:p>
          <a:p>
            <a:r>
              <a:rPr lang="en-US" b="1" dirty="0" smtClean="0"/>
              <a:t>Limiting factors</a:t>
            </a:r>
            <a:endParaRPr lang="en-US" dirty="0" smtClean="0"/>
          </a:p>
          <a:p>
            <a:r>
              <a:rPr lang="en-US" dirty="0" smtClean="0"/>
              <a:t>This information will help one to have clear picture of his farm and to take decision.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Considerations for Conversion to Organic Farming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51844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1. </a:t>
            </a:r>
            <a:r>
              <a:rPr lang="en-US" sz="3600" b="1" dirty="0" smtClean="0"/>
              <a:t>Farms with High External Input Use</a:t>
            </a:r>
          </a:p>
          <a:p>
            <a:r>
              <a:rPr lang="en-US" dirty="0" smtClean="0"/>
              <a:t>The majority of intensively managed farms in Africa, Latin America and Asia that strongly rely on external inputs are larger farms.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B. Farm-Related Challenges to Conversion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67487" y="1481138"/>
            <a:ext cx="640902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External Inputs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age6 Conversion of a high external input farm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803"/>
            <a:ext cx="9144000" cy="67677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1189038"/>
          </a:xfrm>
        </p:spPr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626490" y="1481138"/>
            <a:ext cx="789101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Recycling Valuable Farm By-Products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Farm with Low External Input Use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78496"/>
            <a:ext cx="9008650" cy="547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Topic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CONVERSION FROM CONVENTIONAL TO ORGANIC FARMING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806"/>
            <a:ext cx="9144000" cy="645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 organic practices to mange the soil and to control weeds instead of using herbicides.</a:t>
            </a:r>
          </a:p>
          <a:p>
            <a:pPr lvl="1"/>
            <a:r>
              <a:rPr lang="en-US" dirty="0" smtClean="0"/>
              <a:t>E.g. in fruit orchards grow a leguminous cover crops to cover the soil.</a:t>
            </a:r>
          </a:p>
          <a:p>
            <a:r>
              <a:rPr lang="en-US" dirty="0" smtClean="0"/>
              <a:t>Use seeds without pesticide-treatment, if available.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Mixed Farming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074141"/>
            <a:ext cx="9143999" cy="533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of Mixed Farming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Land may be degraded due to shifting cultivation, overgrazing, over-cultivation or deforestation.</a:t>
            </a:r>
          </a:p>
          <a:p>
            <a:r>
              <a:rPr lang="en-US" dirty="0" smtClean="0"/>
              <a:t>In case of </a:t>
            </a:r>
            <a:r>
              <a:rPr lang="en-US" b="1" dirty="0" smtClean="0"/>
              <a:t>bare and eroded soil </a:t>
            </a:r>
            <a:r>
              <a:rPr lang="en-US" dirty="0" smtClean="0"/>
              <a:t>organic farming calls for digging of terraces. </a:t>
            </a:r>
          </a:p>
          <a:p>
            <a:pPr lvl="1"/>
            <a:r>
              <a:rPr lang="en-US" dirty="0" smtClean="0"/>
              <a:t>Terraces are made by digging trenches along the contours and throwing the soil uphill to form embankments.</a:t>
            </a:r>
          </a:p>
          <a:p>
            <a:r>
              <a:rPr lang="en-US" b="1" dirty="0" smtClean="0"/>
              <a:t>saline soils </a:t>
            </a:r>
            <a:r>
              <a:rPr lang="en-US" dirty="0" smtClean="0"/>
              <a:t>contain large amount of water soluble salts that inhibit seed germination and plant growth. These can be reduced  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Degraded Land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Slowly by ensuring proper irrigation and building up the structure of the soils with </a:t>
            </a:r>
          </a:p>
          <a:p>
            <a:pPr lvl="2"/>
            <a:r>
              <a:rPr lang="en-US" dirty="0" smtClean="0"/>
              <a:t>Compost to allow natural drainage of the excess salts.</a:t>
            </a:r>
          </a:p>
          <a:p>
            <a:r>
              <a:rPr lang="en-US" b="1" dirty="0" smtClean="0"/>
              <a:t>Acid soils</a:t>
            </a:r>
            <a:r>
              <a:rPr lang="en-US" dirty="0" smtClean="0"/>
              <a:t> can be reclaimed by adding lime and well-made compost.</a:t>
            </a:r>
          </a:p>
          <a:p>
            <a:r>
              <a:rPr lang="en-US" b="1" dirty="0" smtClean="0"/>
              <a:t>Flooded soils</a:t>
            </a:r>
            <a:r>
              <a:rPr lang="en-US" dirty="0" smtClean="0"/>
              <a:t> can be improved by creating drainage channels to drain off the excess water.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-13013" y="1295400"/>
            <a:ext cx="9157014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Conversion of Degraded Land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In very </a:t>
            </a:r>
            <a:r>
              <a:rPr lang="en-US" sz="2800" b="1" dirty="0" smtClean="0"/>
              <a:t>warm and dry climate, </a:t>
            </a:r>
            <a:r>
              <a:rPr lang="en-US" sz="2800" dirty="0" smtClean="0"/>
              <a:t>losses of water through transpiration from plants and evaporation from soils are high.</a:t>
            </a:r>
          </a:p>
          <a:p>
            <a:r>
              <a:rPr lang="en-US" sz="2800" dirty="0" smtClean="0"/>
              <a:t>Under such conditions, the key to increasing crop productivity lies in</a:t>
            </a:r>
          </a:p>
          <a:p>
            <a:pPr lvl="1"/>
            <a:r>
              <a:rPr lang="en-US" sz="2800" dirty="0" smtClean="0"/>
              <a:t>Protecting the soil from strong sun and wind </a:t>
            </a:r>
          </a:p>
          <a:p>
            <a:pPr lvl="1"/>
            <a:r>
              <a:rPr lang="en-US" sz="2800" dirty="0" smtClean="0"/>
              <a:t>And increasing the supply of organic matter to the soil.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C. Climate Related Challenges to Conversion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481137"/>
            <a:ext cx="9144000" cy="533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in dry climate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by Step Conversion to Organic Farming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1272"/>
            <a:ext cx="9144000" cy="536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Interested farmer need to know following points for conversion: </a:t>
            </a:r>
          </a:p>
          <a:p>
            <a:r>
              <a:rPr lang="en-US" dirty="0" smtClean="0"/>
              <a:t>How to improve soil fertility?</a:t>
            </a:r>
          </a:p>
          <a:p>
            <a:r>
              <a:rPr lang="en-US" dirty="0" smtClean="0"/>
              <a:t>How to keep crops healthy?</a:t>
            </a:r>
          </a:p>
          <a:p>
            <a:r>
              <a:rPr lang="en-US" dirty="0" smtClean="0"/>
              <a:t>How to best increase diversity in the farm?</a:t>
            </a:r>
          </a:p>
          <a:p>
            <a:r>
              <a:rPr lang="en-US" dirty="0" smtClean="0"/>
              <a:t>How to keep livestock healthy?</a:t>
            </a:r>
          </a:p>
          <a:p>
            <a:r>
              <a:rPr lang="en-US" dirty="0" smtClean="0"/>
              <a:t>How to give value to organic products?</a:t>
            </a:r>
          </a:p>
          <a:p>
            <a:r>
              <a:rPr lang="en-US" dirty="0" smtClean="0"/>
              <a:t>How to successfully sell them?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Good Information First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en-US" dirty="0" smtClean="0"/>
              <a:t>What is conventional farming?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What is organic farming?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Conversion from conventional to organic farming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Recommendations for conversion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Considerations for conversion to organic farming</a:t>
            </a:r>
          </a:p>
          <a:p>
            <a:pPr marL="624078" indent="-514350">
              <a:buFont typeface="+mj-lt"/>
              <a:buAutoNum type="arabicPeriod"/>
            </a:pPr>
            <a:r>
              <a:rPr lang="en-GB" dirty="0" smtClean="0"/>
              <a:t>Step-by-step conversion to organic agriculture</a:t>
            </a:r>
            <a:endParaRPr lang="en-US" sz="2400" dirty="0" smtClean="0"/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Certification process 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Conclusion</a:t>
            </a:r>
          </a:p>
          <a:p>
            <a:pPr marL="624078" indent="-514350">
              <a:buFont typeface="+mj-lt"/>
              <a:buAutoNum type="arabicPeriod"/>
            </a:pPr>
            <a:endParaRPr lang="en-GB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295400"/>
            <a:ext cx="903454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get information on organic agriculture?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1228" indent="-571500">
              <a:buNone/>
            </a:pPr>
            <a:r>
              <a:rPr lang="en-US" sz="3600" b="1" dirty="0" smtClean="0"/>
              <a:t> Mulching</a:t>
            </a:r>
          </a:p>
          <a:p>
            <a:r>
              <a:rPr lang="en-US" dirty="0" smtClean="0"/>
              <a:t>It involves covering the soil with dead plant material or plastic sheets.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Getting Familiar with Organic Practices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6415511243_64155112438200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576"/>
            <a:ext cx="9144000" cy="65398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Growing two annual crops together.</a:t>
            </a:r>
          </a:p>
          <a:p>
            <a:r>
              <a:rPr lang="en-US" dirty="0" smtClean="0"/>
              <a:t>Special attention must be paid to avoid competition between the crops for</a:t>
            </a:r>
          </a:p>
          <a:p>
            <a:pPr lvl="1"/>
            <a:r>
              <a:rPr lang="en-US" dirty="0" smtClean="0"/>
              <a:t>Light, nutrient and water.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/>
            <a:r>
              <a:rPr lang="en-US" dirty="0" smtClean="0"/>
              <a:t> Intercropping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tercropping-296522ec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088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of compost to the field can have major impact on crop growth and yields.</a:t>
            </a:r>
          </a:p>
          <a:p>
            <a:r>
              <a:rPr lang="en-US" dirty="0" smtClean="0"/>
              <a:t>Enough plant material and animal manure is required.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Composting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425737_or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760" y="0"/>
            <a:ext cx="9157760" cy="68683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chap2-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51" y="0"/>
            <a:ext cx="907914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practice of growing a leguminous plant species for biomass production and incorporation into the soils.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</a:t>
            </a:r>
            <a:r>
              <a:rPr lang="en-US" dirty="0" err="1" smtClean="0"/>
              <a:t>Manuring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gri_greenmanuring_agronomygreenmanures_clip_image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90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Conventional farming is also known as industrial agriculture.</a:t>
            </a:r>
          </a:p>
          <a:p>
            <a:r>
              <a:rPr lang="en-US" dirty="0" smtClean="0"/>
              <a:t>It refers to farming system which include the use of</a:t>
            </a:r>
          </a:p>
          <a:p>
            <a:pPr lvl="1"/>
            <a:r>
              <a:rPr lang="en-US" dirty="0" smtClean="0"/>
              <a:t>Synthetic</a:t>
            </a:r>
            <a:r>
              <a:rPr lang="en-US" dirty="0"/>
              <a:t> </a:t>
            </a:r>
            <a:r>
              <a:rPr lang="en-US" dirty="0" smtClean="0"/>
              <a:t>chemical fertilizers</a:t>
            </a:r>
          </a:p>
          <a:p>
            <a:pPr lvl="1"/>
            <a:r>
              <a:rPr lang="en-US" dirty="0" smtClean="0"/>
              <a:t>Pesticides</a:t>
            </a:r>
          </a:p>
          <a:p>
            <a:pPr lvl="1"/>
            <a:r>
              <a:rPr lang="en-US" dirty="0" smtClean="0"/>
              <a:t>Herbicides </a:t>
            </a:r>
          </a:p>
          <a:p>
            <a:pPr lvl="1"/>
            <a:r>
              <a:rPr lang="en-US" dirty="0" smtClean="0"/>
              <a:t>genetically </a:t>
            </a:r>
            <a:r>
              <a:rPr lang="en-US" dirty="0" smtClean="0"/>
              <a:t>modified organisms</a:t>
            </a:r>
          </a:p>
          <a:p>
            <a:pPr lvl="1"/>
            <a:r>
              <a:rPr lang="en-US" dirty="0" smtClean="0"/>
              <a:t>Conventional </a:t>
            </a:r>
            <a:r>
              <a:rPr lang="en-US" dirty="0" smtClean="0"/>
              <a:t>animal feeding operations etc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Farming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Initially, bio-control agents may be applied but organic pest management is best achieved through ecological approaches e.g.</a:t>
            </a:r>
          </a:p>
          <a:p>
            <a:pPr lvl="1"/>
            <a:r>
              <a:rPr lang="en-US" dirty="0" smtClean="0"/>
              <a:t>Establish a pest/predator balance.</a:t>
            </a:r>
          </a:p>
          <a:p>
            <a:r>
              <a:rPr lang="en-US" dirty="0" smtClean="0"/>
              <a:t>While the choice of resistant varieties of crops is paramount.</a:t>
            </a:r>
          </a:p>
          <a:p>
            <a:r>
              <a:rPr lang="en-US" dirty="0" smtClean="0"/>
              <a:t>Other prevention methods include :</a:t>
            </a:r>
          </a:p>
          <a:p>
            <a:pPr lvl="1"/>
            <a:r>
              <a:rPr lang="en-US" dirty="0" smtClean="0"/>
              <a:t>Choosing sowing time</a:t>
            </a:r>
          </a:p>
          <a:p>
            <a:pPr lvl="1"/>
            <a:r>
              <a:rPr lang="en-US" dirty="0" smtClean="0"/>
              <a:t>Improving soil health to resist soil pathogens.</a:t>
            </a:r>
          </a:p>
          <a:p>
            <a:pPr lvl="1"/>
            <a:r>
              <a:rPr lang="en-US" dirty="0" smtClean="0"/>
              <a:t>Rotating crops</a:t>
            </a:r>
          </a:p>
          <a:p>
            <a:pPr lvl="1"/>
            <a:r>
              <a:rPr lang="en-US" dirty="0" smtClean="0"/>
              <a:t>Trapping pests in pheromone attractants etc 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Organic Pest Management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375192127_47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9051"/>
            <a:ext cx="9144000" cy="68770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of healthy seeds and planting material and robust cultivars.</a:t>
            </a:r>
          </a:p>
          <a:p>
            <a:r>
              <a:rPr lang="en-US" dirty="0" smtClean="0"/>
              <a:t>Generally, locally-adapted seeds are preferred.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Appropriate Seeds and Planting Material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eat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19"/>
            <a:ext cx="9144000" cy="684458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leguminous trees provide good fodder for livestock.</a:t>
            </a:r>
          </a:p>
          <a:p>
            <a:r>
              <a:rPr lang="en-US" dirty="0" smtClean="0"/>
              <a:t>In perennial crop plantation such as banana, coffee, planting of leguminous trees such as </a:t>
            </a:r>
          </a:p>
          <a:p>
            <a:pPr lvl="1"/>
            <a:r>
              <a:rPr lang="en-US" i="1" dirty="0" err="1" smtClean="0"/>
              <a:t>gliricidia</a:t>
            </a:r>
            <a:r>
              <a:rPr lang="en-US" i="1" dirty="0" smtClean="0"/>
              <a:t>, </a:t>
            </a:r>
          </a:p>
          <a:p>
            <a:pPr lvl="1"/>
            <a:r>
              <a:rPr lang="en-US" i="1" dirty="0" err="1" smtClean="0"/>
              <a:t>calliandra</a:t>
            </a:r>
            <a:r>
              <a:rPr lang="en-US" i="1" dirty="0" smtClean="0"/>
              <a:t> </a:t>
            </a:r>
          </a:p>
          <a:p>
            <a:pPr lvl="1"/>
            <a:r>
              <a:rPr lang="en-US" i="1" dirty="0" err="1" smtClean="0"/>
              <a:t>sesbania</a:t>
            </a:r>
            <a:r>
              <a:rPr lang="en-US" i="1" dirty="0" smtClean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 of Leguminous Trees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alliandra_calothyrsus_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31" y="0"/>
            <a:ext cx="9106555" cy="6858000"/>
          </a:xfr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liricidia_sepium_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302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Grow grasses and leguminous fodder crops between the other crops or in rotation.</a:t>
            </a:r>
          </a:p>
          <a:p>
            <a:r>
              <a:rPr lang="en-US" dirty="0" smtClean="0"/>
              <a:t>As animal feed must be of organic origin.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Growing Farm-Own Animal Feeds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5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759" y="-38101"/>
            <a:ext cx="9157759" cy="68683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 of terraces and soil bunds along the curves of hills is a key measure for soil conservation.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Terraces and Soil Embankments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nventional-farm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070" y="0"/>
            <a:ext cx="9164070" cy="69087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10-27 at 10.45.24 A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822" y="0"/>
            <a:ext cx="9162822" cy="686578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-34729" y="1481137"/>
            <a:ext cx="9178729" cy="53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start implementation of organic practices?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9701" y="1219200"/>
            <a:ext cx="9173701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crop should farmer grow?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this step, implementation of organic practices throughout the entire farm should be considered.</a:t>
            </a:r>
            <a:endParaRPr lang="en-US" b="1" dirty="0" smtClean="0"/>
          </a:p>
          <a:p>
            <a:r>
              <a:rPr lang="en-US" sz="2800" b="1" dirty="0" smtClean="0"/>
              <a:t>Improve Soil Fertility</a:t>
            </a:r>
          </a:p>
          <a:p>
            <a:r>
              <a:rPr lang="en-US" sz="2800" b="1" dirty="0" smtClean="0"/>
              <a:t>Encouraging Positive Interactions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 Full Conversion to Organic Farming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Farming organically also means continuously learning from personal observation, from outside experiences.</a:t>
            </a:r>
          </a:p>
          <a:p>
            <a:r>
              <a:rPr lang="en-US" dirty="0" smtClean="0"/>
              <a:t>Sharing experiences with other organic farmers and implementing new information on your farm.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Optimizing the Balance Between Feed Production and Livestock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US" sz="3900" b="1" dirty="0" smtClean="0"/>
              <a:t>Pesticides</a:t>
            </a:r>
          </a:p>
          <a:p>
            <a:r>
              <a:rPr lang="en-US" dirty="0" smtClean="0"/>
              <a:t>Planting of natural hedges on the boundary to neighboring fields can avoid the risk of pesticides spray drift through wind or run-off.</a:t>
            </a:r>
          </a:p>
          <a:p>
            <a:r>
              <a:rPr lang="en-US" dirty="0" smtClean="0"/>
              <a:t>To avoid run-off from upstream fields, organic farmer should divert the water way or</a:t>
            </a:r>
          </a:p>
          <a:p>
            <a:pPr lvl="1"/>
            <a:r>
              <a:rPr lang="en-US" sz="2600" dirty="0" smtClean="0"/>
              <a:t>Talk to the farmer upstream about how to work together to minimize the risk of contamination. </a:t>
            </a:r>
          </a:p>
          <a:p>
            <a:r>
              <a:rPr lang="en-US" dirty="0" smtClean="0"/>
              <a:t>A farmer should use organic pesticide( </a:t>
            </a:r>
            <a:r>
              <a:rPr lang="en-US" dirty="0" err="1" smtClean="0"/>
              <a:t>neem</a:t>
            </a:r>
            <a:r>
              <a:rPr lang="en-US" dirty="0" smtClean="0"/>
              <a:t> oil etc)  instead of chemically prepared pesticides.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Mitigating Contamination Risks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xresdefau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4" y="381000"/>
            <a:ext cx="8994422" cy="6019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447800"/>
            <a:ext cx="914400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protect crops from pesticide drift?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Genetically modified products should not be used in organic farming.</a:t>
            </a:r>
          </a:p>
          <a:p>
            <a:r>
              <a:rPr lang="en-US" dirty="0" smtClean="0"/>
              <a:t>Organic farmer should protect their production against any GMO contamination.</a:t>
            </a:r>
          </a:p>
          <a:p>
            <a:r>
              <a:rPr lang="en-US" dirty="0" smtClean="0"/>
              <a:t>Use either personally selected seeds or get organic or untreated seeds.</a:t>
            </a:r>
          </a:p>
          <a:p>
            <a:r>
              <a:rPr lang="en-US" dirty="0" smtClean="0"/>
              <a:t>If one use seeds from a trader, make sure its pure.</a:t>
            </a:r>
          </a:p>
          <a:p>
            <a:r>
              <a:rPr lang="en-US" dirty="0" smtClean="0"/>
              <a:t>Check for the breeding habits of the specific crops.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Genetically Modified Organism (GMO)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371600"/>
            <a:ext cx="917477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reduce the GMO contamination?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 method of crop and livestock production that involves mush more than choosing not to use </a:t>
            </a:r>
          </a:p>
          <a:p>
            <a:pPr lvl="1"/>
            <a:r>
              <a:rPr lang="en-US" dirty="0" smtClean="0"/>
              <a:t>Pesticides </a:t>
            </a:r>
          </a:p>
          <a:p>
            <a:pPr lvl="1"/>
            <a:r>
              <a:rPr lang="en-US" dirty="0" smtClean="0"/>
              <a:t>Fertilizers</a:t>
            </a:r>
          </a:p>
          <a:p>
            <a:pPr lvl="1"/>
            <a:r>
              <a:rPr lang="en-US" dirty="0" smtClean="0"/>
              <a:t>Genetically modified organisms</a:t>
            </a:r>
          </a:p>
          <a:p>
            <a:pPr lvl="1"/>
            <a:r>
              <a:rPr lang="en-US" dirty="0" smtClean="0"/>
              <a:t>Antibiotics </a:t>
            </a:r>
          </a:p>
          <a:p>
            <a:pPr lvl="1"/>
            <a:r>
              <a:rPr lang="en-US" dirty="0" smtClean="0"/>
              <a:t>Growth hormones.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Organic Farming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" y="1143000"/>
            <a:ext cx="9144000" cy="557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Certification of Organic Field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Organic farming develops harmony with the nature.</a:t>
            </a:r>
          </a:p>
          <a:p>
            <a:r>
              <a:rPr lang="en-US" dirty="0" smtClean="0"/>
              <a:t>Organic products are more pure than conventional products.</a:t>
            </a:r>
          </a:p>
          <a:p>
            <a:r>
              <a:rPr lang="en-US" dirty="0" smtClean="0"/>
              <a:t>Organic products are more nutritious and health loving.</a:t>
            </a:r>
          </a:p>
          <a:p>
            <a:r>
              <a:rPr lang="en-US" dirty="0" smtClean="0"/>
              <a:t>These products have more shelf life.</a:t>
            </a:r>
          </a:p>
          <a:p>
            <a:r>
              <a:rPr lang="en-US" dirty="0" smtClean="0"/>
              <a:t>Although yield is low but more profitable than conventional products.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0_38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338" y="-38205"/>
            <a:ext cx="9156338" cy="68693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og-Organic-farm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1"/>
            <a:ext cx="9144000" cy="6781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flipH="1">
            <a:off x="8686799" y="304800"/>
            <a:ext cx="45719" cy="762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Conversion</a:t>
            </a:r>
            <a:r>
              <a:rPr lang="en-US" dirty="0" smtClean="0"/>
              <a:t> refers to the physical and biological processes the farmer and the farming system must undergo to comply with organic standards.</a:t>
            </a:r>
          </a:p>
          <a:p>
            <a:r>
              <a:rPr lang="en-US" dirty="0" smtClean="0"/>
              <a:t>The period required to develop an organic agriculture system is called the </a:t>
            </a:r>
            <a:r>
              <a:rPr lang="en-US" b="1" dirty="0" smtClean="0"/>
              <a:t>conversion</a:t>
            </a:r>
            <a:r>
              <a:rPr lang="en-US" dirty="0" smtClean="0"/>
              <a:t> </a:t>
            </a:r>
            <a:r>
              <a:rPr lang="en-US" b="1" dirty="0" smtClean="0"/>
              <a:t>period.</a:t>
            </a:r>
          </a:p>
          <a:p>
            <a:r>
              <a:rPr lang="en-US" dirty="0" smtClean="0"/>
              <a:t>The approach is to fit an organic system into any given local situation.</a:t>
            </a:r>
          </a:p>
          <a:p>
            <a:r>
              <a:rPr lang="en-US" dirty="0" smtClean="0"/>
              <a:t>It will thus clear that organic farming cannot be introduced in one day.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Conversion from conventional to organic farming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When traditional agriculture methods fulfill the principles of these standards no conversion period is required.</a:t>
            </a:r>
          </a:p>
          <a:p>
            <a:r>
              <a:rPr lang="en-US" dirty="0" smtClean="0"/>
              <a:t>When claiming virgin land for organic agriculture , no conversion period is required.</a:t>
            </a:r>
          </a:p>
          <a:p>
            <a:r>
              <a:rPr lang="en-US" dirty="0" smtClean="0"/>
              <a:t>The whole farm, including livestock should be converted according to the standards over a period of time.</a:t>
            </a:r>
          </a:p>
          <a:p>
            <a:r>
              <a:rPr lang="en-US" dirty="0" smtClean="0"/>
              <a:t>If a farm is not converted all at once, it should be done on a field by field basis whereby,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Requirements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634</TotalTime>
  <Words>1360</Words>
  <Application>Microsoft Office PowerPoint</Application>
  <PresentationFormat>On-screen Show (4:3)</PresentationFormat>
  <Paragraphs>180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Calibri</vt:lpstr>
      <vt:lpstr>Lucida Sans Unicode</vt:lpstr>
      <vt:lpstr>Verdana</vt:lpstr>
      <vt:lpstr>Wingdings 2</vt:lpstr>
      <vt:lpstr>Wingdings 3</vt:lpstr>
      <vt:lpstr>Concourse</vt:lpstr>
      <vt:lpstr>PowerPoint Presentation</vt:lpstr>
      <vt:lpstr>      Topic   CONVERSION FROM CONVENTIONAL TO ORGANIC FARMING</vt:lpstr>
      <vt:lpstr>Outlines</vt:lpstr>
      <vt:lpstr>Conventional Farming</vt:lpstr>
      <vt:lpstr>.</vt:lpstr>
      <vt:lpstr>Organic Farming</vt:lpstr>
      <vt:lpstr>PowerPoint Presentation</vt:lpstr>
      <vt:lpstr>Conversion from conventional to organic farming </vt:lpstr>
      <vt:lpstr>Conversion Requirements</vt:lpstr>
      <vt:lpstr>Conti..</vt:lpstr>
      <vt:lpstr>Recommendations for Conversion</vt:lpstr>
      <vt:lpstr>Conti..</vt:lpstr>
      <vt:lpstr>Considerations for Conversion to Organic Farming </vt:lpstr>
      <vt:lpstr>.</vt:lpstr>
      <vt:lpstr>B. Farm-Related Challenges to Conversion</vt:lpstr>
      <vt:lpstr>Minimizing External Inputs</vt:lpstr>
      <vt:lpstr>.</vt:lpstr>
      <vt:lpstr>Recycling Valuable Farm By-Products</vt:lpstr>
      <vt:lpstr>2. Farm with Low External Input Use</vt:lpstr>
      <vt:lpstr>.</vt:lpstr>
      <vt:lpstr>3. Mixed Farming</vt:lpstr>
      <vt:lpstr>Conversion of Mixed Farming</vt:lpstr>
      <vt:lpstr>4. Degraded Land</vt:lpstr>
      <vt:lpstr>Conti..</vt:lpstr>
      <vt:lpstr>Conversion of Degraded Land</vt:lpstr>
      <vt:lpstr>C. Climate Related Challenges to Conversion</vt:lpstr>
      <vt:lpstr>Conversion in dry climate</vt:lpstr>
      <vt:lpstr>Step by Step Conversion to Organic Farming</vt:lpstr>
      <vt:lpstr>1. Good Information First</vt:lpstr>
      <vt:lpstr>How to get information on organic agriculture?</vt:lpstr>
      <vt:lpstr>2. Getting Familiar with Organic Practices</vt:lpstr>
      <vt:lpstr>PowerPoint Presentation</vt:lpstr>
      <vt:lpstr> Intercropping  </vt:lpstr>
      <vt:lpstr>.</vt:lpstr>
      <vt:lpstr>Composting </vt:lpstr>
      <vt:lpstr>.</vt:lpstr>
      <vt:lpstr>PowerPoint Presentation</vt:lpstr>
      <vt:lpstr>Green Manuring</vt:lpstr>
      <vt:lpstr>.</vt:lpstr>
      <vt:lpstr>Organic Pest Management </vt:lpstr>
      <vt:lpstr>PowerPoint Presentation</vt:lpstr>
      <vt:lpstr>Appropriate Seeds and Planting Material</vt:lpstr>
      <vt:lpstr>.</vt:lpstr>
      <vt:lpstr>Planting of Leguminous Trees</vt:lpstr>
      <vt:lpstr>.</vt:lpstr>
      <vt:lpstr>.</vt:lpstr>
      <vt:lpstr>Growing Farm-Own Animal Feeds</vt:lpstr>
      <vt:lpstr>.</vt:lpstr>
      <vt:lpstr>Terraces and Soil Embankments</vt:lpstr>
      <vt:lpstr>.</vt:lpstr>
      <vt:lpstr>How to start implementation of organic practices?</vt:lpstr>
      <vt:lpstr>Which crop should farmer grow?</vt:lpstr>
      <vt:lpstr>3. Full Conversion to Organic Farming</vt:lpstr>
      <vt:lpstr>Optimizing the Balance Between Feed Production and Livestock</vt:lpstr>
      <vt:lpstr>Mitigating Contamination Risks</vt:lpstr>
      <vt:lpstr>.</vt:lpstr>
      <vt:lpstr>How to protect crops from pesticide drift?</vt:lpstr>
      <vt:lpstr>Genetically Modified Organism (GMO)</vt:lpstr>
      <vt:lpstr>How to reduce the GMO contamination?</vt:lpstr>
      <vt:lpstr>Certification of Organic Field</vt:lpstr>
      <vt:lpstr>Conclusion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Sohaib</dc:creator>
  <cp:lastModifiedBy>Dr. Abdul Rehman</cp:lastModifiedBy>
  <cp:revision>65</cp:revision>
  <dcterms:created xsi:type="dcterms:W3CDTF">2016-03-28T07:32:52Z</dcterms:created>
  <dcterms:modified xsi:type="dcterms:W3CDTF">2018-02-16T03:52:25Z</dcterms:modified>
</cp:coreProperties>
</file>