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94" r:id="rId16"/>
    <p:sldId id="293" r:id="rId17"/>
    <p:sldId id="279" r:id="rId18"/>
    <p:sldId id="263" r:id="rId19"/>
    <p:sldId id="282" r:id="rId20"/>
    <p:sldId id="283" r:id="rId21"/>
    <p:sldId id="289" r:id="rId22"/>
    <p:sldId id="290" r:id="rId23"/>
    <p:sldId id="286" r:id="rId24"/>
    <p:sldId id="287"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248" autoAdjust="0"/>
  </p:normalViewPr>
  <p:slideViewPr>
    <p:cSldViewPr>
      <p:cViewPr varScale="1">
        <p:scale>
          <a:sx n="73" d="100"/>
          <a:sy n="73" d="100"/>
        </p:scale>
        <p:origin x="-129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53557F-D76C-491F-BE58-6139FF50528E}" type="datetimeFigureOut">
              <a:rPr lang="en-US" smtClean="0"/>
              <a:pPr/>
              <a:t>04-Feb-15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3557F-D76C-491F-BE58-6139FF50528E}" type="datetimeFigureOut">
              <a:rPr lang="en-US" smtClean="0"/>
              <a:pPr/>
              <a:t>04-Feb-15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3557F-D76C-491F-BE58-6139FF50528E}" type="datetimeFigureOut">
              <a:rPr lang="en-US" smtClean="0"/>
              <a:pPr/>
              <a:t>04-Feb-15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3557F-D76C-491F-BE58-6139FF50528E}" type="datetimeFigureOut">
              <a:rPr lang="en-US" smtClean="0"/>
              <a:pPr/>
              <a:t>04-Feb-15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53557F-D76C-491F-BE58-6139FF50528E}" type="datetimeFigureOut">
              <a:rPr lang="en-US" smtClean="0"/>
              <a:pPr/>
              <a:t>04-Feb-15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53557F-D76C-491F-BE58-6139FF50528E}" type="datetimeFigureOut">
              <a:rPr lang="en-US" smtClean="0"/>
              <a:pPr/>
              <a:t>04-Feb-15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53557F-D76C-491F-BE58-6139FF50528E}" type="datetimeFigureOut">
              <a:rPr lang="en-US" smtClean="0"/>
              <a:pPr/>
              <a:t>04-Feb-15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53557F-D76C-491F-BE58-6139FF50528E}" type="datetimeFigureOut">
              <a:rPr lang="en-US" smtClean="0"/>
              <a:pPr/>
              <a:t>04-Feb-15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53557F-D76C-491F-BE58-6139FF50528E}" type="datetimeFigureOut">
              <a:rPr lang="en-US" smtClean="0"/>
              <a:pPr/>
              <a:t>04-Feb-15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53557F-D76C-491F-BE58-6139FF50528E}" type="datetimeFigureOut">
              <a:rPr lang="en-US" smtClean="0"/>
              <a:pPr/>
              <a:t>04-Feb-15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53557F-D76C-491F-BE58-6139FF50528E}" type="datetimeFigureOut">
              <a:rPr lang="en-US" smtClean="0"/>
              <a:pPr/>
              <a:t>04-Feb-15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55434-3AE3-4CB5-B6F8-DCAE47240C11}" type="slidenum">
              <a:rPr lang="en-US" smtClean="0"/>
              <a:pPr/>
              <a:t>‹#›</a:t>
            </a:fld>
            <a:endParaRPr lang="en-US"/>
          </a:p>
        </p:txBody>
      </p:sp>
    </p:spTree>
  </p:cSld>
  <p:clrMapOvr>
    <a:masterClrMapping/>
  </p:clrMapOvr>
  <p:transition>
    <p:pull dir="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53557F-D76C-491F-BE58-6139FF50528E}" type="datetimeFigureOut">
              <a:rPr lang="en-US" smtClean="0"/>
              <a:pPr/>
              <a:t>04-Feb-15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55434-3AE3-4CB5-B6F8-DCAE47240C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pull dir="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CORONARY HEART DISEASE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sz="4000" dirty="0" smtClean="0"/>
              <a:t>Coronary heart Disease (CHD, IHD) has been defined as “impairment of heart function due to inadequate blood flow to the heart compared to its needs, caused by obstructive changes in the coronary circulation to heart”</a:t>
            </a:r>
            <a:endParaRPr lang="en-US" sz="4000" dirty="0"/>
          </a:p>
        </p:txBody>
      </p:sp>
    </p:spTree>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381000" y="1600200"/>
            <a:ext cx="8534400" cy="4800600"/>
          </a:xfrm>
        </p:spPr>
        <p:txBody>
          <a:bodyPr>
            <a:normAutofit/>
          </a:bodyPr>
          <a:lstStyle/>
          <a:p>
            <a:r>
              <a:rPr lang="en-US" b="1" dirty="0" smtClean="0">
                <a:effectLst>
                  <a:outerShdw blurRad="38100" dist="38100" dir="2700000" algn="tl">
                    <a:srgbClr val="000000">
                      <a:alpha val="43137"/>
                    </a:srgbClr>
                  </a:outerShdw>
                </a:effectLst>
              </a:rPr>
              <a:t>RISK FACTORS</a:t>
            </a:r>
          </a:p>
          <a:p>
            <a:pPr>
              <a:buNone/>
            </a:pPr>
            <a:r>
              <a:rPr lang="en-US" sz="4400" dirty="0" smtClean="0"/>
              <a:t>The etiology of CHD is multifactorial. Apart from the obvious ones such as increasing age and male sex, studies have identified several important risk factors, that make the occurrence more probable</a:t>
            </a:r>
            <a:endParaRPr lang="en-US" sz="4400" dirty="0"/>
          </a:p>
        </p:txBody>
      </p:sp>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228600" y="1600200"/>
            <a:ext cx="8686800" cy="4800600"/>
          </a:xfrm>
        </p:spPr>
        <p:txBody>
          <a:bodyPr>
            <a:normAutofit/>
          </a:bodyPr>
          <a:lstStyle/>
          <a:p>
            <a:r>
              <a:rPr lang="en-US" b="1" dirty="0" smtClean="0">
                <a:effectLst>
                  <a:outerShdw blurRad="38100" dist="38100" dir="2700000" algn="tl">
                    <a:srgbClr val="000000">
                      <a:alpha val="43137"/>
                    </a:srgbClr>
                  </a:outerShdw>
                </a:effectLst>
              </a:rPr>
              <a:t>RISK FACTORS</a:t>
            </a:r>
          </a:p>
          <a:p>
            <a:pPr>
              <a:buNone/>
            </a:pPr>
            <a:r>
              <a:rPr lang="en-US" sz="4400" dirty="0" smtClean="0"/>
              <a:t>Some of the risk factors of CHD are modifiable, others immutable e.g. age, sex, family history, genetic factors and personality. The greater the number of risk factors, the more likely one is to develop CHD</a:t>
            </a:r>
            <a:endParaRPr lang="en-US" sz="4400" dirty="0"/>
          </a:p>
        </p:txBody>
      </p:sp>
    </p:spTree>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381000" y="1600200"/>
            <a:ext cx="8534400" cy="4800600"/>
          </a:xfrm>
        </p:spPr>
        <p:txBody>
          <a:bodyPr>
            <a:normAutofit/>
          </a:bodyPr>
          <a:lstStyle/>
          <a:p>
            <a:r>
              <a:rPr lang="en-US" b="1" dirty="0" smtClean="0">
                <a:effectLst>
                  <a:outerShdw blurRad="38100" dist="38100" dir="2700000" algn="tl">
                    <a:srgbClr val="000000">
                      <a:alpha val="43137"/>
                    </a:srgbClr>
                  </a:outerShdw>
                </a:effectLst>
              </a:rPr>
              <a:t>RISK FACTORS</a:t>
            </a:r>
          </a:p>
          <a:p>
            <a:pPr>
              <a:buNone/>
            </a:pPr>
            <a:r>
              <a:rPr lang="en-US" sz="3600" dirty="0" smtClean="0">
                <a:effectLst>
                  <a:outerShdw blurRad="38100" dist="38100" dir="2700000" algn="tl">
                    <a:srgbClr val="000000">
                      <a:alpha val="43137"/>
                    </a:srgbClr>
                  </a:outerShdw>
                </a:effectLst>
              </a:rPr>
              <a:t>1. Smoking:-</a:t>
            </a:r>
            <a:r>
              <a:rPr lang="en-US" sz="3600" dirty="0" smtClean="0"/>
              <a:t> some people commit suicide by drowning, but many by smoking. It has been identified as a major CHD risk factor, with several possible mechanisms-Carbon monoxide induced atherogenesis; nicotine induced raised BP and myocardial oxygen demand; fall in “protective” HDL </a:t>
            </a:r>
            <a:endParaRPr lang="en-US" sz="3600" dirty="0"/>
          </a:p>
        </p:txBody>
      </p:sp>
    </p:spTree>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381000" y="1600200"/>
            <a:ext cx="8534400" cy="4800600"/>
          </a:xfrm>
        </p:spPr>
        <p:txBody>
          <a:bodyPr>
            <a:normAutofit/>
          </a:bodyPr>
          <a:lstStyle/>
          <a:p>
            <a:pPr>
              <a:buNone/>
            </a:pPr>
            <a:r>
              <a:rPr lang="en-US" dirty="0" smtClean="0">
                <a:effectLst>
                  <a:outerShdw blurRad="38100" dist="38100" dir="2700000" algn="tl">
                    <a:srgbClr val="000000">
                      <a:alpha val="43137"/>
                    </a:srgbClr>
                  </a:outerShdw>
                </a:effectLst>
              </a:rPr>
              <a:t>(Smoking) </a:t>
            </a:r>
            <a:r>
              <a:rPr lang="en-US" sz="3600" dirty="0" smtClean="0"/>
              <a:t>Cigarettes seem to be particularly important in causing sudden death from CHD especially in men under 50 years of age. The degree of risk of developing CHD is directly related to the No. of cigarettes smoked per day. The influence of smoking is synergistic with other risk factors such as hypertension &amp; elevated serum cholesterol</a:t>
            </a:r>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381000" y="1600200"/>
            <a:ext cx="8534400" cy="4800600"/>
          </a:xfrm>
        </p:spPr>
        <p:txBody>
          <a:bodyPr>
            <a:normAutofit/>
          </a:bodyPr>
          <a:lstStyle/>
          <a:p>
            <a:r>
              <a:rPr lang="en-US" b="1" dirty="0" smtClean="0">
                <a:effectLst>
                  <a:outerShdw blurRad="38100" dist="38100" dir="2700000" algn="tl">
                    <a:srgbClr val="000000">
                      <a:alpha val="43137"/>
                    </a:srgbClr>
                  </a:outerShdw>
                </a:effectLst>
              </a:rPr>
              <a:t>RISK FACTORS</a:t>
            </a:r>
          </a:p>
          <a:p>
            <a:pPr>
              <a:buNone/>
            </a:pPr>
            <a:r>
              <a:rPr lang="en-US" sz="3600" dirty="0" smtClean="0">
                <a:effectLst>
                  <a:outerShdw blurRad="38100" dist="38100" dir="2700000" algn="tl">
                    <a:srgbClr val="000000">
                      <a:alpha val="43137"/>
                    </a:srgbClr>
                  </a:outerShdw>
                </a:effectLst>
              </a:rPr>
              <a:t>2. Hypertension:-</a:t>
            </a:r>
            <a:r>
              <a:rPr lang="en-US" sz="3600" dirty="0" smtClean="0"/>
              <a:t> Measurement of blood pressure is the single most useful test for identifying  individuals at a high risk of developing CHD. Hypertension accelerates the atherosclerotic process especially if hyperlipidemia is also present and thus contributes importantly to CHD</a:t>
            </a:r>
            <a:endParaRPr lang="en-US" sz="3600" dirty="0"/>
          </a:p>
        </p:txBody>
      </p:sp>
    </p:spTree>
  </p:cSld>
  <p:clrMapOvr>
    <a:masterClrMapping/>
  </p:clrMapOvr>
  <p:transition>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p:txBody>
          <a:bodyPr/>
          <a:lstStyle/>
          <a:p>
            <a:pPr>
              <a:buNone/>
            </a:pPr>
            <a:r>
              <a:rPr lang="en-US" sz="3200" b="1" dirty="0" smtClean="0">
                <a:effectLst>
                  <a:outerShdw blurRad="38100" dist="38100" dir="2700000" algn="tl">
                    <a:srgbClr val="000000">
                      <a:alpha val="43137"/>
                    </a:srgbClr>
                  </a:outerShdw>
                </a:effectLst>
              </a:rPr>
              <a:t>RISK FACTORS</a:t>
            </a:r>
          </a:p>
          <a:p>
            <a:pPr>
              <a:buNone/>
            </a:pPr>
            <a:r>
              <a:rPr lang="en-US" sz="3200" dirty="0" smtClean="0">
                <a:effectLst>
                  <a:outerShdw blurRad="38100" dist="38100" dir="2700000" algn="tl">
                    <a:srgbClr val="000000">
                      <a:alpha val="43137"/>
                    </a:srgbClr>
                  </a:outerShdw>
                </a:effectLst>
              </a:rPr>
              <a:t>3. Serum Cholesterol:- </a:t>
            </a:r>
            <a:r>
              <a:rPr lang="en-US" sz="3200" dirty="0" smtClean="0"/>
              <a:t>Today, there is a vast body of evidence showing a triangular relationship between habitual diet, blood cholesterol-lipoprotein levels and CHD, and these relationships are judged to be causal The risk of CHD rises steadily with the serum cholesterol concentration &gt;220mg/dl  </a:t>
            </a:r>
          </a:p>
          <a:p>
            <a:pPr>
              <a:buNone/>
            </a:pPr>
            <a:endParaRPr lang="en-US" dirty="0"/>
          </a:p>
        </p:txBody>
      </p:sp>
    </p:spTree>
  </p:cSld>
  <p:clrMapOvr>
    <a:masterClrMapping/>
  </p:clrMapOvr>
  <p:transition>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p:txBody>
          <a:bodyPr/>
          <a:lstStyle/>
          <a:p>
            <a:pPr algn="just">
              <a:buNone/>
            </a:pPr>
            <a:r>
              <a:rPr lang="en-US" sz="3200" dirty="0" smtClean="0">
                <a:effectLst>
                  <a:outerShdw blurRad="38100" dist="38100" dir="2700000" algn="tl">
                    <a:srgbClr val="000000">
                      <a:alpha val="43137"/>
                    </a:srgbClr>
                  </a:outerShdw>
                </a:effectLst>
              </a:rPr>
              <a:t>(Serum Cholesterol) </a:t>
            </a:r>
            <a:r>
              <a:rPr lang="en-US" sz="3200" dirty="0" smtClean="0"/>
              <a:t>When we look at various types of lipoproteins, it is the level of LDL cholesterol that is most directly associated with CHD. HDL cholesterol is protective against the development of CHD. HDL should be more than 30mg/dl. To further refine, a ‘total cholesterol/HDL’ ratio of less than 3.5 is a goal for CHD prevention </a:t>
            </a:r>
          </a:p>
          <a:p>
            <a:pPr>
              <a:buNone/>
            </a:pPr>
            <a:endParaRPr lang="en-US" dirty="0"/>
          </a:p>
        </p:txBody>
      </p:sp>
    </p:spTree>
  </p:cSld>
  <p:clrMapOvr>
    <a:masterClrMapping/>
  </p:clrMapOvr>
  <p:transition>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228600" y="1600200"/>
            <a:ext cx="8686800" cy="4800600"/>
          </a:xfrm>
        </p:spPr>
        <p:txBody>
          <a:bodyPr/>
          <a:lstStyle/>
          <a:p>
            <a:pPr>
              <a:buNone/>
            </a:pPr>
            <a:r>
              <a:rPr lang="en-US" sz="3200" dirty="0" smtClean="0">
                <a:effectLst>
                  <a:outerShdw blurRad="38100" dist="38100" dir="2700000" algn="tl">
                    <a:srgbClr val="000000">
                      <a:alpha val="43137"/>
                    </a:srgbClr>
                  </a:outerShdw>
                </a:effectLst>
              </a:rPr>
              <a:t>4. Other risk factors</a:t>
            </a:r>
          </a:p>
          <a:p>
            <a:pPr marL="571500" indent="-571500">
              <a:buFont typeface="+mj-lt"/>
              <a:buAutoNum type="romanLcPeriod"/>
            </a:pPr>
            <a:r>
              <a:rPr lang="en-US" sz="3600" dirty="0" smtClean="0"/>
              <a:t>Diabetes</a:t>
            </a:r>
          </a:p>
          <a:p>
            <a:pPr marL="571500" indent="-571500">
              <a:buFont typeface="+mj-lt"/>
              <a:buAutoNum type="romanLcPeriod"/>
            </a:pPr>
            <a:r>
              <a:rPr lang="en-US" sz="3600" dirty="0" smtClean="0"/>
              <a:t>Genetic factors</a:t>
            </a:r>
          </a:p>
          <a:p>
            <a:pPr marL="571500" indent="-571500">
              <a:buFont typeface="+mj-lt"/>
              <a:buAutoNum type="romanLcPeriod"/>
            </a:pPr>
            <a:r>
              <a:rPr lang="en-US" sz="3600" dirty="0" smtClean="0"/>
              <a:t>Physical activity</a:t>
            </a:r>
          </a:p>
          <a:p>
            <a:pPr marL="571500" indent="-571500">
              <a:buFont typeface="+mj-lt"/>
              <a:buAutoNum type="romanLcPeriod"/>
            </a:pPr>
            <a:r>
              <a:rPr lang="en-US" sz="3600" dirty="0" smtClean="0"/>
              <a:t>Hormones (oral contraceptives)</a:t>
            </a:r>
          </a:p>
          <a:p>
            <a:pPr marL="571500" indent="-571500">
              <a:buFont typeface="+mj-lt"/>
              <a:buAutoNum type="romanLcPeriod"/>
            </a:pPr>
            <a:r>
              <a:rPr lang="en-US" sz="3600" dirty="0" smtClean="0"/>
              <a:t>Type ‘A’ personality</a:t>
            </a:r>
          </a:p>
          <a:p>
            <a:pPr marL="571500" indent="-571500">
              <a:buFont typeface="+mj-lt"/>
              <a:buAutoNum type="romanLcPeriod"/>
            </a:pPr>
            <a:r>
              <a:rPr lang="en-US" sz="3600" dirty="0" smtClean="0"/>
              <a:t>Alcohol </a:t>
            </a:r>
          </a:p>
          <a:p>
            <a:pPr marL="571500" indent="-571500">
              <a:buFont typeface="+mj-lt"/>
              <a:buAutoNum type="romanLcPeriod"/>
            </a:pPr>
            <a:endParaRPr lang="en-US" dirty="0" smtClean="0">
              <a:effectLst>
                <a:outerShdw blurRad="38100" dist="38100" dir="2700000" algn="tl">
                  <a:srgbClr val="000000">
                    <a:alpha val="43137"/>
                  </a:srgbClr>
                </a:outerShdw>
              </a:effectLst>
            </a:endParaRPr>
          </a:p>
        </p:txBody>
      </p:sp>
    </p:spTree>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p:txBody>
          <a:bodyPr/>
          <a:lstStyle/>
          <a:p>
            <a:r>
              <a:rPr lang="en-US" b="1" dirty="0" smtClean="0">
                <a:effectLst>
                  <a:outerShdw blurRad="38100" dist="38100" dir="2700000" algn="tl">
                    <a:srgbClr val="000000">
                      <a:alpha val="43137"/>
                    </a:srgbClr>
                  </a:outerShdw>
                </a:effectLst>
              </a:rPr>
              <a:t>PREVENTION OF CHD</a:t>
            </a:r>
          </a:p>
          <a:p>
            <a:pPr>
              <a:buNone/>
            </a:pPr>
            <a:r>
              <a:rPr lang="en-US" sz="3600" dirty="0" smtClean="0"/>
              <a:t>There is a broad consensus of opinion that CHD is preventable. WHO recommends the following strategies:</a:t>
            </a:r>
          </a:p>
          <a:p>
            <a:pPr marL="514350" indent="-514350">
              <a:buFont typeface="+mj-lt"/>
              <a:buAutoNum type="arabicPeriod"/>
            </a:pPr>
            <a:r>
              <a:rPr lang="en-US" sz="3600" dirty="0" smtClean="0"/>
              <a:t>Population strategy</a:t>
            </a:r>
          </a:p>
          <a:p>
            <a:pPr marL="514350" indent="-514350">
              <a:buFont typeface="+mj-lt"/>
              <a:buAutoNum type="arabicPeriod"/>
            </a:pPr>
            <a:r>
              <a:rPr lang="en-US" sz="3600" dirty="0" smtClean="0"/>
              <a:t>High risk strategy</a:t>
            </a:r>
          </a:p>
          <a:p>
            <a:pPr marL="514350" indent="-514350">
              <a:buFont typeface="+mj-lt"/>
              <a:buAutoNum type="arabicPeriod"/>
            </a:pPr>
            <a:r>
              <a:rPr lang="en-US" sz="3600" dirty="0" smtClean="0"/>
              <a:t>Secondary prevention</a:t>
            </a:r>
            <a:endParaRPr lang="en-US" sz="3600" dirty="0"/>
          </a:p>
        </p:txBody>
      </p:sp>
    </p:spTree>
  </p:cSld>
  <p:clrMapOvr>
    <a:masterClrMapping/>
  </p:clrMapOvr>
  <p:transition>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PREVENTION OF CHD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600200"/>
            <a:ext cx="8229600" cy="5105400"/>
          </a:xfrm>
        </p:spPr>
        <p:txBody>
          <a:bodyPr>
            <a:normAutofit/>
          </a:bodyPr>
          <a:lstStyle/>
          <a:p>
            <a:pPr marL="514350" indent="-514350">
              <a:buAutoNum type="arabicPeriod"/>
            </a:pPr>
            <a:r>
              <a:rPr lang="en-US" b="1" dirty="0" smtClean="0">
                <a:effectLst>
                  <a:outerShdw blurRad="38100" dist="38100" dir="2700000" algn="tl">
                    <a:srgbClr val="000000">
                      <a:alpha val="43137"/>
                    </a:srgbClr>
                  </a:outerShdw>
                </a:effectLst>
              </a:rPr>
              <a:t>Population strategy</a:t>
            </a:r>
          </a:p>
          <a:p>
            <a:pPr marL="514350" indent="-514350" algn="just">
              <a:buNone/>
            </a:pPr>
            <a:r>
              <a:rPr lang="en-US" dirty="0" smtClean="0"/>
              <a:t>     </a:t>
            </a:r>
            <a:r>
              <a:rPr lang="en-US" sz="3600" dirty="0" smtClean="0"/>
              <a:t>CHD is primarily a mass disease. The strategy should therefore be based on mass approach focusing mainly on the control of underlying causes (risk factors) in whole populations, not merely individuals. It requires mobilization &amp; involvement of whole community to alter their life-style</a:t>
            </a:r>
            <a:endParaRPr lang="en-US" sz="3600" dirty="0"/>
          </a:p>
        </p:txBody>
      </p:sp>
    </p:spTree>
  </p:cSld>
  <p:clrMapOvr>
    <a:masterClrMapping/>
  </p:clrMapOvr>
  <p:transition>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CORONARY HEART DISEASE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sz="4000" dirty="0" smtClean="0"/>
              <a:t>It is the cause of 25-30% of deaths in the industrialized countries</a:t>
            </a:r>
          </a:p>
          <a:p>
            <a:pPr algn="just"/>
            <a:r>
              <a:rPr lang="en-US" sz="4000" dirty="0" smtClean="0"/>
              <a:t>WHO has drawn attention to the fact that CHD is our modern “epidemic”</a:t>
            </a:r>
            <a:endParaRPr lang="en-US" sz="4000" dirty="0"/>
          </a:p>
        </p:txBody>
      </p:sp>
    </p:spTree>
  </p:cSld>
  <p:clrMapOvr>
    <a:masterClrMapping/>
  </p:clrMapOvr>
  <p:transition>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PREVENTION OF CHD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600200"/>
            <a:ext cx="8229600" cy="5105400"/>
          </a:xfrm>
        </p:spPr>
        <p:txBody>
          <a:bodyPr>
            <a:normAutofit/>
          </a:bodyPr>
          <a:lstStyle/>
          <a:p>
            <a:pPr marL="514350" indent="-514350">
              <a:buNone/>
            </a:pPr>
            <a:r>
              <a:rPr lang="en-US" sz="3200" dirty="0" smtClean="0">
                <a:effectLst>
                  <a:outerShdw blurRad="38100" dist="38100" dir="2700000" algn="tl">
                    <a:srgbClr val="000000">
                      <a:alpha val="43137"/>
                    </a:srgbClr>
                  </a:outerShdw>
                </a:effectLst>
              </a:rPr>
              <a:t>(Population strategy) Specific Interventions</a:t>
            </a:r>
          </a:p>
          <a:p>
            <a:pPr marL="514350" indent="-514350">
              <a:buFont typeface="+mj-lt"/>
              <a:buAutoNum type="arabicPeriod"/>
            </a:pPr>
            <a:r>
              <a:rPr lang="en-US" sz="3600" dirty="0" smtClean="0"/>
              <a:t>Dietary changes</a:t>
            </a:r>
          </a:p>
          <a:p>
            <a:pPr marL="514350" indent="-514350">
              <a:buFont typeface="+mj-lt"/>
              <a:buAutoNum type="arabicPeriod"/>
            </a:pPr>
            <a:r>
              <a:rPr lang="en-US" sz="3600" dirty="0" smtClean="0"/>
              <a:t>Smoking control (Smoke-free Society)</a:t>
            </a:r>
          </a:p>
          <a:p>
            <a:pPr marL="514350" indent="-514350">
              <a:buFont typeface="+mj-lt"/>
              <a:buAutoNum type="arabicPeriod"/>
            </a:pPr>
            <a:r>
              <a:rPr lang="en-US" sz="3600" dirty="0" smtClean="0"/>
              <a:t>Blood pressure control</a:t>
            </a:r>
          </a:p>
          <a:p>
            <a:pPr marL="514350" indent="-514350">
              <a:buFont typeface="+mj-lt"/>
              <a:buAutoNum type="arabicPeriod"/>
            </a:pPr>
            <a:r>
              <a:rPr lang="en-US" sz="3600" dirty="0" smtClean="0"/>
              <a:t>Weight control</a:t>
            </a:r>
          </a:p>
          <a:p>
            <a:pPr marL="514350" indent="-514350">
              <a:buFont typeface="+mj-lt"/>
              <a:buAutoNum type="arabicPeriod"/>
            </a:pPr>
            <a:r>
              <a:rPr lang="en-US" sz="3600" dirty="0" smtClean="0"/>
              <a:t>Physical activity</a:t>
            </a:r>
          </a:p>
          <a:p>
            <a:pPr marL="514350" indent="-514350">
              <a:buFont typeface="+mj-lt"/>
              <a:buAutoNum type="arabicPeriod"/>
            </a:pPr>
            <a:endParaRPr lang="en-US" dirty="0" smtClean="0"/>
          </a:p>
          <a:p>
            <a:pPr marL="514350" indent="-514350" algn="just">
              <a:buNone/>
            </a:pPr>
            <a:r>
              <a:rPr lang="en-US" dirty="0" smtClean="0"/>
              <a:t>     </a:t>
            </a:r>
            <a:endParaRPr lang="en-US" sz="3600" dirty="0"/>
          </a:p>
        </p:txBody>
      </p:sp>
    </p:spTree>
  </p:cSld>
  <p:clrMapOvr>
    <a:masterClrMapping/>
  </p:clrMapOvr>
  <p:transition>
    <p:pull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PREVENTION OF CHD</a:t>
            </a:r>
            <a:endParaRPr lang="en-US" dirty="0"/>
          </a:p>
        </p:txBody>
      </p:sp>
      <p:sp>
        <p:nvSpPr>
          <p:cNvPr id="3" name="Content Placeholder 2"/>
          <p:cNvSpPr>
            <a:spLocks noGrp="1"/>
          </p:cNvSpPr>
          <p:nvPr>
            <p:ph idx="1"/>
          </p:nvPr>
        </p:nvSpPr>
        <p:spPr>
          <a:xfrm>
            <a:off x="457200" y="1524000"/>
            <a:ext cx="8229600" cy="5105400"/>
          </a:xfrm>
        </p:spPr>
        <p:txBody>
          <a:bodyPr/>
          <a:lstStyle/>
          <a:p>
            <a:pPr marL="514350" indent="-514350" algn="just">
              <a:buNone/>
            </a:pPr>
            <a:r>
              <a:rPr lang="en-US" sz="3200" b="1" dirty="0" smtClean="0">
                <a:effectLst>
                  <a:outerShdw blurRad="38100" dist="38100" dir="2700000" algn="tl">
                    <a:srgbClr val="000000">
                      <a:alpha val="43137"/>
                    </a:srgbClr>
                  </a:outerShdw>
                </a:effectLst>
              </a:rPr>
              <a:t>Primordial prevention</a:t>
            </a:r>
          </a:p>
          <a:p>
            <a:pPr marL="514350" indent="-514350" algn="just">
              <a:buNone/>
            </a:pPr>
            <a:r>
              <a:rPr lang="en-US" sz="3200" dirty="0" smtClean="0"/>
              <a:t>     It involves preventing the emergence and spread of CHD risk factors and life styles that have not yet appeared or become endemic. This applies to developing countries in particular. They should seek to preserve their traditional eating patterns and life style associated with low levels of CHD risk factors</a:t>
            </a:r>
          </a:p>
          <a:p>
            <a:pPr>
              <a:buNone/>
            </a:pPr>
            <a:endParaRPr lang="en-US" dirty="0"/>
          </a:p>
        </p:txBody>
      </p:sp>
    </p:spTree>
  </p:cSld>
  <p:clrMapOvr>
    <a:masterClrMapping/>
  </p:clrMapOvr>
  <p:transition>
    <p:pull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PREVENTION OF CHD</a:t>
            </a:r>
            <a:endParaRPr lang="en-US" dirty="0"/>
          </a:p>
        </p:txBody>
      </p:sp>
      <p:sp>
        <p:nvSpPr>
          <p:cNvPr id="3" name="Content Placeholder 2"/>
          <p:cNvSpPr>
            <a:spLocks noGrp="1"/>
          </p:cNvSpPr>
          <p:nvPr>
            <p:ph idx="1"/>
          </p:nvPr>
        </p:nvSpPr>
        <p:spPr/>
        <p:txBody>
          <a:bodyPr/>
          <a:lstStyle/>
          <a:p>
            <a:pPr algn="just">
              <a:buNone/>
            </a:pPr>
            <a:r>
              <a:rPr lang="en-US" sz="3200" dirty="0" smtClean="0">
                <a:effectLst>
                  <a:outerShdw blurRad="38100" dist="38100" dir="2700000" algn="tl">
                    <a:srgbClr val="000000">
                      <a:alpha val="43137"/>
                    </a:srgbClr>
                  </a:outerShdw>
                </a:effectLst>
              </a:rPr>
              <a:t>2. High risk strategy:-</a:t>
            </a:r>
            <a:r>
              <a:rPr lang="en-US" sz="3200" dirty="0" smtClean="0"/>
              <a:t> Identifying individuals at special risk by means of simple tests such as BP and serum cholesterol measurement is important to institute high risk interventions. Individuals at special risk also include those who smoke, those who suffer from diabetes, obesity or have a strong family history of CHD</a:t>
            </a:r>
          </a:p>
          <a:p>
            <a:pPr>
              <a:buNone/>
            </a:pPr>
            <a:endParaRPr lang="en-US" dirty="0"/>
          </a:p>
        </p:txBody>
      </p:sp>
    </p:spTree>
  </p:cSld>
  <p:clrMapOvr>
    <a:masterClrMapping/>
  </p:clrMapOvr>
  <p:transition>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PREVENTION OF CHD</a:t>
            </a:r>
            <a:endParaRPr lang="en-US" dirty="0"/>
          </a:p>
        </p:txBody>
      </p:sp>
      <p:sp>
        <p:nvSpPr>
          <p:cNvPr id="3" name="Content Placeholder 2"/>
          <p:cNvSpPr>
            <a:spLocks noGrp="1"/>
          </p:cNvSpPr>
          <p:nvPr>
            <p:ph idx="1"/>
          </p:nvPr>
        </p:nvSpPr>
        <p:spPr>
          <a:xfrm>
            <a:off x="304800" y="1600200"/>
            <a:ext cx="8610600" cy="5105400"/>
          </a:xfrm>
        </p:spPr>
        <p:txBody>
          <a:bodyPr>
            <a:normAutofit/>
          </a:bodyPr>
          <a:lstStyle/>
          <a:p>
            <a:pPr>
              <a:buNone/>
            </a:pPr>
            <a:r>
              <a:rPr lang="en-US" sz="3600" dirty="0" smtClean="0">
                <a:effectLst>
                  <a:outerShdw blurRad="38100" dist="38100" dir="2700000" algn="tl">
                    <a:srgbClr val="000000">
                      <a:alpha val="43137"/>
                    </a:srgbClr>
                  </a:outerShdw>
                </a:effectLst>
              </a:rPr>
              <a:t>(High risk strategy)Specific advice-</a:t>
            </a:r>
            <a:r>
              <a:rPr lang="en-US" sz="3600" dirty="0" smtClean="0"/>
              <a:t> Having identified those at high risk, the next step is to bring them under preventive care by:</a:t>
            </a:r>
          </a:p>
          <a:p>
            <a:pPr>
              <a:buFont typeface="Wingdings" pitchFamily="2" charset="2"/>
              <a:buChar char="Ø"/>
            </a:pPr>
            <a:r>
              <a:rPr lang="en-US" sz="3600" dirty="0" smtClean="0"/>
              <a:t>Motivating to stop smoking</a:t>
            </a:r>
          </a:p>
          <a:p>
            <a:pPr>
              <a:buFont typeface="Wingdings" pitchFamily="2" charset="2"/>
              <a:buChar char="Ø"/>
            </a:pPr>
            <a:r>
              <a:rPr lang="en-US" sz="3600" dirty="0" smtClean="0"/>
              <a:t>Control of blood pressure/Diabetes</a:t>
            </a:r>
          </a:p>
          <a:p>
            <a:pPr>
              <a:buFont typeface="Wingdings" pitchFamily="2" charset="2"/>
              <a:buChar char="Ø"/>
            </a:pPr>
            <a:r>
              <a:rPr lang="en-US" sz="3600" dirty="0" smtClean="0"/>
              <a:t>Controlling serum cholesterol level</a:t>
            </a:r>
          </a:p>
          <a:p>
            <a:pPr>
              <a:buFont typeface="Wingdings" pitchFamily="2" charset="2"/>
              <a:buChar char="Ø"/>
            </a:pPr>
            <a:r>
              <a:rPr lang="en-US" sz="3600" dirty="0" smtClean="0"/>
              <a:t>Weight reduction/physical activity</a:t>
            </a:r>
          </a:p>
          <a:p>
            <a:pPr>
              <a:buFont typeface="Wingdings" pitchFamily="2" charset="2"/>
              <a:buChar char="Ø"/>
            </a:pPr>
            <a:r>
              <a:rPr lang="en-US" sz="3600" dirty="0" smtClean="0"/>
              <a:t>Life style modification</a:t>
            </a:r>
          </a:p>
          <a:p>
            <a:pPr>
              <a:buNone/>
            </a:pPr>
            <a:endParaRPr lang="en-US" dirty="0"/>
          </a:p>
        </p:txBody>
      </p:sp>
    </p:spTree>
  </p:cSld>
  <p:clrMapOvr>
    <a:masterClrMapping/>
  </p:clrMapOvr>
  <p:transition>
    <p:pull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effectLst>
                  <a:outerShdw blurRad="38100" dist="38100" dir="2700000" algn="tl">
                    <a:srgbClr val="000000">
                      <a:alpha val="43137"/>
                    </a:srgbClr>
                  </a:outerShdw>
                </a:effectLst>
              </a:rPr>
              <a:t>PREVENTION OF CHD</a:t>
            </a:r>
            <a:endParaRPr lang="en-US" dirty="0"/>
          </a:p>
        </p:txBody>
      </p:sp>
      <p:sp>
        <p:nvSpPr>
          <p:cNvPr id="3" name="Content Placeholder 2"/>
          <p:cNvSpPr>
            <a:spLocks noGrp="1"/>
          </p:cNvSpPr>
          <p:nvPr>
            <p:ph idx="1"/>
          </p:nvPr>
        </p:nvSpPr>
        <p:spPr>
          <a:xfrm>
            <a:off x="304800" y="1600200"/>
            <a:ext cx="8610600" cy="4525963"/>
          </a:xfrm>
        </p:spPr>
        <p:txBody>
          <a:bodyPr>
            <a:normAutofit/>
          </a:bodyPr>
          <a:lstStyle/>
          <a:p>
            <a:pPr>
              <a:buNone/>
            </a:pPr>
            <a:r>
              <a:rPr lang="en-US" sz="3600" dirty="0" smtClean="0">
                <a:effectLst>
                  <a:outerShdw blurRad="38100" dist="38100" dir="2700000" algn="tl">
                    <a:srgbClr val="000000">
                      <a:alpha val="43137"/>
                    </a:srgbClr>
                  </a:outerShdw>
                </a:effectLst>
              </a:rPr>
              <a:t>3. Secondary prevention:- </a:t>
            </a:r>
            <a:r>
              <a:rPr lang="en-US" sz="3600" dirty="0" smtClean="0"/>
              <a:t>The aim of secondary prevention is to prevent the recurrence and progression of CHD. It is a rapidly expanding field with much research in progress (e.g. drug trials, coronary surgery, use of pace-makers) The principles governing the secondary prevention are the same as set out in previous sections </a:t>
            </a:r>
          </a:p>
          <a:p>
            <a:pPr>
              <a:buNone/>
            </a:pPr>
            <a:endParaRPr lang="en-US" dirty="0"/>
          </a:p>
        </p:txBody>
      </p:sp>
    </p:spTree>
  </p:cSld>
  <p:clrMapOvr>
    <a:masterClrMapping/>
  </p:clrMapOvr>
  <p:transition>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PREVENTION OF CHD</a:t>
            </a:r>
            <a:endParaRPr lang="en-US" dirty="0"/>
          </a:p>
        </p:txBody>
      </p:sp>
      <p:sp>
        <p:nvSpPr>
          <p:cNvPr id="3" name="Content Placeholder 2"/>
          <p:cNvSpPr>
            <a:spLocks noGrp="1"/>
          </p:cNvSpPr>
          <p:nvPr>
            <p:ph idx="1"/>
          </p:nvPr>
        </p:nvSpPr>
        <p:spPr>
          <a:xfrm>
            <a:off x="381000" y="1600200"/>
            <a:ext cx="8610600" cy="5105400"/>
          </a:xfrm>
        </p:spPr>
        <p:txBody>
          <a:bodyPr>
            <a:normAutofit lnSpcReduction="10000"/>
          </a:bodyPr>
          <a:lstStyle/>
          <a:p>
            <a:pPr>
              <a:buNone/>
            </a:pPr>
            <a:r>
              <a:rPr lang="en-US" sz="3600" dirty="0" smtClean="0">
                <a:effectLst>
                  <a:outerShdw blurRad="38100" dist="38100" dir="2700000" algn="tl">
                    <a:srgbClr val="000000">
                      <a:alpha val="43137"/>
                    </a:srgbClr>
                  </a:outerShdw>
                </a:effectLst>
              </a:rPr>
              <a:t>(Secondary prevention) Principles-</a:t>
            </a:r>
            <a:r>
              <a:rPr lang="en-US" sz="3600" dirty="0" smtClean="0"/>
              <a:t> Cessation of smoking, control of hypertension, obesity and diabetes, healthy nutrition, exercise promotion etc. are all important.</a:t>
            </a:r>
          </a:p>
          <a:p>
            <a:pPr>
              <a:buNone/>
            </a:pPr>
            <a:r>
              <a:rPr lang="en-US" sz="3600" dirty="0" smtClean="0"/>
              <a:t>Other measures include use of beta blockers in post infarction cases, revascularization procedures such as Coronary Artery Bypass Grafting (CABG) and Percutaneous Transluminal Coronary Angioplasty (PTCA) </a:t>
            </a:r>
          </a:p>
          <a:p>
            <a:pPr>
              <a:buNone/>
            </a:pPr>
            <a:endParaRPr lang="en-US" sz="3600" dirty="0" smtClean="0"/>
          </a:p>
          <a:p>
            <a:pPr>
              <a:buNone/>
            </a:pPr>
            <a:endParaRPr lang="en-US" dirty="0"/>
          </a:p>
        </p:txBody>
      </p:sp>
    </p:spTree>
  </p:cSld>
  <p:clrMapOvr>
    <a:masterClrMapping/>
  </p:clrMapOvr>
  <p:transition>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a:bodyPr>
          <a:lstStyle/>
          <a:p>
            <a:pPr algn="just"/>
            <a:r>
              <a:rPr lang="en-US" sz="4000" dirty="0" smtClean="0"/>
              <a:t>Coronary heart Disease(CHD) may manifest itself in many presentations</a:t>
            </a:r>
          </a:p>
          <a:p>
            <a:pPr marL="742950" indent="-742950" algn="just">
              <a:buFont typeface="+mj-lt"/>
              <a:buAutoNum type="arabicPeriod"/>
            </a:pPr>
            <a:r>
              <a:rPr lang="en-US" sz="4000" dirty="0" smtClean="0"/>
              <a:t>Angina pectoris of effort</a:t>
            </a:r>
          </a:p>
          <a:p>
            <a:pPr marL="742950" indent="-742950" algn="just">
              <a:buFont typeface="+mj-lt"/>
              <a:buAutoNum type="arabicPeriod"/>
            </a:pPr>
            <a:r>
              <a:rPr lang="en-US" sz="4000" dirty="0" smtClean="0"/>
              <a:t>Myocardial infarction</a:t>
            </a:r>
          </a:p>
          <a:p>
            <a:pPr marL="742950" indent="-742950" algn="just">
              <a:buFont typeface="+mj-lt"/>
              <a:buAutoNum type="arabicPeriod"/>
            </a:pPr>
            <a:r>
              <a:rPr lang="en-US" sz="4000" dirty="0" smtClean="0"/>
              <a:t>Irregularities of heart</a:t>
            </a:r>
          </a:p>
          <a:p>
            <a:pPr marL="742950" indent="-742950" algn="just">
              <a:buFont typeface="+mj-lt"/>
              <a:buAutoNum type="arabicPeriod"/>
            </a:pPr>
            <a:r>
              <a:rPr lang="en-US" sz="4000" dirty="0" smtClean="0"/>
              <a:t>Cardiac failure</a:t>
            </a:r>
          </a:p>
          <a:p>
            <a:pPr marL="742950" indent="-742950" algn="just">
              <a:buFont typeface="+mj-lt"/>
              <a:buAutoNum type="arabicPeriod"/>
            </a:pPr>
            <a:r>
              <a:rPr lang="en-US" sz="4000" dirty="0" smtClean="0"/>
              <a:t>Sudden death</a:t>
            </a:r>
            <a:endParaRPr lang="en-US" sz="4000" dirty="0"/>
          </a:p>
        </p:txBody>
      </p:sp>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CORONARY HEART DISEASE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sz="4000" dirty="0" smtClean="0"/>
              <a:t>Myocardial infarction is specific to CHD, angina pectoris and sudden death are not. The natural history of CHD is very variable. Death may occur in the first episode or after a long history of disease</a:t>
            </a:r>
            <a:endParaRPr lang="en-US" sz="4000" dirty="0"/>
          </a:p>
        </p:txBody>
      </p:sp>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p:txBody>
          <a:bodyPr/>
          <a:lstStyle/>
          <a:p>
            <a:r>
              <a:rPr lang="en-US" b="1" dirty="0" smtClean="0">
                <a:effectLst>
                  <a:outerShdw blurRad="38100" dist="38100" dir="2700000" algn="tl">
                    <a:srgbClr val="000000">
                      <a:alpha val="43137"/>
                    </a:srgbClr>
                  </a:outerShdw>
                </a:effectLst>
              </a:rPr>
              <a:t>MEASURING THE BURDEN OF DISEASE</a:t>
            </a:r>
          </a:p>
          <a:p>
            <a:pPr>
              <a:buNone/>
            </a:pPr>
            <a:r>
              <a:rPr lang="en-US" sz="4400" dirty="0" smtClean="0"/>
              <a:t>The burden of CHD may be estimated in various ways:-</a:t>
            </a:r>
          </a:p>
          <a:p>
            <a:pPr marL="514350" indent="-514350">
              <a:buFont typeface="+mj-lt"/>
              <a:buAutoNum type="alphaLcParenR"/>
            </a:pPr>
            <a:r>
              <a:rPr lang="en-US" sz="4400" dirty="0" smtClean="0"/>
              <a:t>Proportional mortality ratio</a:t>
            </a:r>
          </a:p>
          <a:p>
            <a:pPr marL="514350" indent="-514350">
              <a:buFont typeface="+mj-lt"/>
              <a:buAutoNum type="alphaLcParenR"/>
            </a:pPr>
            <a:r>
              <a:rPr lang="en-US" sz="4400" dirty="0" smtClean="0"/>
              <a:t>Loss of life expectancy</a:t>
            </a:r>
          </a:p>
          <a:p>
            <a:pPr marL="514350" indent="-514350">
              <a:buFont typeface="+mj-lt"/>
              <a:buAutoNum type="alphaLcParenR"/>
            </a:pPr>
            <a:r>
              <a:rPr lang="en-US" sz="4400" dirty="0" smtClean="0"/>
              <a:t>CHD incidence rates </a:t>
            </a:r>
            <a:endParaRPr lang="en-US" sz="4400" dirty="0"/>
          </a:p>
        </p:txBody>
      </p:sp>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457200" y="1600200"/>
            <a:ext cx="8229600" cy="4800600"/>
          </a:xfrm>
        </p:spPr>
        <p:txBody>
          <a:bodyPr/>
          <a:lstStyle/>
          <a:p>
            <a:r>
              <a:rPr lang="en-US" b="1" dirty="0" smtClean="0">
                <a:effectLst>
                  <a:outerShdw blurRad="38100" dist="38100" dir="2700000" algn="tl">
                    <a:srgbClr val="000000">
                      <a:alpha val="43137"/>
                    </a:srgbClr>
                  </a:outerShdw>
                </a:effectLst>
              </a:rPr>
              <a:t>MEASURING THE BURDEN OF DISEASE</a:t>
            </a:r>
          </a:p>
          <a:p>
            <a:pPr>
              <a:buNone/>
            </a:pPr>
            <a:r>
              <a:rPr lang="en-US" sz="4400" dirty="0" smtClean="0"/>
              <a:t>d) Age-specific death rates</a:t>
            </a:r>
          </a:p>
          <a:p>
            <a:pPr>
              <a:buNone/>
            </a:pPr>
            <a:r>
              <a:rPr lang="en-US" sz="4400" dirty="0" smtClean="0"/>
              <a:t>e) Prevalence rate</a:t>
            </a:r>
          </a:p>
          <a:p>
            <a:pPr>
              <a:buNone/>
            </a:pPr>
            <a:r>
              <a:rPr lang="en-US" sz="4400" dirty="0" smtClean="0"/>
              <a:t> f) Case fatality rate</a:t>
            </a:r>
          </a:p>
          <a:p>
            <a:pPr>
              <a:buNone/>
            </a:pPr>
            <a:r>
              <a:rPr lang="en-US" sz="4400" dirty="0" smtClean="0"/>
              <a:t> g) Measurement of risk factors</a:t>
            </a:r>
          </a:p>
          <a:p>
            <a:pPr>
              <a:buNone/>
            </a:pPr>
            <a:r>
              <a:rPr lang="en-US" sz="4400" dirty="0" smtClean="0"/>
              <a:t> h) Levels of medical care</a:t>
            </a:r>
          </a:p>
          <a:p>
            <a:pPr>
              <a:buNone/>
            </a:pPr>
            <a:endParaRPr lang="en-US" sz="4400" dirty="0"/>
          </a:p>
        </p:txBody>
      </p:sp>
    </p:spTree>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b="1" dirty="0" smtClean="0">
                <a:effectLst>
                  <a:outerShdw blurRad="38100" dist="38100" dir="2700000" algn="tl">
                    <a:srgbClr val="000000">
                      <a:alpha val="43137"/>
                    </a:srgbClr>
                  </a:outerShdw>
                </a:effectLst>
              </a:rPr>
              <a:t>EPIDEMICITY</a:t>
            </a:r>
          </a:p>
          <a:p>
            <a:pPr>
              <a:buFont typeface="Wingdings" pitchFamily="2" charset="2"/>
              <a:buChar char="Ø"/>
            </a:pPr>
            <a:r>
              <a:rPr lang="en-US" sz="3600" dirty="0" smtClean="0"/>
              <a:t>“Epidemics” of CHD began at different times in different countries</a:t>
            </a:r>
          </a:p>
          <a:p>
            <a:pPr>
              <a:buFont typeface="Wingdings" pitchFamily="2" charset="2"/>
              <a:buChar char="Ø"/>
            </a:pPr>
            <a:r>
              <a:rPr lang="en-US" sz="3600" dirty="0" smtClean="0"/>
              <a:t>Countries where the epidemic began earlier are now showing a decline</a:t>
            </a:r>
          </a:p>
          <a:p>
            <a:pPr>
              <a:buFont typeface="Wingdings" pitchFamily="2" charset="2"/>
              <a:buChar char="Ø"/>
            </a:pPr>
            <a:r>
              <a:rPr lang="en-US" sz="3600" dirty="0" smtClean="0"/>
              <a:t>Several European countries where the epidemic came later, have registered little or no change in rates </a:t>
            </a:r>
          </a:p>
          <a:p>
            <a:pPr>
              <a:buFont typeface="Wingdings" pitchFamily="2" charset="2"/>
              <a:buChar char="Ø"/>
            </a:pPr>
            <a:endParaRPr lang="en-US" sz="4400" dirty="0"/>
          </a:p>
        </p:txBody>
      </p:sp>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b="1" dirty="0" smtClean="0">
                <a:effectLst>
                  <a:outerShdw blurRad="38100" dist="38100" dir="2700000" algn="tl">
                    <a:srgbClr val="000000">
                      <a:alpha val="43137"/>
                    </a:srgbClr>
                  </a:outerShdw>
                </a:effectLst>
              </a:rPr>
              <a:t>EPIDEMICITY</a:t>
            </a:r>
          </a:p>
          <a:p>
            <a:pPr>
              <a:buFont typeface="Wingdings" pitchFamily="2" charset="2"/>
              <a:buChar char="Ø"/>
            </a:pPr>
            <a:r>
              <a:rPr lang="en-US" sz="3600" dirty="0" smtClean="0"/>
              <a:t>The decline in CHD mortality in US and other countries has been attributed to changes in life-style and risk factors</a:t>
            </a:r>
          </a:p>
          <a:p>
            <a:pPr>
              <a:buFont typeface="Wingdings" pitchFamily="2" charset="2"/>
              <a:buChar char="Ø"/>
            </a:pPr>
            <a:r>
              <a:rPr lang="en-US" sz="3600" dirty="0" smtClean="0"/>
              <a:t>The reasons for the changing trends in CHD are not precisely known</a:t>
            </a:r>
          </a:p>
          <a:p>
            <a:pPr>
              <a:buFont typeface="Wingdings" pitchFamily="2" charset="2"/>
              <a:buChar char="Ø"/>
            </a:pPr>
            <a:r>
              <a:rPr lang="en-US" sz="3600" dirty="0" smtClean="0"/>
              <a:t>CHD still poses the largest public health problem in many developed countries</a:t>
            </a:r>
          </a:p>
          <a:p>
            <a:pPr>
              <a:buFont typeface="Wingdings" pitchFamily="2" charset="2"/>
              <a:buChar char="Ø"/>
            </a:pPr>
            <a:endParaRPr lang="en-US" sz="4400" dirty="0"/>
          </a:p>
        </p:txBody>
      </p:sp>
    </p:spTree>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effectLst>
                  <a:outerShdw blurRad="38100" dist="38100" dir="2700000" algn="tl">
                    <a:srgbClr val="000000">
                      <a:alpha val="43137"/>
                    </a:srgbClr>
                  </a:outerShdw>
                </a:effectLst>
              </a:rPr>
              <a:t>CORONARY HEART DISEASE</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b="1" dirty="0" smtClean="0">
                <a:effectLst>
                  <a:outerShdw blurRad="38100" dist="38100" dir="2700000" algn="tl">
                    <a:srgbClr val="000000">
                      <a:alpha val="43137"/>
                    </a:srgbClr>
                  </a:outerShdw>
                </a:effectLst>
              </a:rPr>
              <a:t>INTERNATIONAL VARIATIONS</a:t>
            </a:r>
          </a:p>
          <a:p>
            <a:pPr>
              <a:buFont typeface="Wingdings" pitchFamily="2" charset="2"/>
              <a:buChar char="Ø"/>
            </a:pPr>
            <a:r>
              <a:rPr lang="en-US" sz="3600" dirty="0" smtClean="0"/>
              <a:t>With 7.2 million deaths and 12.2% of total deaths, CHD is a worldwide disease</a:t>
            </a:r>
          </a:p>
          <a:p>
            <a:pPr>
              <a:buFont typeface="Wingdings" pitchFamily="2" charset="2"/>
              <a:buChar char="Ø"/>
            </a:pPr>
            <a:r>
              <a:rPr lang="en-US" sz="3600" dirty="0" smtClean="0"/>
              <a:t>The highest coronary mortality is seen at present in northern European Region, followed by South East Asia Region</a:t>
            </a:r>
          </a:p>
          <a:p>
            <a:pPr>
              <a:buFont typeface="Wingdings" pitchFamily="2" charset="2"/>
              <a:buChar char="Ø"/>
            </a:pPr>
            <a:r>
              <a:rPr lang="en-US" sz="3600" dirty="0" smtClean="0"/>
              <a:t>In Japan, CHD rates are extremely low</a:t>
            </a:r>
          </a:p>
          <a:p>
            <a:pPr>
              <a:buFont typeface="Wingdings" pitchFamily="2" charset="2"/>
              <a:buChar char="Ø"/>
            </a:pPr>
            <a:endParaRPr lang="en-US" sz="4400" dirty="0"/>
          </a:p>
        </p:txBody>
      </p:sp>
    </p:spTree>
  </p:cSld>
  <p:clrMapOvr>
    <a:masterClrMapping/>
  </p:clrMapOvr>
  <p:transition>
    <p:pull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448</TotalTime>
  <Words>1141</Words>
  <Application>Microsoft Office PowerPoint</Application>
  <PresentationFormat>On-screen Show (4:3)</PresentationFormat>
  <Paragraphs>104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CORONARY HEART DISEASE</vt:lpstr>
      <vt:lpstr>PREVENTION OF CHD</vt:lpstr>
      <vt:lpstr>PREVENTION OF CHD</vt:lpstr>
      <vt:lpstr>PREVENTION OF CHD</vt:lpstr>
      <vt:lpstr>PREVENTION OF CHD</vt:lpstr>
      <vt:lpstr>PREVENTION OF CHD</vt:lpstr>
      <vt:lpstr>PREVENTION OF CHD</vt:lpstr>
      <vt:lpstr>PREVENTION OF CHD</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DISEASES</dc:title>
  <dc:creator>Dr. Farooq</dc:creator>
  <cp:lastModifiedBy>Dr. Farooq</cp:lastModifiedBy>
  <cp:revision>10</cp:revision>
  <dcterms:created xsi:type="dcterms:W3CDTF">2014-08-01T10:51:08Z</dcterms:created>
  <dcterms:modified xsi:type="dcterms:W3CDTF">2015-02-04T05:36:37Z</dcterms:modified>
</cp:coreProperties>
</file>