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58" r:id="rId5"/>
    <p:sldId id="259" r:id="rId6"/>
    <p:sldId id="271" r:id="rId7"/>
    <p:sldId id="272" r:id="rId8"/>
    <p:sldId id="273" r:id="rId9"/>
    <p:sldId id="274" r:id="rId10"/>
    <p:sldId id="275" r:id="rId11"/>
    <p:sldId id="269" r:id="rId12"/>
    <p:sldId id="260" r:id="rId13"/>
    <p:sldId id="261" r:id="rId14"/>
    <p:sldId id="262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306F-07BA-4878-8D3D-525E6248ADE4}" type="datetimeFigureOut">
              <a:rPr lang="en-US" smtClean="0"/>
              <a:t>20-Mar-20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19A0100-3D81-4657-AE73-719950E5C2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306F-07BA-4878-8D3D-525E6248ADE4}" type="datetimeFigureOut">
              <a:rPr lang="en-US" smtClean="0"/>
              <a:t>20-Mar-20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A0100-3D81-4657-AE73-719950E5C2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306F-07BA-4878-8D3D-525E6248ADE4}" type="datetimeFigureOut">
              <a:rPr lang="en-US" smtClean="0"/>
              <a:t>20-Mar-20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A0100-3D81-4657-AE73-719950E5C2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306F-07BA-4878-8D3D-525E6248ADE4}" type="datetimeFigureOut">
              <a:rPr lang="en-US" smtClean="0"/>
              <a:t>20-Mar-20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19A0100-3D81-4657-AE73-719950E5C2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306F-07BA-4878-8D3D-525E6248ADE4}" type="datetimeFigureOut">
              <a:rPr lang="en-US" smtClean="0"/>
              <a:t>20-Mar-20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A0100-3D81-4657-AE73-719950E5C2E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306F-07BA-4878-8D3D-525E6248ADE4}" type="datetimeFigureOut">
              <a:rPr lang="en-US" smtClean="0"/>
              <a:t>20-Mar-20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A0100-3D81-4657-AE73-719950E5C2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306F-07BA-4878-8D3D-525E6248ADE4}" type="datetimeFigureOut">
              <a:rPr lang="en-US" smtClean="0"/>
              <a:t>20-Mar-20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19A0100-3D81-4657-AE73-719950E5C2E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306F-07BA-4878-8D3D-525E6248ADE4}" type="datetimeFigureOut">
              <a:rPr lang="en-US" smtClean="0"/>
              <a:t>20-Mar-20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A0100-3D81-4657-AE73-719950E5C2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306F-07BA-4878-8D3D-525E6248ADE4}" type="datetimeFigureOut">
              <a:rPr lang="en-US" smtClean="0"/>
              <a:t>20-Mar-20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A0100-3D81-4657-AE73-719950E5C2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306F-07BA-4878-8D3D-525E6248ADE4}" type="datetimeFigureOut">
              <a:rPr lang="en-US" smtClean="0"/>
              <a:t>20-Mar-20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A0100-3D81-4657-AE73-719950E5C2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306F-07BA-4878-8D3D-525E6248ADE4}" type="datetimeFigureOut">
              <a:rPr lang="en-US" smtClean="0"/>
              <a:t>20-Mar-20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A0100-3D81-4657-AE73-719950E5C2E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191306F-07BA-4878-8D3D-525E6248ADE4}" type="datetimeFigureOut">
              <a:rPr lang="en-US" smtClean="0"/>
              <a:t>20-Mar-20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19A0100-3D81-4657-AE73-719950E5C2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/>
              <a:t>cryotherapy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33400"/>
            <a:ext cx="84582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43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Vapocoolant</a:t>
            </a:r>
            <a:r>
              <a:rPr lang="en-US" dirty="0" smtClean="0"/>
              <a:t> sprays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2971800"/>
            <a:ext cx="5410200" cy="35814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447800"/>
            <a:ext cx="2667000" cy="515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795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Physiological effects and therapeutic uses of  </a:t>
            </a:r>
            <a:r>
              <a:rPr lang="en-US" dirty="0" err="1" smtClean="0"/>
              <a:t>cryotherapy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89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Effects on circulatory system and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initial response_ preserve heat</a:t>
            </a:r>
          </a:p>
          <a:p>
            <a:r>
              <a:rPr lang="en-US" dirty="0" smtClean="0"/>
              <a:t>Local vasoconstriction</a:t>
            </a:r>
          </a:p>
          <a:p>
            <a:r>
              <a:rPr lang="en-US" dirty="0" smtClean="0"/>
              <a:t>Homeostasis is reached </a:t>
            </a:r>
          </a:p>
          <a:p>
            <a:r>
              <a:rPr lang="en-US" dirty="0" smtClean="0"/>
              <a:t>Phase of vasodilatation</a:t>
            </a:r>
          </a:p>
          <a:p>
            <a:r>
              <a:rPr lang="en-US" dirty="0" smtClean="0"/>
              <a:t>vasoconstriction:- reduce blood flow(recent injury, limit swelling and extent of tissue damage)</a:t>
            </a:r>
          </a:p>
          <a:p>
            <a:r>
              <a:rPr lang="en-US" dirty="0" smtClean="0"/>
              <a:t> </a:t>
            </a:r>
            <a:r>
              <a:rPr lang="en-US" dirty="0"/>
              <a:t>Alternate vasoconstriction and </a:t>
            </a:r>
            <a:r>
              <a:rPr lang="en-US" dirty="0" smtClean="0"/>
              <a:t>vasodilatation:- removes waste product of metabolism like lactic acid, so delays fatigue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65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Effects on </a:t>
            </a:r>
            <a:r>
              <a:rPr lang="en-US" dirty="0"/>
              <a:t>n</a:t>
            </a:r>
            <a:r>
              <a:rPr lang="en-US" dirty="0" smtClean="0"/>
              <a:t>ervous system and neural tissue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Rate of conduction of the nerve fiber is reduced by cold</a:t>
            </a:r>
          </a:p>
          <a:p>
            <a:r>
              <a:rPr lang="en-US" dirty="0" smtClean="0"/>
              <a:t>A fibers effect first then B n C</a:t>
            </a:r>
          </a:p>
          <a:p>
            <a:r>
              <a:rPr lang="en-US" dirty="0" smtClean="0"/>
              <a:t>Major effect is relive pain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Pain gate is closed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Cold noxious stimulus to mid brain: release endorphin or </a:t>
            </a:r>
            <a:r>
              <a:rPr lang="en-US" dirty="0" err="1" smtClean="0"/>
              <a:t>enkephalin</a:t>
            </a:r>
            <a:r>
              <a:rPr lang="en-US" dirty="0" smtClean="0"/>
              <a:t>(body’s own </a:t>
            </a:r>
            <a:r>
              <a:rPr lang="en-US" dirty="0" err="1" smtClean="0"/>
              <a:t>opiod</a:t>
            </a:r>
            <a:r>
              <a:rPr lang="en-US" dirty="0" smtClean="0"/>
              <a:t> like substances)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Increased circulation may carry out the </a:t>
            </a:r>
            <a:r>
              <a:rPr lang="en-US" dirty="0" err="1" smtClean="0"/>
              <a:t>nociceptor</a:t>
            </a:r>
            <a:r>
              <a:rPr lang="en-US" dirty="0" smtClean="0"/>
              <a:t> stimulating substances</a:t>
            </a:r>
          </a:p>
          <a:p>
            <a:r>
              <a:rPr lang="en-US" b="1" dirty="0" smtClean="0"/>
              <a:t>Short brisk application of ice_ enhance the muscle tone</a:t>
            </a:r>
          </a:p>
          <a:p>
            <a:r>
              <a:rPr lang="en-US" b="1" dirty="0" smtClean="0"/>
              <a:t>Prolonged use of cold_ the muscle tone greatly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07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Dangers and contraindications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Cardiac condition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Peripheral nerves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Peripheral vascular disease or </a:t>
            </a:r>
            <a:r>
              <a:rPr lang="en-US" b="1" dirty="0" err="1" smtClean="0"/>
              <a:t>vasospastic</a:t>
            </a:r>
            <a:r>
              <a:rPr lang="en-US" b="1" dirty="0" smtClean="0"/>
              <a:t> disease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Psychological or cold sensitive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3770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Thanks!!!!!!!!!!!!!!!!!!!!!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02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“The application of cold for various therapeutic purposes is called </a:t>
            </a:r>
            <a:r>
              <a:rPr lang="en-US" dirty="0" err="1" smtClean="0"/>
              <a:t>Cryotherapy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Condition: acute trauma and sub-acute injury</a:t>
            </a:r>
          </a:p>
          <a:p>
            <a:r>
              <a:rPr lang="en-US" dirty="0" smtClean="0"/>
              <a:t>The temperature of the body tissue is reduced and heat is transferred from the body tissue to the cold medium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88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Basic principles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16075"/>
            <a:ext cx="8686800" cy="478472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When cold therapy is applied to the tissues, the heat is absorbed from the tissue by the cooling agent</a:t>
            </a:r>
          </a:p>
          <a:p>
            <a:r>
              <a:rPr lang="en-US" dirty="0" smtClean="0"/>
              <a:t>Ice changes its state from solid to liquid by absorbing heat </a:t>
            </a:r>
          </a:p>
          <a:p>
            <a:r>
              <a:rPr lang="en-US" b="1" i="1" dirty="0" smtClean="0"/>
              <a:t>“A specific amount of energy is required to change the solid form of ice into water which is called latent HEAT OF FUSION” </a:t>
            </a:r>
          </a:p>
          <a:p>
            <a:r>
              <a:rPr lang="en-US" dirty="0" smtClean="0"/>
              <a:t>one gram of ice at 0C requires 336 </a:t>
            </a:r>
            <a:r>
              <a:rPr lang="en-US" dirty="0" err="1" smtClean="0"/>
              <a:t>Jouls</a:t>
            </a:r>
            <a:r>
              <a:rPr lang="en-US" dirty="0" smtClean="0"/>
              <a:t> of energy to convert it into 1 gram of water at 0C, whereas 1 gram of water at 0C requires 155 </a:t>
            </a:r>
            <a:r>
              <a:rPr lang="en-US" dirty="0" err="1" smtClean="0"/>
              <a:t>Jouls</a:t>
            </a:r>
            <a:r>
              <a:rPr lang="en-US" dirty="0" smtClean="0"/>
              <a:t> of energy to convert it into 1 gram of water at 37C.</a:t>
            </a:r>
          </a:p>
          <a:p>
            <a:r>
              <a:rPr lang="en-US" dirty="0" smtClean="0"/>
              <a:t>Thus for cooling body tissue it is better to use ice for treatment rather than water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53606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 a constant source of cooling the temperature drop in the tissues will depend upon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temp. difference b/t the coolant and the tissue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Thermal conductivity of the tissue, </a:t>
            </a:r>
            <a:r>
              <a:rPr lang="en-US" dirty="0" err="1" smtClean="0"/>
              <a:t>msl</a:t>
            </a:r>
            <a:r>
              <a:rPr lang="en-US" dirty="0" smtClean="0"/>
              <a:t> higher thermal conductivity than fat or skin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Length of time for which the cold applied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size of area, being cooled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62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TECHNIQUES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Ice massage:</a:t>
            </a:r>
            <a:r>
              <a:rPr lang="en-US" dirty="0" smtClean="0"/>
              <a:t> (10_20 min)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Ice towel</a:t>
            </a:r>
            <a:r>
              <a:rPr lang="en-US" b="1" dirty="0" smtClean="0">
                <a:sym typeface="Wingdings" pitchFamily="2" charset="2"/>
              </a:rPr>
              <a:t>:</a:t>
            </a:r>
            <a:r>
              <a:rPr lang="en-US" dirty="0" smtClean="0">
                <a:sym typeface="Wingdings" pitchFamily="2" charset="2"/>
              </a:rPr>
              <a:t> (30sec- 2 min for each towel, 15 – 20 min, 10 towels)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Immersion in cold or cold whirlpool:</a:t>
            </a:r>
            <a:r>
              <a:rPr lang="en-US" dirty="0" smtClean="0"/>
              <a:t> ( 0-10C, 10 min)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Ice packs or cold packs: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Evaporative cooling or </a:t>
            </a:r>
            <a:r>
              <a:rPr lang="en-US" b="1" dirty="0" err="1" smtClean="0"/>
              <a:t>vapocoolant</a:t>
            </a:r>
            <a:r>
              <a:rPr lang="en-US" b="1" dirty="0" smtClean="0"/>
              <a:t> sprays: </a:t>
            </a:r>
            <a:r>
              <a:rPr lang="en-US" dirty="0" smtClean="0"/>
              <a:t>(</a:t>
            </a:r>
            <a:r>
              <a:rPr lang="en-US" dirty="0" err="1" smtClean="0"/>
              <a:t>fluoromethane</a:t>
            </a:r>
            <a:r>
              <a:rPr lang="en-US" dirty="0" smtClean="0"/>
              <a:t>  or ethyl chloride, 1 feet distance, gentle stretch)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Excitatory cold:</a:t>
            </a:r>
            <a:r>
              <a:rPr lang="en-US" dirty="0" smtClean="0"/>
              <a:t> (</a:t>
            </a:r>
            <a:r>
              <a:rPr lang="en-US" dirty="0" err="1" smtClean="0"/>
              <a:t>myotomes</a:t>
            </a:r>
            <a:r>
              <a:rPr lang="en-US" dirty="0" smtClean="0"/>
              <a:t>, dermatomes, ice strokes)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33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Ice massage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944112"/>
            <a:ext cx="3657600" cy="207568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371600"/>
            <a:ext cx="5334000" cy="2133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944112"/>
            <a:ext cx="3352800" cy="207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201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Ice towels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-76200"/>
            <a:ext cx="2438400" cy="24384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181600"/>
            <a:ext cx="8153400" cy="1524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981200"/>
            <a:ext cx="607695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584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Immersion in cold or cool whirlpool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981200"/>
            <a:ext cx="4724400" cy="40386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100" y="1981201"/>
            <a:ext cx="44577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635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Ice packs / cold packs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447800"/>
            <a:ext cx="4297362" cy="5181599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447800"/>
            <a:ext cx="411480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4279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244</TotalTime>
  <Words>465</Words>
  <Application>Microsoft Office PowerPoint</Application>
  <PresentationFormat>On-screen Show (4:3)</PresentationFormat>
  <Paragraphs>51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Franklin Gothic Book</vt:lpstr>
      <vt:lpstr>Franklin Gothic Medium</vt:lpstr>
      <vt:lpstr>Wingdings</vt:lpstr>
      <vt:lpstr>Wingdings 2</vt:lpstr>
      <vt:lpstr>Trek</vt:lpstr>
      <vt:lpstr>cryotherapy</vt:lpstr>
      <vt:lpstr>PowerPoint Presentation</vt:lpstr>
      <vt:lpstr>Basic principles</vt:lpstr>
      <vt:lpstr>PowerPoint Presentation</vt:lpstr>
      <vt:lpstr>TECHNIQUES</vt:lpstr>
      <vt:lpstr>Ice massage </vt:lpstr>
      <vt:lpstr>Ice towels</vt:lpstr>
      <vt:lpstr>Immersion in cold or cool whirlpool</vt:lpstr>
      <vt:lpstr>Ice packs / cold packs</vt:lpstr>
      <vt:lpstr>Vapocoolant sprays</vt:lpstr>
      <vt:lpstr>Physiological effects and therapeutic uses of  cryotherapy</vt:lpstr>
      <vt:lpstr>Effects on circulatory system and uses</vt:lpstr>
      <vt:lpstr>Effects on nervous system and neural tissue</vt:lpstr>
      <vt:lpstr>Dangers and contraindications</vt:lpstr>
      <vt:lpstr>Thanks!!!!!!!!!!!!!!!!!!!!!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cryotherapy</dc:title>
  <dc:creator>Mohsana</dc:creator>
  <cp:lastModifiedBy>HP</cp:lastModifiedBy>
  <cp:revision>18</cp:revision>
  <dcterms:created xsi:type="dcterms:W3CDTF">2013-03-04T05:57:35Z</dcterms:created>
  <dcterms:modified xsi:type="dcterms:W3CDTF">2020-03-20T18:41:20Z</dcterms:modified>
</cp:coreProperties>
</file>