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57" r:id="rId4"/>
    <p:sldId id="258" r:id="rId5"/>
    <p:sldId id="259" r:id="rId6"/>
    <p:sldId id="260" r:id="rId7"/>
    <p:sldId id="262" r:id="rId8"/>
    <p:sldId id="261" r:id="rId9"/>
    <p:sldId id="263" r:id="rId10"/>
    <p:sldId id="264" r:id="rId11"/>
    <p:sldId id="265" r:id="rId12"/>
    <p:sldId id="266" r:id="rId13"/>
    <p:sldId id="267" r:id="rId14"/>
    <p:sldId id="268" r:id="rId15"/>
    <p:sldId id="269" r:id="rId16"/>
    <p:sldId id="270"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0" d="100"/>
          <a:sy n="100" d="100"/>
        </p:scale>
        <p:origin x="-2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2475" y="3200400"/>
            <a:ext cx="7772400" cy="609601"/>
          </a:xfrm>
        </p:spPr>
        <p:style>
          <a:lnRef idx="1">
            <a:schemeClr val="accent1"/>
          </a:lnRef>
          <a:fillRef idx="3">
            <a:schemeClr val="accent1"/>
          </a:fillRef>
          <a:effectRef idx="2">
            <a:schemeClr val="accent1"/>
          </a:effectRef>
          <a:fontRef idx="minor">
            <a:schemeClr val="lt1"/>
          </a:fontRef>
        </p:style>
        <p:txBody>
          <a:bodyPr>
            <a:normAutofit/>
          </a:bodyPr>
          <a:lstStyle/>
          <a:p>
            <a:r>
              <a:rPr lang="en-US" sz="2800" b="1" u="sng" dirty="0" smtClean="0">
                <a:solidFill>
                  <a:srgbClr val="FFFF00"/>
                </a:solidFill>
                <a:latin typeface="Arial" pitchFamily="34" charset="0"/>
                <a:cs typeface="Arial" pitchFamily="34" charset="0"/>
              </a:rPr>
              <a:t>STRUCTURALISM</a:t>
            </a:r>
            <a:endParaRPr lang="en-US" sz="2800" dirty="0">
              <a:solidFill>
                <a:srgbClr val="FFFF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599"/>
            <a:ext cx="7772400" cy="609601"/>
          </a:xfrm>
        </p:spPr>
        <p:style>
          <a:lnRef idx="1">
            <a:schemeClr val="accent1"/>
          </a:lnRef>
          <a:fillRef idx="3">
            <a:schemeClr val="accent1"/>
          </a:fillRef>
          <a:effectRef idx="2">
            <a:schemeClr val="accent1"/>
          </a:effectRef>
          <a:fontRef idx="minor">
            <a:schemeClr val="lt1"/>
          </a:fontRef>
        </p:style>
        <p:txBody>
          <a:bodyPr>
            <a:normAutofit/>
          </a:bodyPr>
          <a:lstStyle/>
          <a:p>
            <a:r>
              <a:rPr lang="en-US" sz="2400" b="1" u="sng" dirty="0" smtClean="0">
                <a:solidFill>
                  <a:srgbClr val="FFFF00"/>
                </a:solidFill>
              </a:rPr>
              <a:t>ROLAND BARTHES (SEMIOTICS)</a:t>
            </a:r>
            <a:endParaRPr lang="en-US" sz="2400" dirty="0">
              <a:solidFill>
                <a:srgbClr val="FFFF00"/>
              </a:solidFill>
            </a:endParaRPr>
          </a:p>
        </p:txBody>
      </p:sp>
      <p:sp>
        <p:nvSpPr>
          <p:cNvPr id="3" name="Subtitle 2"/>
          <p:cNvSpPr>
            <a:spLocks noGrp="1"/>
          </p:cNvSpPr>
          <p:nvPr>
            <p:ph type="subTitle" idx="1"/>
          </p:nvPr>
        </p:nvSpPr>
        <p:spPr>
          <a:xfrm>
            <a:off x="457200" y="1219200"/>
            <a:ext cx="8382000" cy="4876800"/>
          </a:xfrm>
        </p:spPr>
        <p:txBody>
          <a:bodyPr>
            <a:noAutofit/>
          </a:bodyPr>
          <a:lstStyle/>
          <a:p>
            <a:pPr algn="just">
              <a:lnSpc>
                <a:spcPct val="150000"/>
              </a:lnSpc>
            </a:pPr>
            <a:r>
              <a:rPr lang="en-US" sz="2000" b="1" dirty="0" smtClean="0">
                <a:latin typeface="Arial" pitchFamily="34" charset="0"/>
                <a:cs typeface="Arial" pitchFamily="34" charset="0"/>
              </a:rPr>
              <a:t>A French Philosopher who applied the structuralism method to the general field of modern culture by analyzing narrative structures in 1968. He has written his The Pleasure of the Text in 1973. He gives the ideas of symbols, by playing each item in wider structures of values, beliefs and symbols as the key to understand it. Actually he is giving the idea of semiotics. He argues professional wrestling can be viewed as a signs system. It can be interpreted as a language with a very specific purpose to provide the audience with the cathartic satisfaction of watching justice triumph in a situation that makes it very clear, who is good and who is evil.</a:t>
            </a:r>
            <a:endParaRPr lang="en-US" sz="2000" b="1" dirty="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599"/>
            <a:ext cx="7772400" cy="609601"/>
          </a:xfrm>
        </p:spPr>
        <p:style>
          <a:lnRef idx="1">
            <a:schemeClr val="accent1"/>
          </a:lnRef>
          <a:fillRef idx="3">
            <a:schemeClr val="accent1"/>
          </a:fillRef>
          <a:effectRef idx="2">
            <a:schemeClr val="accent1"/>
          </a:effectRef>
          <a:fontRef idx="minor">
            <a:schemeClr val="lt1"/>
          </a:fontRef>
        </p:style>
        <p:txBody>
          <a:bodyPr>
            <a:normAutofit/>
          </a:bodyPr>
          <a:lstStyle/>
          <a:p>
            <a:r>
              <a:rPr lang="en-US" sz="2400" b="1" u="sng" dirty="0" smtClean="0">
                <a:solidFill>
                  <a:srgbClr val="FFFF00"/>
                </a:solidFill>
              </a:rPr>
              <a:t>ROLAND BARTHES (SEMIOTICS)</a:t>
            </a:r>
            <a:endParaRPr lang="en-US" sz="2400" dirty="0">
              <a:solidFill>
                <a:srgbClr val="FFFF00"/>
              </a:solidFill>
            </a:endParaRPr>
          </a:p>
        </p:txBody>
      </p:sp>
      <p:sp>
        <p:nvSpPr>
          <p:cNvPr id="3" name="Subtitle 2"/>
          <p:cNvSpPr>
            <a:spLocks noGrp="1"/>
          </p:cNvSpPr>
          <p:nvPr>
            <p:ph type="subTitle" idx="1"/>
          </p:nvPr>
        </p:nvSpPr>
        <p:spPr>
          <a:xfrm>
            <a:off x="457200" y="1219200"/>
            <a:ext cx="8382000" cy="3657600"/>
          </a:xfrm>
        </p:spPr>
        <p:txBody>
          <a:bodyPr>
            <a:noAutofit/>
          </a:bodyPr>
          <a:lstStyle/>
          <a:p>
            <a:pPr algn="just">
              <a:lnSpc>
                <a:spcPct val="150000"/>
              </a:lnSpc>
            </a:pPr>
            <a:r>
              <a:rPr lang="en-US" sz="2000" b="1" dirty="0" smtClean="0">
                <a:latin typeface="Arial" pitchFamily="34" charset="0"/>
                <a:cs typeface="Arial" pitchFamily="34" charset="0"/>
              </a:rPr>
              <a:t>This purpose is revealed in the structural similarities of the matches.</a:t>
            </a:r>
          </a:p>
          <a:p>
            <a:pPr algn="just">
              <a:lnSpc>
                <a:spcPct val="150000"/>
              </a:lnSpc>
              <a:buFont typeface="Wingdings" pitchFamily="2" charset="2"/>
              <a:buChar char="Ø"/>
            </a:pPr>
            <a:r>
              <a:rPr lang="en-US" sz="2000" b="1" dirty="0" smtClean="0">
                <a:latin typeface="Arial" pitchFamily="34" charset="0"/>
                <a:cs typeface="Arial" pitchFamily="34" charset="0"/>
              </a:rPr>
              <a:t>	</a:t>
            </a:r>
            <a:r>
              <a:rPr lang="en-US" sz="2000" b="1" dirty="0" smtClean="0">
                <a:latin typeface="Arial" pitchFamily="34" charset="0"/>
                <a:cs typeface="Arial" pitchFamily="34" charset="0"/>
              </a:rPr>
              <a:t>Each </a:t>
            </a:r>
            <a:r>
              <a:rPr lang="en-US" sz="2000" b="1" dirty="0" smtClean="0">
                <a:latin typeface="Arial" pitchFamily="34" charset="0"/>
                <a:cs typeface="Arial" pitchFamily="34" charset="0"/>
              </a:rPr>
              <a:t>wrestler is  a clear </a:t>
            </a:r>
            <a:r>
              <a:rPr lang="en-US" sz="2000" b="1" dirty="0" smtClean="0">
                <a:latin typeface="Arial" pitchFamily="34" charset="0"/>
                <a:cs typeface="Arial" pitchFamily="34" charset="0"/>
              </a:rPr>
              <a:t>type.</a:t>
            </a:r>
          </a:p>
          <a:p>
            <a:pPr algn="just">
              <a:lnSpc>
                <a:spcPct val="150000"/>
              </a:lnSpc>
              <a:buFont typeface="Wingdings" pitchFamily="2" charset="2"/>
              <a:buChar char="Ø"/>
            </a:pPr>
            <a:r>
              <a:rPr lang="en-US" sz="2000" b="1" dirty="0" smtClean="0">
                <a:latin typeface="Arial" pitchFamily="34" charset="0"/>
                <a:cs typeface="Arial" pitchFamily="34" charset="0"/>
              </a:rPr>
              <a:t>	</a:t>
            </a:r>
            <a:r>
              <a:rPr lang="en-US" sz="2000" b="1" dirty="0" smtClean="0">
                <a:latin typeface="Arial" pitchFamily="34" charset="0"/>
                <a:cs typeface="Arial" pitchFamily="34" charset="0"/>
              </a:rPr>
              <a:t>Each </a:t>
            </a:r>
            <a:r>
              <a:rPr lang="en-US" sz="2000" b="1" dirty="0" smtClean="0">
                <a:latin typeface="Arial" pitchFamily="34" charset="0"/>
                <a:cs typeface="Arial" pitchFamily="34" charset="0"/>
              </a:rPr>
              <a:t>match contains contestants who by their type, their </a:t>
            </a:r>
            <a:r>
              <a:rPr lang="en-US" sz="2000" b="1" dirty="0" smtClean="0">
                <a:latin typeface="Arial" pitchFamily="34" charset="0"/>
                <a:cs typeface="Arial" pitchFamily="34" charset="0"/>
              </a:rPr>
              <a:t>	behavior </a:t>
            </a:r>
            <a:r>
              <a:rPr lang="en-US" sz="2000" b="1" dirty="0" smtClean="0">
                <a:latin typeface="Arial" pitchFamily="34" charset="0"/>
                <a:cs typeface="Arial" pitchFamily="34" charset="0"/>
              </a:rPr>
              <a:t>during </a:t>
            </a:r>
            <a:r>
              <a:rPr lang="en-US" sz="2000" b="1" dirty="0" smtClean="0">
                <a:latin typeface="Arial" pitchFamily="34" charset="0"/>
                <a:cs typeface="Arial" pitchFamily="34" charset="0"/>
              </a:rPr>
              <a:t>a </a:t>
            </a:r>
            <a:r>
              <a:rPr lang="en-US" sz="2000" b="1" dirty="0" smtClean="0">
                <a:latin typeface="Arial" pitchFamily="34" charset="0"/>
                <a:cs typeface="Arial" pitchFamily="34" charset="0"/>
              </a:rPr>
              <a:t>particular match, or both can be clearly </a:t>
            </a:r>
            <a:r>
              <a:rPr lang="en-US" sz="2000" b="1" dirty="0" smtClean="0">
                <a:latin typeface="Arial" pitchFamily="34" charset="0"/>
                <a:cs typeface="Arial" pitchFamily="34" charset="0"/>
              </a:rPr>
              <a:t>	identified </a:t>
            </a:r>
            <a:r>
              <a:rPr lang="en-US" sz="2000" b="1" dirty="0" smtClean="0">
                <a:latin typeface="Arial" pitchFamily="34" charset="0"/>
                <a:cs typeface="Arial" pitchFamily="34" charset="0"/>
              </a:rPr>
              <a:t>as good guy and the </a:t>
            </a:r>
            <a:r>
              <a:rPr lang="en-US" sz="2000" b="1" dirty="0" smtClean="0">
                <a:latin typeface="Arial" pitchFamily="34" charset="0"/>
                <a:cs typeface="Arial" pitchFamily="34" charset="0"/>
              </a:rPr>
              <a:t>bad </a:t>
            </a:r>
            <a:r>
              <a:rPr lang="en-US" sz="2000" b="1" dirty="0" smtClean="0">
                <a:latin typeface="Arial" pitchFamily="34" charset="0"/>
                <a:cs typeface="Arial" pitchFamily="34" charset="0"/>
              </a:rPr>
              <a:t>guy</a:t>
            </a:r>
            <a:r>
              <a:rPr lang="en-US" sz="2000" b="1" dirty="0" smtClean="0">
                <a:latin typeface="Arial" pitchFamily="34" charset="0"/>
                <a:cs typeface="Arial" pitchFamily="34" charset="0"/>
              </a:rPr>
              <a:t>. </a:t>
            </a:r>
          </a:p>
          <a:p>
            <a:pPr algn="just">
              <a:lnSpc>
                <a:spcPct val="150000"/>
              </a:lnSpc>
              <a:buFont typeface="Wingdings" pitchFamily="2" charset="2"/>
              <a:buChar char="Ø"/>
            </a:pPr>
            <a:r>
              <a:rPr lang="en-US" sz="2000" b="1" dirty="0" smtClean="0">
                <a:latin typeface="Arial" pitchFamily="34" charset="0"/>
                <a:cs typeface="Arial" pitchFamily="34" charset="0"/>
              </a:rPr>
              <a:t>	</a:t>
            </a:r>
            <a:r>
              <a:rPr lang="en-US" sz="2000" b="1" dirty="0" smtClean="0">
                <a:latin typeface="Arial" pitchFamily="34" charset="0"/>
                <a:cs typeface="Arial" pitchFamily="34" charset="0"/>
              </a:rPr>
              <a:t>Each </a:t>
            </a:r>
            <a:r>
              <a:rPr lang="en-US" sz="2000" b="1" dirty="0" smtClean="0">
                <a:latin typeface="Arial" pitchFamily="34" charset="0"/>
                <a:cs typeface="Arial" pitchFamily="34" charset="0"/>
              </a:rPr>
              <a:t>match ends with the triumph of goodness over evil. </a:t>
            </a:r>
          </a:p>
          <a:p>
            <a:pPr algn="just">
              <a:lnSpc>
                <a:spcPct val="150000"/>
              </a:lnSpc>
            </a:pPr>
            <a:endParaRPr lang="en-US" sz="2000" b="1" dirty="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599"/>
            <a:ext cx="7772400" cy="609601"/>
          </a:xfrm>
        </p:spPr>
        <p:style>
          <a:lnRef idx="1">
            <a:schemeClr val="accent1"/>
          </a:lnRef>
          <a:fillRef idx="3">
            <a:schemeClr val="accent1"/>
          </a:fillRef>
          <a:effectRef idx="2">
            <a:schemeClr val="accent1"/>
          </a:effectRef>
          <a:fontRef idx="minor">
            <a:schemeClr val="lt1"/>
          </a:fontRef>
        </p:style>
        <p:txBody>
          <a:bodyPr>
            <a:normAutofit/>
          </a:bodyPr>
          <a:lstStyle/>
          <a:p>
            <a:r>
              <a:rPr lang="en-US" sz="2400" b="1" u="sng" dirty="0" smtClean="0">
                <a:solidFill>
                  <a:srgbClr val="FFFF00"/>
                </a:solidFill>
              </a:rPr>
              <a:t>ROLAND BARTHES (SEMIOTICS)</a:t>
            </a:r>
            <a:endParaRPr lang="en-US" sz="2400" dirty="0">
              <a:solidFill>
                <a:srgbClr val="FFFF00"/>
              </a:solidFill>
            </a:endParaRPr>
          </a:p>
        </p:txBody>
      </p:sp>
      <p:sp>
        <p:nvSpPr>
          <p:cNvPr id="3" name="Subtitle 2"/>
          <p:cNvSpPr>
            <a:spLocks noGrp="1"/>
          </p:cNvSpPr>
          <p:nvPr>
            <p:ph type="subTitle" idx="1"/>
          </p:nvPr>
        </p:nvSpPr>
        <p:spPr>
          <a:xfrm>
            <a:off x="457200" y="1219200"/>
            <a:ext cx="8382000" cy="3124200"/>
          </a:xfrm>
        </p:spPr>
        <p:txBody>
          <a:bodyPr>
            <a:noAutofit/>
          </a:bodyPr>
          <a:lstStyle/>
          <a:p>
            <a:pPr algn="just">
              <a:lnSpc>
                <a:spcPct val="150000"/>
              </a:lnSpc>
            </a:pPr>
            <a:r>
              <a:rPr lang="en-US" sz="2000" b="1" dirty="0" smtClean="0">
                <a:latin typeface="Arial" pitchFamily="34" charset="0"/>
                <a:cs typeface="Arial" pitchFamily="34" charset="0"/>
              </a:rPr>
              <a:t>The </a:t>
            </a:r>
            <a:r>
              <a:rPr lang="en-US" sz="2000" b="1" dirty="0" smtClean="0">
                <a:latin typeface="Arial" pitchFamily="34" charset="0"/>
                <a:cs typeface="Arial" pitchFamily="34" charset="0"/>
              </a:rPr>
              <a:t>sings system can be further elaborated that the sound image “tree” refers to the idea of a tree only because speakers of English have agreed to use it that way. This symbol is a kind of interpretations. The whole world of human culture is a “text” waiting to be read and structuralism provides the theoretical framework to do it. </a:t>
            </a:r>
            <a:endParaRPr lang="en-US" sz="2000" b="1" dirty="0">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599"/>
            <a:ext cx="7772400" cy="609601"/>
          </a:xfrm>
        </p:spPr>
        <p:style>
          <a:lnRef idx="1">
            <a:schemeClr val="accent1"/>
          </a:lnRef>
          <a:fillRef idx="3">
            <a:schemeClr val="accent1"/>
          </a:fillRef>
          <a:effectRef idx="2">
            <a:schemeClr val="accent1"/>
          </a:effectRef>
          <a:fontRef idx="minor">
            <a:schemeClr val="lt1"/>
          </a:fontRef>
        </p:style>
        <p:txBody>
          <a:bodyPr>
            <a:normAutofit/>
          </a:bodyPr>
          <a:lstStyle/>
          <a:p>
            <a:r>
              <a:rPr lang="en-US" sz="2400" b="1" u="sng" dirty="0" smtClean="0">
                <a:solidFill>
                  <a:srgbClr val="FFFF00"/>
                </a:solidFill>
              </a:rPr>
              <a:t>BARTH’S FIVE CODES</a:t>
            </a:r>
            <a:endParaRPr lang="en-US" sz="2400" dirty="0">
              <a:solidFill>
                <a:srgbClr val="FFFF00"/>
              </a:solidFill>
            </a:endParaRPr>
          </a:p>
        </p:txBody>
      </p:sp>
      <p:sp>
        <p:nvSpPr>
          <p:cNvPr id="3" name="Subtitle 2"/>
          <p:cNvSpPr>
            <a:spLocks noGrp="1"/>
          </p:cNvSpPr>
          <p:nvPr>
            <p:ph type="subTitle" idx="1"/>
          </p:nvPr>
        </p:nvSpPr>
        <p:spPr>
          <a:xfrm>
            <a:off x="457200" y="1219200"/>
            <a:ext cx="8382000" cy="4953000"/>
          </a:xfrm>
        </p:spPr>
        <p:txBody>
          <a:bodyPr>
            <a:noAutofit/>
          </a:bodyPr>
          <a:lstStyle/>
          <a:p>
            <a:pPr algn="just">
              <a:lnSpc>
                <a:spcPct val="150000"/>
              </a:lnSpc>
            </a:pPr>
            <a:r>
              <a:rPr lang="en-US" sz="2000" b="1" dirty="0" smtClean="0">
                <a:solidFill>
                  <a:srgbClr val="FFFF00"/>
                </a:solidFill>
                <a:latin typeface="Arial" pitchFamily="34" charset="0"/>
                <a:cs typeface="Arial" pitchFamily="34" charset="0"/>
              </a:rPr>
              <a:t>Hermeneutic code</a:t>
            </a:r>
          </a:p>
          <a:p>
            <a:pPr algn="just">
              <a:lnSpc>
                <a:spcPct val="150000"/>
              </a:lnSpc>
              <a:buFont typeface="Wingdings" pitchFamily="2" charset="2"/>
              <a:buChar char="Ø"/>
            </a:pPr>
            <a:r>
              <a:rPr lang="en-US" sz="2000" b="1" dirty="0" smtClean="0">
                <a:latin typeface="Arial" pitchFamily="34" charset="0"/>
                <a:cs typeface="Arial" pitchFamily="34" charset="0"/>
              </a:rPr>
              <a:t>	In </a:t>
            </a:r>
            <a:r>
              <a:rPr lang="en-US" sz="2000" b="1" dirty="0" smtClean="0">
                <a:latin typeface="Arial" pitchFamily="34" charset="0"/>
                <a:cs typeface="Arial" pitchFamily="34" charset="0"/>
              </a:rPr>
              <a:t>stories the full truth is often avoided. The purpose of the </a:t>
            </a:r>
            <a:r>
              <a:rPr lang="en-US" sz="2000" b="1" dirty="0" smtClean="0">
                <a:latin typeface="Arial" pitchFamily="34" charset="0"/>
                <a:cs typeface="Arial" pitchFamily="34" charset="0"/>
              </a:rPr>
              <a:t>	author </a:t>
            </a:r>
            <a:r>
              <a:rPr lang="en-US" sz="2000" b="1" dirty="0" smtClean="0">
                <a:latin typeface="Arial" pitchFamily="34" charset="0"/>
                <a:cs typeface="Arial" pitchFamily="34" charset="0"/>
              </a:rPr>
              <a:t>in this is </a:t>
            </a:r>
            <a:r>
              <a:rPr lang="en-US" sz="2000" b="1" dirty="0" smtClean="0">
                <a:latin typeface="Arial" pitchFamily="34" charset="0"/>
                <a:cs typeface="Arial" pitchFamily="34" charset="0"/>
              </a:rPr>
              <a:t>to </a:t>
            </a:r>
            <a:r>
              <a:rPr lang="en-US" sz="2000" b="1" dirty="0" smtClean="0">
                <a:latin typeface="Arial" pitchFamily="34" charset="0"/>
                <a:cs typeface="Arial" pitchFamily="34" charset="0"/>
              </a:rPr>
              <a:t>keep the audience guessing and </a:t>
            </a:r>
            <a:r>
              <a:rPr lang="en-US" sz="2000" b="1" dirty="0" smtClean="0">
                <a:latin typeface="Arial" pitchFamily="34" charset="0"/>
                <a:cs typeface="Arial" pitchFamily="34" charset="0"/>
              </a:rPr>
              <a:t>	investigating </a:t>
            </a:r>
            <a:r>
              <a:rPr lang="en-US" sz="2000" b="1" dirty="0" smtClean="0">
                <a:latin typeface="Arial" pitchFamily="34" charset="0"/>
                <a:cs typeface="Arial" pitchFamily="34" charset="0"/>
              </a:rPr>
              <a:t>the enigma until the final scenes </a:t>
            </a:r>
            <a:r>
              <a:rPr lang="en-US" sz="2000" b="1" dirty="0" smtClean="0">
                <a:latin typeface="Arial" pitchFamily="34" charset="0"/>
                <a:cs typeface="Arial" pitchFamily="34" charset="0"/>
              </a:rPr>
              <a:t>when </a:t>
            </a:r>
            <a:r>
              <a:rPr lang="en-US" sz="2000" b="1" dirty="0" smtClean="0">
                <a:latin typeface="Arial" pitchFamily="34" charset="0"/>
                <a:cs typeface="Arial" pitchFamily="34" charset="0"/>
              </a:rPr>
              <a:t>all is </a:t>
            </a:r>
            <a:r>
              <a:rPr lang="en-US" sz="2000" b="1" dirty="0" smtClean="0">
                <a:latin typeface="Arial" pitchFamily="34" charset="0"/>
                <a:cs typeface="Arial" pitchFamily="34" charset="0"/>
              </a:rPr>
              <a:t>	revealed</a:t>
            </a:r>
            <a:r>
              <a:rPr lang="en-US" sz="2000" b="1" dirty="0" smtClean="0">
                <a:latin typeface="Arial" pitchFamily="34" charset="0"/>
                <a:cs typeface="Arial" pitchFamily="34" charset="0"/>
              </a:rPr>
              <a:t>. It creates mystery and curiosity in the story.   </a:t>
            </a:r>
          </a:p>
          <a:p>
            <a:pPr algn="just">
              <a:lnSpc>
                <a:spcPct val="150000"/>
              </a:lnSpc>
            </a:pPr>
            <a:r>
              <a:rPr lang="en-US" sz="2000" b="1" dirty="0" smtClean="0">
                <a:solidFill>
                  <a:srgbClr val="FFFF00"/>
                </a:solidFill>
                <a:latin typeface="Arial" pitchFamily="34" charset="0"/>
                <a:cs typeface="Arial" pitchFamily="34" charset="0"/>
              </a:rPr>
              <a:t>Proaratic </a:t>
            </a:r>
            <a:r>
              <a:rPr lang="en-US" sz="2000" b="1" dirty="0" smtClean="0">
                <a:solidFill>
                  <a:srgbClr val="FFFF00"/>
                </a:solidFill>
                <a:latin typeface="Arial" pitchFamily="34" charset="0"/>
                <a:cs typeface="Arial" pitchFamily="34" charset="0"/>
              </a:rPr>
              <a:t>Code</a:t>
            </a:r>
          </a:p>
          <a:p>
            <a:pPr algn="just">
              <a:lnSpc>
                <a:spcPct val="150000"/>
              </a:lnSpc>
              <a:buFont typeface="Wingdings" pitchFamily="2" charset="2"/>
              <a:buChar char="Ø"/>
            </a:pPr>
            <a:r>
              <a:rPr lang="en-US" sz="2000" b="1" dirty="0" smtClean="0">
                <a:latin typeface="Arial" pitchFamily="34" charset="0"/>
                <a:cs typeface="Arial" pitchFamily="34" charset="0"/>
              </a:rPr>
              <a:t>	It </a:t>
            </a:r>
            <a:r>
              <a:rPr lang="en-US" sz="2000" b="1" dirty="0" smtClean="0">
                <a:latin typeface="Arial" pitchFamily="34" charset="0"/>
                <a:cs typeface="Arial" pitchFamily="34" charset="0"/>
              </a:rPr>
              <a:t>indicates that something is going to happen and the </a:t>
            </a:r>
            <a:r>
              <a:rPr lang="en-US" sz="2000" b="1" dirty="0" smtClean="0">
                <a:latin typeface="Arial" pitchFamily="34" charset="0"/>
                <a:cs typeface="Arial" pitchFamily="34" charset="0"/>
              </a:rPr>
              <a:t>	readers </a:t>
            </a:r>
            <a:r>
              <a:rPr lang="en-US" sz="2000" b="1" dirty="0" smtClean="0">
                <a:latin typeface="Arial" pitchFamily="34" charset="0"/>
                <a:cs typeface="Arial" pitchFamily="34" charset="0"/>
              </a:rPr>
              <a:t>starts </a:t>
            </a:r>
            <a:r>
              <a:rPr lang="en-US" sz="2000" b="1" dirty="0" smtClean="0">
                <a:latin typeface="Arial" pitchFamily="34" charset="0"/>
                <a:cs typeface="Arial" pitchFamily="34" charset="0"/>
              </a:rPr>
              <a:t>guessing </a:t>
            </a:r>
            <a:r>
              <a:rPr lang="en-US" sz="2000" b="1" dirty="0" smtClean="0">
                <a:latin typeface="Arial" pitchFamily="34" charset="0"/>
                <a:cs typeface="Arial" pitchFamily="34" charset="0"/>
              </a:rPr>
              <a:t>a to what will happen next. It is like </a:t>
            </a:r>
            <a:r>
              <a:rPr lang="en-US" sz="2000" b="1" dirty="0" smtClean="0">
                <a:latin typeface="Arial" pitchFamily="34" charset="0"/>
                <a:cs typeface="Arial" pitchFamily="34" charset="0"/>
              </a:rPr>
              <a:t>	hermeneutic </a:t>
            </a:r>
            <a:r>
              <a:rPr lang="en-US" sz="2000" b="1" dirty="0" smtClean="0">
                <a:latin typeface="Arial" pitchFamily="34" charset="0"/>
                <a:cs typeface="Arial" pitchFamily="34" charset="0"/>
              </a:rPr>
              <a:t>code to create story’s 	tension  and the </a:t>
            </a:r>
            <a:r>
              <a:rPr lang="en-US" sz="2000" b="1" dirty="0" smtClean="0">
                <a:latin typeface="Arial" pitchFamily="34" charset="0"/>
                <a:cs typeface="Arial" pitchFamily="34" charset="0"/>
              </a:rPr>
              <a:t>	reader’s </a:t>
            </a:r>
            <a:r>
              <a:rPr lang="en-US" sz="2000" b="1" dirty="0" smtClean="0">
                <a:latin typeface="Arial" pitchFamily="34" charset="0"/>
                <a:cs typeface="Arial" pitchFamily="34" charset="0"/>
              </a:rPr>
              <a:t>interest</a:t>
            </a:r>
            <a:endParaRPr lang="en-US" sz="2000" b="1" dirty="0">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599"/>
            <a:ext cx="7772400" cy="609601"/>
          </a:xfrm>
        </p:spPr>
        <p:style>
          <a:lnRef idx="1">
            <a:schemeClr val="accent1"/>
          </a:lnRef>
          <a:fillRef idx="3">
            <a:schemeClr val="accent1"/>
          </a:fillRef>
          <a:effectRef idx="2">
            <a:schemeClr val="accent1"/>
          </a:effectRef>
          <a:fontRef idx="minor">
            <a:schemeClr val="lt1"/>
          </a:fontRef>
        </p:style>
        <p:txBody>
          <a:bodyPr>
            <a:normAutofit/>
          </a:bodyPr>
          <a:lstStyle/>
          <a:p>
            <a:r>
              <a:rPr lang="en-US" sz="2400" b="1" u="sng" dirty="0" smtClean="0">
                <a:solidFill>
                  <a:srgbClr val="FFFF00"/>
                </a:solidFill>
              </a:rPr>
              <a:t>BARTH’S FIVE CODES</a:t>
            </a:r>
            <a:endParaRPr lang="en-US" sz="2400" dirty="0">
              <a:solidFill>
                <a:srgbClr val="FFFF00"/>
              </a:solidFill>
            </a:endParaRPr>
          </a:p>
        </p:txBody>
      </p:sp>
      <p:sp>
        <p:nvSpPr>
          <p:cNvPr id="3" name="Subtitle 2"/>
          <p:cNvSpPr>
            <a:spLocks noGrp="1"/>
          </p:cNvSpPr>
          <p:nvPr>
            <p:ph type="subTitle" idx="1"/>
          </p:nvPr>
        </p:nvSpPr>
        <p:spPr>
          <a:xfrm>
            <a:off x="457200" y="990600"/>
            <a:ext cx="8382000" cy="5867400"/>
          </a:xfrm>
        </p:spPr>
        <p:txBody>
          <a:bodyPr>
            <a:noAutofit/>
          </a:bodyPr>
          <a:lstStyle/>
          <a:p>
            <a:pPr algn="l">
              <a:lnSpc>
                <a:spcPct val="150000"/>
              </a:lnSpc>
            </a:pPr>
            <a:r>
              <a:rPr lang="en-US" sz="2000" b="1" dirty="0" smtClean="0">
                <a:solidFill>
                  <a:srgbClr val="FFFF00"/>
                </a:solidFill>
                <a:latin typeface="Arial" pitchFamily="34" charset="0"/>
                <a:cs typeface="Arial" pitchFamily="34" charset="0"/>
              </a:rPr>
              <a:t>Semantic Code</a:t>
            </a:r>
          </a:p>
          <a:p>
            <a:pPr algn="just">
              <a:lnSpc>
                <a:spcPct val="150000"/>
              </a:lnSpc>
              <a:buFont typeface="Wingdings" pitchFamily="2" charset="2"/>
              <a:buChar char="Ø"/>
            </a:pPr>
            <a:r>
              <a:rPr lang="en-US" sz="2000" b="1" dirty="0" smtClean="0">
                <a:latin typeface="Arial" pitchFamily="34" charset="0"/>
                <a:cs typeface="Arial" pitchFamily="34" charset="0"/>
              </a:rPr>
              <a:t>	It </a:t>
            </a:r>
            <a:r>
              <a:rPr lang="en-US" sz="2000" b="1" dirty="0" smtClean="0">
                <a:latin typeface="Arial" pitchFamily="34" charset="0"/>
                <a:cs typeface="Arial" pitchFamily="34" charset="0"/>
              </a:rPr>
              <a:t>refers to connotation within the story that gives additional </a:t>
            </a:r>
            <a:r>
              <a:rPr lang="en-US" sz="2000" b="1" dirty="0" smtClean="0">
                <a:latin typeface="Arial" pitchFamily="34" charset="0"/>
                <a:cs typeface="Arial" pitchFamily="34" charset="0"/>
              </a:rPr>
              <a:t>	meaning </a:t>
            </a:r>
            <a:r>
              <a:rPr lang="en-US" sz="2000" b="1" dirty="0" smtClean="0">
                <a:latin typeface="Arial" pitchFamily="34" charset="0"/>
                <a:cs typeface="Arial" pitchFamily="34" charset="0"/>
              </a:rPr>
              <a:t>over 	the basic denotative meaning of the world. It </a:t>
            </a:r>
            <a:r>
              <a:rPr lang="en-US" sz="2000" b="1" dirty="0" smtClean="0">
                <a:latin typeface="Arial" pitchFamily="34" charset="0"/>
                <a:cs typeface="Arial" pitchFamily="34" charset="0"/>
              </a:rPr>
              <a:t>	gives </a:t>
            </a:r>
            <a:r>
              <a:rPr lang="en-US" sz="2000" b="1" dirty="0" smtClean="0">
                <a:latin typeface="Arial" pitchFamily="34" charset="0"/>
                <a:cs typeface="Arial" pitchFamily="34" charset="0"/>
              </a:rPr>
              <a:t>extended meaning to the text.</a:t>
            </a:r>
          </a:p>
          <a:p>
            <a:pPr algn="l">
              <a:lnSpc>
                <a:spcPct val="150000"/>
              </a:lnSpc>
            </a:pPr>
            <a:r>
              <a:rPr lang="en-US" sz="2000" b="1" dirty="0" smtClean="0">
                <a:solidFill>
                  <a:srgbClr val="FFFF00"/>
                </a:solidFill>
                <a:latin typeface="Arial" pitchFamily="34" charset="0"/>
                <a:cs typeface="Arial" pitchFamily="34" charset="0"/>
              </a:rPr>
              <a:t>Symbolic </a:t>
            </a:r>
            <a:r>
              <a:rPr lang="en-US" sz="2000" b="1" dirty="0" smtClean="0">
                <a:solidFill>
                  <a:srgbClr val="FFFF00"/>
                </a:solidFill>
                <a:latin typeface="Arial" pitchFamily="34" charset="0"/>
                <a:cs typeface="Arial" pitchFamily="34" charset="0"/>
              </a:rPr>
              <a:t>Code</a:t>
            </a:r>
          </a:p>
          <a:p>
            <a:pPr algn="just">
              <a:lnSpc>
                <a:spcPct val="150000"/>
              </a:lnSpc>
              <a:buFont typeface="Wingdings" pitchFamily="2" charset="2"/>
              <a:buChar char="Ø"/>
            </a:pPr>
            <a:r>
              <a:rPr lang="en-US" sz="2000" b="1" dirty="0" smtClean="0">
                <a:latin typeface="Arial" pitchFamily="34" charset="0"/>
                <a:cs typeface="Arial" pitchFamily="34" charset="0"/>
              </a:rPr>
              <a:t>	It </a:t>
            </a:r>
            <a:r>
              <a:rPr lang="en-US" sz="2000" b="1" dirty="0" smtClean="0">
                <a:latin typeface="Arial" pitchFamily="34" charset="0"/>
                <a:cs typeface="Arial" pitchFamily="34" charset="0"/>
              </a:rPr>
              <a:t>is like unveiling the hidden meanings. It is similar to </a:t>
            </a:r>
            <a:r>
              <a:rPr lang="en-US" sz="2000" b="1" dirty="0" smtClean="0">
                <a:latin typeface="Arial" pitchFamily="34" charset="0"/>
                <a:cs typeface="Arial" pitchFamily="34" charset="0"/>
              </a:rPr>
              <a:t>	semantic </a:t>
            </a:r>
            <a:r>
              <a:rPr lang="en-US" sz="2000" b="1" dirty="0" smtClean="0">
                <a:latin typeface="Arial" pitchFamily="34" charset="0"/>
                <a:cs typeface="Arial" pitchFamily="34" charset="0"/>
              </a:rPr>
              <a:t>code, but </a:t>
            </a:r>
            <a:r>
              <a:rPr lang="en-US" sz="2000" b="1" dirty="0" smtClean="0">
                <a:latin typeface="Arial" pitchFamily="34" charset="0"/>
                <a:cs typeface="Arial" pitchFamily="34" charset="0"/>
              </a:rPr>
              <a:t> acts </a:t>
            </a:r>
            <a:r>
              <a:rPr lang="en-US" sz="2000" b="1" dirty="0" smtClean="0">
                <a:latin typeface="Arial" pitchFamily="34" charset="0"/>
                <a:cs typeface="Arial" pitchFamily="34" charset="0"/>
              </a:rPr>
              <a:t>at a wider, broaden, and deeper </a:t>
            </a:r>
            <a:r>
              <a:rPr lang="en-US" sz="2000" b="1" dirty="0" smtClean="0">
                <a:latin typeface="Arial" pitchFamily="34" charset="0"/>
                <a:cs typeface="Arial" pitchFamily="34" charset="0"/>
              </a:rPr>
              <a:t>	level </a:t>
            </a:r>
            <a:r>
              <a:rPr lang="en-US" sz="2000" b="1" dirty="0" smtClean="0">
                <a:latin typeface="Arial" pitchFamily="34" charset="0"/>
                <a:cs typeface="Arial" pitchFamily="34" charset="0"/>
              </a:rPr>
              <a:t>to set the meanings.</a:t>
            </a:r>
          </a:p>
          <a:p>
            <a:pPr algn="l">
              <a:lnSpc>
                <a:spcPct val="150000"/>
              </a:lnSpc>
            </a:pPr>
            <a:r>
              <a:rPr lang="en-US" sz="2000" b="1" dirty="0" smtClean="0">
                <a:solidFill>
                  <a:srgbClr val="FFFF00"/>
                </a:solidFill>
                <a:latin typeface="Arial" pitchFamily="34" charset="0"/>
                <a:cs typeface="Arial" pitchFamily="34" charset="0"/>
              </a:rPr>
              <a:t>Cultural </a:t>
            </a:r>
            <a:r>
              <a:rPr lang="en-US" sz="2000" b="1" dirty="0" smtClean="0">
                <a:solidFill>
                  <a:srgbClr val="FFFF00"/>
                </a:solidFill>
                <a:latin typeface="Arial" pitchFamily="34" charset="0"/>
                <a:cs typeface="Arial" pitchFamily="34" charset="0"/>
              </a:rPr>
              <a:t>Code</a:t>
            </a:r>
          </a:p>
          <a:p>
            <a:pPr algn="just">
              <a:lnSpc>
                <a:spcPct val="150000"/>
              </a:lnSpc>
              <a:buFont typeface="Wingdings" pitchFamily="2" charset="2"/>
              <a:buChar char="Ø"/>
            </a:pPr>
            <a:r>
              <a:rPr lang="en-US" sz="2000" b="1" dirty="0" smtClean="0">
                <a:latin typeface="Arial" pitchFamily="34" charset="0"/>
                <a:cs typeface="Arial" pitchFamily="34" charset="0"/>
              </a:rPr>
              <a:t>	This </a:t>
            </a:r>
            <a:r>
              <a:rPr lang="en-US" sz="2000" b="1" dirty="0" smtClean="0">
                <a:latin typeface="Arial" pitchFamily="34" charset="0"/>
                <a:cs typeface="Arial" pitchFamily="34" charset="0"/>
              </a:rPr>
              <a:t>code refers to anything that is founded on some kind </a:t>
            </a:r>
            <a:r>
              <a:rPr lang="en-US" sz="2000" b="1" dirty="0" smtClean="0">
                <a:latin typeface="Arial" pitchFamily="34" charset="0"/>
                <a:cs typeface="Arial" pitchFamily="34" charset="0"/>
              </a:rPr>
              <a:t>	of </a:t>
            </a:r>
            <a:r>
              <a:rPr lang="en-US" sz="2000" b="1" dirty="0" smtClean="0">
                <a:latin typeface="Arial" pitchFamily="34" charset="0"/>
                <a:cs typeface="Arial" pitchFamily="34" charset="0"/>
              </a:rPr>
              <a:t>canonical works that cannot be challenged and is </a:t>
            </a:r>
            <a:r>
              <a:rPr lang="en-US" sz="2000" b="1" dirty="0" smtClean="0">
                <a:latin typeface="Arial" pitchFamily="34" charset="0"/>
                <a:cs typeface="Arial" pitchFamily="34" charset="0"/>
              </a:rPr>
              <a:t>	assumed </a:t>
            </a:r>
            <a:r>
              <a:rPr lang="en-US" sz="2000" b="1" dirty="0" smtClean="0">
                <a:latin typeface="Arial" pitchFamily="34" charset="0"/>
                <a:cs typeface="Arial" pitchFamily="34" charset="0"/>
              </a:rPr>
              <a:t>to be a foundation of truth. </a:t>
            </a:r>
            <a:endParaRPr lang="en-US" sz="2000" b="1" dirty="0">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599"/>
            <a:ext cx="7772400" cy="609601"/>
          </a:xfrm>
        </p:spPr>
        <p:style>
          <a:lnRef idx="1">
            <a:schemeClr val="accent1"/>
          </a:lnRef>
          <a:fillRef idx="3">
            <a:schemeClr val="accent1"/>
          </a:fillRef>
          <a:effectRef idx="2">
            <a:schemeClr val="accent1"/>
          </a:effectRef>
          <a:fontRef idx="minor">
            <a:schemeClr val="lt1"/>
          </a:fontRef>
        </p:style>
        <p:txBody>
          <a:bodyPr>
            <a:normAutofit/>
          </a:bodyPr>
          <a:lstStyle/>
          <a:p>
            <a:r>
              <a:rPr lang="en-US" sz="2400" b="1" u="sng" dirty="0" smtClean="0">
                <a:solidFill>
                  <a:srgbClr val="FFFF00"/>
                </a:solidFill>
              </a:rPr>
              <a:t>STRUCTURALISM AND LITERATURE</a:t>
            </a:r>
            <a:endParaRPr lang="en-US" sz="2400" dirty="0">
              <a:solidFill>
                <a:srgbClr val="FFFF00"/>
              </a:solidFill>
            </a:endParaRPr>
          </a:p>
        </p:txBody>
      </p:sp>
      <p:sp>
        <p:nvSpPr>
          <p:cNvPr id="3" name="Subtitle 2"/>
          <p:cNvSpPr>
            <a:spLocks noGrp="1"/>
          </p:cNvSpPr>
          <p:nvPr>
            <p:ph type="subTitle" idx="1"/>
          </p:nvPr>
        </p:nvSpPr>
        <p:spPr>
          <a:xfrm>
            <a:off x="457200" y="1219200"/>
            <a:ext cx="8382000" cy="3657600"/>
          </a:xfrm>
        </p:spPr>
        <p:txBody>
          <a:bodyPr>
            <a:noAutofit/>
          </a:bodyPr>
          <a:lstStyle/>
          <a:p>
            <a:pPr lvl="0" algn="just">
              <a:lnSpc>
                <a:spcPct val="150000"/>
              </a:lnSpc>
              <a:buFont typeface="Wingdings" pitchFamily="2" charset="2"/>
              <a:buChar char="Ø"/>
            </a:pPr>
            <a:r>
              <a:rPr lang="en-US" sz="2000" b="1" dirty="0" smtClean="0">
                <a:latin typeface="Arial" pitchFamily="34" charset="0"/>
                <a:cs typeface="Arial" pitchFamily="34" charset="0"/>
              </a:rPr>
              <a:t>	Literature </a:t>
            </a:r>
            <a:r>
              <a:rPr lang="en-US" sz="2000" b="1" dirty="0" smtClean="0">
                <a:latin typeface="Arial" pitchFamily="34" charset="0"/>
                <a:cs typeface="Arial" pitchFamily="34" charset="0"/>
              </a:rPr>
              <a:t>is verbal art and it is composed of language. So </a:t>
            </a:r>
            <a:r>
              <a:rPr lang="en-US" sz="2000" b="1" dirty="0" smtClean="0">
                <a:latin typeface="Arial" pitchFamily="34" charset="0"/>
                <a:cs typeface="Arial" pitchFamily="34" charset="0"/>
              </a:rPr>
              <a:t>	its </a:t>
            </a:r>
            <a:r>
              <a:rPr lang="en-US" sz="2000" b="1" dirty="0" smtClean="0">
                <a:latin typeface="Arial" pitchFamily="34" charset="0"/>
                <a:cs typeface="Arial" pitchFamily="34" charset="0"/>
              </a:rPr>
              <a:t>relation to the master structure language is very direct.</a:t>
            </a:r>
          </a:p>
          <a:p>
            <a:pPr lvl="0" algn="just">
              <a:lnSpc>
                <a:spcPct val="150000"/>
              </a:lnSpc>
              <a:buFont typeface="Wingdings" pitchFamily="2" charset="2"/>
              <a:buChar char="Ø"/>
            </a:pPr>
            <a:r>
              <a:rPr lang="en-US" sz="2000" b="1" dirty="0" smtClean="0">
                <a:latin typeface="Arial" pitchFamily="34" charset="0"/>
                <a:cs typeface="Arial" pitchFamily="34" charset="0"/>
              </a:rPr>
              <a:t>	Meanings </a:t>
            </a:r>
            <a:r>
              <a:rPr lang="en-US" sz="2000" b="1" dirty="0" smtClean="0">
                <a:latin typeface="Arial" pitchFamily="34" charset="0"/>
                <a:cs typeface="Arial" pitchFamily="34" charset="0"/>
              </a:rPr>
              <a:t>are always outside the text</a:t>
            </a:r>
            <a:r>
              <a:rPr lang="en-US" sz="2000" b="1" dirty="0" smtClean="0">
                <a:latin typeface="Arial" pitchFamily="34" charset="0"/>
                <a:cs typeface="Arial" pitchFamily="34" charset="0"/>
              </a:rPr>
              <a:t>. </a:t>
            </a:r>
          </a:p>
          <a:p>
            <a:pPr lvl="0" algn="just">
              <a:lnSpc>
                <a:spcPct val="150000"/>
              </a:lnSpc>
              <a:buFont typeface="Wingdings" pitchFamily="2" charset="2"/>
              <a:buChar char="Ø"/>
            </a:pPr>
            <a:r>
              <a:rPr lang="en-US" sz="2000" b="1" dirty="0" smtClean="0">
                <a:latin typeface="Arial" pitchFamily="34" charset="0"/>
                <a:cs typeface="Arial" pitchFamily="34" charset="0"/>
              </a:rPr>
              <a:t>	</a:t>
            </a:r>
            <a:r>
              <a:rPr lang="en-US" sz="2000" b="1" dirty="0" smtClean="0">
                <a:latin typeface="Arial" pitchFamily="34" charset="0"/>
                <a:cs typeface="Arial" pitchFamily="34" charset="0"/>
              </a:rPr>
              <a:t>Structuralism </a:t>
            </a:r>
            <a:r>
              <a:rPr lang="en-US" sz="2000" b="1" dirty="0" smtClean="0">
                <a:latin typeface="Arial" pitchFamily="34" charset="0"/>
                <a:cs typeface="Arial" pitchFamily="34" charset="0"/>
              </a:rPr>
              <a:t>is not interested in what a text means, but in </a:t>
            </a:r>
            <a:r>
              <a:rPr lang="en-US" sz="2000" b="1" dirty="0" smtClean="0">
                <a:latin typeface="Arial" pitchFamily="34" charset="0"/>
                <a:cs typeface="Arial" pitchFamily="34" charset="0"/>
              </a:rPr>
              <a:t>	how </a:t>
            </a:r>
            <a:r>
              <a:rPr lang="en-US" sz="2000" b="1" dirty="0" smtClean="0">
                <a:latin typeface="Arial" pitchFamily="34" charset="0"/>
                <a:cs typeface="Arial" pitchFamily="34" charset="0"/>
              </a:rPr>
              <a:t>a text means what it </a:t>
            </a:r>
            <a:r>
              <a:rPr lang="en-US" sz="2000" b="1" dirty="0" smtClean="0">
                <a:latin typeface="Arial" pitchFamily="34" charset="0"/>
                <a:cs typeface="Arial" pitchFamily="34" charset="0"/>
              </a:rPr>
              <a:t>means </a:t>
            </a:r>
          </a:p>
          <a:p>
            <a:pPr lvl="0" algn="just">
              <a:lnSpc>
                <a:spcPct val="150000"/>
              </a:lnSpc>
              <a:buFont typeface="Wingdings" pitchFamily="2" charset="2"/>
              <a:buChar char="Ø"/>
            </a:pPr>
            <a:r>
              <a:rPr lang="en-US" sz="2000" b="1" dirty="0" smtClean="0">
                <a:latin typeface="Arial" pitchFamily="34" charset="0"/>
                <a:cs typeface="Arial" pitchFamily="34" charset="0"/>
              </a:rPr>
              <a:t>	</a:t>
            </a:r>
            <a:r>
              <a:rPr lang="en-US" sz="2000" b="1" dirty="0" smtClean="0">
                <a:latin typeface="Arial" pitchFamily="34" charset="0"/>
                <a:cs typeface="Arial" pitchFamily="34" charset="0"/>
              </a:rPr>
              <a:t>Issues </a:t>
            </a:r>
            <a:r>
              <a:rPr lang="en-US" sz="2000" b="1" dirty="0" smtClean="0">
                <a:latin typeface="Arial" pitchFamily="34" charset="0"/>
                <a:cs typeface="Arial" pitchFamily="34" charset="0"/>
              </a:rPr>
              <a:t>of interpretation and literary quality are in the </a:t>
            </a:r>
            <a:r>
              <a:rPr lang="en-US" sz="2000" b="1" dirty="0" smtClean="0">
                <a:latin typeface="Arial" pitchFamily="34" charset="0"/>
                <a:cs typeface="Arial" pitchFamily="34" charset="0"/>
              </a:rPr>
              <a:t>	domain </a:t>
            </a:r>
            <a:r>
              <a:rPr lang="en-US" sz="2000" b="1" dirty="0" smtClean="0">
                <a:latin typeface="Arial" pitchFamily="34" charset="0"/>
                <a:cs typeface="Arial" pitchFamily="34" charset="0"/>
              </a:rPr>
              <a:t>of surface phenomena , the domain of parole</a:t>
            </a:r>
            <a:r>
              <a:rPr lang="en-US" sz="2000" b="1" dirty="0" smtClean="0">
                <a:latin typeface="Arial" pitchFamily="34" charset="0"/>
                <a:cs typeface="Arial" pitchFamily="34" charset="0"/>
              </a:rPr>
              <a:t>. </a:t>
            </a:r>
          </a:p>
          <a:p>
            <a:pPr lvl="0" algn="just">
              <a:lnSpc>
                <a:spcPct val="150000"/>
              </a:lnSpc>
            </a:pPr>
            <a:endParaRPr lang="en-US" sz="2000" b="1" dirty="0">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599"/>
            <a:ext cx="7772400" cy="609601"/>
          </a:xfrm>
        </p:spPr>
        <p:style>
          <a:lnRef idx="1">
            <a:schemeClr val="accent1"/>
          </a:lnRef>
          <a:fillRef idx="3">
            <a:schemeClr val="accent1"/>
          </a:fillRef>
          <a:effectRef idx="2">
            <a:schemeClr val="accent1"/>
          </a:effectRef>
          <a:fontRef idx="minor">
            <a:schemeClr val="lt1"/>
          </a:fontRef>
        </p:style>
        <p:txBody>
          <a:bodyPr>
            <a:normAutofit/>
          </a:bodyPr>
          <a:lstStyle/>
          <a:p>
            <a:r>
              <a:rPr lang="en-US" sz="2400" b="1" u="sng" dirty="0" smtClean="0">
                <a:solidFill>
                  <a:srgbClr val="FFFF00"/>
                </a:solidFill>
              </a:rPr>
              <a:t>STRUCTURALISM AND LITERATURE</a:t>
            </a:r>
            <a:endParaRPr lang="en-US" sz="2400" dirty="0">
              <a:solidFill>
                <a:srgbClr val="FFFF00"/>
              </a:solidFill>
            </a:endParaRPr>
          </a:p>
        </p:txBody>
      </p:sp>
      <p:sp>
        <p:nvSpPr>
          <p:cNvPr id="3" name="Subtitle 2"/>
          <p:cNvSpPr>
            <a:spLocks noGrp="1"/>
          </p:cNvSpPr>
          <p:nvPr>
            <p:ph type="subTitle" idx="1"/>
          </p:nvPr>
        </p:nvSpPr>
        <p:spPr>
          <a:xfrm>
            <a:off x="457200" y="1219200"/>
            <a:ext cx="8382000" cy="3657600"/>
          </a:xfrm>
        </p:spPr>
        <p:txBody>
          <a:bodyPr>
            <a:noAutofit/>
          </a:bodyPr>
          <a:lstStyle/>
          <a:p>
            <a:pPr lvl="0" algn="just">
              <a:lnSpc>
                <a:spcPct val="150000"/>
              </a:lnSpc>
              <a:buFont typeface="Wingdings" pitchFamily="2" charset="2"/>
              <a:buChar char="Ø"/>
            </a:pPr>
            <a:r>
              <a:rPr lang="en-US" sz="2000" b="1" dirty="0" smtClean="0">
                <a:latin typeface="Arial" pitchFamily="34" charset="0"/>
                <a:cs typeface="Arial" pitchFamily="34" charset="0"/>
              </a:rPr>
              <a:t>	Structuralism </a:t>
            </a:r>
            <a:r>
              <a:rPr lang="en-US" sz="2000" b="1" dirty="0" smtClean="0">
                <a:latin typeface="Arial" pitchFamily="34" charset="0"/>
                <a:cs typeface="Arial" pitchFamily="34" charset="0"/>
              </a:rPr>
              <a:t>seeks instead the langue of literary texts, the </a:t>
            </a:r>
            <a:r>
              <a:rPr lang="en-US" sz="2000" b="1" dirty="0" smtClean="0">
                <a:latin typeface="Arial" pitchFamily="34" charset="0"/>
                <a:cs typeface="Arial" pitchFamily="34" charset="0"/>
              </a:rPr>
              <a:t>	structure </a:t>
            </a:r>
            <a:r>
              <a:rPr lang="en-US" sz="2000" b="1" dirty="0" smtClean="0">
                <a:latin typeface="Arial" pitchFamily="34" charset="0"/>
                <a:cs typeface="Arial" pitchFamily="34" charset="0"/>
              </a:rPr>
              <a:t>that allows text to make meaning, often referred to </a:t>
            </a:r>
            <a:r>
              <a:rPr lang="en-US" sz="2000" b="1" dirty="0" smtClean="0">
                <a:latin typeface="Arial" pitchFamily="34" charset="0"/>
                <a:cs typeface="Arial" pitchFamily="34" charset="0"/>
              </a:rPr>
              <a:t>	as </a:t>
            </a:r>
            <a:r>
              <a:rPr lang="en-US" sz="2000" b="1" dirty="0" smtClean="0">
                <a:latin typeface="Arial" pitchFamily="34" charset="0"/>
                <a:cs typeface="Arial" pitchFamily="34" charset="0"/>
              </a:rPr>
              <a:t>a grammar because it governs the rules by which </a:t>
            </a:r>
            <a:r>
              <a:rPr lang="en-US" sz="2000" b="1" dirty="0" smtClean="0">
                <a:latin typeface="Arial" pitchFamily="34" charset="0"/>
                <a:cs typeface="Arial" pitchFamily="34" charset="0"/>
              </a:rPr>
              <a:t>	fundamental </a:t>
            </a:r>
            <a:r>
              <a:rPr lang="en-US" sz="2000" b="1" dirty="0" smtClean="0">
                <a:latin typeface="Arial" pitchFamily="34" charset="0"/>
                <a:cs typeface="Arial" pitchFamily="34" charset="0"/>
              </a:rPr>
              <a:t>literary elements are identified</a:t>
            </a:r>
            <a:r>
              <a:rPr lang="en-US" sz="2000" b="1" dirty="0" smtClean="0">
                <a:latin typeface="Arial" pitchFamily="34" charset="0"/>
                <a:cs typeface="Arial" pitchFamily="34" charset="0"/>
              </a:rPr>
              <a:t>. </a:t>
            </a:r>
          </a:p>
          <a:p>
            <a:pPr lvl="0" algn="just">
              <a:lnSpc>
                <a:spcPct val="150000"/>
              </a:lnSpc>
              <a:buFont typeface="Wingdings" pitchFamily="2" charset="2"/>
              <a:buChar char="Ø"/>
            </a:pPr>
            <a:r>
              <a:rPr lang="en-US" sz="2000" b="1" dirty="0" smtClean="0">
                <a:latin typeface="Arial" pitchFamily="34" charset="0"/>
                <a:cs typeface="Arial" pitchFamily="34" charset="0"/>
              </a:rPr>
              <a:t>	</a:t>
            </a:r>
            <a:r>
              <a:rPr lang="en-US" sz="2000" b="1" dirty="0" smtClean="0">
                <a:latin typeface="Arial" pitchFamily="34" charset="0"/>
                <a:cs typeface="Arial" pitchFamily="34" charset="0"/>
              </a:rPr>
              <a:t>Human </a:t>
            </a:r>
            <a:r>
              <a:rPr lang="en-US" sz="2000" b="1" dirty="0" smtClean="0">
                <a:latin typeface="Arial" pitchFamily="34" charset="0"/>
                <a:cs typeface="Arial" pitchFamily="34" charset="0"/>
              </a:rPr>
              <a:t>beings project there narrative imaginations in two </a:t>
            </a:r>
            <a:r>
              <a:rPr lang="en-US" sz="2000" b="1" dirty="0" smtClean="0">
                <a:latin typeface="Arial" pitchFamily="34" charset="0"/>
                <a:cs typeface="Arial" pitchFamily="34" charset="0"/>
              </a:rPr>
              <a:t>	fundamental </a:t>
            </a:r>
            <a:r>
              <a:rPr lang="en-US" sz="2000" b="1" dirty="0" smtClean="0">
                <a:latin typeface="Arial" pitchFamily="34" charset="0"/>
                <a:cs typeface="Arial" pitchFamily="34" charset="0"/>
              </a:rPr>
              <a:t>ways: In representations of an idea world and </a:t>
            </a:r>
            <a:r>
              <a:rPr lang="en-US" sz="2000" b="1" dirty="0" smtClean="0">
                <a:latin typeface="Arial" pitchFamily="34" charset="0"/>
                <a:cs typeface="Arial" pitchFamily="34" charset="0"/>
              </a:rPr>
              <a:t>	in </a:t>
            </a:r>
            <a:r>
              <a:rPr lang="en-US" sz="2000" b="1" dirty="0" smtClean="0">
                <a:latin typeface="Arial" pitchFamily="34" charset="0"/>
                <a:cs typeface="Arial" pitchFamily="34" charset="0"/>
              </a:rPr>
              <a:t>representation of the real world. The real world is the </a:t>
            </a:r>
            <a:r>
              <a:rPr lang="en-US" sz="2000" b="1" dirty="0" smtClean="0">
                <a:latin typeface="Arial" pitchFamily="34" charset="0"/>
                <a:cs typeface="Arial" pitchFamily="34" charset="0"/>
              </a:rPr>
              <a:t>	world </a:t>
            </a:r>
            <a:r>
              <a:rPr lang="en-US" sz="2000" b="1" dirty="0" smtClean="0">
                <a:latin typeface="Arial" pitchFamily="34" charset="0"/>
                <a:cs typeface="Arial" pitchFamily="34" charset="0"/>
              </a:rPr>
              <a:t>of experience, uncertainity and failure</a:t>
            </a:r>
          </a:p>
          <a:p>
            <a:pPr lvl="0" algn="just">
              <a:lnSpc>
                <a:spcPct val="150000"/>
              </a:lnSpc>
            </a:pPr>
            <a:endParaRPr lang="en-US" sz="2000" b="1" dirty="0">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981201" y="3039070"/>
            <a:ext cx="5181599" cy="923330"/>
          </a:xfrm>
          <a:prstGeom prst="rect">
            <a:avLst/>
          </a:prstGeom>
          <a:noFill/>
        </p:spPr>
        <p:txBody>
          <a:bodyPr wrap="square" lIns="91440" tIns="45720" rIns="91440" bIns="45720">
            <a:spAutoFit/>
          </a:bodyPr>
          <a:lstStyle/>
          <a:p>
            <a:pPr algn="ctr"/>
            <a:r>
              <a:rPr lang="en-US" sz="5400" b="1" i="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THANK YOU</a:t>
            </a:r>
            <a:endParaRPr lang="en-US" sz="5400" b="1" i="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599"/>
            <a:ext cx="7772400" cy="609601"/>
          </a:xfrm>
        </p:spPr>
        <p:style>
          <a:lnRef idx="1">
            <a:schemeClr val="accent1"/>
          </a:lnRef>
          <a:fillRef idx="3">
            <a:schemeClr val="accent1"/>
          </a:fillRef>
          <a:effectRef idx="2">
            <a:schemeClr val="accent1"/>
          </a:effectRef>
          <a:fontRef idx="minor">
            <a:schemeClr val="lt1"/>
          </a:fontRef>
        </p:style>
        <p:txBody>
          <a:bodyPr>
            <a:normAutofit/>
          </a:bodyPr>
          <a:lstStyle/>
          <a:p>
            <a:r>
              <a:rPr lang="en-US" sz="2800" b="1" u="sng" dirty="0" smtClean="0">
                <a:solidFill>
                  <a:srgbClr val="FFFF00"/>
                </a:solidFill>
                <a:latin typeface="Arial" pitchFamily="34" charset="0"/>
                <a:cs typeface="Arial" pitchFamily="34" charset="0"/>
              </a:rPr>
              <a:t>INTRODUCTION</a:t>
            </a:r>
            <a:endParaRPr lang="en-US" sz="2800" b="1" u="sng" dirty="0">
              <a:solidFill>
                <a:srgbClr val="FFFF00"/>
              </a:solidFill>
              <a:latin typeface="Arial" pitchFamily="34" charset="0"/>
              <a:cs typeface="Arial" pitchFamily="34" charset="0"/>
            </a:endParaRPr>
          </a:p>
        </p:txBody>
      </p:sp>
      <p:sp>
        <p:nvSpPr>
          <p:cNvPr id="3" name="Subtitle 2"/>
          <p:cNvSpPr>
            <a:spLocks noGrp="1"/>
          </p:cNvSpPr>
          <p:nvPr>
            <p:ph type="subTitle" idx="1"/>
          </p:nvPr>
        </p:nvSpPr>
        <p:spPr>
          <a:xfrm>
            <a:off x="457200" y="1143000"/>
            <a:ext cx="8382000" cy="5105400"/>
          </a:xfrm>
        </p:spPr>
        <p:txBody>
          <a:bodyPr>
            <a:noAutofit/>
          </a:bodyPr>
          <a:lstStyle/>
          <a:p>
            <a:pPr algn="just">
              <a:lnSpc>
                <a:spcPct val="150000"/>
              </a:lnSpc>
              <a:spcBef>
                <a:spcPts val="0"/>
              </a:spcBef>
            </a:pPr>
            <a:r>
              <a:rPr lang="en-US" sz="2000" b="1" dirty="0" smtClean="0">
                <a:latin typeface="Arial" pitchFamily="34" charset="0"/>
                <a:cs typeface="Arial" pitchFamily="34" charset="0"/>
              </a:rPr>
              <a:t>Structuralism is the methodology that’s implies elements of human culture must be understood by the way of their relationship to a broader, over arching system of structure. It works to uncover the structures and all things were underlined that human do, think, perceive and feel. Its essence is the belief that things cannot be understood in isolation they have to be seen in the contest of the larger structures they are part of. Structures are imposed by over way of perceiving the world and organizing experience rather than objective entities.  According to it meaning is always outside</a:t>
            </a:r>
            <a:endParaRPr lang="en-US"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599"/>
            <a:ext cx="7772400" cy="609601"/>
          </a:xfrm>
        </p:spPr>
        <p:style>
          <a:lnRef idx="1">
            <a:schemeClr val="accent1"/>
          </a:lnRef>
          <a:fillRef idx="3">
            <a:schemeClr val="accent1"/>
          </a:fillRef>
          <a:effectRef idx="2">
            <a:schemeClr val="accent1"/>
          </a:effectRef>
          <a:fontRef idx="minor">
            <a:schemeClr val="lt1"/>
          </a:fontRef>
        </p:style>
        <p:txBody>
          <a:bodyPr>
            <a:normAutofit/>
          </a:bodyPr>
          <a:lstStyle/>
          <a:p>
            <a:r>
              <a:rPr lang="en-US" sz="2800" b="1" u="sng" dirty="0" smtClean="0">
                <a:solidFill>
                  <a:srgbClr val="FFFF00"/>
                </a:solidFill>
                <a:latin typeface="Arial" pitchFamily="34" charset="0"/>
                <a:cs typeface="Arial" pitchFamily="34" charset="0"/>
              </a:rPr>
              <a:t>BACKGROUND</a:t>
            </a:r>
            <a:endParaRPr lang="en-US" sz="2800" b="1" u="sng" dirty="0">
              <a:solidFill>
                <a:srgbClr val="FFFF00"/>
              </a:solidFill>
              <a:latin typeface="Arial" pitchFamily="34" charset="0"/>
              <a:cs typeface="Arial" pitchFamily="34" charset="0"/>
            </a:endParaRPr>
          </a:p>
        </p:txBody>
      </p:sp>
      <p:sp>
        <p:nvSpPr>
          <p:cNvPr id="3" name="Subtitle 2"/>
          <p:cNvSpPr>
            <a:spLocks noGrp="1"/>
          </p:cNvSpPr>
          <p:nvPr>
            <p:ph type="subTitle" idx="1"/>
          </p:nvPr>
        </p:nvSpPr>
        <p:spPr>
          <a:xfrm>
            <a:off x="457200" y="1143000"/>
            <a:ext cx="8382000" cy="5562600"/>
          </a:xfrm>
        </p:spPr>
        <p:txBody>
          <a:bodyPr>
            <a:noAutofit/>
          </a:bodyPr>
          <a:lstStyle/>
          <a:p>
            <a:pPr algn="just">
              <a:lnSpc>
                <a:spcPct val="150000"/>
              </a:lnSpc>
            </a:pPr>
            <a:r>
              <a:rPr lang="en-US" sz="2000" b="1" dirty="0" smtClean="0">
                <a:latin typeface="Arial" pitchFamily="34" charset="0"/>
                <a:cs typeface="Arial" pitchFamily="34" charset="0"/>
              </a:rPr>
              <a:t>It refers to a set of general principles shared by prominent European Linguists of the inter war period who were all deeply influenced by Ferdinand de Saussure (Course de Linguistique Generale). However, it is also customary to refer to American Linguistics as practiced from the 1930throught he 1950 as structural although from European structuralism and Saussure’s influence rather limited. Moreover, several European post war schools and movements are generally seen as falling within the preview of structuralism as well. It would be erroneous to refer to a single structuralist tradition in Linguistics and in order to be properly understood, both the European and American Structuralist tradition in Linguistics have partly to be assessed historically. </a:t>
            </a:r>
            <a:endParaRPr lang="en-US"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599"/>
            <a:ext cx="7772400" cy="609601"/>
          </a:xfrm>
        </p:spPr>
        <p:style>
          <a:lnRef idx="1">
            <a:schemeClr val="accent1"/>
          </a:lnRef>
          <a:fillRef idx="3">
            <a:schemeClr val="accent1"/>
          </a:fillRef>
          <a:effectRef idx="2">
            <a:schemeClr val="accent1"/>
          </a:effectRef>
          <a:fontRef idx="minor">
            <a:schemeClr val="lt1"/>
          </a:fontRef>
        </p:style>
        <p:txBody>
          <a:bodyPr>
            <a:normAutofit/>
          </a:bodyPr>
          <a:lstStyle/>
          <a:p>
            <a:r>
              <a:rPr lang="en-US" sz="2800" b="1" u="sng" dirty="0" smtClean="0">
                <a:solidFill>
                  <a:srgbClr val="FFFF00"/>
                </a:solidFill>
                <a:latin typeface="Arial" pitchFamily="34" charset="0"/>
                <a:cs typeface="Arial" pitchFamily="34" charset="0"/>
              </a:rPr>
              <a:t>BEGINNING</a:t>
            </a:r>
            <a:endParaRPr lang="en-US" sz="2800" dirty="0">
              <a:solidFill>
                <a:srgbClr val="FFFF00"/>
              </a:solidFill>
              <a:latin typeface="Arial" pitchFamily="34" charset="0"/>
              <a:cs typeface="Arial" pitchFamily="34" charset="0"/>
            </a:endParaRPr>
          </a:p>
        </p:txBody>
      </p:sp>
      <p:sp>
        <p:nvSpPr>
          <p:cNvPr id="3" name="Subtitle 2"/>
          <p:cNvSpPr>
            <a:spLocks noGrp="1"/>
          </p:cNvSpPr>
          <p:nvPr>
            <p:ph type="subTitle" idx="1"/>
          </p:nvPr>
        </p:nvSpPr>
        <p:spPr>
          <a:xfrm>
            <a:off x="457200" y="1143000"/>
            <a:ext cx="8382000" cy="3886200"/>
          </a:xfrm>
        </p:spPr>
        <p:txBody>
          <a:bodyPr>
            <a:noAutofit/>
          </a:bodyPr>
          <a:lstStyle/>
          <a:p>
            <a:pPr algn="just">
              <a:lnSpc>
                <a:spcPct val="150000"/>
              </a:lnSpc>
            </a:pPr>
            <a:r>
              <a:rPr lang="en-US" sz="2000" b="1" dirty="0" smtClean="0">
                <a:latin typeface="Arial" pitchFamily="34" charset="0"/>
                <a:cs typeface="Arial" pitchFamily="34" charset="0"/>
              </a:rPr>
              <a:t>It is noteworthy that Saussure himself never used the term structuralism, in his work. It was R. Jakobson who coined the term in 1929 in reference to an emerging new method which was being, psychology, sociology and anthropology. But its origin is connected with Saussure’s theory of signs, but Saussure himself concentrated instead on the patterns and functions of language in use today with the emphasis on how meanings are maintained and established on the functions of grammatical structures. </a:t>
            </a:r>
            <a:endParaRPr lang="en-US"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599"/>
            <a:ext cx="7772400" cy="609601"/>
          </a:xfrm>
        </p:spPr>
        <p:style>
          <a:lnRef idx="1">
            <a:schemeClr val="accent1"/>
          </a:lnRef>
          <a:fillRef idx="3">
            <a:schemeClr val="accent1"/>
          </a:fillRef>
          <a:effectRef idx="2">
            <a:schemeClr val="accent1"/>
          </a:effectRef>
          <a:fontRef idx="minor">
            <a:schemeClr val="lt1"/>
          </a:fontRef>
        </p:style>
        <p:txBody>
          <a:bodyPr>
            <a:normAutofit/>
          </a:bodyPr>
          <a:lstStyle/>
          <a:p>
            <a:r>
              <a:rPr lang="en-US" sz="2800" b="1" u="sng" dirty="0" smtClean="0">
                <a:solidFill>
                  <a:srgbClr val="FFFF00"/>
                </a:solidFill>
              </a:rPr>
              <a:t>SAUSSURE’S THEORY OF SIGNS</a:t>
            </a:r>
            <a:endParaRPr lang="en-US" sz="2800" dirty="0">
              <a:solidFill>
                <a:srgbClr val="FFFF00"/>
              </a:solidFill>
            </a:endParaRPr>
          </a:p>
        </p:txBody>
      </p:sp>
      <p:sp>
        <p:nvSpPr>
          <p:cNvPr id="3" name="Subtitle 2"/>
          <p:cNvSpPr>
            <a:spLocks noGrp="1"/>
          </p:cNvSpPr>
          <p:nvPr>
            <p:ph type="subTitle" idx="1"/>
          </p:nvPr>
        </p:nvSpPr>
        <p:spPr>
          <a:xfrm>
            <a:off x="457200" y="1143000"/>
            <a:ext cx="8382000" cy="5715000"/>
          </a:xfrm>
        </p:spPr>
        <p:txBody>
          <a:bodyPr>
            <a:noAutofit/>
          </a:bodyPr>
          <a:lstStyle/>
          <a:p>
            <a:pPr algn="l">
              <a:lnSpc>
                <a:spcPct val="150000"/>
              </a:lnSpc>
            </a:pPr>
            <a:r>
              <a:rPr lang="en-US" sz="2000" dirty="0" smtClean="0">
                <a:solidFill>
                  <a:srgbClr val="FFFF00"/>
                </a:solidFill>
                <a:latin typeface="Arial" pitchFamily="34" charset="0"/>
                <a:cs typeface="Arial" pitchFamily="34" charset="0"/>
              </a:rPr>
              <a:t>He gives three pronouncements</a:t>
            </a:r>
            <a:r>
              <a:rPr lang="en-US" sz="2000" dirty="0" smtClean="0">
                <a:latin typeface="Arial" pitchFamily="34" charset="0"/>
                <a:cs typeface="Arial" pitchFamily="34" charset="0"/>
              </a:rPr>
              <a:t> </a:t>
            </a:r>
          </a:p>
          <a:p>
            <a:pPr algn="just">
              <a:lnSpc>
                <a:spcPct val="150000"/>
              </a:lnSpc>
              <a:buFont typeface="Wingdings" pitchFamily="2" charset="2"/>
              <a:buChar char="Ø"/>
            </a:pPr>
            <a:r>
              <a:rPr lang="en-US" sz="2000" dirty="0" smtClean="0">
                <a:latin typeface="Arial" pitchFamily="34" charset="0"/>
                <a:cs typeface="Arial" pitchFamily="34" charset="0"/>
              </a:rPr>
              <a:t> 	The </a:t>
            </a:r>
            <a:r>
              <a:rPr lang="en-US" sz="2000" dirty="0" smtClean="0">
                <a:latin typeface="Arial" pitchFamily="34" charset="0"/>
                <a:cs typeface="Arial" pitchFamily="34" charset="0"/>
              </a:rPr>
              <a:t>meaning we give to the words are purely arbitrary and they </a:t>
            </a:r>
            <a:r>
              <a:rPr lang="en-US" sz="2000" dirty="0" smtClean="0">
                <a:latin typeface="Arial" pitchFamily="34" charset="0"/>
                <a:cs typeface="Arial" pitchFamily="34" charset="0"/>
              </a:rPr>
              <a:t>	are maintained </a:t>
            </a:r>
            <a:r>
              <a:rPr lang="en-US" sz="2000" dirty="0" smtClean="0">
                <a:latin typeface="Arial" pitchFamily="34" charset="0"/>
                <a:cs typeface="Arial" pitchFamily="34" charset="0"/>
              </a:rPr>
              <a:t>by convention only. Words are unmotivated </a:t>
            </a:r>
            <a:r>
              <a:rPr lang="en-US" sz="2000" dirty="0" smtClean="0">
                <a:latin typeface="Arial" pitchFamily="34" charset="0"/>
                <a:cs typeface="Arial" pitchFamily="34" charset="0"/>
              </a:rPr>
              <a:t>	signs</a:t>
            </a:r>
            <a:r>
              <a:rPr lang="en-US" sz="2000" dirty="0" smtClean="0">
                <a:latin typeface="Arial" pitchFamily="34" charset="0"/>
                <a:cs typeface="Arial" pitchFamily="34" charset="0"/>
              </a:rPr>
              <a:t>. There is no connection between words and what is </a:t>
            </a:r>
            <a:r>
              <a:rPr lang="en-US" sz="2000" dirty="0" smtClean="0">
                <a:latin typeface="Arial" pitchFamily="34" charset="0"/>
                <a:cs typeface="Arial" pitchFamily="34" charset="0"/>
              </a:rPr>
              <a:t>	designated</a:t>
            </a:r>
            <a:r>
              <a:rPr lang="en-US" sz="2000" dirty="0" smtClean="0">
                <a:latin typeface="Arial" pitchFamily="34" charset="0"/>
                <a:cs typeface="Arial" pitchFamily="34" charset="0"/>
              </a:rPr>
              <a:t>. Names are inconsistent and slippery</a:t>
            </a:r>
            <a:r>
              <a:rPr lang="en-US" sz="2000" dirty="0" smtClean="0">
                <a:latin typeface="Arial" pitchFamily="34" charset="0"/>
                <a:cs typeface="Arial" pitchFamily="34" charset="0"/>
              </a:rPr>
              <a:t>. </a:t>
            </a:r>
          </a:p>
          <a:p>
            <a:pPr algn="just">
              <a:lnSpc>
                <a:spcPct val="150000"/>
              </a:lnSpc>
              <a:buFont typeface="Wingdings" pitchFamily="2" charset="2"/>
              <a:buChar char="Ø"/>
            </a:pPr>
            <a:r>
              <a:rPr lang="en-US" sz="2000" dirty="0" smtClean="0">
                <a:latin typeface="Arial" pitchFamily="34" charset="0"/>
                <a:cs typeface="Arial" pitchFamily="34" charset="0"/>
              </a:rPr>
              <a:t>	</a:t>
            </a:r>
            <a:r>
              <a:rPr lang="en-US" sz="2000" dirty="0" smtClean="0">
                <a:latin typeface="Arial" pitchFamily="34" charset="0"/>
                <a:cs typeface="Arial" pitchFamily="34" charset="0"/>
              </a:rPr>
              <a:t>He </a:t>
            </a:r>
            <a:r>
              <a:rPr lang="en-US" sz="2000" dirty="0" smtClean="0">
                <a:latin typeface="Arial" pitchFamily="34" charset="0"/>
                <a:cs typeface="Arial" pitchFamily="34" charset="0"/>
              </a:rPr>
              <a:t>emphasized that the meanings of the words are relational </a:t>
            </a:r>
            <a:r>
              <a:rPr lang="en-US" sz="2000" dirty="0" smtClean="0">
                <a:latin typeface="Arial" pitchFamily="34" charset="0"/>
                <a:cs typeface="Arial" pitchFamily="34" charset="0"/>
              </a:rPr>
              <a:t>	means </a:t>
            </a:r>
            <a:r>
              <a:rPr lang="en-US" sz="2000" dirty="0" smtClean="0">
                <a:latin typeface="Arial" pitchFamily="34" charset="0"/>
                <a:cs typeface="Arial" pitchFamily="34" charset="0"/>
              </a:rPr>
              <a:t>that no word can be defined in isolation from other words. </a:t>
            </a:r>
            <a:r>
              <a:rPr lang="en-US" sz="2000" dirty="0" smtClean="0">
                <a:latin typeface="Arial" pitchFamily="34" charset="0"/>
                <a:cs typeface="Arial" pitchFamily="34" charset="0"/>
              </a:rPr>
              <a:t>	Words </a:t>
            </a:r>
            <a:r>
              <a:rPr lang="en-US" sz="2000" dirty="0" smtClean="0">
                <a:latin typeface="Arial" pitchFamily="34" charset="0"/>
                <a:cs typeface="Arial" pitchFamily="34" charset="0"/>
              </a:rPr>
              <a:t>are in a paradigmatic chain. It is a substitutional </a:t>
            </a:r>
            <a:r>
              <a:rPr lang="en-US" sz="2000" dirty="0" smtClean="0">
                <a:latin typeface="Arial" pitchFamily="34" charset="0"/>
                <a:cs typeface="Arial" pitchFamily="34" charset="0"/>
              </a:rPr>
              <a:t>	relationship </a:t>
            </a:r>
            <a:r>
              <a:rPr lang="en-US" sz="2000" dirty="0" smtClean="0">
                <a:latin typeface="Arial" pitchFamily="34" charset="0"/>
                <a:cs typeface="Arial" pitchFamily="34" charset="0"/>
              </a:rPr>
              <a:t>that a linguistic unit has with the other </a:t>
            </a:r>
            <a:r>
              <a:rPr lang="en-US" sz="2000" dirty="0" smtClean="0">
                <a:latin typeface="Arial" pitchFamily="34" charset="0"/>
                <a:cs typeface="Arial" pitchFamily="34" charset="0"/>
              </a:rPr>
              <a:t>units.</a:t>
            </a:r>
          </a:p>
          <a:p>
            <a:pPr algn="just">
              <a:lnSpc>
                <a:spcPct val="150000"/>
              </a:lnSpc>
              <a:buFont typeface="Wingdings" pitchFamily="2" charset="2"/>
              <a:buChar char="Ø"/>
            </a:pPr>
            <a:r>
              <a:rPr lang="en-US" sz="2000" dirty="0" smtClean="0">
                <a:latin typeface="Arial" pitchFamily="34" charset="0"/>
                <a:cs typeface="Arial" pitchFamily="34" charset="0"/>
              </a:rPr>
              <a:t>	</a:t>
            </a:r>
            <a:r>
              <a:rPr lang="en-US" sz="2000" dirty="0" smtClean="0">
                <a:latin typeface="Arial" pitchFamily="34" charset="0"/>
                <a:cs typeface="Arial" pitchFamily="34" charset="0"/>
              </a:rPr>
              <a:t>Language   </a:t>
            </a:r>
            <a:r>
              <a:rPr lang="en-US" sz="2000" dirty="0" smtClean="0">
                <a:latin typeface="Arial" pitchFamily="34" charset="0"/>
                <a:cs typeface="Arial" pitchFamily="34" charset="0"/>
              </a:rPr>
              <a:t>constitutes our world. Meaning is always attributed </a:t>
            </a:r>
            <a:r>
              <a:rPr lang="en-US" sz="2000" dirty="0" smtClean="0">
                <a:latin typeface="Arial" pitchFamily="34" charset="0"/>
                <a:cs typeface="Arial" pitchFamily="34" charset="0"/>
              </a:rPr>
              <a:t>	to </a:t>
            </a:r>
            <a:r>
              <a:rPr lang="en-US" sz="2000" dirty="0" smtClean="0">
                <a:latin typeface="Arial" pitchFamily="34" charset="0"/>
                <a:cs typeface="Arial" pitchFamily="34" charset="0"/>
              </a:rPr>
              <a:t>the object or idea by the human mind and constructed by and </a:t>
            </a:r>
            <a:r>
              <a:rPr lang="en-US" sz="2000" dirty="0" smtClean="0">
                <a:latin typeface="Arial" pitchFamily="34" charset="0"/>
                <a:cs typeface="Arial" pitchFamily="34" charset="0"/>
              </a:rPr>
              <a:t>	expressed </a:t>
            </a:r>
            <a:r>
              <a:rPr lang="en-US" sz="2000" dirty="0" smtClean="0">
                <a:latin typeface="Arial" pitchFamily="34" charset="0"/>
                <a:cs typeface="Arial" pitchFamily="34" charset="0"/>
              </a:rPr>
              <a:t>through language.</a:t>
            </a:r>
          </a:p>
          <a:p>
            <a:pPr>
              <a:lnSpc>
                <a:spcPct val="150000"/>
              </a:lnSpc>
            </a:pPr>
            <a:r>
              <a:rPr lang="en-US" sz="2000" dirty="0" smtClean="0">
                <a:latin typeface="Arial" pitchFamily="34" charset="0"/>
                <a:cs typeface="Arial" pitchFamily="34" charset="0"/>
              </a:rPr>
              <a:t>. </a:t>
            </a:r>
            <a:endParaRPr lang="en-US"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599"/>
            <a:ext cx="7772400" cy="609601"/>
          </a:xfrm>
        </p:spPr>
        <p:style>
          <a:lnRef idx="1">
            <a:schemeClr val="accent1"/>
          </a:lnRef>
          <a:fillRef idx="3">
            <a:schemeClr val="accent1"/>
          </a:fillRef>
          <a:effectRef idx="2">
            <a:schemeClr val="accent1"/>
          </a:effectRef>
          <a:fontRef idx="minor">
            <a:schemeClr val="lt1"/>
          </a:fontRef>
        </p:style>
        <p:txBody>
          <a:bodyPr>
            <a:normAutofit/>
          </a:bodyPr>
          <a:lstStyle/>
          <a:p>
            <a:r>
              <a:rPr lang="en-US" sz="2800" b="1" u="sng" dirty="0" smtClean="0">
                <a:solidFill>
                  <a:srgbClr val="FFFF00"/>
                </a:solidFill>
              </a:rPr>
              <a:t>SAUSSURE’S THEORY OF SIGNS</a:t>
            </a:r>
            <a:endParaRPr lang="en-US" sz="2800" dirty="0">
              <a:solidFill>
                <a:srgbClr val="FFFF00"/>
              </a:solidFill>
            </a:endParaRPr>
          </a:p>
        </p:txBody>
      </p:sp>
      <p:sp>
        <p:nvSpPr>
          <p:cNvPr id="3" name="Subtitle 2"/>
          <p:cNvSpPr>
            <a:spLocks noGrp="1"/>
          </p:cNvSpPr>
          <p:nvPr>
            <p:ph type="subTitle" idx="1"/>
          </p:nvPr>
        </p:nvSpPr>
        <p:spPr>
          <a:xfrm>
            <a:off x="457200" y="1143000"/>
            <a:ext cx="8382000" cy="3886200"/>
          </a:xfrm>
        </p:spPr>
        <p:txBody>
          <a:bodyPr>
            <a:noAutofit/>
          </a:bodyPr>
          <a:lstStyle/>
          <a:p>
            <a:pPr algn="just">
              <a:lnSpc>
                <a:spcPct val="150000"/>
              </a:lnSpc>
              <a:buFont typeface="Wingdings" pitchFamily="2" charset="2"/>
              <a:buChar char="Ø"/>
            </a:pPr>
            <a:r>
              <a:rPr lang="en-US" sz="2000" b="1" dirty="0" smtClean="0">
                <a:latin typeface="Arial" pitchFamily="34" charset="0"/>
                <a:cs typeface="Arial" pitchFamily="34" charset="0"/>
              </a:rPr>
              <a:t>	</a:t>
            </a:r>
            <a:r>
              <a:rPr lang="en-US" sz="2000" b="1" dirty="0" smtClean="0">
                <a:latin typeface="Arial" pitchFamily="34" charset="0"/>
                <a:cs typeface="Arial" pitchFamily="34" charset="0"/>
              </a:rPr>
              <a:t>Language </a:t>
            </a:r>
            <a:r>
              <a:rPr lang="en-US" sz="2000" b="1" dirty="0" smtClean="0">
                <a:latin typeface="Arial" pitchFamily="34" charset="0"/>
                <a:cs typeface="Arial" pitchFamily="34" charset="0"/>
              </a:rPr>
              <a:t>works in binary </a:t>
            </a:r>
            <a:r>
              <a:rPr lang="en-US" sz="2000" b="1" dirty="0" smtClean="0">
                <a:latin typeface="Arial" pitchFamily="34" charset="0"/>
                <a:cs typeface="Arial" pitchFamily="34" charset="0"/>
              </a:rPr>
              <a:t>opposition.</a:t>
            </a:r>
          </a:p>
          <a:p>
            <a:pPr algn="just">
              <a:lnSpc>
                <a:spcPct val="150000"/>
              </a:lnSpc>
              <a:buFont typeface="Wingdings" pitchFamily="2" charset="2"/>
              <a:buChar char="Ø"/>
            </a:pPr>
            <a:r>
              <a:rPr lang="en-US" sz="2000" b="1" dirty="0" smtClean="0">
                <a:latin typeface="Arial" pitchFamily="34" charset="0"/>
                <a:cs typeface="Arial" pitchFamily="34" charset="0"/>
              </a:rPr>
              <a:t>	He gives the distinction between Langue and Parole. Parole </a:t>
            </a:r>
            <a:r>
              <a:rPr lang="en-US" sz="2000" b="1" dirty="0" smtClean="0">
                <a:latin typeface="Arial" pitchFamily="34" charset="0"/>
                <a:cs typeface="Arial" pitchFamily="34" charset="0"/>
              </a:rPr>
              <a:t>	is </a:t>
            </a:r>
            <a:r>
              <a:rPr lang="en-US" sz="2000" b="1" dirty="0" smtClean="0">
                <a:latin typeface="Arial" pitchFamily="34" charset="0"/>
                <a:cs typeface="Arial" pitchFamily="34" charset="0"/>
              </a:rPr>
              <a:t>the language we acutely realize it in individual utterances </a:t>
            </a:r>
            <a:r>
              <a:rPr lang="en-US" sz="2000" b="1" dirty="0" smtClean="0">
                <a:latin typeface="Arial" pitchFamily="34" charset="0"/>
                <a:cs typeface="Arial" pitchFamily="34" charset="0"/>
              </a:rPr>
              <a:t>	and </a:t>
            </a:r>
            <a:r>
              <a:rPr lang="en-US" sz="2000" b="1" dirty="0" smtClean="0">
                <a:latin typeface="Arial" pitchFamily="34" charset="0"/>
                <a:cs typeface="Arial" pitchFamily="34" charset="0"/>
              </a:rPr>
              <a:t>parole refers to the concrete instances of the use of </a:t>
            </a:r>
            <a:r>
              <a:rPr lang="en-US" sz="2000" b="1" dirty="0" smtClean="0">
                <a:latin typeface="Arial" pitchFamily="34" charset="0"/>
                <a:cs typeface="Arial" pitchFamily="34" charset="0"/>
              </a:rPr>
              <a:t>	language</a:t>
            </a:r>
            <a:r>
              <a:rPr lang="en-US" sz="2000" b="1" dirty="0" smtClean="0">
                <a:latin typeface="Arial" pitchFamily="34" charset="0"/>
                <a:cs typeface="Arial" pitchFamily="34" charset="0"/>
              </a:rPr>
              <a:t>.   </a:t>
            </a:r>
            <a:endParaRPr lang="en-US" sz="2000" b="1" dirty="0" smtClean="0">
              <a:latin typeface="Arial" pitchFamily="34" charset="0"/>
              <a:cs typeface="Arial" pitchFamily="34" charset="0"/>
            </a:endParaRPr>
          </a:p>
          <a:p>
            <a:pPr algn="just">
              <a:lnSpc>
                <a:spcPct val="150000"/>
              </a:lnSpc>
              <a:buFont typeface="Wingdings" pitchFamily="2" charset="2"/>
              <a:buChar char="Ø"/>
            </a:pPr>
            <a:r>
              <a:rPr lang="en-US" sz="2000" b="1" dirty="0" smtClean="0">
                <a:latin typeface="Arial" pitchFamily="34" charset="0"/>
                <a:cs typeface="Arial" pitchFamily="34" charset="0"/>
              </a:rPr>
              <a:t>	</a:t>
            </a:r>
            <a:r>
              <a:rPr lang="en-US" sz="2000" b="1" dirty="0" smtClean="0">
                <a:latin typeface="Arial" pitchFamily="34" charset="0"/>
                <a:cs typeface="Arial" pitchFamily="34" charset="0"/>
              </a:rPr>
              <a:t>He </a:t>
            </a:r>
            <a:r>
              <a:rPr lang="en-US" sz="2000" b="1" dirty="0" smtClean="0">
                <a:latin typeface="Arial" pitchFamily="34" charset="0"/>
                <a:cs typeface="Arial" pitchFamily="34" charset="0"/>
              </a:rPr>
              <a:t>gives the distinction between signifier and signified. </a:t>
            </a:r>
            <a:r>
              <a:rPr lang="en-US" sz="2000" b="1" dirty="0" smtClean="0">
                <a:latin typeface="Arial" pitchFamily="34" charset="0"/>
                <a:cs typeface="Arial" pitchFamily="34" charset="0"/>
              </a:rPr>
              <a:t>	Words </a:t>
            </a:r>
            <a:r>
              <a:rPr lang="en-US" sz="2000" b="1" dirty="0" smtClean="0">
                <a:latin typeface="Arial" pitchFamily="34" charset="0"/>
                <a:cs typeface="Arial" pitchFamily="34" charset="0"/>
              </a:rPr>
              <a:t>do not refer directly to things. What is written or </a:t>
            </a:r>
            <a:r>
              <a:rPr lang="en-US" sz="2000" b="1" dirty="0" smtClean="0">
                <a:latin typeface="Arial" pitchFamily="34" charset="0"/>
                <a:cs typeface="Arial" pitchFamily="34" charset="0"/>
              </a:rPr>
              <a:t>	spoken </a:t>
            </a:r>
            <a:r>
              <a:rPr lang="en-US" sz="2000" b="1" dirty="0" smtClean="0">
                <a:latin typeface="Arial" pitchFamily="34" charset="0"/>
                <a:cs typeface="Arial" pitchFamily="34" charset="0"/>
              </a:rPr>
              <a:t>is signifier and what is thought is signified. </a:t>
            </a:r>
            <a:endParaRPr lang="en-US"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599"/>
            <a:ext cx="7772400" cy="609601"/>
          </a:xfrm>
        </p:spPr>
        <p:style>
          <a:lnRef idx="1">
            <a:schemeClr val="accent1"/>
          </a:lnRef>
          <a:fillRef idx="3">
            <a:schemeClr val="accent1"/>
          </a:fillRef>
          <a:effectRef idx="2">
            <a:schemeClr val="accent1"/>
          </a:effectRef>
          <a:fontRef idx="minor">
            <a:schemeClr val="lt1"/>
          </a:fontRef>
        </p:style>
        <p:txBody>
          <a:bodyPr>
            <a:normAutofit fontScale="90000"/>
          </a:bodyPr>
          <a:lstStyle/>
          <a:p>
            <a:r>
              <a:rPr lang="en-US" sz="2800" b="1" u="sng" dirty="0" smtClean="0">
                <a:solidFill>
                  <a:srgbClr val="FFFF00"/>
                </a:solidFill>
              </a:rPr>
              <a:t>CLAUD LEVI-STRAUSS (STRUCTURAL ANTHROPOLOGY)</a:t>
            </a:r>
            <a:endParaRPr lang="en-US" sz="2800" dirty="0">
              <a:solidFill>
                <a:srgbClr val="FFFF00"/>
              </a:solidFill>
            </a:endParaRPr>
          </a:p>
        </p:txBody>
      </p:sp>
      <p:sp>
        <p:nvSpPr>
          <p:cNvPr id="3" name="Subtitle 2"/>
          <p:cNvSpPr>
            <a:spLocks noGrp="1"/>
          </p:cNvSpPr>
          <p:nvPr>
            <p:ph type="subTitle" idx="1"/>
          </p:nvPr>
        </p:nvSpPr>
        <p:spPr>
          <a:xfrm>
            <a:off x="457200" y="1143000"/>
            <a:ext cx="8382000" cy="5105400"/>
          </a:xfrm>
        </p:spPr>
        <p:txBody>
          <a:bodyPr>
            <a:noAutofit/>
          </a:bodyPr>
          <a:lstStyle/>
          <a:p>
            <a:pPr algn="just">
              <a:lnSpc>
                <a:spcPct val="150000"/>
              </a:lnSpc>
            </a:pPr>
            <a:r>
              <a:rPr lang="en-US" sz="2000" b="1" dirty="0" smtClean="0">
                <a:latin typeface="Arial" pitchFamily="34" charset="0"/>
                <a:cs typeface="Arial" pitchFamily="34" charset="0"/>
              </a:rPr>
              <a:t>	It was created by Claud Levi- Strauss in the late 1950’s. It seeks the underlying common denominators, the structures, that link all human beings regardless of the differences among the surface phenomena of the cultures to which they belong. The existence of structural similarities among seemingly different myths of different cultures was one of the levis Strauss’s particular areas of interests. His goal was to discover when different myths are actually different versions of the same myths, in order to show that human being from very different cultures share structures of consciousness that project themselves in the formation of structurally similarly myths. </a:t>
            </a:r>
            <a:endParaRPr lang="en-US"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599"/>
            <a:ext cx="7772400" cy="609601"/>
          </a:xfrm>
        </p:spPr>
        <p:style>
          <a:lnRef idx="1">
            <a:schemeClr val="accent1"/>
          </a:lnRef>
          <a:fillRef idx="3">
            <a:schemeClr val="accent1"/>
          </a:fillRef>
          <a:effectRef idx="2">
            <a:schemeClr val="accent1"/>
          </a:effectRef>
          <a:fontRef idx="minor">
            <a:schemeClr val="lt1"/>
          </a:fontRef>
        </p:style>
        <p:txBody>
          <a:bodyPr>
            <a:normAutofit fontScale="90000"/>
          </a:bodyPr>
          <a:lstStyle/>
          <a:p>
            <a:r>
              <a:rPr lang="en-US" sz="2800" b="1" u="sng" dirty="0" smtClean="0">
                <a:solidFill>
                  <a:srgbClr val="FFFF00"/>
                </a:solidFill>
              </a:rPr>
              <a:t>CLAUD LEVI-STRAUSS (STRUCTURAL ANTHROPOLOGY)</a:t>
            </a:r>
            <a:endParaRPr lang="en-US" sz="2800" dirty="0">
              <a:solidFill>
                <a:srgbClr val="FFFF00"/>
              </a:solidFill>
            </a:endParaRPr>
          </a:p>
        </p:txBody>
      </p:sp>
      <p:sp>
        <p:nvSpPr>
          <p:cNvPr id="3" name="Subtitle 2"/>
          <p:cNvSpPr>
            <a:spLocks noGrp="1"/>
          </p:cNvSpPr>
          <p:nvPr>
            <p:ph type="subTitle" idx="1"/>
          </p:nvPr>
        </p:nvSpPr>
        <p:spPr>
          <a:xfrm>
            <a:off x="457200" y="1219200"/>
            <a:ext cx="8382000" cy="3886200"/>
          </a:xfrm>
        </p:spPr>
        <p:txBody>
          <a:bodyPr>
            <a:noAutofit/>
          </a:bodyPr>
          <a:lstStyle/>
          <a:p>
            <a:pPr algn="just">
              <a:lnSpc>
                <a:spcPct val="150000"/>
              </a:lnSpc>
            </a:pPr>
            <a:r>
              <a:rPr lang="en-US" sz="2000" b="1" dirty="0" smtClean="0">
                <a:latin typeface="Arial" pitchFamily="34" charset="0"/>
                <a:cs typeface="Arial" pitchFamily="34" charset="0"/>
              </a:rPr>
              <a:t>He </a:t>
            </a:r>
            <a:r>
              <a:rPr lang="en-US" sz="2000" b="1" dirty="0" smtClean="0">
                <a:latin typeface="Arial" pitchFamily="34" charset="0"/>
                <a:cs typeface="Arial" pitchFamily="34" charset="0"/>
              </a:rPr>
              <a:t>analysis the Oedipus myth, which he believed embodies the conflict between our knowledge that we are born of sexual union and persistent belief among many culture that we are born of the earth. By reading Oedipus myth, we can have an image of myth of that time and the mythodology of the Greek. Levi-Strauss has belief that there is no true and original version of any myth. Each version is equally valid.</a:t>
            </a:r>
            <a:endParaRPr lang="en-US" sz="2000" b="1" dirty="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599"/>
            <a:ext cx="7772400" cy="609601"/>
          </a:xfrm>
        </p:spPr>
        <p:style>
          <a:lnRef idx="1">
            <a:schemeClr val="accent1"/>
          </a:lnRef>
          <a:fillRef idx="3">
            <a:schemeClr val="accent1"/>
          </a:fillRef>
          <a:effectRef idx="2">
            <a:schemeClr val="accent1"/>
          </a:effectRef>
          <a:fontRef idx="minor">
            <a:schemeClr val="lt1"/>
          </a:fontRef>
        </p:style>
        <p:txBody>
          <a:bodyPr>
            <a:normAutofit/>
          </a:bodyPr>
          <a:lstStyle/>
          <a:p>
            <a:r>
              <a:rPr lang="en-US" sz="2400" b="1" u="sng" dirty="0" smtClean="0">
                <a:solidFill>
                  <a:srgbClr val="FFFF00"/>
                </a:solidFill>
                <a:latin typeface="Arial" pitchFamily="34" charset="0"/>
                <a:cs typeface="Arial" pitchFamily="34" charset="0"/>
              </a:rPr>
              <a:t>FOR EXAMPLE</a:t>
            </a:r>
            <a:endParaRPr lang="en-US" sz="2800" dirty="0">
              <a:solidFill>
                <a:srgbClr val="FFFF00"/>
              </a:solidFill>
              <a:latin typeface="Arial" pitchFamily="34" charset="0"/>
              <a:cs typeface="Arial" pitchFamily="34" charset="0"/>
            </a:endParaRPr>
          </a:p>
        </p:txBody>
      </p:sp>
      <p:sp>
        <p:nvSpPr>
          <p:cNvPr id="3" name="Subtitle 2"/>
          <p:cNvSpPr>
            <a:spLocks noGrp="1"/>
          </p:cNvSpPr>
          <p:nvPr>
            <p:ph type="subTitle" idx="1"/>
          </p:nvPr>
        </p:nvSpPr>
        <p:spPr>
          <a:xfrm>
            <a:off x="457200" y="1219200"/>
            <a:ext cx="8382000" cy="2590800"/>
          </a:xfrm>
        </p:spPr>
        <p:txBody>
          <a:bodyPr>
            <a:noAutofit/>
          </a:bodyPr>
          <a:lstStyle/>
          <a:p>
            <a:pPr algn="just">
              <a:lnSpc>
                <a:spcPct val="150000"/>
              </a:lnSpc>
            </a:pPr>
            <a:r>
              <a:rPr lang="en-US" sz="2000" b="1" dirty="0" smtClean="0">
                <a:latin typeface="Arial" pitchFamily="34" charset="0"/>
                <a:cs typeface="Arial" pitchFamily="34" charset="0"/>
              </a:rPr>
              <a:t>John Donne’s “Good Morrow” can only be understood if we first have a clear notion of the genre parodies and subverts. Because any poem is an example of a particular genre, structure, rules and conventions. As “Alba” the (dawn song): A poetic formation from 12</a:t>
            </a:r>
            <a:r>
              <a:rPr lang="en-US" sz="2000" b="1" baseline="30000" dirty="0" smtClean="0">
                <a:latin typeface="Arial" pitchFamily="34" charset="0"/>
                <a:cs typeface="Arial" pitchFamily="34" charset="0"/>
              </a:rPr>
              <a:t>th</a:t>
            </a:r>
            <a:r>
              <a:rPr lang="en-US" sz="2000" b="1" dirty="0" smtClean="0">
                <a:latin typeface="Arial" pitchFamily="34" charset="0"/>
                <a:cs typeface="Arial" pitchFamily="34" charset="0"/>
              </a:rPr>
              <a:t> century in which lovers lament the approach of daybreak.</a:t>
            </a:r>
            <a:endParaRPr lang="en-US" sz="2000" b="1" dirty="0">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723</Words>
  <Application>Microsoft Office PowerPoint</Application>
  <PresentationFormat>On-screen Show (4:3)</PresentationFormat>
  <Paragraphs>53</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STRUCTURALISM</vt:lpstr>
      <vt:lpstr>INTRODUCTION</vt:lpstr>
      <vt:lpstr>BACKGROUND</vt:lpstr>
      <vt:lpstr>BEGINNING</vt:lpstr>
      <vt:lpstr>SAUSSURE’S THEORY OF SIGNS</vt:lpstr>
      <vt:lpstr>SAUSSURE’S THEORY OF SIGNS</vt:lpstr>
      <vt:lpstr>CLAUD LEVI-STRAUSS (STRUCTURAL ANTHROPOLOGY)</vt:lpstr>
      <vt:lpstr>CLAUD LEVI-STRAUSS (STRUCTURAL ANTHROPOLOGY)</vt:lpstr>
      <vt:lpstr>FOR EXAMPLE</vt:lpstr>
      <vt:lpstr>ROLAND BARTHES (SEMIOTICS)</vt:lpstr>
      <vt:lpstr>ROLAND BARTHES (SEMIOTICS)</vt:lpstr>
      <vt:lpstr>ROLAND BARTHES (SEMIOTICS)</vt:lpstr>
      <vt:lpstr>BARTH’S FIVE CODES</vt:lpstr>
      <vt:lpstr>BARTH’S FIVE CODES</vt:lpstr>
      <vt:lpstr>STRUCTURALISM AND LITERATURE</vt:lpstr>
      <vt:lpstr>STRUCTURALISM AND LITERATURE</vt:lpstr>
      <vt:lpstr>Slide 17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Bs Com</dc:creator>
  <cp:lastModifiedBy>Bs Com</cp:lastModifiedBy>
  <cp:revision>23</cp:revision>
  <dcterms:created xsi:type="dcterms:W3CDTF">2006-08-16T00:00:00Z</dcterms:created>
  <dcterms:modified xsi:type="dcterms:W3CDTF">2020-05-03T18:17:43Z</dcterms:modified>
</cp:coreProperties>
</file>