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Robert_Koc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Demonstration of Koch’s Postulates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Fungi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Wash thoroughly with sterile distilled water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Sterilize the soil in an autoclave at 20 </a:t>
            </a:r>
            <a:r>
              <a:rPr lang="en-US" dirty="0" err="1" smtClean="0"/>
              <a:t>Ibs</a:t>
            </a:r>
            <a:r>
              <a:rPr lang="en-US" dirty="0" smtClean="0"/>
              <a:t> pressure for 2 </a:t>
            </a:r>
            <a:r>
              <a:rPr lang="en-US" dirty="0" smtClean="0"/>
              <a:t>hours consecutively </a:t>
            </a:r>
            <a:r>
              <a:rPr lang="en-US" dirty="0" smtClean="0"/>
              <a:t>for three </a:t>
            </a:r>
            <a:r>
              <a:rPr lang="en-US" dirty="0" smtClean="0"/>
              <a:t>day</a:t>
            </a:r>
          </a:p>
          <a:p>
            <a:r>
              <a:rPr lang="en-US" dirty="0" smtClean="0"/>
              <a:t>Fill up the pots with sterilized soil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Sow the seeds in soil contained in </a:t>
            </a:r>
            <a:r>
              <a:rPr lang="en-US" dirty="0" smtClean="0"/>
              <a:t>pot</a:t>
            </a:r>
          </a:p>
          <a:p>
            <a:r>
              <a:rPr lang="en-US" dirty="0" smtClean="0"/>
              <a:t>Keep the soil moist by regular watering with sterilized water.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Keep the pots under controlled conditions to avoid any type </a:t>
            </a:r>
            <a:r>
              <a:rPr lang="en-US" dirty="0" smtClean="0"/>
              <a:t>of contamination.</a:t>
            </a:r>
          </a:p>
          <a:p>
            <a:r>
              <a:rPr lang="en-US" dirty="0" smtClean="0"/>
              <a:t>When the plants have put forth five leaves, use the plants for inoculation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Prepare a suspension of the spores from pure culture of the test fungus</a:t>
            </a:r>
            <a:r>
              <a:rPr lang="en-US" dirty="0" smtClean="0"/>
              <a:t>,</a:t>
            </a:r>
          </a:p>
          <a:p>
            <a:r>
              <a:rPr lang="en-US" i="1" dirty="0" smtClean="0"/>
              <a:t>D. </a:t>
            </a:r>
            <a:r>
              <a:rPr lang="en-US" i="1" dirty="0" err="1" smtClean="0"/>
              <a:t>oryzae</a:t>
            </a:r>
            <a:r>
              <a:rPr lang="en-US" i="1" dirty="0" smtClean="0"/>
              <a:t> at desired concentration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Spray the spore suspension on the leaves with a hand sprayer (atomizer).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Place the pots in moist chamber and incubate at 25° C for 48 hours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Cover the Incubated </a:t>
            </a:r>
            <a:r>
              <a:rPr lang="en-US" dirty="0" smtClean="0"/>
              <a:t>plant with a bell jar /polythene bag if moist chamber is </a:t>
            </a:r>
            <a:r>
              <a:rPr lang="en-US" dirty="0" smtClean="0"/>
              <a:t>not available.</a:t>
            </a:r>
          </a:p>
          <a:p>
            <a:r>
              <a:rPr lang="en-US" dirty="0" smtClean="0"/>
              <a:t>After 48 hours remove the pots from the moist chamber and place on </a:t>
            </a:r>
            <a:r>
              <a:rPr lang="en-US" dirty="0" smtClean="0"/>
              <a:t>the greenhouse </a:t>
            </a:r>
            <a:r>
              <a:rPr lang="en-US" dirty="0" smtClean="0"/>
              <a:t>bench. The disease manifests itself within a few days.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criteria designed to establish a causative relationship between a microbe and a disease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postulates were formulated by </a:t>
            </a:r>
            <a:r>
              <a:rPr lang="en-US" dirty="0" smtClean="0">
                <a:hlinkClick r:id="rId2" tooltip="Robert Koch"/>
              </a:rPr>
              <a:t>Robert Koch</a:t>
            </a:r>
            <a:r>
              <a:rPr lang="en-US" dirty="0" smtClean="0"/>
              <a:t>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Pathogenesis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Pathogenecity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Susceptibility of host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Virulence of Pathogen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Koch’s Postulates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Presence of Pathogen</a:t>
            </a:r>
          </a:p>
          <a:p>
            <a:endParaRPr lang="en-US" dirty="0" smtClean="0"/>
          </a:p>
          <a:p>
            <a:pPr lvl="1" algn="just"/>
            <a:r>
              <a:rPr lang="en-US" dirty="0" smtClean="0"/>
              <a:t>The suspected pathogen must be found associated with the disease in </a:t>
            </a:r>
            <a:r>
              <a:rPr lang="en-US" dirty="0" smtClean="0"/>
              <a:t>all the </a:t>
            </a:r>
            <a:r>
              <a:rPr lang="en-US" dirty="0" smtClean="0"/>
              <a:t>diseased plants examined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Isolation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 smtClean="0"/>
              <a:t>organism must be isolated from the diseased tissue and grown in </a:t>
            </a:r>
            <a:r>
              <a:rPr lang="en-US" dirty="0" smtClean="0"/>
              <a:t>pure culture </a:t>
            </a:r>
            <a:r>
              <a:rPr lang="en-US" dirty="0" smtClean="0"/>
              <a:t>on nutrient media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Re-inoculation</a:t>
            </a:r>
          </a:p>
          <a:p>
            <a:pPr lvl="1" algn="just"/>
            <a:r>
              <a:rPr lang="en-US" dirty="0" smtClean="0"/>
              <a:t>When a healthy plant, of the same species or variety, is inoculated with </a:t>
            </a:r>
            <a:r>
              <a:rPr lang="en-US" dirty="0" smtClean="0"/>
              <a:t>this culture</a:t>
            </a:r>
            <a:r>
              <a:rPr lang="en-US" dirty="0" smtClean="0"/>
              <a:t>, it must produce the disease and show the characteristic symptoms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Re-isolation</a:t>
            </a:r>
          </a:p>
          <a:p>
            <a:pPr lvl="1" algn="just"/>
            <a:r>
              <a:rPr lang="en-US" dirty="0" smtClean="0"/>
              <a:t>The organism must be re-isolated from the inoculated plants and must </a:t>
            </a:r>
            <a:r>
              <a:rPr lang="en-US" dirty="0" smtClean="0"/>
              <a:t>be shown </a:t>
            </a:r>
            <a:r>
              <a:rPr lang="en-US" dirty="0" smtClean="0"/>
              <a:t>to be the same pathogen as the original.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Demonstration of Koch's postulates for fungal </a:t>
            </a:r>
            <a:r>
              <a:rPr lang="en-US" b="1" dirty="0" err="1" smtClean="0"/>
              <a:t>phyto</a:t>
            </a:r>
            <a:r>
              <a:rPr lang="en-US" b="1" dirty="0" smtClean="0"/>
              <a:t>-pathogens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err="1" smtClean="0"/>
              <a:t>Drechslera</a:t>
            </a:r>
            <a:r>
              <a:rPr lang="en-US" i="1" dirty="0" smtClean="0"/>
              <a:t> </a:t>
            </a:r>
            <a:r>
              <a:rPr lang="en-US" i="1" dirty="0" err="1" smtClean="0"/>
              <a:t>oryzae</a:t>
            </a:r>
            <a:r>
              <a:rPr lang="en-US" i="1" dirty="0" smtClean="0"/>
              <a:t> is the etiologic agent of brown leaf spot of </a:t>
            </a:r>
            <a:r>
              <a:rPr lang="en-US" i="1" dirty="0" smtClean="0"/>
              <a:t>paddy</a:t>
            </a:r>
          </a:p>
          <a:p>
            <a:r>
              <a:rPr lang="en-US" b="1" u="sng" dirty="0" smtClean="0"/>
              <a:t>Materials </a:t>
            </a:r>
            <a:r>
              <a:rPr lang="en-US" b="1" u="sng" dirty="0" smtClean="0"/>
              <a:t>required</a:t>
            </a:r>
          </a:p>
          <a:p>
            <a:pPr algn="just"/>
            <a:r>
              <a:rPr lang="en-US" dirty="0" smtClean="0"/>
              <a:t>Diseased paddy leaves infected by brown leaf </a:t>
            </a:r>
            <a:r>
              <a:rPr lang="en-US" dirty="0" smtClean="0"/>
              <a:t>spot, </a:t>
            </a:r>
            <a:r>
              <a:rPr lang="en-US" dirty="0" smtClean="0"/>
              <a:t>Paddy seeds susceptible </a:t>
            </a:r>
            <a:r>
              <a:rPr lang="en-US" dirty="0" smtClean="0"/>
              <a:t>to brown </a:t>
            </a:r>
            <a:r>
              <a:rPr lang="en-US" dirty="0" smtClean="0"/>
              <a:t>leaf spot </a:t>
            </a:r>
            <a:r>
              <a:rPr lang="en-US" dirty="0" smtClean="0"/>
              <a:t>disease, </a:t>
            </a:r>
            <a:r>
              <a:rPr lang="en-US" dirty="0" smtClean="0"/>
              <a:t>pure culture of </a:t>
            </a:r>
            <a:r>
              <a:rPr lang="en-US" i="1" dirty="0" err="1" smtClean="0"/>
              <a:t>Drechslera</a:t>
            </a:r>
            <a:r>
              <a:rPr lang="en-US" i="1" dirty="0" smtClean="0"/>
              <a:t> </a:t>
            </a:r>
            <a:r>
              <a:rPr lang="en-US" i="1" dirty="0" err="1" smtClean="0"/>
              <a:t>oryzae</a:t>
            </a:r>
            <a:r>
              <a:rPr lang="en-US" i="1" dirty="0" smtClean="0"/>
              <a:t>, </a:t>
            </a:r>
            <a:r>
              <a:rPr lang="en-US" dirty="0" smtClean="0"/>
              <a:t>sterile </a:t>
            </a:r>
            <a:r>
              <a:rPr lang="en-US" dirty="0" smtClean="0"/>
              <a:t>Petri-dishes, sodium hypochlorite </a:t>
            </a:r>
            <a:r>
              <a:rPr lang="en-US" dirty="0" smtClean="0"/>
              <a:t>(1</a:t>
            </a:r>
            <a:r>
              <a:rPr lang="en-US" dirty="0" smtClean="0"/>
              <a:t>%), </a:t>
            </a:r>
            <a:r>
              <a:rPr lang="en-US" dirty="0" smtClean="0"/>
              <a:t>sterilized distilled </a:t>
            </a:r>
            <a:r>
              <a:rPr lang="en-US" dirty="0" smtClean="0"/>
              <a:t>water, </a:t>
            </a:r>
            <a:r>
              <a:rPr lang="en-US" dirty="0" smtClean="0"/>
              <a:t>sterilized </a:t>
            </a:r>
            <a:r>
              <a:rPr lang="en-US" dirty="0" smtClean="0"/>
              <a:t>soil, </a:t>
            </a:r>
            <a:r>
              <a:rPr lang="en-US" dirty="0" smtClean="0"/>
              <a:t>hand </a:t>
            </a:r>
            <a:r>
              <a:rPr lang="en-US" dirty="0" smtClean="0"/>
              <a:t>sprayer, </a:t>
            </a:r>
            <a:r>
              <a:rPr lang="en-US" dirty="0" smtClean="0"/>
              <a:t>glass </a:t>
            </a:r>
            <a:r>
              <a:rPr lang="en-US" dirty="0" smtClean="0"/>
              <a:t>slides, needles, </a:t>
            </a:r>
            <a:r>
              <a:rPr lang="en-US" dirty="0" smtClean="0"/>
              <a:t>lacto </a:t>
            </a:r>
            <a:r>
              <a:rPr lang="en-US" dirty="0" smtClean="0"/>
              <a:t>phenol, </a:t>
            </a:r>
            <a:r>
              <a:rPr lang="en-US" dirty="0" smtClean="0"/>
              <a:t>microscope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Take diseased paddy leaf infected by brown leaf spot along with </a:t>
            </a:r>
            <a:r>
              <a:rPr lang="en-US" dirty="0" smtClean="0"/>
              <a:t>some healthy </a:t>
            </a:r>
            <a:r>
              <a:rPr lang="en-US" dirty="0" smtClean="0"/>
              <a:t>tissue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Cut into small pieces (2-5 mm ) containing both the' diseased and </a:t>
            </a:r>
            <a:r>
              <a:rPr lang="en-US" dirty="0" smtClean="0"/>
              <a:t>healthy tissue </a:t>
            </a:r>
            <a:r>
              <a:rPr lang="en-US" dirty="0" smtClean="0"/>
              <a:t>and keep in sterile Petri </a:t>
            </a:r>
            <a:r>
              <a:rPr lang="en-US" dirty="0" smtClean="0"/>
              <a:t>dishes</a:t>
            </a:r>
          </a:p>
          <a:p>
            <a:r>
              <a:rPr lang="en-US" dirty="0" smtClean="0"/>
              <a:t>Dip the pieces into 1 % sodium hypochlorite solution for about one minute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Transfer the pieces to Petri - dishes containing sterile distilled water and</a:t>
            </a:r>
          </a:p>
          <a:p>
            <a:r>
              <a:rPr lang="en-US" dirty="0" smtClean="0"/>
              <a:t>wash thoroughly in two changes of sterile water to free them from </a:t>
            </a:r>
            <a:r>
              <a:rPr lang="en-US" dirty="0" smtClean="0"/>
              <a:t>the chemicals </a:t>
            </a:r>
            <a:r>
              <a:rPr lang="en-US" dirty="0" smtClean="0"/>
              <a:t>if any.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Wash hands with rectified spirit and wipe the table top of </a:t>
            </a:r>
            <a:r>
              <a:rPr lang="en-US" dirty="0" smtClean="0"/>
              <a:t>inoculation chamber </a:t>
            </a:r>
            <a:r>
              <a:rPr lang="en-US" dirty="0" smtClean="0"/>
              <a:t>with rectified spirit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Lit the </a:t>
            </a:r>
            <a:r>
              <a:rPr lang="en-US" dirty="0" smtClean="0"/>
              <a:t>burner</a:t>
            </a:r>
          </a:p>
          <a:p>
            <a:r>
              <a:rPr lang="en-US" dirty="0" smtClean="0"/>
              <a:t>Hold the flask containing sterile Luke warm PDA in the right hand </a:t>
            </a:r>
            <a:r>
              <a:rPr lang="en-US" dirty="0" smtClean="0"/>
              <a:t>and remove </a:t>
            </a:r>
            <a:r>
              <a:rPr lang="en-US" dirty="0" smtClean="0"/>
              <a:t>plug near the flame. Lift the lid of Petri dish gently with left </a:t>
            </a:r>
            <a:r>
              <a:rPr lang="en-US" dirty="0" smtClean="0"/>
              <a:t>hand and </a:t>
            </a:r>
            <a:r>
              <a:rPr lang="en-US" dirty="0" smtClean="0"/>
              <a:t>pour about 20 ml of medium. Close the mouth of the flask with </a:t>
            </a:r>
            <a:r>
              <a:rPr lang="en-US" dirty="0" smtClean="0"/>
              <a:t>plug near </a:t>
            </a:r>
            <a:r>
              <a:rPr lang="en-US" dirty="0" smtClean="0"/>
              <a:t>the flame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solidification of the medium, place four sterilized pieces at </a:t>
            </a:r>
            <a:r>
              <a:rPr lang="en-US" dirty="0" smtClean="0"/>
              <a:t>different distance </a:t>
            </a:r>
            <a:r>
              <a:rPr lang="en-US" dirty="0" smtClean="0"/>
              <a:t>in a single PDA plate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Incubate the Petri dishes in an inverted position at 25° C and examine for </a:t>
            </a:r>
            <a:r>
              <a:rPr lang="en-US" dirty="0" smtClean="0"/>
              <a:t>3-5 </a:t>
            </a:r>
            <a:r>
              <a:rPr lang="en-US" dirty="0" smtClean="0"/>
              <a:t>days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Select seeds of variety of paddy susceptible to brown leaf spot </a:t>
            </a:r>
            <a:r>
              <a:rPr lang="en-US" dirty="0" smtClean="0"/>
              <a:t>disease</a:t>
            </a:r>
          </a:p>
          <a:p>
            <a:r>
              <a:rPr lang="en-US" dirty="0" smtClean="0"/>
              <a:t>Surface sterilize the seeds by dipping in 1 % sodium hypochlorite </a:t>
            </a:r>
            <a:r>
              <a:rPr lang="en-US" dirty="0" smtClean="0"/>
              <a:t>solution for </a:t>
            </a:r>
            <a:r>
              <a:rPr lang="en-US" dirty="0" smtClean="0"/>
              <a:t>one minute.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585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Demonstration of Koch’s Postulates</vt:lpstr>
      <vt:lpstr>Slide 2</vt:lpstr>
      <vt:lpstr>Slide 3</vt:lpstr>
      <vt:lpstr>Koch’s Postulates</vt:lpstr>
      <vt:lpstr>Slide 5</vt:lpstr>
      <vt:lpstr>Demonstration of Koch's postulates for fungal phyto-pathogens</vt:lpstr>
      <vt:lpstr>Procedure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Demonstration of Koch’s Postulates</dc:title>
  <dc:creator>Dr Ahmad</dc:creator>
  <cp:lastModifiedBy>Dr Ahmad</cp:lastModifiedBy>
  <cp:revision>13</cp:revision>
  <dcterms:created xsi:type="dcterms:W3CDTF">2006-08-16T00:00:00Z</dcterms:created>
  <dcterms:modified xsi:type="dcterms:W3CDTF">2020-04-30T06:01:02Z</dcterms:modified>
</cp:coreProperties>
</file>