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12835E-F4E9-4380-8E9F-815A2D620C5A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168E9D-DECC-4A21-9182-016BFB4C85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Why is Software Architecture important?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Constraints on an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An implementation exhibits an architecture if it conforms to the design decisions prescribed by the architecture. </a:t>
            </a:r>
          </a:p>
          <a:p>
            <a:pPr>
              <a:buNone/>
            </a:pPr>
            <a:r>
              <a:rPr lang="en-US" dirty="0" smtClean="0"/>
              <a:t>This means that </a:t>
            </a:r>
            <a:r>
              <a:rPr lang="en-US" dirty="0" smtClean="0">
                <a:solidFill>
                  <a:srgbClr val="FF0000"/>
                </a:solidFill>
              </a:rPr>
              <a:t>the implementation must be implemented as the set of prescribed elements, </a:t>
            </a:r>
            <a:r>
              <a:rPr lang="en-US" dirty="0" smtClean="0"/>
              <a:t>these elements must interact with each other in the prescribed fashion, and </a:t>
            </a:r>
            <a:r>
              <a:rPr lang="en-US" dirty="0" smtClean="0">
                <a:solidFill>
                  <a:srgbClr val="FF0000"/>
                </a:solidFill>
              </a:rPr>
              <a:t>each element must fulfill its responsibility to the other elements as dictated by the architecture. </a:t>
            </a:r>
          </a:p>
          <a:p>
            <a:pPr>
              <a:buNone/>
            </a:pPr>
            <a:r>
              <a:rPr lang="en-US" dirty="0" smtClean="0"/>
              <a:t>Each of these prescriptions is a constraint on the implementer.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Constraints on an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classic example of this phenomenon is when an architect </a:t>
            </a:r>
            <a:r>
              <a:rPr lang="en-US" dirty="0" smtClean="0">
                <a:solidFill>
                  <a:srgbClr val="FF0000"/>
                </a:solidFill>
              </a:rPr>
              <a:t>assigns performance budget </a:t>
            </a:r>
            <a:r>
              <a:rPr lang="en-US" dirty="0" smtClean="0"/>
              <a:t>to the </a:t>
            </a:r>
            <a:r>
              <a:rPr lang="en-US" dirty="0" smtClean="0">
                <a:solidFill>
                  <a:srgbClr val="FF0000"/>
                </a:solidFill>
              </a:rPr>
              <a:t>pieces of software involved in some larger piece of functionality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each software unit stays within its budget, the overall transaction will meet its performance requirement. </a:t>
            </a:r>
          </a:p>
          <a:p>
            <a:r>
              <a:rPr lang="en-US" dirty="0" smtClean="0"/>
              <a:t>Implementers of each of the constituent pieces may not know the overall budget, only their own.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Influencing the 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normal method for dividing up the labor in a large project is </a:t>
            </a:r>
            <a:r>
              <a:rPr lang="en-US" dirty="0" smtClean="0">
                <a:solidFill>
                  <a:srgbClr val="FF0000"/>
                </a:solidFill>
              </a:rPr>
              <a:t>to assign different groups different portions of the system to construct</a:t>
            </a:r>
            <a:r>
              <a:rPr lang="en-US" dirty="0" smtClean="0"/>
              <a:t>. This is called the </a:t>
            </a:r>
            <a:r>
              <a:rPr lang="en-US" dirty="0" smtClean="0">
                <a:solidFill>
                  <a:srgbClr val="FF0000"/>
                </a:solidFill>
              </a:rPr>
              <a:t>work-breakdown structure of a system.</a:t>
            </a:r>
          </a:p>
          <a:p>
            <a:r>
              <a:rPr lang="en-US" dirty="0" smtClean="0"/>
              <a:t>The work-breakdown structure in turn </a:t>
            </a:r>
            <a:r>
              <a:rPr lang="en-US" dirty="0" smtClean="0">
                <a:solidFill>
                  <a:srgbClr val="FF0000"/>
                </a:solidFill>
              </a:rPr>
              <a:t>dictates units of planning, scheduling, and budget; inter team communication channels; configuration control and file-system organization; integration and test plans and procedures.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side effect of establishing the work-breakdown structure is to freeze some aspects </a:t>
            </a:r>
            <a:r>
              <a:rPr lang="en-US" dirty="0" smtClean="0"/>
              <a:t>of the software architecture. A group that is responsible for one of the subsystems will resist having its responsibilities distributed across other groups.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Enabling Evolutionary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Once an architecture has been defined, it can be analyzed and prototyped as a skeletal system.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skeletal system</a:t>
            </a:r>
            <a:r>
              <a:rPr lang="en-US" dirty="0" smtClean="0"/>
              <a:t> is one in which at least some of the infrastructure—how the </a:t>
            </a:r>
            <a:r>
              <a:rPr lang="en-US" dirty="0" smtClean="0">
                <a:solidFill>
                  <a:srgbClr val="FF0000"/>
                </a:solidFill>
              </a:rPr>
              <a:t>elements initialize, communicate, share data, access resources, report errors, log activity</a:t>
            </a:r>
            <a:r>
              <a:rPr lang="en-US" dirty="0" smtClean="0"/>
              <a:t>, and so forth—is built before much of the system’s functionality has been created.</a:t>
            </a:r>
          </a:p>
          <a:p>
            <a:r>
              <a:rPr lang="en-US" dirty="0" smtClean="0"/>
              <a:t>These </a:t>
            </a:r>
            <a:r>
              <a:rPr lang="en-US" dirty="0" smtClean="0">
                <a:solidFill>
                  <a:srgbClr val="FF0000"/>
                </a:solidFill>
              </a:rPr>
              <a:t>benefits reduce the potential risk in the project. </a:t>
            </a:r>
            <a:r>
              <a:rPr lang="en-US" dirty="0" smtClean="0"/>
              <a:t>Furthermore, if the architecture is part of a family of related systems, the cost of creating a framework for prototyping can be distributed over the development of many systems.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Cost and Schedule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Cost and schedule estimates </a:t>
            </a:r>
            <a:r>
              <a:rPr lang="en-US" dirty="0" smtClean="0"/>
              <a:t>are important tools for the project manager both to acquire the necessary resources and to monitor progress on the project, </a:t>
            </a:r>
            <a:r>
              <a:rPr lang="en-US" dirty="0" smtClean="0">
                <a:solidFill>
                  <a:srgbClr val="FF0000"/>
                </a:solidFill>
              </a:rPr>
              <a:t>to know if and when a project is in trouble. </a:t>
            </a:r>
          </a:p>
          <a:p>
            <a:r>
              <a:rPr lang="en-US" dirty="0" smtClean="0"/>
              <a:t>But the best cost and schedule estimates will typically emerge from a consensus between the top-down estimates (created by the architect and project manager) and the bottom-up estimates (created by the developers).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Supplying a Transferable, Reusable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earlier in the life cycle that reuse is applied, the greater the benefit that can be achieved</a:t>
            </a:r>
            <a:r>
              <a:rPr lang="en-US" dirty="0" smtClean="0"/>
              <a:t>. While code reuse provides a benefit, reuse of architectures provides tremendous leverage for systems with similar requirements. </a:t>
            </a:r>
          </a:p>
          <a:p>
            <a:r>
              <a:rPr lang="en-US" dirty="0" smtClean="0"/>
              <a:t>Not only can </a:t>
            </a:r>
            <a:r>
              <a:rPr lang="en-US" dirty="0" smtClean="0">
                <a:solidFill>
                  <a:srgbClr val="FF0000"/>
                </a:solidFill>
              </a:rPr>
              <a:t>code be reused, but so can the requirements that led to the architecture </a:t>
            </a:r>
            <a:r>
              <a:rPr lang="en-US" dirty="0" smtClean="0"/>
              <a:t>in the first place, as well as the experience and infrastructure gained in building the reused architecture.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Allowing Incorporation of Independently Developed Components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Whereas earlier </a:t>
            </a:r>
            <a:r>
              <a:rPr lang="en-US" dirty="0" smtClean="0">
                <a:solidFill>
                  <a:srgbClr val="FF0000"/>
                </a:solidFill>
              </a:rPr>
              <a:t>software paradigms have focused on programming as the prime activity, with progress measured in lines of code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architecture-based development often focuses on composing or assembling elements</a:t>
            </a:r>
            <a:r>
              <a:rPr lang="en-US" dirty="0" smtClean="0"/>
              <a:t> that are likely to have been developed separately, even independently, from each other. This composition is possible because the architecture defines the elements that can be incorporated into the system. </a:t>
            </a:r>
          </a:p>
          <a:p>
            <a:r>
              <a:rPr lang="en-US" dirty="0" smtClean="0"/>
              <a:t>In 1793, Eli Whitney’s mass production of muskets, based on the principle of interchangeable parts, signaled the dawn of the industrial age.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Allowing Incorporation of Independently Developed Components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For software, the payoff can be </a:t>
            </a:r>
          </a:p>
          <a:p>
            <a:r>
              <a:rPr lang="en-US" dirty="0" smtClean="0"/>
              <a:t>Decreased time to market (it should be easier to use someone else’s ready solution than build your own) </a:t>
            </a:r>
          </a:p>
          <a:p>
            <a:r>
              <a:rPr lang="en-US" dirty="0" smtClean="0"/>
              <a:t>Increased reliability (widely used software should have its bugs ironed out already) </a:t>
            </a:r>
          </a:p>
          <a:p>
            <a:r>
              <a:rPr lang="en-US" dirty="0" smtClean="0"/>
              <a:t>Lower cost (the software supplier can amortize development cost across their customer base) </a:t>
            </a:r>
          </a:p>
          <a:p>
            <a:r>
              <a:rPr lang="en-US" dirty="0" smtClean="0"/>
              <a:t>Flexibility (if the component you want to buy is not terribly special purpose, it’s likely to be available from several sources, thus increasing your buying leverage)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Restricting the Vocabulary of Design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Architectural patterns guide the architect and focus the architect on the quality attributes of interest in large part by restricting the vocabulary of design alternatives to a relatively small number.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Providing a Basis for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architecture, including a description of how the elements interact with each other to carry out the required behavior,</a:t>
            </a:r>
            <a:r>
              <a:rPr lang="en-US" dirty="0" smtClean="0"/>
              <a:t> can serve as the first introduction to the system for new project members.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Module views </a:t>
            </a:r>
            <a:r>
              <a:rPr lang="en-US" dirty="0" smtClean="0"/>
              <a:t>are excellent for showing someone the structure of a project: </a:t>
            </a:r>
            <a:r>
              <a:rPr lang="en-US" dirty="0" smtClean="0">
                <a:solidFill>
                  <a:srgbClr val="FF0000"/>
                </a:solidFill>
              </a:rPr>
              <a:t>Who does what, which teams are assigned to which parts </a:t>
            </a:r>
            <a:r>
              <a:rPr lang="en-US" dirty="0" smtClean="0"/>
              <a:t>of the system, and so forth</a:t>
            </a:r>
            <a:r>
              <a:rPr lang="en-US" dirty="0" smtClean="0"/>
              <a:t>.</a:t>
            </a:r>
            <a:endParaRPr lang="en-US" smtClean="0"/>
          </a:p>
          <a:p>
            <a:r>
              <a:rPr lang="en-US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Component-and-connector views</a:t>
            </a:r>
            <a:r>
              <a:rPr lang="en-US" dirty="0" smtClean="0"/>
              <a:t> are excellent for explaining </a:t>
            </a:r>
            <a:r>
              <a:rPr lang="en-US" dirty="0" smtClean="0">
                <a:solidFill>
                  <a:srgbClr val="FF0000"/>
                </a:solidFill>
              </a:rPr>
              <a:t>how the system is expected to work</a:t>
            </a:r>
            <a:r>
              <a:rPr lang="en-US" dirty="0" smtClean="0"/>
              <a:t> and accomplish its job.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Inhibiting or Enabling a System’s Quality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Whether a system will be able to exhibit its desired (or required) quality attributes is substantially determined by its architecture.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your system requires high performance</a:t>
            </a:r>
            <a:r>
              <a:rPr lang="en-US" dirty="0" smtClean="0"/>
              <a:t>, then you need to pay attention to managing the </a:t>
            </a:r>
            <a:r>
              <a:rPr lang="en-US" dirty="0" smtClean="0">
                <a:solidFill>
                  <a:srgbClr val="FF0000"/>
                </a:solidFill>
              </a:rPr>
              <a:t>time-based behavior of elements</a:t>
            </a:r>
            <a:r>
              <a:rPr lang="en-US" dirty="0" smtClean="0"/>
              <a:t>, their use of </a:t>
            </a:r>
            <a:r>
              <a:rPr lang="en-US" dirty="0" smtClean="0">
                <a:solidFill>
                  <a:srgbClr val="FF0000"/>
                </a:solidFill>
              </a:rPr>
              <a:t>shared resources, and the frequency and volume of inter-element communication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modifiability is important</a:t>
            </a:r>
            <a:r>
              <a:rPr lang="en-US" dirty="0" smtClean="0"/>
              <a:t>, then you need to pay careful attention to </a:t>
            </a:r>
            <a:r>
              <a:rPr lang="en-US" dirty="0" smtClean="0">
                <a:solidFill>
                  <a:srgbClr val="FF0000"/>
                </a:solidFill>
              </a:rPr>
              <a:t>assigning responsibilities to elements so </a:t>
            </a:r>
            <a:r>
              <a:rPr lang="en-US" dirty="0" smtClean="0"/>
              <a:t>that the majority of changes to the system will affect a small number of those elements. (Ideally each change will affect just a single element.)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Inhibiting or Enabling a System’s Quality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your system must be highly secure, then you need to manage and protect inter-element communication and control which elements</a:t>
            </a:r>
            <a:r>
              <a:rPr lang="en-US" dirty="0" smtClean="0"/>
              <a:t> are allowed to access which information; you may also need to introduce specialized elements (such as an authorization mechanism) into the architecture.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you believe that scalability will be important to the success of your system, then you need to carefully localize the use of resources </a:t>
            </a:r>
            <a:r>
              <a:rPr lang="en-US" dirty="0" smtClean="0"/>
              <a:t>to facilitate introduction of higher-capacity replacements, and you must avoid </a:t>
            </a:r>
            <a:r>
              <a:rPr lang="en-US" dirty="0" err="1" smtClean="0"/>
              <a:t>hardcoding</a:t>
            </a:r>
            <a:r>
              <a:rPr lang="en-US" dirty="0" smtClean="0"/>
              <a:t> in resource assumptions or limits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Inhibiting or Enabling a System’s Quality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your projects need the ability to deliver incremental subsets of the system, then you must carefully manage inter component usage.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you want the elements from your system to be reusable in other systems, then you need to restrict inter-element coupling</a:t>
            </a:r>
            <a:r>
              <a:rPr lang="en-US" dirty="0" smtClean="0"/>
              <a:t>, so that when you extract an element, it does not come out with too many attachments to its current environment to be useful.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good architecture is necessary, but not sufficient, to ensure quality. </a:t>
            </a:r>
          </a:p>
          <a:p>
            <a:r>
              <a:rPr lang="en-US" dirty="0" smtClean="0"/>
              <a:t>Achieving quality attributes must be considered throughout design, implementation, and deployment.</a:t>
            </a:r>
          </a:p>
          <a:p>
            <a:r>
              <a:rPr lang="en-US" dirty="0" smtClean="0"/>
              <a:t> No quality attribute is entirely dependent on design, nor is it entirely dependent on implementation or deployment. </a:t>
            </a:r>
          </a:p>
          <a:p>
            <a:r>
              <a:rPr lang="en-US" dirty="0" smtClean="0"/>
              <a:t>Satisfactory results are a matter of getting the big picture (architecture) as well as the details (implementation) </a:t>
            </a:r>
            <a:r>
              <a:rPr lang="en-US" dirty="0" smtClean="0"/>
              <a:t>correct.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 Reasoning About and Managing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1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Every architecture partitions possible changes into three categories: local, nonlocal, and architectural.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local change </a:t>
            </a:r>
            <a:r>
              <a:rPr lang="en-US" dirty="0" smtClean="0"/>
              <a:t>can be accomplished by modifying a single element. For example, adding a new business rule to a pricing logic module.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nonlocal change </a:t>
            </a:r>
            <a:r>
              <a:rPr lang="en-US" dirty="0" smtClean="0"/>
              <a:t>requires multiple element modifications but leaves the underlying architectural approach intact. For example, adding a new business rule to a pricing logic module, then adding new fields to the database that this new business rule requires, and then revealing the results of the rule in the user interface. </a:t>
            </a:r>
          </a:p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architectural change </a:t>
            </a:r>
            <a:r>
              <a:rPr lang="en-US" dirty="0" smtClean="0"/>
              <a:t>affects the fundamental ways in which the elements interact with each other and will probably require changes all over the system. For example, changing a system from client-server to peer-to-peer.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Communication among Stakeholders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Each stakeholder of a software system—customer, user, project manager, coder, tester, and so on—is concerned with different characteristics of the system that are affected by its architecture. For example:</a:t>
            </a:r>
          </a:p>
          <a:p>
            <a:r>
              <a:rPr lang="en-US" dirty="0" smtClean="0"/>
              <a:t> The user is concerned that the system is fast, reliable, and available when needed. </a:t>
            </a:r>
          </a:p>
          <a:p>
            <a:r>
              <a:rPr lang="en-US" dirty="0" smtClean="0"/>
              <a:t>The customer is concerned that the architecture can be implemented on schedule and according to budget. </a:t>
            </a:r>
          </a:p>
          <a:p>
            <a:r>
              <a:rPr lang="en-US" dirty="0" smtClean="0"/>
              <a:t>The manager is worried (in addition to concerns about cost and schedule) that the architecture will allow teams to work largely independently, interacting in disciplined and controlled ways. </a:t>
            </a:r>
          </a:p>
          <a:p>
            <a:r>
              <a:rPr lang="en-US" dirty="0" smtClean="0"/>
              <a:t>The architect is worried about strategies to achieve all of those goals.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 Carrying Early Design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An architecture design can also be viewed as a set of decisions.</a:t>
            </a:r>
          </a:p>
          <a:p>
            <a:pPr>
              <a:buNone/>
            </a:pPr>
            <a:r>
              <a:rPr lang="en-US" dirty="0" smtClean="0"/>
              <a:t> The early design decisions constrain the decisions that follow, and changing these decisions has enormous ramifications. </a:t>
            </a:r>
          </a:p>
          <a:p>
            <a:pPr>
              <a:buNone/>
            </a:pPr>
            <a:r>
              <a:rPr lang="en-US" dirty="0" smtClean="0"/>
              <a:t>Changing these early decisions will cause a ripple effect, in terms of the additional decisions that must now be changed.</a:t>
            </a:r>
          </a:p>
          <a:p>
            <a:pPr>
              <a:buNone/>
            </a:pPr>
            <a:r>
              <a:rPr lang="en-US" dirty="0" smtClean="0"/>
              <a:t> Yes, sometimes the architecture must be </a:t>
            </a:r>
            <a:r>
              <a:rPr lang="en-US" dirty="0" err="1" smtClean="0"/>
              <a:t>refactored</a:t>
            </a:r>
            <a:r>
              <a:rPr lang="en-US" dirty="0" smtClean="0"/>
              <a:t> or redesigned, but this is not a task we undertake lightly (because the “ripple” might turn into a tsunami).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Carrying Early Design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What are these early design decisions embodied by software architecture? </a:t>
            </a:r>
          </a:p>
          <a:p>
            <a:pPr>
              <a:buNone/>
            </a:pPr>
            <a:r>
              <a:rPr lang="en-US" dirty="0" smtClean="0"/>
              <a:t>Consider: </a:t>
            </a:r>
          </a:p>
          <a:p>
            <a:r>
              <a:rPr lang="en-US" dirty="0" smtClean="0"/>
              <a:t>Will the system run on one processor or be distributed across multiple processors?</a:t>
            </a:r>
          </a:p>
          <a:p>
            <a:r>
              <a:rPr lang="en-US" dirty="0" smtClean="0"/>
              <a:t> Will the software be layered? If so, how many layers will there be? What will each one do?</a:t>
            </a:r>
          </a:p>
          <a:p>
            <a:r>
              <a:rPr lang="en-US" dirty="0" smtClean="0"/>
              <a:t>Will components communicate synchronously or asynchronously? Will they interact by transferring control or data or both? </a:t>
            </a:r>
          </a:p>
          <a:p>
            <a:r>
              <a:rPr lang="en-US" dirty="0" smtClean="0"/>
              <a:t>Will the system depend on specific features of the operating system or hardware? </a:t>
            </a:r>
          </a:p>
          <a:p>
            <a:r>
              <a:rPr lang="en-US" dirty="0" smtClean="0"/>
              <a:t>Will the information that flows through the system be encrypted or not? </a:t>
            </a:r>
          </a:p>
          <a:p>
            <a:r>
              <a:rPr lang="en-US" dirty="0" smtClean="0"/>
              <a:t>What operating system will we use? </a:t>
            </a:r>
          </a:p>
          <a:p>
            <a:r>
              <a:rPr lang="en-US" dirty="0" smtClean="0"/>
              <a:t>What communication protocol will we choose?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352</TotalTime>
  <Words>1657</Words>
  <Application>Microsoft Office PowerPoint</Application>
  <PresentationFormat>On-screen Show (4:3)</PresentationFormat>
  <Paragraphs>80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Module</vt:lpstr>
      <vt:lpstr>Chapter 2</vt:lpstr>
      <vt:lpstr>Inhibiting or Enabling a System’s Quality Attributes</vt:lpstr>
      <vt:lpstr>Inhibiting or Enabling a System’s Quality Attributes</vt:lpstr>
      <vt:lpstr>Inhibiting or Enabling a System’s Quality Attributes</vt:lpstr>
      <vt:lpstr>System Architecture</vt:lpstr>
      <vt:lpstr> Reasoning About and Managing Change</vt:lpstr>
      <vt:lpstr>Enhancing Communication among Stakeholders </vt:lpstr>
      <vt:lpstr> Carrying Early Design Decisions</vt:lpstr>
      <vt:lpstr>Carrying Early Design Decisions</vt:lpstr>
      <vt:lpstr>Defining Constraints on an Implementation</vt:lpstr>
      <vt:lpstr>Defining Constraints on an Implementation</vt:lpstr>
      <vt:lpstr>Influencing the Organizational structure</vt:lpstr>
      <vt:lpstr>Enabling Evolutionary Prototyping</vt:lpstr>
      <vt:lpstr>Improving Cost and Schedule Estimates</vt:lpstr>
      <vt:lpstr>Supplying a Transferable, Reusable Model</vt:lpstr>
      <vt:lpstr>Allowing Incorporation of Independently Developed Components</vt:lpstr>
      <vt:lpstr>Allowing Incorporation of Independently Developed Components</vt:lpstr>
      <vt:lpstr>Restricting the Vocabulary of Design Alternatives</vt:lpstr>
      <vt:lpstr>Providing a Basis for Training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laptop care</dc:creator>
  <cp:lastModifiedBy>laptop care</cp:lastModifiedBy>
  <cp:revision>32</cp:revision>
  <dcterms:created xsi:type="dcterms:W3CDTF">2020-10-25T19:09:50Z</dcterms:created>
  <dcterms:modified xsi:type="dcterms:W3CDTF">2020-10-28T04:26:01Z</dcterms:modified>
</cp:coreProperties>
</file>