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C99F-549B-421B-8BCF-8024A021EEB0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C618B-1B0D-4805-B10C-15DEA9D14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0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C618B-1B0D-4805-B10C-15DEA9D14B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7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5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          </a:t>
            </a:r>
            <a:r>
              <a:rPr lang="en-US" dirty="0" smtClean="0">
                <a:solidFill>
                  <a:schemeClr val="bg2"/>
                </a:solidFill>
                <a:latin typeface="Arial Black" pitchFamily="34" charset="0"/>
              </a:rPr>
              <a:t>WATERMELON</a:t>
            </a:r>
            <a:endParaRPr lang="en-US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  <a:latin typeface="Arial Black" pitchFamily="34" charset="0"/>
              </a:rPr>
              <a:t>Prof. Dr. </a:t>
            </a:r>
            <a:r>
              <a:rPr lang="en-US" b="1" dirty="0" err="1" smtClean="0">
                <a:solidFill>
                  <a:schemeClr val="bg2"/>
                </a:solidFill>
                <a:latin typeface="Arial Black" pitchFamily="34" charset="0"/>
              </a:rPr>
              <a:t>Sarfraz</a:t>
            </a:r>
            <a:r>
              <a:rPr lang="en-US" b="1" dirty="0" smtClean="0">
                <a:solidFill>
                  <a:schemeClr val="bg2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chemeClr val="bg2"/>
                </a:solidFill>
                <a:latin typeface="Arial Black" pitchFamily="34" charset="0"/>
              </a:rPr>
              <a:t>Hussain</a:t>
            </a:r>
            <a:endParaRPr lang="en-US" b="1" dirty="0" smtClean="0">
              <a:solidFill>
                <a:schemeClr val="bg2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chemeClr val="bg2"/>
                </a:solidFill>
                <a:latin typeface="Arial Black" pitchFamily="34" charset="0"/>
              </a:rPr>
              <a:t>FST 508</a:t>
            </a:r>
            <a:endParaRPr lang="en-US" b="1" dirty="0">
              <a:solidFill>
                <a:schemeClr val="bg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6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Optimum Storage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Some </a:t>
            </a:r>
            <a:r>
              <a:rPr lang="en-US" dirty="0"/>
              <a:t>variability is noted in </a:t>
            </a:r>
            <a:r>
              <a:rPr lang="en-US" dirty="0" smtClean="0"/>
              <a:t>watermelon  varieties and </a:t>
            </a:r>
            <a:r>
              <a:rPr lang="en-US" dirty="0"/>
              <a:t>types, such as </a:t>
            </a:r>
            <a:r>
              <a:rPr lang="en-US" b="1" dirty="0"/>
              <a:t>seeded</a:t>
            </a:r>
            <a:r>
              <a:rPr lang="en-US" dirty="0"/>
              <a:t> vs. </a:t>
            </a:r>
            <a:r>
              <a:rPr lang="en-US" b="1" dirty="0"/>
              <a:t>seedless</a:t>
            </a:r>
            <a:r>
              <a:rPr lang="en-US" dirty="0"/>
              <a:t>; 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ut in general </a:t>
            </a:r>
            <a:r>
              <a:rPr lang="en-US" dirty="0"/>
              <a:t>none are suited to very-long-term </a:t>
            </a:r>
            <a:r>
              <a:rPr lang="en-US" dirty="0" smtClean="0"/>
              <a:t>storage.</a:t>
            </a:r>
          </a:p>
          <a:p>
            <a:r>
              <a:rPr lang="en-US" dirty="0" smtClean="0"/>
              <a:t>The </a:t>
            </a:r>
            <a:r>
              <a:rPr lang="en-US" dirty="0"/>
              <a:t>ideal storage temperature is in the range of </a:t>
            </a:r>
            <a:r>
              <a:rPr lang="en-US" dirty="0" smtClean="0"/>
              <a:t>10 to </a:t>
            </a:r>
            <a:r>
              <a:rPr lang="en-US" dirty="0"/>
              <a:t>15 °C (50 to 59 °F) with approximately 90%</a:t>
            </a:r>
            <a:br>
              <a:rPr lang="en-US" dirty="0"/>
            </a:br>
            <a:r>
              <a:rPr lang="en-US" dirty="0" smtClean="0"/>
              <a:t>RH</a:t>
            </a:r>
          </a:p>
          <a:p>
            <a:r>
              <a:rPr lang="en-US" dirty="0"/>
              <a:t>Fruit should be consumed within 2 to 3 weeks</a:t>
            </a:r>
            <a:br>
              <a:rPr lang="en-US" dirty="0"/>
            </a:br>
            <a:r>
              <a:rPr lang="en-US" dirty="0"/>
              <a:t>following harvest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892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Controlled Atmosphere (CA)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Watermelons </a:t>
            </a:r>
            <a:r>
              <a:rPr lang="en-US" dirty="0"/>
              <a:t>generally do not respond well to </a:t>
            </a:r>
            <a:r>
              <a:rPr lang="en-US" dirty="0" smtClean="0"/>
              <a:t>CA or </a:t>
            </a:r>
            <a:r>
              <a:rPr lang="en-US" dirty="0"/>
              <a:t>to </a:t>
            </a:r>
            <a:r>
              <a:rPr lang="en-US" dirty="0" smtClean="0"/>
              <a:t>MAP</a:t>
            </a:r>
          </a:p>
          <a:p>
            <a:r>
              <a:rPr lang="en-US" dirty="0" smtClean="0"/>
              <a:t>Studies </a:t>
            </a:r>
            <a:r>
              <a:rPr lang="en-US" dirty="0"/>
              <a:t>with shrink-wrap </a:t>
            </a:r>
            <a:r>
              <a:rPr lang="en-US" dirty="0" smtClean="0"/>
              <a:t>packaging of </a:t>
            </a:r>
            <a:r>
              <a:rPr lang="en-US" dirty="0"/>
              <a:t>individual fruits, a form of MAP, was not</a:t>
            </a:r>
            <a:br>
              <a:rPr lang="en-US" dirty="0"/>
            </a:br>
            <a:r>
              <a:rPr lang="en-US" dirty="0" smtClean="0"/>
              <a:t>beneficial, </a:t>
            </a:r>
            <a:r>
              <a:rPr lang="en-US" dirty="0"/>
              <a:t>and in some cases decay in MAP </a:t>
            </a:r>
            <a:r>
              <a:rPr lang="en-US" dirty="0" smtClean="0"/>
              <a:t>was highe</a:t>
            </a:r>
            <a:r>
              <a:rPr lang="en-US" dirty="0"/>
              <a:t>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04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Retail Outlet Display Considerations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Watermelons </a:t>
            </a:r>
            <a:r>
              <a:rPr lang="en-US" dirty="0"/>
              <a:t>are usually sold from </a:t>
            </a:r>
            <a:r>
              <a:rPr lang="en-US" dirty="0" smtClean="0"/>
              <a:t>unrefrigerated displays</a:t>
            </a:r>
          </a:p>
          <a:p>
            <a:r>
              <a:rPr lang="en-US" dirty="0" smtClean="0"/>
              <a:t>Bulk fiberboard </a:t>
            </a:r>
            <a:r>
              <a:rPr lang="en-US" dirty="0"/>
              <a:t>bins with </a:t>
            </a:r>
            <a:r>
              <a:rPr lang="en-US" dirty="0" smtClean="0"/>
              <a:t>colorful graphics </a:t>
            </a:r>
            <a:r>
              <a:rPr lang="en-US" dirty="0"/>
              <a:t>have been a popular method </a:t>
            </a:r>
            <a:r>
              <a:rPr lang="en-US" dirty="0" smtClean="0"/>
              <a:t>of displaying </a:t>
            </a:r>
            <a:r>
              <a:rPr lang="en-US" dirty="0"/>
              <a:t>watermelons for retail sale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2743200" cy="1675446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96" y="3962400"/>
            <a:ext cx="2591203" cy="165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90544"/>
            <a:ext cx="253682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Chilling Sensitivity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Watermelons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develop chilling injury when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stored below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about 10 °C for more than a few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days, these lower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temperatures will hasten the onset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injury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Symptoms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appear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brown-staining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rind, surface pitting, deterioration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ﬂavor, fading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ﬂesh color, and increased incidence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decay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after being returned to room temperatures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11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Conditioning fruit at 30 °C (86 °F) </a:t>
            </a:r>
            <a:r>
              <a:rPr lang="en-US" dirty="0" smtClean="0"/>
              <a:t>for about </a:t>
            </a:r>
            <a:r>
              <a:rPr lang="en-US" dirty="0"/>
              <a:t>4 days prior to cooling has been shown </a:t>
            </a:r>
            <a:r>
              <a:rPr lang="en-US" dirty="0" smtClean="0"/>
              <a:t>to induce </a:t>
            </a:r>
            <a:r>
              <a:rPr lang="en-US" dirty="0"/>
              <a:t>some tolerance to chilling, but it does </a:t>
            </a:r>
            <a:r>
              <a:rPr lang="en-US" dirty="0" smtClean="0"/>
              <a:t>not completely </a:t>
            </a:r>
            <a:r>
              <a:rPr lang="en-US" dirty="0"/>
              <a:t>alleviate the problem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746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7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Ethylene Production and Sensitivity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Watermelons are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classified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low-ethylene producers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production rates in the range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0.1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1.0 µL kg-1 h-1 at 20 °C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Though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production rates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low, fruit are extremely sensitive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ethylene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Exposure to as little as 5 µL L-1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ethylene causes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softening, rind thinning, fading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ﬂesh color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over-ripeness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Interactions between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ethylene concentration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temperature, and duration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exposure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not well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defined.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recommended management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protocol is to avoid any exposure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ethylene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storage.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1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Postharvest </a:t>
            </a:r>
            <a:r>
              <a:rPr lang="en-US" dirty="0" smtClean="0"/>
              <a:t>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variety of pathogens may cause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postharvest decay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watermelon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primary defense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against decay is the exclusion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diseased fruit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the marketing chain through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careful selection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at harvest and appropriate grading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before shipment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Postharvest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rot caused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Fusarium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spp.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Phytophthora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capsici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of concern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control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measures for these fungi in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feld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often 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inadequate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good disease control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field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anthracnose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Colletotrichum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orbiculare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black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rot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Didymella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bryoniae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rarely develop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watermelon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529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Considerations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Special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care should be given to avoid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rough handling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injury of watermelon fruit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during harvesting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handling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Fruit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inadvertently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dropped during harvest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handling should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not be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shipped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Injury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may not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 obvious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at the moment it occurs can develop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into bruised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areas and damage to the ﬂesh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transit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67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 annual plant of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Cucurbitaceae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family.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edible fruit is produced 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trailing vines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that may reach 15 ft. (4.6 m) or more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length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Fruit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vary in shape from globular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 oblong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color of the hairless skin varies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shades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green from pale yellowish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almost black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may be solid, striped, or marbled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37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Varieties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777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Quality Characteristics and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High-quality </a:t>
            </a:r>
            <a:r>
              <a:rPr lang="en-US" dirty="0"/>
              <a:t>watermelons are well formed,</a:t>
            </a:r>
            <a:br>
              <a:rPr lang="en-US" dirty="0"/>
            </a:br>
            <a:r>
              <a:rPr lang="en-US" dirty="0"/>
              <a:t>symmetrical, and uniform in shape and have a</a:t>
            </a:r>
            <a:br>
              <a:rPr lang="en-US" dirty="0"/>
            </a:br>
            <a:r>
              <a:rPr lang="en-US" dirty="0"/>
              <a:t>waxy, bright appearance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rind should be </a:t>
            </a:r>
            <a:r>
              <a:rPr lang="en-US" dirty="0" smtClean="0"/>
              <a:t>free of </a:t>
            </a:r>
            <a:r>
              <a:rPr lang="en-US" dirty="0"/>
              <a:t>scars, sunburn, and abrasions with no </a:t>
            </a:r>
            <a:r>
              <a:rPr lang="en-US" dirty="0" smtClean="0"/>
              <a:t>bruising or </a:t>
            </a:r>
            <a:r>
              <a:rPr lang="en-US" dirty="0"/>
              <a:t>other physical injury; free from anthracnose </a:t>
            </a:r>
            <a:r>
              <a:rPr lang="en-US" dirty="0" smtClean="0"/>
              <a:t>or other </a:t>
            </a:r>
            <a:r>
              <a:rPr lang="en-US" dirty="0"/>
              <a:t>decay; and not overripe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25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Maturity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ground spot (the portion of the </a:t>
            </a:r>
            <a:r>
              <a:rPr lang="en-US" b="1" dirty="0"/>
              <a:t>melon</a:t>
            </a:r>
            <a:r>
              <a:rPr lang="en-US" dirty="0"/>
              <a:t> resting on the soil) changes from pale white to a creamy yellow at proper harvest </a:t>
            </a:r>
            <a:r>
              <a:rPr lang="en-US" b="1" dirty="0"/>
              <a:t>maturity</a:t>
            </a:r>
            <a:r>
              <a:rPr lang="en-US" dirty="0"/>
              <a:t>. Another indicator used at harvest include a wilted but not fully desiccated vine tendril proximal to the stem-end </a:t>
            </a:r>
            <a:r>
              <a:rPr lang="en-US" dirty="0" smtClean="0"/>
              <a:t>attachment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07" y="4419600"/>
            <a:ext cx="630218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72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Water melon are considered optimum for eating when their flesh mature to produce a sweet flavor</a:t>
            </a:r>
          </a:p>
          <a:p>
            <a:r>
              <a:rPr lang="en-US" dirty="0"/>
              <a:t>A crisp texture</a:t>
            </a:r>
          </a:p>
          <a:p>
            <a:r>
              <a:rPr lang="en-US" dirty="0"/>
              <a:t>Deep red color</a:t>
            </a:r>
          </a:p>
          <a:p>
            <a:r>
              <a:rPr lang="en-US" dirty="0"/>
              <a:t>External rind appearance does not always predict good internal flesh quality and full maturity.</a:t>
            </a:r>
          </a:p>
          <a:p>
            <a:r>
              <a:rPr lang="en-US" dirty="0"/>
              <a:t>reliable method of determining maturity within</a:t>
            </a:r>
            <a:br>
              <a:rPr lang="en-US" dirty="0"/>
            </a:br>
            <a:r>
              <a:rPr lang="en-US" dirty="0"/>
              <a:t>a given </a:t>
            </a:r>
            <a:r>
              <a:rPr lang="en-US" dirty="0" err="1"/>
              <a:t>feld</a:t>
            </a:r>
            <a:r>
              <a:rPr lang="en-US" dirty="0"/>
              <a:t> is to visually examine the fruit for</a:t>
            </a:r>
            <a:br>
              <a:rPr lang="en-US" dirty="0"/>
            </a:br>
            <a:r>
              <a:rPr lang="en-US" dirty="0"/>
              <a:t>the changes described above, then cut some fruit</a:t>
            </a:r>
            <a:br>
              <a:rPr lang="en-US" dirty="0"/>
            </a:br>
            <a:r>
              <a:rPr lang="en-US" dirty="0"/>
              <a:t>in random sectors of the </a:t>
            </a:r>
            <a:r>
              <a:rPr lang="en-US" dirty="0" err="1"/>
              <a:t>feld</a:t>
            </a:r>
            <a:r>
              <a:rPr lang="en-US" dirty="0"/>
              <a:t> to check ﬂavor and</a:t>
            </a:r>
            <a:br>
              <a:rPr lang="en-US" dirty="0"/>
            </a:br>
            <a:r>
              <a:rPr lang="en-US" dirty="0"/>
              <a:t>internal color development.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72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0196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47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68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Precooling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Watermelons </a:t>
            </a:r>
            <a:r>
              <a:rPr lang="en-US" dirty="0"/>
              <a:t>generally are not precooled and</a:t>
            </a:r>
            <a:br>
              <a:rPr lang="en-US" dirty="0"/>
            </a:br>
            <a:r>
              <a:rPr lang="en-US" dirty="0"/>
              <a:t>some are shipped in unrefrigerated </a:t>
            </a:r>
            <a:r>
              <a:rPr lang="en-US" dirty="0" smtClean="0"/>
              <a:t>trucks</a:t>
            </a:r>
          </a:p>
          <a:p>
            <a:r>
              <a:rPr lang="en-US" dirty="0" smtClean="0"/>
              <a:t>If </a:t>
            </a:r>
            <a:r>
              <a:rPr lang="en-US" dirty="0"/>
              <a:t>precooling is implemented, </a:t>
            </a:r>
            <a:r>
              <a:rPr lang="en-US" dirty="0" smtClean="0"/>
              <a:t>forced air </a:t>
            </a:r>
            <a:r>
              <a:rPr lang="en-US" dirty="0"/>
              <a:t>cooling would be the method of </a:t>
            </a:r>
            <a:r>
              <a:rPr lang="en-US" dirty="0" smtClean="0"/>
              <a:t>choice</a:t>
            </a:r>
          </a:p>
          <a:p>
            <a:r>
              <a:rPr lang="en-US" dirty="0" smtClean="0"/>
              <a:t>In common </a:t>
            </a:r>
            <a:r>
              <a:rPr lang="en-US" dirty="0"/>
              <a:t>room-cooling, good air circulation</a:t>
            </a:r>
            <a:br>
              <a:rPr lang="en-US" dirty="0"/>
            </a:br>
            <a:r>
              <a:rPr lang="en-US" dirty="0"/>
              <a:t>between palletized boxes is </a:t>
            </a:r>
            <a:r>
              <a:rPr lang="en-US" dirty="0" smtClean="0"/>
              <a:t>essential</a:t>
            </a:r>
          </a:p>
          <a:p>
            <a:r>
              <a:rPr lang="en-US" dirty="0" smtClean="0"/>
              <a:t>Fruit that are </a:t>
            </a:r>
            <a:r>
              <a:rPr lang="en-US" dirty="0"/>
              <a:t>placed in bulk </a:t>
            </a:r>
            <a:r>
              <a:rPr lang="en-US" dirty="0" smtClean="0"/>
              <a:t>fiberboard </a:t>
            </a:r>
            <a:r>
              <a:rPr lang="en-US" dirty="0"/>
              <a:t>bins will cool </a:t>
            </a:r>
            <a:r>
              <a:rPr lang="en-US" dirty="0" smtClean="0"/>
              <a:t>slowly because </a:t>
            </a:r>
            <a:r>
              <a:rPr lang="en-US" dirty="0"/>
              <a:t>of poor air circulation within the bin.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7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547</Words>
  <Application>Microsoft Office PowerPoint</Application>
  <PresentationFormat>On-screen Show (4:3)</PresentationFormat>
  <Paragraphs>56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        WATERMELON</vt:lpstr>
      <vt:lpstr>Introduction</vt:lpstr>
      <vt:lpstr>Varieties </vt:lpstr>
      <vt:lpstr>Quality Characteristics and Criteria</vt:lpstr>
      <vt:lpstr>Maturity Indices</vt:lpstr>
      <vt:lpstr>PowerPoint Presentation</vt:lpstr>
      <vt:lpstr>PowerPoint Presentation</vt:lpstr>
      <vt:lpstr>Health Benefits</vt:lpstr>
      <vt:lpstr>Precooling Conditions</vt:lpstr>
      <vt:lpstr>Optimum Storage Conditions</vt:lpstr>
      <vt:lpstr>Controlled Atmosphere (CA) Conditions</vt:lpstr>
      <vt:lpstr>Retail Outlet Display Considerations </vt:lpstr>
      <vt:lpstr>Chilling Sensitivity</vt:lpstr>
      <vt:lpstr>Continued . . .</vt:lpstr>
      <vt:lpstr>Ethylene Production and Sensitivity </vt:lpstr>
      <vt:lpstr>Postharvest Pathology</vt:lpstr>
      <vt:lpstr>Special Considerations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WATERMELON</dc:title>
  <dc:creator>Dr Sarfaraz Hussain</dc:creator>
  <cp:lastModifiedBy>Dr Sarfaraz Hussain</cp:lastModifiedBy>
  <cp:revision>46</cp:revision>
  <dcterms:created xsi:type="dcterms:W3CDTF">2006-08-16T00:00:00Z</dcterms:created>
  <dcterms:modified xsi:type="dcterms:W3CDTF">2020-05-02T12:33:29Z</dcterms:modified>
</cp:coreProperties>
</file>