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391" r:id="rId2"/>
    <p:sldId id="392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1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6662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7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3414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07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47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1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1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1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2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44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4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7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65EB7-74E6-4B48-BDE0-A5E0BB3BEF36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69A6F-ACFA-484E-9C2A-F6F54540D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C2A86F70-95B5-40F9-B281-38BDD5333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Triggers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021885DE-1F77-43B2-B86F-FF0F001FCC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Triggers are special procedures which we want activated when someone has performed some action on the DB.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example, we might define a trigger that is executed when someone attempts to insert a row into a table, and the trigger checks that the inserted data is valid.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6BBCF1D9-825E-440C-9F19-02C6006669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533400"/>
          </a:xfrm>
        </p:spPr>
        <p:txBody>
          <a:bodyPr>
            <a:normAutofit fontScale="90000"/>
          </a:bodyPr>
          <a:lstStyle/>
          <a:p>
            <a:r>
              <a:rPr lang="en-US" altLang="en-US" sz="2400" b="1" u="sng"/>
              <a:t>Example: ROW Trigger</a:t>
            </a:r>
            <a:br>
              <a:rPr lang="en-US" altLang="en-US" sz="2400" b="1" u="sng"/>
            </a:br>
            <a:endParaRPr lang="en-US" altLang="en-US" sz="2400" b="1" u="sng"/>
          </a:p>
        </p:txBody>
      </p:sp>
      <p:sp>
        <p:nvSpPr>
          <p:cNvPr id="605187" name="Rectangle 3">
            <a:extLst>
              <a:ext uri="{FF2B5EF4-FFF2-40B4-BE49-F238E27FC236}">
                <a16:creationId xmlns:a16="http://schemas.microsoft.com/office/drawing/2014/main" id="{7BACD81A-8BE2-4B9C-89BB-16DDF97BE5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685800"/>
            <a:ext cx="9144000" cy="5638800"/>
          </a:xfrm>
        </p:spPr>
        <p:txBody>
          <a:bodyPr>
            <a:normAutofit fontScale="85000" lnSpcReduction="20000"/>
          </a:bodyPr>
          <a:lstStyle/>
          <a:p>
            <a:pPr marL="742950" indent="-571500" algn="l">
              <a:defRPr/>
            </a:pPr>
            <a:r>
              <a:rPr lang="en-GB" sz="1800" b="1" dirty="0"/>
              <a:t>CREATE OR REPLACE TRIGGER mytrig2 </a:t>
            </a:r>
          </a:p>
          <a:p>
            <a:pPr marL="742950" indent="-571500" algn="l">
              <a:defRPr/>
            </a:pPr>
            <a:r>
              <a:rPr lang="en-GB" sz="1800" b="1" dirty="0"/>
              <a:t>AFTER DELETE OR INSERT OR UPDATE ON employee </a:t>
            </a:r>
          </a:p>
          <a:p>
            <a:pPr marL="742950" indent="-571500" algn="l">
              <a:defRPr/>
            </a:pPr>
            <a:r>
              <a:rPr lang="en-GB" sz="1800" b="1" dirty="0"/>
              <a:t>FOR EACH ROW</a:t>
            </a:r>
          </a:p>
          <a:p>
            <a:pPr marL="742950" indent="-571500" algn="l">
              <a:defRPr/>
            </a:pPr>
            <a:r>
              <a:rPr lang="en-GB" sz="1800" b="1" dirty="0"/>
              <a:t>BEGIN        </a:t>
            </a:r>
          </a:p>
          <a:p>
            <a:pPr marL="742950" indent="-571500" algn="l">
              <a:defRPr/>
            </a:pPr>
            <a:r>
              <a:rPr lang="en-GB" sz="1800" b="1" dirty="0"/>
              <a:t>IF DELETING THEN   </a:t>
            </a:r>
          </a:p>
          <a:p>
            <a:pPr marL="742950" indent="-571500" algn="l">
              <a:defRPr/>
            </a:pPr>
            <a:r>
              <a:rPr lang="en-GB" sz="1800" b="1" dirty="0"/>
              <a:t>INSERT INTO </a:t>
            </a:r>
            <a:r>
              <a:rPr lang="en-GB" sz="1800" b="1" dirty="0" err="1"/>
              <a:t>xemployee</a:t>
            </a:r>
            <a:r>
              <a:rPr lang="en-GB" sz="1800" b="1" dirty="0"/>
              <a:t> (</a:t>
            </a:r>
            <a:r>
              <a:rPr lang="en-GB" sz="1800" b="1" dirty="0" err="1"/>
              <a:t>emp_ssn</a:t>
            </a:r>
            <a:r>
              <a:rPr lang="en-GB" sz="1800" b="1" dirty="0"/>
              <a:t>, </a:t>
            </a:r>
            <a:r>
              <a:rPr lang="en-GB" sz="1800" b="1" dirty="0" err="1"/>
              <a:t>emp_last_name,emp_first_name</a:t>
            </a:r>
            <a:r>
              <a:rPr lang="en-GB" sz="1800" b="1" dirty="0"/>
              <a:t>, </a:t>
            </a:r>
            <a:r>
              <a:rPr lang="en-GB" sz="1800" b="1" dirty="0" err="1"/>
              <a:t>deldate</a:t>
            </a:r>
            <a:r>
              <a:rPr lang="en-GB" sz="1800" b="1" dirty="0"/>
              <a:t>)          </a:t>
            </a:r>
          </a:p>
          <a:p>
            <a:pPr marL="742950" indent="-571500" algn="l">
              <a:defRPr/>
            </a:pPr>
            <a:r>
              <a:rPr lang="en-GB" sz="1800" b="1" dirty="0"/>
              <a:t>VALUES (:</a:t>
            </a:r>
            <a:r>
              <a:rPr lang="en-GB" sz="1800" b="1" dirty="0" err="1"/>
              <a:t>old.emp_ssn</a:t>
            </a:r>
            <a:r>
              <a:rPr lang="en-GB" sz="1800" b="1" dirty="0"/>
              <a:t>, :old.emp_last_name,:</a:t>
            </a:r>
            <a:r>
              <a:rPr lang="en-GB" sz="1800" b="1" dirty="0" err="1"/>
              <a:t>old.emp_first_name</a:t>
            </a:r>
            <a:r>
              <a:rPr lang="en-GB" sz="1800" b="1" dirty="0"/>
              <a:t>, </a:t>
            </a:r>
            <a:r>
              <a:rPr lang="en-GB" sz="1800" b="1" dirty="0" err="1"/>
              <a:t>sysdate</a:t>
            </a:r>
            <a:r>
              <a:rPr lang="en-GB" sz="1800" b="1" dirty="0"/>
              <a:t>);         </a:t>
            </a:r>
          </a:p>
          <a:p>
            <a:pPr marL="742950" indent="-571500" algn="l">
              <a:defRPr/>
            </a:pPr>
            <a:r>
              <a:rPr lang="en-GB" sz="1800" b="1" dirty="0"/>
              <a:t>ELSIF INSERTING THEN         </a:t>
            </a:r>
          </a:p>
          <a:p>
            <a:pPr marL="742950" indent="-571500" algn="l">
              <a:defRPr/>
            </a:pPr>
            <a:r>
              <a:rPr lang="en-GB" sz="1800" b="1" dirty="0"/>
              <a:t> INSERT INTO </a:t>
            </a:r>
            <a:r>
              <a:rPr lang="en-GB" sz="1800" b="1" dirty="0" err="1"/>
              <a:t>nemployee</a:t>
            </a:r>
            <a:r>
              <a:rPr lang="en-GB" sz="1800" b="1" dirty="0"/>
              <a:t> (</a:t>
            </a:r>
            <a:r>
              <a:rPr lang="en-GB" sz="1800" b="1" dirty="0" err="1"/>
              <a:t>emp_ssn</a:t>
            </a:r>
            <a:r>
              <a:rPr lang="en-GB" sz="1800" b="1" dirty="0"/>
              <a:t>, </a:t>
            </a:r>
            <a:r>
              <a:rPr lang="en-GB" sz="1800" b="1" dirty="0" err="1"/>
              <a:t>emp_last_name,emp_first_name</a:t>
            </a:r>
            <a:r>
              <a:rPr lang="en-GB" sz="1800" b="1" dirty="0"/>
              <a:t>, </a:t>
            </a:r>
            <a:r>
              <a:rPr lang="en-GB" sz="1800" b="1" dirty="0" err="1"/>
              <a:t>adddate</a:t>
            </a:r>
            <a:r>
              <a:rPr lang="en-GB" sz="1800" b="1" dirty="0"/>
              <a:t>)           </a:t>
            </a:r>
          </a:p>
          <a:p>
            <a:pPr marL="742950" indent="-571500" algn="l">
              <a:defRPr/>
            </a:pPr>
            <a:r>
              <a:rPr lang="en-GB" sz="1800" b="1" dirty="0"/>
              <a:t>VALUES (:</a:t>
            </a:r>
            <a:r>
              <a:rPr lang="en-GB" sz="1800" b="1" dirty="0" err="1"/>
              <a:t>new.emp_ssn</a:t>
            </a:r>
            <a:r>
              <a:rPr lang="en-GB" sz="1800" b="1" dirty="0"/>
              <a:t>, :new.emp_last_name,:</a:t>
            </a:r>
            <a:r>
              <a:rPr lang="en-GB" sz="1800" b="1" dirty="0" err="1"/>
              <a:t>new.emp_first_name</a:t>
            </a:r>
            <a:r>
              <a:rPr lang="en-GB" sz="1800" b="1" dirty="0"/>
              <a:t>, </a:t>
            </a:r>
            <a:r>
              <a:rPr lang="en-GB" sz="1800" b="1" dirty="0" err="1"/>
              <a:t>sysdate</a:t>
            </a:r>
            <a:r>
              <a:rPr lang="en-GB" sz="1800" b="1" dirty="0"/>
              <a:t>);    </a:t>
            </a:r>
          </a:p>
          <a:p>
            <a:pPr marL="742950" indent="-571500" algn="l">
              <a:defRPr/>
            </a:pPr>
            <a:r>
              <a:rPr lang="en-GB" sz="1800" b="1" dirty="0"/>
              <a:t> ELSIF UPDATING('</a:t>
            </a:r>
            <a:r>
              <a:rPr lang="en-GB" sz="1800" b="1" dirty="0" err="1"/>
              <a:t>emp_salary</a:t>
            </a:r>
            <a:r>
              <a:rPr lang="en-GB" sz="1800" b="1" dirty="0"/>
              <a:t>') THEN          </a:t>
            </a:r>
          </a:p>
          <a:p>
            <a:pPr marL="742950" indent="-571500" algn="l">
              <a:defRPr/>
            </a:pPr>
            <a:r>
              <a:rPr lang="en-GB" sz="1800" b="1" dirty="0"/>
              <a:t>INSERT INTO </a:t>
            </a:r>
            <a:r>
              <a:rPr lang="en-GB" sz="1800" b="1" dirty="0" err="1"/>
              <a:t>cemployee</a:t>
            </a:r>
            <a:r>
              <a:rPr lang="en-GB" sz="1800" b="1" dirty="0"/>
              <a:t> (</a:t>
            </a:r>
            <a:r>
              <a:rPr lang="en-GB" sz="1800" b="1" dirty="0" err="1"/>
              <a:t>emp_ssn</a:t>
            </a:r>
            <a:r>
              <a:rPr lang="en-GB" sz="1800" b="1" dirty="0"/>
              <a:t>, </a:t>
            </a:r>
            <a:r>
              <a:rPr lang="en-GB" sz="1800" b="1" dirty="0" err="1"/>
              <a:t>oldsalary</a:t>
            </a:r>
            <a:r>
              <a:rPr lang="en-GB" sz="1800" b="1" dirty="0"/>
              <a:t>, </a:t>
            </a:r>
            <a:r>
              <a:rPr lang="en-GB" sz="1800" b="1" dirty="0" err="1"/>
              <a:t>newsalary</a:t>
            </a:r>
            <a:r>
              <a:rPr lang="en-GB" sz="1800" b="1" dirty="0"/>
              <a:t>, </a:t>
            </a:r>
            <a:r>
              <a:rPr lang="en-GB" sz="1800" b="1" dirty="0" err="1"/>
              <a:t>up_date</a:t>
            </a:r>
            <a:r>
              <a:rPr lang="en-GB" sz="1800" b="1" dirty="0"/>
              <a:t>)         </a:t>
            </a:r>
          </a:p>
          <a:p>
            <a:pPr marL="742950" indent="-571500" algn="l">
              <a:defRPr/>
            </a:pPr>
            <a:r>
              <a:rPr lang="en-GB" sz="1800" b="1" dirty="0"/>
              <a:t>VALUES (:old.emp_</a:t>
            </a:r>
            <a:r>
              <a:rPr lang="en-GB" sz="1800" b="1" dirty="0" err="1"/>
              <a:t>ssn</a:t>
            </a:r>
            <a:r>
              <a:rPr lang="en-GB" sz="1800" b="1" dirty="0"/>
              <a:t>,:</a:t>
            </a:r>
            <a:r>
              <a:rPr lang="en-GB" sz="1800" b="1" dirty="0" err="1"/>
              <a:t>old.emp_salary</a:t>
            </a:r>
            <a:r>
              <a:rPr lang="en-GB" sz="1800" b="1" dirty="0"/>
              <a:t>, :</a:t>
            </a:r>
            <a:r>
              <a:rPr lang="en-GB" sz="1800" b="1" dirty="0" err="1"/>
              <a:t>new.emp_salary</a:t>
            </a:r>
            <a:r>
              <a:rPr lang="en-GB" sz="1800" b="1" dirty="0"/>
              <a:t>, </a:t>
            </a:r>
            <a:r>
              <a:rPr lang="en-GB" sz="1800" b="1" dirty="0" err="1"/>
              <a:t>sysdate</a:t>
            </a:r>
            <a:r>
              <a:rPr lang="en-GB" sz="1800" b="1" dirty="0"/>
              <a:t>);     ELSE          </a:t>
            </a:r>
          </a:p>
          <a:p>
            <a:pPr marL="742950" indent="-571500" algn="l">
              <a:defRPr/>
            </a:pPr>
            <a:r>
              <a:rPr lang="en-GB" sz="1800" b="1" dirty="0"/>
              <a:t>INSERT INTO </a:t>
            </a:r>
            <a:r>
              <a:rPr lang="en-GB" sz="1800" b="1" dirty="0" err="1"/>
              <a:t>uemployee</a:t>
            </a:r>
            <a:r>
              <a:rPr lang="en-GB" sz="1800" b="1" dirty="0"/>
              <a:t> (</a:t>
            </a:r>
            <a:r>
              <a:rPr lang="en-GB" sz="1800" b="1" dirty="0" err="1"/>
              <a:t>emp_ssn</a:t>
            </a:r>
            <a:r>
              <a:rPr lang="en-GB" sz="1800" b="1" dirty="0"/>
              <a:t>, </a:t>
            </a:r>
            <a:r>
              <a:rPr lang="en-GB" sz="1800" b="1" dirty="0" err="1"/>
              <a:t>emp_address</a:t>
            </a:r>
            <a:r>
              <a:rPr lang="en-GB" sz="1800" b="1" dirty="0"/>
              <a:t>, </a:t>
            </a:r>
            <a:r>
              <a:rPr lang="en-GB" sz="1800" b="1" dirty="0" err="1"/>
              <a:t>up_date</a:t>
            </a:r>
            <a:r>
              <a:rPr lang="en-GB" sz="1800" b="1" dirty="0"/>
              <a:t>)           </a:t>
            </a:r>
          </a:p>
          <a:p>
            <a:pPr marL="742950" indent="-571500" algn="l">
              <a:defRPr/>
            </a:pPr>
            <a:r>
              <a:rPr lang="en-GB" sz="1800" b="1" dirty="0"/>
              <a:t>VALUES (:</a:t>
            </a:r>
            <a:r>
              <a:rPr lang="en-GB" sz="1800" b="1" dirty="0" err="1"/>
              <a:t>old.emp_ssn</a:t>
            </a:r>
            <a:r>
              <a:rPr lang="en-GB" sz="1800" b="1" dirty="0"/>
              <a:t>, :</a:t>
            </a:r>
            <a:r>
              <a:rPr lang="en-GB" sz="1800" b="1" dirty="0" err="1"/>
              <a:t>new.emp_address</a:t>
            </a:r>
            <a:r>
              <a:rPr lang="en-GB" sz="1800" b="1" dirty="0"/>
              <a:t>, </a:t>
            </a:r>
            <a:r>
              <a:rPr lang="en-GB" sz="1800" b="1" dirty="0" err="1"/>
              <a:t>sysdate</a:t>
            </a:r>
            <a:r>
              <a:rPr lang="en-GB" sz="1800" b="1" dirty="0"/>
              <a:t>);        </a:t>
            </a:r>
          </a:p>
          <a:p>
            <a:pPr marL="742950" indent="-571500" algn="l">
              <a:defRPr/>
            </a:pPr>
            <a:r>
              <a:rPr lang="en-GB" sz="1800" b="1" dirty="0"/>
              <a:t>END IF;</a:t>
            </a:r>
          </a:p>
          <a:p>
            <a:pPr marL="742950" indent="-571500" algn="l">
              <a:defRPr/>
            </a:pPr>
            <a:r>
              <a:rPr lang="en-GB" sz="1800" b="1" dirty="0"/>
              <a:t>END;</a:t>
            </a:r>
          </a:p>
          <a:p>
            <a:pPr marL="742950" indent="-571500" algn="l">
              <a:defRPr/>
            </a:pPr>
            <a:r>
              <a:rPr lang="en-GB" sz="1800" dirty="0"/>
              <a:t>/</a:t>
            </a: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326E45F4-B802-4B17-B90F-4822ECF501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TYPES OF TRIGGERS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A922815B-D7DB-44E1-93B6-5087373FBE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/>
          <a:lstStyle/>
          <a:p>
            <a:pPr marL="742950" indent="-571500" algn="l">
              <a:lnSpc>
                <a:spcPct val="80000"/>
              </a:lnSpc>
            </a:pPr>
            <a:r>
              <a:rPr lang="en-US" altLang="en-US" b="1" u="sng" dirty="0"/>
              <a:t>Example: ROW Trigger</a:t>
            </a:r>
            <a:endParaRPr lang="en-GB" altLang="en-US" dirty="0"/>
          </a:p>
          <a:p>
            <a:pPr marL="742950" indent="-571500" algn="l">
              <a:lnSpc>
                <a:spcPct val="80000"/>
              </a:lnSpc>
              <a:buFontTx/>
              <a:buChar char="•"/>
            </a:pPr>
            <a:endParaRPr lang="en-GB" altLang="en-US" dirty="0"/>
          </a:p>
          <a:p>
            <a:pPr marL="742950" indent="-571500" algn="just">
              <a:lnSpc>
                <a:spcPct val="80000"/>
              </a:lnSpc>
              <a:buFontTx/>
              <a:buChar char="•"/>
            </a:pPr>
            <a:r>
              <a:rPr lang="en-GB" altLang="en-US" dirty="0"/>
              <a:t>The previous trigger is used to keep track of all the transactions performed on the employee table. If any employee is deleted, a new row containing the details of this employee is stored in a table called </a:t>
            </a:r>
            <a:r>
              <a:rPr lang="en-GB" altLang="en-US" dirty="0" err="1"/>
              <a:t>xemployee</a:t>
            </a:r>
            <a:r>
              <a:rPr lang="en-GB" altLang="en-US" dirty="0"/>
              <a:t>. Similarly, if a new employee is inserted, a new row is created in another table called </a:t>
            </a:r>
            <a:r>
              <a:rPr lang="en-GB" altLang="en-US" dirty="0" err="1"/>
              <a:t>nemployee</a:t>
            </a:r>
            <a:r>
              <a:rPr lang="en-GB" altLang="en-US" dirty="0"/>
              <a:t>, and so on.</a:t>
            </a:r>
          </a:p>
          <a:p>
            <a:pPr marL="742950" indent="-571500" algn="just">
              <a:lnSpc>
                <a:spcPct val="80000"/>
              </a:lnSpc>
              <a:buFontTx/>
              <a:buChar char="•"/>
            </a:pPr>
            <a:r>
              <a:rPr lang="en-GB" altLang="en-US" dirty="0"/>
              <a:t>Note that we can specify the old and new values of an updated row by prefixing the column names with the :OLD and :NEW qualifiers.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D8A74560-A2EB-4362-A7A4-B35B74E9BF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TYPES OF TRIGGERS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1A4ECA34-DCF1-440A-8FED-8A1A1D2D08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/>
          <a:lstStyle/>
          <a:p>
            <a:pPr marL="742950" indent="-571500" algn="l"/>
            <a:r>
              <a:rPr lang="en-GB" altLang="en-US"/>
              <a:t>SQL&gt;  DELETE FROM  employee WHERE emp_last_name = 'Joshi';</a:t>
            </a:r>
          </a:p>
          <a:p>
            <a:pPr marL="742950" indent="-571500" algn="l"/>
            <a:r>
              <a:rPr lang="en-GB" altLang="en-US"/>
              <a:t>1 row deleted.</a:t>
            </a:r>
          </a:p>
          <a:p>
            <a:pPr marL="742950" indent="-571500" algn="l"/>
            <a:r>
              <a:rPr lang="en-GB" altLang="en-US"/>
              <a:t>SQL&gt; SELECT * FROM xemployee;</a:t>
            </a:r>
          </a:p>
          <a:p>
            <a:pPr marL="742950" indent="-571500" algn="l"/>
            <a:endParaRPr lang="en-GB" altLang="en-US" sz="2000"/>
          </a:p>
          <a:p>
            <a:pPr marL="742950" indent="-571500" algn="l"/>
            <a:endParaRPr lang="en-GB" altLang="en-US" sz="2000"/>
          </a:p>
          <a:p>
            <a:pPr marL="742950" indent="-571500" algn="l"/>
            <a:r>
              <a:rPr lang="en-GB" altLang="en-US" sz="2000"/>
              <a:t>EMP_SSN   EMP_LAST_NAME   EMP_FIRST_NAME DELDATE</a:t>
            </a:r>
          </a:p>
          <a:p>
            <a:pPr marL="742950" indent="-571500" algn="l"/>
            <a:r>
              <a:rPr lang="en-GB" altLang="en-US" sz="2000"/>
              <a:t>-------------   -----------------------    -------------------------- -----------------</a:t>
            </a:r>
          </a:p>
          <a:p>
            <a:pPr marL="742950" indent="-571500" algn="l"/>
            <a:r>
              <a:rPr lang="en-GB" altLang="en-US" sz="2000"/>
              <a:t>999333333  Joshi                              Dinesh                         02-MAY-03</a:t>
            </a:r>
            <a:endParaRPr lang="en-US" altLang="en-US" sz="2000"/>
          </a:p>
          <a:p>
            <a:pPr marL="742950" indent="-571500" algn="l"/>
            <a:endParaRPr lang="en-US" alt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28FAB25E-F848-4134-9228-24FB7A2EF5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>
            <a:normAutofit fontScale="90000"/>
          </a:bodyPr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ENABLING, DISABLING, DROPPING TRIGGERS</a:t>
            </a:r>
          </a:p>
        </p:txBody>
      </p:sp>
      <p:sp>
        <p:nvSpPr>
          <p:cNvPr id="608259" name="Rectangle 3">
            <a:extLst>
              <a:ext uri="{FF2B5EF4-FFF2-40B4-BE49-F238E27FC236}">
                <a16:creationId xmlns:a16="http://schemas.microsoft.com/office/drawing/2014/main" id="{EA9CC0FB-AA40-4376-8659-DB55FE6529F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>
            <a:normAutofit/>
          </a:bodyPr>
          <a:lstStyle/>
          <a:p>
            <a:pPr marL="742950" indent="-571500" algn="l">
              <a:defRPr/>
            </a:pPr>
            <a:r>
              <a:rPr lang="en-GB" dirty="0"/>
              <a:t>SQL&gt;ALTER TRIGGER </a:t>
            </a:r>
            <a:r>
              <a:rPr lang="en-GB" dirty="0" err="1"/>
              <a:t>trigger_name</a:t>
            </a:r>
            <a:r>
              <a:rPr lang="en-GB" dirty="0"/>
              <a:t> DISABLE;</a:t>
            </a:r>
          </a:p>
          <a:p>
            <a:pPr marL="742950" indent="-571500" algn="l">
              <a:defRPr/>
            </a:pPr>
            <a:r>
              <a:rPr lang="en-GB" dirty="0"/>
              <a:t>SQL&gt;ALTER TABLE </a:t>
            </a:r>
            <a:r>
              <a:rPr lang="en-GB" dirty="0" err="1"/>
              <a:t>table_name</a:t>
            </a:r>
            <a:r>
              <a:rPr lang="en-GB" dirty="0"/>
              <a:t> DISABLE ALL TRIGGERS;</a:t>
            </a:r>
          </a:p>
          <a:p>
            <a:pPr marL="742950" indent="-571500" algn="l">
              <a:defRPr/>
            </a:pPr>
            <a:r>
              <a:rPr lang="en-GB" b="1" dirty="0"/>
              <a:t>To enable a trigger, which is disabled, we can use the following syntax:</a:t>
            </a:r>
          </a:p>
          <a:p>
            <a:pPr marL="742950" indent="-571500" algn="l">
              <a:defRPr/>
            </a:pPr>
            <a:r>
              <a:rPr lang="en-GB" dirty="0"/>
              <a:t>SQL&gt;ALTER TABLE </a:t>
            </a:r>
            <a:r>
              <a:rPr lang="en-GB" dirty="0" err="1"/>
              <a:t>table_name</a:t>
            </a:r>
            <a:r>
              <a:rPr lang="en-GB" dirty="0"/>
              <a:t> ENABLE </a:t>
            </a:r>
            <a:r>
              <a:rPr lang="en-GB" dirty="0" err="1"/>
              <a:t>trigger_name</a:t>
            </a:r>
            <a:r>
              <a:rPr lang="en-GB" dirty="0"/>
              <a:t>;</a:t>
            </a:r>
          </a:p>
          <a:p>
            <a:pPr marL="742950" indent="-571500" algn="l">
              <a:defRPr/>
            </a:pPr>
            <a:r>
              <a:rPr lang="en-GB" b="1" dirty="0"/>
              <a:t>All triggers can be enabled for a specific table by using the following command</a:t>
            </a:r>
          </a:p>
          <a:p>
            <a:pPr marL="742950" indent="-571500" algn="l">
              <a:defRPr/>
            </a:pPr>
            <a:r>
              <a:rPr lang="en-GB" dirty="0"/>
              <a:t>SQL&gt; ALTER TABLE </a:t>
            </a:r>
            <a:r>
              <a:rPr lang="en-GB" dirty="0" err="1"/>
              <a:t>table_name</a:t>
            </a:r>
            <a:r>
              <a:rPr lang="en-GB" dirty="0"/>
              <a:t> ENABLE ALL TRIGGERS;</a:t>
            </a:r>
            <a:endParaRPr lang="en-US" b="1" dirty="0"/>
          </a:p>
          <a:p>
            <a:pPr marL="742950" indent="-571500" algn="l">
              <a:defRPr/>
            </a:pPr>
            <a:r>
              <a:rPr lang="en-GB" dirty="0"/>
              <a:t>SQL&gt; DROP TRIGGER </a:t>
            </a:r>
            <a:r>
              <a:rPr lang="en-GB" dirty="0" err="1"/>
              <a:t>trigger_name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FAB45564-DA85-4240-A056-EB98F831332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TRIGGERS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3F1D56D-70EE-46F6-B34F-B69481AC607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752600"/>
            <a:ext cx="9144000" cy="4343400"/>
          </a:xfrm>
        </p:spPr>
        <p:txBody>
          <a:bodyPr/>
          <a:lstStyle/>
          <a:p>
            <a:pPr marL="742950" indent="-571500" algn="just"/>
            <a:r>
              <a:rPr lang="en-US" altLang="en-US" dirty="0"/>
              <a:t>    	A database trigger is a stored PL/SQL program unit associated with a specific database table. ORACLE executes (fires) a database trigger automatically when a given SQL operation (like INSERT, UPDATE or DELETE) affects the table. Unlike a procedure, or a function, which must be invoked explicitly, database triggers are invoked implicitly. </a:t>
            </a:r>
          </a:p>
          <a:p>
            <a:pPr marL="742950" indent="-571500" algn="just"/>
            <a:r>
              <a:rPr lang="en-US" altLang="en-US" dirty="0"/>
              <a:t>When trigger invoked:</a:t>
            </a:r>
          </a:p>
          <a:p>
            <a:pPr marL="742950" indent="-571500" algn="just">
              <a:buFont typeface="Wingdings" panose="05000000000000000000" pitchFamily="2" charset="2"/>
              <a:buChar char="Ø"/>
            </a:pPr>
            <a:r>
              <a:rPr lang="en-US" altLang="en-US" dirty="0"/>
              <a:t>DML(Delete, Insert, Update)</a:t>
            </a:r>
          </a:p>
          <a:p>
            <a:pPr marL="742950" indent="-571500" algn="just">
              <a:buFont typeface="Wingdings" panose="05000000000000000000" pitchFamily="2" charset="2"/>
              <a:buChar char="Ø"/>
            </a:pPr>
            <a:r>
              <a:rPr lang="en-US" altLang="en-US" dirty="0"/>
              <a:t>DDL (Create, Alter, Drop)</a:t>
            </a:r>
          </a:p>
          <a:p>
            <a:pPr marL="742950" indent="-571500" algn="just">
              <a:buFont typeface="Wingdings" panose="05000000000000000000" pitchFamily="2" charset="2"/>
              <a:buChar char="Ø"/>
            </a:pPr>
            <a:r>
              <a:rPr lang="en-US" altLang="en-US" dirty="0"/>
              <a:t>Database operations ( logon, Logoff)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95241517-59A3-46AC-BD89-614E7F7815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TRIGGERS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FC01B19-3DA8-4EB4-A47D-286224C69B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143000"/>
            <a:ext cx="9144000" cy="4953000"/>
          </a:xfrm>
        </p:spPr>
        <p:txBody>
          <a:bodyPr/>
          <a:lstStyle/>
          <a:p>
            <a:pPr marL="742950" indent="-571500" algn="l"/>
            <a:r>
              <a:rPr lang="en-US" altLang="en-US" dirty="0"/>
              <a:t>Database triggers can be used to perform any of the following: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Audit data modification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Log events transparently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Enforce complex business rules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Derive column values automatically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Implement complex security authorizations </a:t>
            </a:r>
          </a:p>
          <a:p>
            <a:pPr marL="742950" indent="-571500" algn="l">
              <a:buFontTx/>
              <a:buChar char="•"/>
            </a:pPr>
            <a:r>
              <a:rPr lang="en-US" altLang="en-US" dirty="0"/>
              <a:t>Maintain replicate tables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E2639608-D3ED-43AA-BD94-8E1ED24B58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TRIGGERS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9134A4B7-DB15-4328-9695-7EC2DF0C81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524000"/>
            <a:ext cx="9144000" cy="4572000"/>
          </a:xfrm>
          <a:noFill/>
        </p:spPr>
        <p:txBody>
          <a:bodyPr>
            <a:normAutofit/>
          </a:bodyPr>
          <a:lstStyle/>
          <a:p>
            <a:pPr marL="742950" indent="-571500" algn="just">
              <a:buFontTx/>
              <a:buChar char="•"/>
            </a:pPr>
            <a:r>
              <a:rPr lang="en-US" altLang="en-US" sz="3000" dirty="0"/>
              <a:t>A database trigger has three parts: a </a:t>
            </a:r>
            <a:r>
              <a:rPr lang="en-US" altLang="en-US" sz="3000" b="1" dirty="0"/>
              <a:t>triggering event</a:t>
            </a:r>
            <a:r>
              <a:rPr lang="en-US" altLang="en-US" sz="3000" dirty="0"/>
              <a:t>, an </a:t>
            </a:r>
            <a:r>
              <a:rPr lang="en-US" altLang="en-US" sz="3000" b="1" dirty="0"/>
              <a:t>optional trigger constraint</a:t>
            </a:r>
            <a:r>
              <a:rPr lang="en-US" altLang="en-US" sz="3000" dirty="0"/>
              <a:t>, and a </a:t>
            </a:r>
            <a:r>
              <a:rPr lang="en-US" altLang="en-US" sz="3000" b="1" dirty="0"/>
              <a:t>trigger action</a:t>
            </a:r>
            <a:r>
              <a:rPr lang="en-US" altLang="en-US" sz="3000" dirty="0"/>
              <a:t>. </a:t>
            </a:r>
          </a:p>
          <a:p>
            <a:pPr marL="742950" indent="-571500" algn="l">
              <a:buFontTx/>
              <a:buChar char="•"/>
            </a:pPr>
            <a:endParaRPr lang="en-US" altLang="en-US" sz="3000" dirty="0"/>
          </a:p>
          <a:p>
            <a:pPr marL="742950" indent="-571500" algn="l">
              <a:buFontTx/>
              <a:buChar char="•"/>
            </a:pPr>
            <a:r>
              <a:rPr lang="en-US" altLang="en-US" sz="3000" dirty="0"/>
              <a:t>When an event occurs, a database trigger is fired, and a predefined PL/SQL block will perform the necessary action.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5CC0D71F-5F69-4976-BA41-FCF0B3F9E2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TRIGGERS</a:t>
            </a:r>
          </a:p>
        </p:txBody>
      </p:sp>
      <p:sp>
        <p:nvSpPr>
          <p:cNvPr id="599043" name="Rectangle 3">
            <a:extLst>
              <a:ext uri="{FF2B5EF4-FFF2-40B4-BE49-F238E27FC236}">
                <a16:creationId xmlns:a16="http://schemas.microsoft.com/office/drawing/2014/main" id="{45307010-59AA-4A7B-9E20-DD5F72DAC61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>
            <a:normAutofit lnSpcReduction="10000"/>
          </a:bodyPr>
          <a:lstStyle/>
          <a:p>
            <a:pPr marL="742950" indent="-571500" algn="l">
              <a:defRPr/>
            </a:pPr>
            <a:r>
              <a:rPr lang="en-US" b="1" u="sng" dirty="0"/>
              <a:t>SYNTAX:</a:t>
            </a:r>
          </a:p>
          <a:p>
            <a:pPr marL="742950" indent="-571500" algn="l">
              <a:defRPr/>
            </a:pPr>
            <a:r>
              <a:rPr lang="en-GB" b="1" dirty="0"/>
              <a:t>CREATE [OR REPLACE] TRIGGER </a:t>
            </a:r>
            <a:r>
              <a:rPr lang="en-GB" b="1" dirty="0" err="1"/>
              <a:t>trigger_name</a:t>
            </a:r>
            <a:endParaRPr lang="en-GB" b="1" dirty="0"/>
          </a:p>
          <a:p>
            <a:pPr marL="742950" indent="-571500" algn="l">
              <a:defRPr/>
            </a:pPr>
            <a:r>
              <a:rPr lang="en-GB" b="1" dirty="0"/>
              <a:t>{BEFORE|AFTER} </a:t>
            </a:r>
            <a:r>
              <a:rPr lang="en-GB" b="1" dirty="0" err="1"/>
              <a:t>triggering_event</a:t>
            </a:r>
            <a:r>
              <a:rPr lang="en-GB" b="1" dirty="0"/>
              <a:t> ON </a:t>
            </a:r>
            <a:r>
              <a:rPr lang="en-GB" b="1" dirty="0" err="1"/>
              <a:t>table_name</a:t>
            </a:r>
            <a:endParaRPr lang="en-GB" b="1" dirty="0"/>
          </a:p>
          <a:p>
            <a:pPr marL="742950" indent="-571500" algn="l">
              <a:defRPr/>
            </a:pPr>
            <a:r>
              <a:rPr lang="en-GB" b="1" dirty="0"/>
              <a:t>[FOR EACH ROW]</a:t>
            </a:r>
          </a:p>
          <a:p>
            <a:pPr marL="742950" indent="-571500" algn="l">
              <a:defRPr/>
            </a:pPr>
            <a:r>
              <a:rPr lang="en-GB" b="1" dirty="0"/>
              <a:t>[WHEN condition]</a:t>
            </a:r>
          </a:p>
          <a:p>
            <a:pPr marL="742950" indent="-571500" algn="l">
              <a:defRPr/>
            </a:pPr>
            <a:r>
              <a:rPr lang="en-GB" b="1" dirty="0"/>
              <a:t>DECLARE</a:t>
            </a:r>
          </a:p>
          <a:p>
            <a:pPr marL="742950" indent="-571500" algn="l">
              <a:defRPr/>
            </a:pPr>
            <a:r>
              <a:rPr lang="en-GB" b="1" dirty="0"/>
              <a:t>Declaration statements</a:t>
            </a:r>
          </a:p>
          <a:p>
            <a:pPr marL="742950" indent="-571500" algn="l">
              <a:defRPr/>
            </a:pPr>
            <a:r>
              <a:rPr lang="en-GB" b="1" dirty="0"/>
              <a:t>BEGIN</a:t>
            </a:r>
          </a:p>
          <a:p>
            <a:pPr marL="742950" indent="-571500" algn="l">
              <a:defRPr/>
            </a:pPr>
            <a:r>
              <a:rPr lang="en-GB" b="1" dirty="0"/>
              <a:t>Executable statements</a:t>
            </a:r>
          </a:p>
          <a:p>
            <a:pPr marL="742950" indent="-571500" algn="l">
              <a:defRPr/>
            </a:pPr>
            <a:r>
              <a:rPr lang="en-GB" b="1" dirty="0"/>
              <a:t>EXCEPTION</a:t>
            </a:r>
          </a:p>
          <a:p>
            <a:pPr marL="742950" indent="-571500" algn="l">
              <a:defRPr/>
            </a:pPr>
            <a:r>
              <a:rPr lang="en-GB" b="1" dirty="0"/>
              <a:t>Exception handling statements</a:t>
            </a:r>
          </a:p>
          <a:p>
            <a:pPr marL="742950" indent="-571500" algn="l">
              <a:defRPr/>
            </a:pPr>
            <a:r>
              <a:rPr lang="en-GB" b="1" dirty="0"/>
              <a:t>END;</a:t>
            </a:r>
            <a:endParaRPr lang="en-US" b="1" dirty="0"/>
          </a:p>
          <a:p>
            <a:pPr marL="742950" indent="-571500" algn="l">
              <a:defRPr/>
            </a:pPr>
            <a:r>
              <a:rPr lang="en-US" dirty="0"/>
              <a:t>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3FDF68A2-4D31-4E63-94E1-49D4C53409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TRIGGERS</a:t>
            </a:r>
          </a:p>
        </p:txBody>
      </p:sp>
      <p:sp>
        <p:nvSpPr>
          <p:cNvPr id="600067" name="Rectangle 3">
            <a:extLst>
              <a:ext uri="{FF2B5EF4-FFF2-40B4-BE49-F238E27FC236}">
                <a16:creationId xmlns:a16="http://schemas.microsoft.com/office/drawing/2014/main" id="{4C28DD03-B323-4692-AC07-00D642BE7A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>
            <a:normAutofit/>
          </a:bodyPr>
          <a:lstStyle/>
          <a:p>
            <a:pPr marL="742950" indent="-571500" algn="l">
              <a:defRPr/>
            </a:pPr>
            <a:r>
              <a:rPr lang="en-GB" b="1" dirty="0"/>
              <a:t>The </a:t>
            </a:r>
            <a:r>
              <a:rPr lang="en-GB" b="1" dirty="0" err="1"/>
              <a:t>trigger_name</a:t>
            </a:r>
            <a:r>
              <a:rPr lang="en-GB" b="1" dirty="0"/>
              <a:t> references the name of the trigger. </a:t>
            </a:r>
          </a:p>
          <a:p>
            <a:pPr marL="742950" indent="-571500" algn="l">
              <a:defRPr/>
            </a:pPr>
            <a:r>
              <a:rPr lang="en-GB" b="1" dirty="0"/>
              <a:t>BEFORE or AFTER specify when the trigger is fired (before or after the triggering event). </a:t>
            </a:r>
          </a:p>
          <a:p>
            <a:pPr marL="742950" indent="-571500" algn="l">
              <a:defRPr/>
            </a:pPr>
            <a:r>
              <a:rPr lang="en-GB" b="1" dirty="0"/>
              <a:t>The </a:t>
            </a:r>
            <a:r>
              <a:rPr lang="en-GB" b="1" dirty="0" err="1"/>
              <a:t>triggering_event</a:t>
            </a:r>
            <a:r>
              <a:rPr lang="en-GB" b="1" dirty="0"/>
              <a:t> references a DML statement issued against the table (e.g., INSERT, DELETE, UPDATE). </a:t>
            </a:r>
          </a:p>
          <a:p>
            <a:pPr marL="742950" indent="-571500" algn="l">
              <a:defRPr/>
            </a:pPr>
            <a:r>
              <a:rPr lang="en-GB" b="1" dirty="0"/>
              <a:t>The </a:t>
            </a:r>
            <a:r>
              <a:rPr lang="en-GB" b="1" dirty="0" err="1"/>
              <a:t>table_name</a:t>
            </a:r>
            <a:r>
              <a:rPr lang="en-GB" b="1" dirty="0"/>
              <a:t> is the name of the table associated with the trigger. </a:t>
            </a:r>
          </a:p>
          <a:p>
            <a:pPr marL="742950" indent="-571500" algn="l">
              <a:defRPr/>
            </a:pPr>
            <a:r>
              <a:rPr lang="en-GB" b="1" dirty="0"/>
              <a:t>The clause, FOR EACH ROW, specifies a trigger is a row trigger and fires once for each modified row. </a:t>
            </a:r>
          </a:p>
          <a:p>
            <a:pPr marL="742950" indent="-571500" algn="l">
              <a:defRPr/>
            </a:pPr>
            <a:r>
              <a:rPr lang="en-GB" b="1" dirty="0"/>
              <a:t>A WHEN clause specifies the condition for a trigger to be fired. </a:t>
            </a:r>
          </a:p>
          <a:p>
            <a:pPr marL="742950" indent="-571500" algn="l">
              <a:defRPr/>
            </a:pPr>
            <a:r>
              <a:rPr lang="en-GB" b="1" dirty="0"/>
              <a:t>Bear in mind that if you drop a table, all the associated triggers for the table are dropped as well. 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438CC9BF-80A3-43AF-BD54-61C250353E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TYPES OF TRIGGERS</a:t>
            </a:r>
          </a:p>
        </p:txBody>
      </p:sp>
      <p:sp>
        <p:nvSpPr>
          <p:cNvPr id="602115" name="Rectangle 3">
            <a:extLst>
              <a:ext uri="{FF2B5EF4-FFF2-40B4-BE49-F238E27FC236}">
                <a16:creationId xmlns:a16="http://schemas.microsoft.com/office/drawing/2014/main" id="{1317DAD9-9367-4051-B581-AAE9DDF6FC4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>
            <a:normAutofit/>
          </a:bodyPr>
          <a:lstStyle/>
          <a:p>
            <a:pPr marL="742950" indent="-571500" algn="just">
              <a:defRPr/>
            </a:pPr>
            <a:r>
              <a:rPr lang="en-GB" dirty="0"/>
              <a:t>Triggers may be called BEFORE or AFTER the following events: </a:t>
            </a:r>
          </a:p>
          <a:p>
            <a:pPr marL="742950" indent="-571500" algn="just">
              <a:defRPr/>
            </a:pPr>
            <a:r>
              <a:rPr lang="en-GB" dirty="0"/>
              <a:t>INSERT, UPDATE and DELETE.</a:t>
            </a:r>
          </a:p>
          <a:p>
            <a:pPr marL="742950" indent="-571500" algn="just">
              <a:defRPr/>
            </a:pPr>
            <a:r>
              <a:rPr lang="en-GB" dirty="0"/>
              <a:t>	The before/after options can be used to specify when the trigger body should be fired with respect to the triggering statement. If the user indicates a BEFORE option, then Oracle fires the trigger before executing the triggering statement. On the other hand, if an AFTER is used, Oracle fires the trigger after executing the triggering statement.</a:t>
            </a:r>
            <a:r>
              <a:rPr lang="en-US" dirty="0"/>
              <a:t>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CCB528BE-5BD0-477A-8035-1DC1CF5157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TYPES OF TRIGGERS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61508C03-B550-40C3-A506-26A15C4D46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/>
          <a:lstStyle/>
          <a:p>
            <a:pPr marL="742950" indent="-571500" algn="just">
              <a:buFontTx/>
              <a:buChar char="•"/>
            </a:pPr>
            <a:r>
              <a:rPr lang="en-GB" altLang="en-US" dirty="0"/>
              <a:t>A trigger may be a ROW or STATEMENT type. If the statement FOR EACH ROW is present in the CREATE TRIGGER clause of a trigger, the trigger is a row trigger. A row trigger is fired for each row affected by a triggering statement.</a:t>
            </a:r>
          </a:p>
          <a:p>
            <a:pPr marL="742950" indent="-571500" algn="just">
              <a:buFontTx/>
              <a:buChar char="•"/>
            </a:pPr>
            <a:r>
              <a:rPr lang="en-GB" altLang="en-US" dirty="0"/>
              <a:t> A statement trigger, however, is fired only once for the triggering statement, regardless of the number of rows affected by the triggering statement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154D0A07-BA32-4707-88FA-3EDBC02474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362200" y="0"/>
            <a:ext cx="8001000" cy="838200"/>
          </a:xfrm>
        </p:spPr>
        <p:txBody>
          <a:bodyPr/>
          <a:lstStyle/>
          <a:p>
            <a:r>
              <a:rPr lang="en-US" altLang="en-US" sz="3200" b="1" u="sng">
                <a:ea typeface="Arial Unicode MS" panose="020B0604020202020204" pitchFamily="34" charset="-128"/>
                <a:cs typeface="Arial Unicode MS" panose="020B0604020202020204" pitchFamily="34" charset="-128"/>
              </a:rPr>
              <a:t>TYPES OF TRIGGERS</a:t>
            </a:r>
          </a:p>
        </p:txBody>
      </p:sp>
      <p:sp>
        <p:nvSpPr>
          <p:cNvPr id="604163" name="Rectangle 3">
            <a:extLst>
              <a:ext uri="{FF2B5EF4-FFF2-40B4-BE49-F238E27FC236}">
                <a16:creationId xmlns:a16="http://schemas.microsoft.com/office/drawing/2014/main" id="{57E60E3D-C914-4F61-864F-4FDE6C094D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1066800"/>
            <a:ext cx="9144000" cy="5029200"/>
          </a:xfrm>
        </p:spPr>
        <p:txBody>
          <a:bodyPr>
            <a:normAutofit fontScale="85000" lnSpcReduction="10000"/>
          </a:bodyPr>
          <a:lstStyle/>
          <a:p>
            <a:pPr marL="742950" indent="-571500" algn="l">
              <a:defRPr/>
            </a:pPr>
            <a:r>
              <a:rPr lang="en-GB" b="1" u="sng" dirty="0"/>
              <a:t>Example: statement trigger</a:t>
            </a:r>
          </a:p>
          <a:p>
            <a:pPr marL="742950" indent="-571500" algn="l">
              <a:defRPr/>
            </a:pPr>
            <a:endParaRPr lang="en-GB" sz="2000" b="1" dirty="0"/>
          </a:p>
          <a:p>
            <a:pPr marL="742950" indent="-571500" algn="l">
              <a:defRPr/>
            </a:pPr>
            <a:r>
              <a:rPr lang="en-GB" sz="2000" b="1" dirty="0"/>
              <a:t>CREATE OR REPLACE TRIGGER mytrig1 </a:t>
            </a:r>
          </a:p>
          <a:p>
            <a:pPr marL="742950" indent="-571500" algn="l">
              <a:defRPr/>
            </a:pPr>
            <a:r>
              <a:rPr lang="en-GB" sz="2000" b="1" dirty="0"/>
              <a:t>BEFORE DELETE OR INSERT OR UPDATE ON employee</a:t>
            </a:r>
          </a:p>
          <a:p>
            <a:pPr marL="742950" indent="-571500" algn="l">
              <a:defRPr/>
            </a:pPr>
            <a:r>
              <a:rPr lang="en-GB" sz="2000" b="1" dirty="0"/>
              <a:t>BEGIN     </a:t>
            </a:r>
          </a:p>
          <a:p>
            <a:pPr marL="742950" indent="-571500" algn="l">
              <a:defRPr/>
            </a:pPr>
            <a:r>
              <a:rPr lang="en-GB" sz="2000" b="1" dirty="0"/>
              <a:t>IF (TO_CHAR(SYSDATE, 'day') IN ('sat', 'sun')) OR     (TO_CHAR(SYSDATE,'</a:t>
            </a:r>
            <a:r>
              <a:rPr lang="en-GB" sz="2000" b="1" dirty="0" err="1"/>
              <a:t>hh:mi</a:t>
            </a:r>
            <a:r>
              <a:rPr lang="en-GB" sz="2000" b="1" dirty="0"/>
              <a:t>') NOT BETWEEN '08:30' AND '18:30') THEN           RAISE_APPLICATION_ERROR(-20500, 'table is secured');     </a:t>
            </a:r>
          </a:p>
          <a:p>
            <a:pPr marL="742950" indent="-571500" algn="l">
              <a:defRPr/>
            </a:pPr>
            <a:r>
              <a:rPr lang="en-GB" sz="2000" b="1" dirty="0"/>
              <a:t>END IF;</a:t>
            </a:r>
          </a:p>
          <a:p>
            <a:pPr marL="742950" indent="-571500" algn="l">
              <a:defRPr/>
            </a:pPr>
            <a:r>
              <a:rPr lang="en-GB" sz="2000" b="1" dirty="0"/>
              <a:t>END;</a:t>
            </a:r>
          </a:p>
          <a:p>
            <a:pPr marL="742950" indent="-571500" algn="l">
              <a:defRPr/>
            </a:pPr>
            <a:r>
              <a:rPr lang="en-GB" sz="2000" b="1" dirty="0"/>
              <a:t>/</a:t>
            </a:r>
          </a:p>
          <a:p>
            <a:pPr marL="742950" indent="-571500" algn="just">
              <a:defRPr/>
            </a:pPr>
            <a:r>
              <a:rPr lang="en-GB" sz="2600" dirty="0"/>
              <a:t>     	The above example shows a trigger that limits the DML actions to the employee table to weekdays from 8.30am to 6.30pm. If a user tries to insert/update/delete a row in the EMPLOYEE table, a warning message will be prompted. </a:t>
            </a:r>
            <a:endParaRPr lang="en-US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928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Triggers</vt:lpstr>
      <vt:lpstr>TRIGGERS</vt:lpstr>
      <vt:lpstr>TRIGGERS</vt:lpstr>
      <vt:lpstr>TRIGGERS</vt:lpstr>
      <vt:lpstr>TRIGGERS</vt:lpstr>
      <vt:lpstr>TRIGGERS</vt:lpstr>
      <vt:lpstr>TYPES OF TRIGGERS</vt:lpstr>
      <vt:lpstr>TYPES OF TRIGGERS</vt:lpstr>
      <vt:lpstr>TYPES OF TRIGGERS</vt:lpstr>
      <vt:lpstr>Example: ROW Trigger </vt:lpstr>
      <vt:lpstr>TYPES OF TRIGGERS</vt:lpstr>
      <vt:lpstr>TYPES OF TRIGGERS</vt:lpstr>
      <vt:lpstr>ENABLING, DISABLING, DROPPING TRIGGERS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Triggers</dc:title>
  <dc:creator>asma khan</dc:creator>
  <cp:lastModifiedBy>asma khan</cp:lastModifiedBy>
  <cp:revision>8</cp:revision>
  <dcterms:created xsi:type="dcterms:W3CDTF">2019-05-06T02:02:08Z</dcterms:created>
  <dcterms:modified xsi:type="dcterms:W3CDTF">2019-05-06T06:53:18Z</dcterms:modified>
</cp:coreProperties>
</file>