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28" r:id="rId1"/>
    <p:sldMasterId id="2147483845" r:id="rId2"/>
    <p:sldMasterId id="2147483863" r:id="rId3"/>
    <p:sldMasterId id="2147483875" r:id="rId4"/>
  </p:sldMasterIdLst>
  <p:notesMasterIdLst>
    <p:notesMasterId r:id="rId31"/>
  </p:notesMasterIdLst>
  <p:sldIdLst>
    <p:sldId id="302" r:id="rId5"/>
    <p:sldId id="303" r:id="rId6"/>
    <p:sldId id="301" r:id="rId7"/>
    <p:sldId id="299" r:id="rId8"/>
    <p:sldId id="257" r:id="rId9"/>
    <p:sldId id="258" r:id="rId10"/>
    <p:sldId id="259" r:id="rId11"/>
    <p:sldId id="288" r:id="rId12"/>
    <p:sldId id="290" r:id="rId13"/>
    <p:sldId id="291" r:id="rId14"/>
    <p:sldId id="292" r:id="rId15"/>
    <p:sldId id="289" r:id="rId16"/>
    <p:sldId id="293" r:id="rId17"/>
    <p:sldId id="294" r:id="rId18"/>
    <p:sldId id="295" r:id="rId19"/>
    <p:sldId id="296" r:id="rId20"/>
    <p:sldId id="261" r:id="rId21"/>
    <p:sldId id="263" r:id="rId22"/>
    <p:sldId id="264" r:id="rId23"/>
    <p:sldId id="265" r:id="rId24"/>
    <p:sldId id="266" r:id="rId25"/>
    <p:sldId id="267" r:id="rId26"/>
    <p:sldId id="268" r:id="rId27"/>
    <p:sldId id="298" r:id="rId28"/>
    <p:sldId id="275" r:id="rId29"/>
    <p:sldId id="297" r:id="rId30"/>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866C5D-76BC-413A-9A3F-F5996565B01A}" type="datetimeFigureOut">
              <a:rPr lang="en-US" smtClean="0"/>
              <a:pPr/>
              <a:t>4/9/2020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6068E-FA96-48AA-BDE8-74860DA3E5EE}" type="slidenum">
              <a:rPr lang="en-US" smtClean="0"/>
              <a:pPr/>
              <a:t>‹#›</a:t>
            </a:fld>
            <a:endParaRPr lang="en-US"/>
          </a:p>
        </p:txBody>
      </p:sp>
    </p:spTree>
    <p:extLst>
      <p:ext uri="{BB962C8B-B14F-4D97-AF65-F5344CB8AC3E}">
        <p14:creationId xmlns:p14="http://schemas.microsoft.com/office/powerpoint/2010/main" val="3079208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6068E-FA96-48AA-BDE8-74860DA3E5EE}" type="slidenum">
              <a:rPr lang="en-US" smtClean="0"/>
              <a:pPr/>
              <a:t>10</a:t>
            </a:fld>
            <a:endParaRPr lang="en-US"/>
          </a:p>
        </p:txBody>
      </p:sp>
    </p:spTree>
    <p:extLst>
      <p:ext uri="{BB962C8B-B14F-4D97-AF65-F5344CB8AC3E}">
        <p14:creationId xmlns:p14="http://schemas.microsoft.com/office/powerpoint/2010/main" val="110502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1020006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201780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0027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2796291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6653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12476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810133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1256739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2552873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3917077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367067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2123252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D46EAA-5307-4CC6-B628-79DB200F3326}"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125403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D46EAA-5307-4CC6-B628-79DB200F3326}"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3495401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D46EAA-5307-4CC6-B628-79DB200F3326}"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1620993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2D46EAA-5307-4CC6-B628-79DB200F3326}"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1150327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46EAA-5307-4CC6-B628-79DB200F3326}"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2457180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46EAA-5307-4CC6-B628-79DB200F3326}"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2177930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46EAA-5307-4CC6-B628-79DB200F3326}"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2882705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344441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4239542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188885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354287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2D46EAA-5307-4CC6-B628-79DB200F3326}"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2642233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2D46EAA-5307-4CC6-B628-79DB200F3326}"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1738200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4021398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4178092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192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2021514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079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D46EAA-5307-4CC6-B628-79DB200F3326}"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4123315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D46EAA-5307-4CC6-B628-79DB200F3326}"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3665871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D46EAA-5307-4CC6-B628-79DB200F3326}"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419097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D46EAA-5307-4CC6-B628-79DB200F3326}"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3649325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46EAA-5307-4CC6-B628-79DB200F3326}"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31291996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46EAA-5307-4CC6-B628-79DB200F3326}"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1694928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46EAA-5307-4CC6-B628-79DB200F3326}"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EE6DE-F51E-41F8-B659-12D9EA344684}"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202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22989878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793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2121273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8300733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397735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D46EAA-5307-4CC6-B628-79DB200F3326}"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28874145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D46EAA-5307-4CC6-B628-79DB200F3326}"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419312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D46EAA-5307-4CC6-B628-79DB200F3326}"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4122071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D46EAA-5307-4CC6-B628-79DB200F3326}"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3308455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46EAA-5307-4CC6-B628-79DB200F3326}"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2392818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46EAA-5307-4CC6-B628-79DB200F3326}"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4251922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46EAA-5307-4CC6-B628-79DB200F3326}"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38215332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2668548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33659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7699226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1148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29511456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76976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D46EAA-5307-4CC6-B628-79DB200F3326}"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19627824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46EAA-5307-4CC6-B628-79DB200F33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389509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46EAA-5307-4CC6-B628-79DB200F3326}"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53551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46EAA-5307-4CC6-B628-79DB200F3326}"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230387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46EAA-5307-4CC6-B628-79DB200F3326}"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EE6DE-F51E-41F8-B659-12D9EA344684}" type="slidenum">
              <a:rPr lang="en-US" smtClean="0"/>
              <a:pPr/>
              <a:t>‹#›</a:t>
            </a:fld>
            <a:endParaRPr lang="en-US"/>
          </a:p>
        </p:txBody>
      </p:sp>
    </p:spTree>
    <p:extLst>
      <p:ext uri="{BB962C8B-B14F-4D97-AF65-F5344CB8AC3E}">
        <p14:creationId xmlns:p14="http://schemas.microsoft.com/office/powerpoint/2010/main" val="308377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D46EAA-5307-4CC6-B628-79DB200F3326}" type="datetimeFigureOut">
              <a:rPr lang="en-US" smtClean="0"/>
              <a:pPr/>
              <a:t>4/9/2020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47846813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92D46EAA-5307-4CC6-B628-79DB200F3326}" type="datetimeFigureOut">
              <a:rPr lang="en-US" smtClean="0"/>
              <a:pPr/>
              <a:t>4/9/2020</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163730046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2D46EAA-5307-4CC6-B628-79DB200F3326}" type="datetimeFigureOut">
              <a:rPr lang="en-US" smtClean="0"/>
              <a:pPr/>
              <a:t>4/9/2020</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61EE6DE-F51E-41F8-B659-12D9EA344684}"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752531"/>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D46EAA-5307-4CC6-B628-79DB200F3326}" type="datetimeFigureOut">
              <a:rPr lang="en-US" smtClean="0"/>
              <a:pPr/>
              <a:t>4/9/2020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61EE6DE-F51E-41F8-B659-12D9EA344684}" type="slidenum">
              <a:rPr lang="en-US" smtClean="0"/>
              <a:pPr/>
              <a:t>‹#›</a:t>
            </a:fld>
            <a:endParaRPr lang="en-US"/>
          </a:p>
        </p:txBody>
      </p:sp>
    </p:spTree>
    <p:extLst>
      <p:ext uri="{BB962C8B-B14F-4D97-AF65-F5344CB8AC3E}">
        <p14:creationId xmlns:p14="http://schemas.microsoft.com/office/powerpoint/2010/main" val="533119141"/>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euroscientificallychallenged.com/glossary/ventral-tegmental-area-vta" TargetMode="External"/><Relationship Id="rId7" Type="http://schemas.openxmlformats.org/officeDocument/2006/relationships/hyperlink" Target="http://www.neuroscientificallychallenged.com/glossary/cerebral-cortex" TargetMode="External"/><Relationship Id="rId2" Type="http://schemas.openxmlformats.org/officeDocument/2006/relationships/hyperlink" Target="http://www.neuroscientificallychallenged.com/glossary/mesolimbic-pathway" TargetMode="External"/><Relationship Id="rId1" Type="http://schemas.openxmlformats.org/officeDocument/2006/relationships/slideLayout" Target="../slideLayouts/slideLayout2.xml"/><Relationship Id="rId6" Type="http://schemas.openxmlformats.org/officeDocument/2006/relationships/hyperlink" Target="http://www.neuroscientificallychallenged.com/glossary/mesocortical-pathway" TargetMode="External"/><Relationship Id="rId5" Type="http://schemas.openxmlformats.org/officeDocument/2006/relationships/hyperlink" Target="http://www.neuroscientificallychallenged.com/glossary/ventral-striatum" TargetMode="External"/><Relationship Id="rId4" Type="http://schemas.openxmlformats.org/officeDocument/2006/relationships/hyperlink" Target="http://www.neuroscientificallychallenged.com/glossary/nucleus-accumben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psychologytoday.com/us/basics/creativity" TargetMode="External"/><Relationship Id="rId3" Type="http://schemas.openxmlformats.org/officeDocument/2006/relationships/hyperlink" Target="https://www.psychologytoday.com/us/basics/neuroticism" TargetMode="External"/><Relationship Id="rId7" Type="http://schemas.openxmlformats.org/officeDocument/2006/relationships/hyperlink" Target="https://www.psychologytoday.com/us/basics/empathy" TargetMode="External"/><Relationship Id="rId12" Type="http://schemas.openxmlformats.org/officeDocument/2006/relationships/hyperlink" Target="https://www.psychologytoday.com/us/basics/shyness" TargetMode="External"/><Relationship Id="rId2" Type="http://schemas.openxmlformats.org/officeDocument/2006/relationships/hyperlink" Target="https://www.psychologytoday.com/us/basics/anxiety" TargetMode="External"/><Relationship Id="rId1" Type="http://schemas.openxmlformats.org/officeDocument/2006/relationships/slideLayout" Target="../slideLayouts/slideLayout2.xml"/><Relationship Id="rId6" Type="http://schemas.openxmlformats.org/officeDocument/2006/relationships/hyperlink" Target="https://www.psychologytoday.com/us/basics/agreeableness" TargetMode="External"/><Relationship Id="rId11" Type="http://schemas.openxmlformats.org/officeDocument/2006/relationships/hyperlink" Target="https://www.psychologytoday.com/us/basics/introversion" TargetMode="External"/><Relationship Id="rId5" Type="http://schemas.openxmlformats.org/officeDocument/2006/relationships/hyperlink" Target="https://www.psychologytoday.com/us/basics/conscientiousness" TargetMode="External"/><Relationship Id="rId10" Type="http://schemas.openxmlformats.org/officeDocument/2006/relationships/hyperlink" Target="https://www.psychologytoday.com/us/basics/assertiveness" TargetMode="External"/><Relationship Id="rId4" Type="http://schemas.openxmlformats.org/officeDocument/2006/relationships/hyperlink" Target="https://www.psychologytoday.com/us/basics/confidence" TargetMode="External"/><Relationship Id="rId9" Type="http://schemas.openxmlformats.org/officeDocument/2006/relationships/hyperlink" Target="https://www.psychologytoday.com/us/basics/extroversi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sychologytoday.com/us/basics/marriage" TargetMode="External"/><Relationship Id="rId2" Type="http://schemas.openxmlformats.org/officeDocument/2006/relationships/hyperlink" Target="http://psycnet.apa.org/psycinfo/1987-15348-001" TargetMode="External"/><Relationship Id="rId1" Type="http://schemas.openxmlformats.org/officeDocument/2006/relationships/slideLayout" Target="../slideLayouts/slideLayout2.xml"/><Relationship Id="rId5" Type="http://schemas.openxmlformats.org/officeDocument/2006/relationships/hyperlink" Target="http://spr.sagepub.com/content/early/2014/05/07/0265407514533769" TargetMode="External"/><Relationship Id="rId4" Type="http://schemas.openxmlformats.org/officeDocument/2006/relationships/hyperlink" Target="https://www.psychologytoday.com/us/basics/divorce"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psycnet.apa.org/journals/psp/99/4/69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link.springer.com/article/10.1007/s10862-005-5384-y#page-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hyperlink" Target="http://ftp.iza.org/dp1811.pdf"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neuroscientificallychallenged.com/glossary/dopamin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psychology (psy-426)</a:t>
            </a:r>
            <a:endParaRPr lang="en-US" dirty="0"/>
          </a:p>
        </p:txBody>
      </p:sp>
      <p:sp>
        <p:nvSpPr>
          <p:cNvPr id="3" name="Content Placeholder 2"/>
          <p:cNvSpPr>
            <a:spLocks noGrp="1"/>
          </p:cNvSpPr>
          <p:nvPr>
            <p:ph idx="1"/>
          </p:nvPr>
        </p:nvSpPr>
        <p:spPr/>
        <p:txBody>
          <a:bodyPr/>
          <a:lstStyle/>
          <a:p>
            <a:r>
              <a:rPr lang="en-US" dirty="0" smtClean="0"/>
              <a:t>Marriage and happiness </a:t>
            </a:r>
          </a:p>
          <a:p>
            <a:r>
              <a:rPr lang="en-US" dirty="0" smtClean="0"/>
              <a:t>Marriage </a:t>
            </a:r>
          </a:p>
          <a:p>
            <a:r>
              <a:rPr lang="en-US" dirty="0"/>
              <a:t>the legally or formally recognized union of two people as partners in a personal relationship (historically and in some jurisdictions </a:t>
            </a:r>
            <a:r>
              <a:rPr lang="en-US" dirty="0" smtClean="0"/>
              <a:t>(official power to make </a:t>
            </a:r>
            <a:r>
              <a:rPr lang="en-US" dirty="0" err="1" smtClean="0"/>
              <a:t>dcison</a:t>
            </a:r>
            <a:r>
              <a:rPr lang="en-US" dirty="0" smtClean="0"/>
              <a:t> or judgment ,specifically </a:t>
            </a:r>
            <a:r>
              <a:rPr lang="en-US" dirty="0"/>
              <a:t>a union between a man and a woman).</a:t>
            </a:r>
            <a:endParaRPr lang="en-US" dirty="0" smtClean="0"/>
          </a:p>
          <a:p>
            <a:endParaRPr lang="en-US" dirty="0"/>
          </a:p>
          <a:p>
            <a:r>
              <a:rPr lang="en-US" dirty="0" smtClean="0"/>
              <a:t>BS 8 (R and SS)</a:t>
            </a:r>
          </a:p>
          <a:p>
            <a:r>
              <a:rPr lang="en-US" dirty="0" err="1" smtClean="0"/>
              <a:t>Anam</a:t>
            </a:r>
            <a:r>
              <a:rPr lang="en-US" dirty="0" smtClean="0"/>
              <a:t> </a:t>
            </a:r>
            <a:r>
              <a:rPr lang="en-US" dirty="0" err="1" smtClean="0"/>
              <a:t>Yousaf</a:t>
            </a:r>
            <a:r>
              <a:rPr lang="en-US" dirty="0" smtClean="0"/>
              <a:t> </a:t>
            </a:r>
            <a:endParaRPr lang="en-US" dirty="0"/>
          </a:p>
        </p:txBody>
      </p:sp>
    </p:spTree>
    <p:extLst>
      <p:ext uri="{BB962C8B-B14F-4D97-AF65-F5344CB8AC3E}">
        <p14:creationId xmlns:p14="http://schemas.microsoft.com/office/powerpoint/2010/main" val="52336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www.researchgate.net/profile/Maria_Stamelou2/publication/47356791/figure/fig1/AS:202891424997379@1425384493601/Overview-of-reward-structures-in-the-human-brain-Dopaminergic-neurons-are-located-in-the_W640.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7285" y="538480"/>
            <a:ext cx="7195457" cy="5780313"/>
          </a:xfrm>
          <a:prstGeom prst="rect">
            <a:avLst/>
          </a:prstGeom>
          <a:noFill/>
          <a:ln>
            <a:noFill/>
          </a:ln>
        </p:spPr>
      </p:pic>
    </p:spTree>
    <p:extLst>
      <p:ext uri="{BB962C8B-B14F-4D97-AF65-F5344CB8AC3E}">
        <p14:creationId xmlns:p14="http://schemas.microsoft.com/office/powerpoint/2010/main" val="928142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Basal ganglia: group of structures, including in </a:t>
            </a:r>
            <a:r>
              <a:rPr lang="en-US" dirty="0" smtClean="0"/>
              <a:t>cerebrum (</a:t>
            </a:r>
            <a:r>
              <a:rPr lang="en-US" b="1" dirty="0"/>
              <a:t>Cerebrum is</a:t>
            </a:r>
            <a:r>
              <a:rPr lang="en-US" dirty="0"/>
              <a:t> the largest and the most prominent part </a:t>
            </a:r>
            <a:r>
              <a:rPr lang="en-US" b="1" dirty="0"/>
              <a:t>of</a:t>
            </a:r>
            <a:r>
              <a:rPr lang="en-US" dirty="0"/>
              <a:t> the </a:t>
            </a:r>
            <a:r>
              <a:rPr lang="en-US" b="1" dirty="0"/>
              <a:t>brain</a:t>
            </a:r>
            <a:r>
              <a:rPr lang="en-US" dirty="0"/>
              <a:t>, whereas the </a:t>
            </a:r>
            <a:r>
              <a:rPr lang="en-US" b="1" dirty="0"/>
              <a:t>cerebral cortex is</a:t>
            </a:r>
            <a:r>
              <a:rPr lang="en-US" dirty="0"/>
              <a:t> the outer layer </a:t>
            </a:r>
            <a:r>
              <a:rPr lang="en-US" b="1" dirty="0"/>
              <a:t>of</a:t>
            </a:r>
            <a:r>
              <a:rPr lang="en-US" dirty="0"/>
              <a:t> the </a:t>
            </a:r>
            <a:r>
              <a:rPr lang="en-US" b="1" dirty="0"/>
              <a:t>cerebrum</a:t>
            </a:r>
            <a:r>
              <a:rPr lang="en-US" dirty="0"/>
              <a:t>. </a:t>
            </a:r>
            <a:r>
              <a:rPr lang="en-US" b="1" dirty="0"/>
              <a:t>Cerebral cortex is</a:t>
            </a:r>
            <a:r>
              <a:rPr lang="en-US" dirty="0"/>
              <a:t> actually a part </a:t>
            </a:r>
            <a:r>
              <a:rPr lang="en-US" b="1" dirty="0"/>
              <a:t>of</a:t>
            </a:r>
            <a:r>
              <a:rPr lang="en-US" dirty="0"/>
              <a:t> the </a:t>
            </a:r>
            <a:r>
              <a:rPr lang="en-US" b="1" dirty="0"/>
              <a:t>cerebrum</a:t>
            </a:r>
            <a:r>
              <a:rPr lang="en-US" dirty="0"/>
              <a:t>. ... The </a:t>
            </a:r>
            <a:r>
              <a:rPr lang="en-US" b="1" dirty="0"/>
              <a:t>cerebrum</a:t>
            </a:r>
            <a:r>
              <a:rPr lang="en-US" dirty="0"/>
              <a:t> has both gray and white matter, whereas the gray matter </a:t>
            </a:r>
            <a:r>
              <a:rPr lang="en-US" b="1" dirty="0"/>
              <a:t>is</a:t>
            </a:r>
            <a:r>
              <a:rPr lang="en-US" dirty="0"/>
              <a:t> considered to be the </a:t>
            </a:r>
            <a:r>
              <a:rPr lang="en-US" b="1" dirty="0"/>
              <a:t>cerebral </a:t>
            </a:r>
            <a:r>
              <a:rPr lang="en-US" b="1" dirty="0" smtClean="0"/>
              <a:t>cortex</a:t>
            </a:r>
            <a:r>
              <a:rPr lang="en-US" dirty="0"/>
              <a:t>;</a:t>
            </a:r>
            <a:r>
              <a:rPr lang="en-US" dirty="0" smtClean="0"/>
              <a:t> </a:t>
            </a:r>
            <a:r>
              <a:rPr lang="en-US" dirty="0"/>
              <a:t>(</a:t>
            </a:r>
            <a:r>
              <a:rPr lang="en-US" dirty="0" err="1"/>
              <a:t>caudet</a:t>
            </a:r>
            <a:r>
              <a:rPr lang="en-US" dirty="0"/>
              <a:t>, putamen, </a:t>
            </a:r>
            <a:r>
              <a:rPr lang="en-US" dirty="0" err="1"/>
              <a:t>globus</a:t>
            </a:r>
            <a:r>
              <a:rPr lang="en-US" dirty="0"/>
              <a:t> </a:t>
            </a:r>
            <a:r>
              <a:rPr lang="en-US" dirty="0" err="1"/>
              <a:t>pallidus</a:t>
            </a:r>
            <a:r>
              <a:rPr lang="en-US" dirty="0"/>
              <a:t>) and </a:t>
            </a:r>
            <a:r>
              <a:rPr lang="en-US" dirty="0" err="1"/>
              <a:t>substantia</a:t>
            </a:r>
            <a:r>
              <a:rPr lang="en-US" dirty="0"/>
              <a:t> </a:t>
            </a:r>
            <a:r>
              <a:rPr lang="en-US" dirty="0" err="1"/>
              <a:t>nigra</a:t>
            </a:r>
            <a:r>
              <a:rPr lang="en-US" dirty="0"/>
              <a:t> in mid brain</a:t>
            </a:r>
          </a:p>
          <a:p>
            <a:r>
              <a:rPr lang="en-US" dirty="0"/>
              <a:t>Nucleus </a:t>
            </a:r>
            <a:r>
              <a:rPr lang="en-US" dirty="0" err="1"/>
              <a:t>accumbens</a:t>
            </a:r>
            <a:r>
              <a:rPr lang="en-US" dirty="0"/>
              <a:t>: </a:t>
            </a:r>
            <a:r>
              <a:rPr lang="en-US" dirty="0">
                <a:solidFill>
                  <a:schemeClr val="tx1"/>
                </a:solidFill>
              </a:rPr>
              <a:t>There is a </a:t>
            </a:r>
            <a:r>
              <a:rPr lang="en-US" b="1" dirty="0">
                <a:solidFill>
                  <a:schemeClr val="tx1"/>
                </a:solidFill>
              </a:rPr>
              <a:t>nucleus </a:t>
            </a:r>
            <a:r>
              <a:rPr lang="en-US" b="1" dirty="0" err="1">
                <a:solidFill>
                  <a:schemeClr val="tx1"/>
                </a:solidFill>
              </a:rPr>
              <a:t>accumbens</a:t>
            </a:r>
            <a:r>
              <a:rPr lang="en-US" dirty="0">
                <a:solidFill>
                  <a:schemeClr val="tx1"/>
                </a:solidFill>
              </a:rPr>
              <a:t> in each hemisphere; it is situated between the caudate and putamen. The </a:t>
            </a:r>
            <a:r>
              <a:rPr lang="en-US" b="1" dirty="0">
                <a:solidFill>
                  <a:schemeClr val="tx1"/>
                </a:solidFill>
              </a:rPr>
              <a:t>nucleus </a:t>
            </a:r>
            <a:r>
              <a:rPr lang="en-US" b="1" dirty="0" err="1">
                <a:solidFill>
                  <a:schemeClr val="tx1"/>
                </a:solidFill>
              </a:rPr>
              <a:t>accumbens</a:t>
            </a:r>
            <a:r>
              <a:rPr lang="en-US" dirty="0">
                <a:solidFill>
                  <a:schemeClr val="tx1"/>
                </a:solidFill>
              </a:rPr>
              <a:t> is considered part of the basal ganglia and also is the main component of the ventral </a:t>
            </a:r>
            <a:r>
              <a:rPr lang="en-US" b="1" dirty="0">
                <a:solidFill>
                  <a:schemeClr val="tx1"/>
                </a:solidFill>
              </a:rPr>
              <a:t>striatum</a:t>
            </a:r>
            <a:r>
              <a:rPr lang="en-US" dirty="0">
                <a:solidFill>
                  <a:schemeClr val="tx1"/>
                </a:solidFill>
              </a:rPr>
              <a:t>. </a:t>
            </a:r>
            <a:endParaRPr lang="en-US" dirty="0"/>
          </a:p>
          <a:p>
            <a:r>
              <a:rPr lang="en-US" dirty="0" smtClean="0"/>
              <a:t>Striatum: </a:t>
            </a:r>
            <a:r>
              <a:rPr lang="en-US" dirty="0"/>
              <a:t>the </a:t>
            </a:r>
            <a:r>
              <a:rPr lang="en-US" b="1" dirty="0"/>
              <a:t>striatum</a:t>
            </a:r>
            <a:r>
              <a:rPr lang="en-US" dirty="0"/>
              <a:t> is divided into a </a:t>
            </a:r>
            <a:r>
              <a:rPr lang="en-US" b="1" dirty="0"/>
              <a:t>ventral striatum</a:t>
            </a:r>
            <a:r>
              <a:rPr lang="en-US" dirty="0"/>
              <a:t>, and a dorsal </a:t>
            </a:r>
            <a:r>
              <a:rPr lang="en-US" b="1" dirty="0"/>
              <a:t>striatum</a:t>
            </a:r>
            <a:r>
              <a:rPr lang="en-US" dirty="0"/>
              <a:t>, subdivisions that are based upon function and connections. The </a:t>
            </a:r>
            <a:r>
              <a:rPr lang="en-US" b="1" dirty="0"/>
              <a:t>ventral striatum</a:t>
            </a:r>
            <a:r>
              <a:rPr lang="en-US" dirty="0"/>
              <a:t> consists of the nucleus </a:t>
            </a:r>
            <a:r>
              <a:rPr lang="en-US" dirty="0" err="1" smtClean="0"/>
              <a:t>accumbens</a:t>
            </a:r>
            <a:r>
              <a:rPr lang="en-US" dirty="0" smtClean="0"/>
              <a:t>. The </a:t>
            </a:r>
            <a:r>
              <a:rPr lang="en-US" dirty="0"/>
              <a:t>dorsal </a:t>
            </a:r>
            <a:r>
              <a:rPr lang="en-US" b="1" dirty="0"/>
              <a:t>striatum</a:t>
            </a:r>
            <a:r>
              <a:rPr lang="en-US" dirty="0"/>
              <a:t> consists of the caudate nucleus and the putamen</a:t>
            </a:r>
          </a:p>
        </p:txBody>
      </p:sp>
    </p:spTree>
    <p:extLst>
      <p:ext uri="{BB962C8B-B14F-4D97-AF65-F5344CB8AC3E}">
        <p14:creationId xmlns:p14="http://schemas.microsoft.com/office/powerpoint/2010/main" val="213484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a:xfrm>
            <a:off x="609599" y="1415144"/>
            <a:ext cx="6347714" cy="4626220"/>
          </a:xfrm>
        </p:spPr>
        <p:txBody>
          <a:bodyPr>
            <a:normAutofit lnSpcReduction="10000"/>
          </a:bodyPr>
          <a:lstStyle/>
          <a:p>
            <a:r>
              <a:rPr lang="en-US" dirty="0"/>
              <a:t>The </a:t>
            </a:r>
            <a:r>
              <a:rPr lang="en-US" dirty="0">
                <a:hlinkClick r:id="rId2"/>
              </a:rPr>
              <a:t>mesolimbic dopamine pathway</a:t>
            </a:r>
            <a:r>
              <a:rPr lang="en-US" dirty="0"/>
              <a:t> is thought to play a primary role in the reward system. It connects the </a:t>
            </a:r>
            <a:r>
              <a:rPr lang="en-US" dirty="0">
                <a:hlinkClick r:id="rId3"/>
              </a:rPr>
              <a:t>ventral tegmental area</a:t>
            </a:r>
            <a:r>
              <a:rPr lang="en-US" dirty="0"/>
              <a:t> (VTA), one of the principal dopamine-producing areas in the brain, with the </a:t>
            </a:r>
            <a:r>
              <a:rPr lang="en-US" dirty="0">
                <a:hlinkClick r:id="rId4"/>
              </a:rPr>
              <a:t>nucleus </a:t>
            </a:r>
            <a:r>
              <a:rPr lang="en-US" dirty="0" err="1">
                <a:hlinkClick r:id="rId4"/>
              </a:rPr>
              <a:t>accumbens</a:t>
            </a:r>
            <a:r>
              <a:rPr lang="en-US" dirty="0"/>
              <a:t>, an area found in the </a:t>
            </a:r>
            <a:r>
              <a:rPr lang="en-US" dirty="0">
                <a:hlinkClick r:id="rId5"/>
              </a:rPr>
              <a:t>ventral striatum</a:t>
            </a:r>
            <a:r>
              <a:rPr lang="en-US" dirty="0"/>
              <a:t> that is strongly associated with motivation and reward. Another major dopamine pathway, the </a:t>
            </a:r>
            <a:r>
              <a:rPr lang="en-US" dirty="0" err="1">
                <a:hlinkClick r:id="rId6"/>
              </a:rPr>
              <a:t>mesocortical</a:t>
            </a:r>
            <a:r>
              <a:rPr lang="en-US" dirty="0">
                <a:hlinkClick r:id="rId6"/>
              </a:rPr>
              <a:t> pathway</a:t>
            </a:r>
            <a:r>
              <a:rPr lang="en-US" dirty="0"/>
              <a:t>, travels from the VTA to the </a:t>
            </a:r>
            <a:r>
              <a:rPr lang="en-US" dirty="0">
                <a:hlinkClick r:id="rId7"/>
              </a:rPr>
              <a:t>cerebral cortex</a:t>
            </a:r>
            <a:r>
              <a:rPr lang="en-US" dirty="0"/>
              <a:t> and is also considered part of the reward system. So, the reward system is generally considered to be made up of the main dopamine pathways of the brain (especially the mesolimbic pathway) and structures like the VTA and nucleus </a:t>
            </a:r>
            <a:r>
              <a:rPr lang="en-US" dirty="0" err="1"/>
              <a:t>accumbens</a:t>
            </a:r>
            <a:r>
              <a:rPr lang="en-US" dirty="0"/>
              <a:t>, which are connected by these dopamine pathways.</a:t>
            </a:r>
          </a:p>
          <a:p>
            <a:r>
              <a:rPr lang="en-US" dirty="0"/>
              <a:t/>
            </a:r>
            <a:br>
              <a:rPr lang="en-US" dirty="0"/>
            </a:br>
            <a:endParaRPr lang="en-US" dirty="0"/>
          </a:p>
        </p:txBody>
      </p:sp>
    </p:spTree>
    <p:extLst>
      <p:ext uri="{BB962C8B-B14F-4D97-AF65-F5344CB8AC3E}">
        <p14:creationId xmlns:p14="http://schemas.microsoft.com/office/powerpoint/2010/main" val="763843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traits and married life OCEAN </a:t>
            </a:r>
            <a:endParaRPr lang="en-US" dirty="0"/>
          </a:p>
        </p:txBody>
      </p:sp>
      <p:sp>
        <p:nvSpPr>
          <p:cNvPr id="3" name="Content Placeholder 2"/>
          <p:cNvSpPr>
            <a:spLocks noGrp="1"/>
          </p:cNvSpPr>
          <p:nvPr>
            <p:ph idx="1"/>
          </p:nvPr>
        </p:nvSpPr>
        <p:spPr/>
        <p:txBody>
          <a:bodyPr/>
          <a:lstStyle/>
          <a:p>
            <a:r>
              <a:rPr lang="en-US" dirty="0"/>
              <a:t>Neuroticism—</a:t>
            </a:r>
            <a:r>
              <a:rPr lang="en-US" dirty="0">
                <a:hlinkClick r:id="rId2" tooltip="Psychology Today looks at anxiety"/>
              </a:rPr>
              <a:t>anxiety</a:t>
            </a:r>
            <a:r>
              <a:rPr lang="en-US" dirty="0"/>
              <a:t> and volatility </a:t>
            </a:r>
            <a:r>
              <a:rPr lang="en-US" dirty="0" smtClean="0"/>
              <a:t>(unpredictable) versus</a:t>
            </a:r>
            <a:r>
              <a:rPr lang="en-US" dirty="0"/>
              <a:t> </a:t>
            </a:r>
            <a:r>
              <a:rPr lang="en-US" dirty="0">
                <a:hlinkClick r:id="rId3" tooltip="Psychology Today looks at emotional stability"/>
              </a:rPr>
              <a:t>emotional stability</a:t>
            </a:r>
            <a:r>
              <a:rPr lang="en-US" dirty="0"/>
              <a:t> and </a:t>
            </a:r>
            <a:r>
              <a:rPr lang="en-US" dirty="0">
                <a:hlinkClick r:id="rId4" tooltip="Psychology Today looks at confidence"/>
              </a:rPr>
              <a:t>confidence</a:t>
            </a:r>
            <a:r>
              <a:rPr lang="en-US" dirty="0"/>
              <a:t>;</a:t>
            </a:r>
          </a:p>
          <a:p>
            <a:r>
              <a:rPr lang="en-US" dirty="0">
                <a:hlinkClick r:id="rId5" tooltip="Psychology Today looks at Conscientiousness"/>
              </a:rPr>
              <a:t>Conscientiousness</a:t>
            </a:r>
            <a:r>
              <a:rPr lang="en-US" dirty="0"/>
              <a:t>—persistence and responsibility versus sloppiness </a:t>
            </a:r>
            <a:r>
              <a:rPr lang="en-US" dirty="0" smtClean="0"/>
              <a:t>(lack of care and organization) and </a:t>
            </a:r>
            <a:r>
              <a:rPr lang="en-US" dirty="0"/>
              <a:t>laziness;</a:t>
            </a:r>
          </a:p>
          <a:p>
            <a:r>
              <a:rPr lang="en-US" dirty="0">
                <a:hlinkClick r:id="rId6" tooltip="Psychology Today looks at Agreeableness"/>
              </a:rPr>
              <a:t>Agreeableness</a:t>
            </a:r>
            <a:r>
              <a:rPr lang="en-US" dirty="0"/>
              <a:t>—friendliness and </a:t>
            </a:r>
            <a:r>
              <a:rPr lang="en-US" dirty="0">
                <a:hlinkClick r:id="rId7" tooltip="Psychology Today looks at empathy"/>
              </a:rPr>
              <a:t>empathy</a:t>
            </a:r>
            <a:r>
              <a:rPr lang="en-US" dirty="0"/>
              <a:t> versus hostility and </a:t>
            </a:r>
            <a:r>
              <a:rPr lang="en-US" dirty="0" smtClean="0"/>
              <a:t>insolence (disrespectful);</a:t>
            </a:r>
            <a:endParaRPr lang="en-US" dirty="0"/>
          </a:p>
          <a:p>
            <a:r>
              <a:rPr lang="en-US" dirty="0"/>
              <a:t>Openness to experience—</a:t>
            </a:r>
            <a:r>
              <a:rPr lang="en-US" dirty="0">
                <a:hlinkClick r:id="rId8" tooltip="Psychology Today looks at creativity"/>
              </a:rPr>
              <a:t>creativity</a:t>
            </a:r>
            <a:r>
              <a:rPr lang="en-US" dirty="0"/>
              <a:t> and curiosity versus intolerance and rigidity;</a:t>
            </a:r>
          </a:p>
          <a:p>
            <a:r>
              <a:rPr lang="en-US" dirty="0">
                <a:hlinkClick r:id="rId9" tooltip="Psychology Today looks at Extroversion"/>
              </a:rPr>
              <a:t>Extroversion</a:t>
            </a:r>
            <a:r>
              <a:rPr lang="en-US" dirty="0"/>
              <a:t>—</a:t>
            </a:r>
            <a:r>
              <a:rPr lang="en-US" dirty="0">
                <a:hlinkClick r:id="rId10" tooltip="Psychology Today looks at assertiveness"/>
              </a:rPr>
              <a:t>assertiveness</a:t>
            </a:r>
            <a:r>
              <a:rPr lang="en-US" dirty="0"/>
              <a:t> and </a:t>
            </a:r>
            <a:r>
              <a:rPr lang="en-US" dirty="0" smtClean="0"/>
              <a:t>social, outgoing </a:t>
            </a:r>
            <a:r>
              <a:rPr lang="en-US" dirty="0"/>
              <a:t>versus </a:t>
            </a:r>
            <a:r>
              <a:rPr lang="en-US" dirty="0">
                <a:hlinkClick r:id="rId11" tooltip="Psychology Today looks at introversion"/>
              </a:rPr>
              <a:t>introversion</a:t>
            </a:r>
            <a:r>
              <a:rPr lang="en-US" dirty="0"/>
              <a:t> and </a:t>
            </a:r>
            <a:r>
              <a:rPr lang="en-US" dirty="0">
                <a:hlinkClick r:id="rId12" tooltip="Psychology Today looks at shyness"/>
              </a:rPr>
              <a:t>shyness</a:t>
            </a:r>
            <a:r>
              <a:rPr lang="en-US" dirty="0"/>
              <a:t>.</a:t>
            </a:r>
          </a:p>
          <a:p>
            <a:endParaRPr lang="en-US" dirty="0"/>
          </a:p>
        </p:txBody>
      </p:sp>
    </p:spTree>
    <p:extLst>
      <p:ext uri="{BB962C8B-B14F-4D97-AF65-F5344CB8AC3E}">
        <p14:creationId xmlns:p14="http://schemas.microsoft.com/office/powerpoint/2010/main" val="169939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neuroticism</a:t>
            </a:r>
            <a:endParaRPr lang="en-US" dirty="0"/>
          </a:p>
        </p:txBody>
      </p:sp>
      <p:sp>
        <p:nvSpPr>
          <p:cNvPr id="3" name="Content Placeholder 2"/>
          <p:cNvSpPr>
            <a:spLocks noGrp="1"/>
          </p:cNvSpPr>
          <p:nvPr>
            <p:ph idx="1"/>
          </p:nvPr>
        </p:nvSpPr>
        <p:spPr/>
        <p:txBody>
          <a:bodyPr/>
          <a:lstStyle/>
          <a:p>
            <a:r>
              <a:rPr lang="en-US" dirty="0"/>
              <a:t>1987 University of Michigan researchers </a:t>
            </a:r>
            <a:r>
              <a:rPr lang="en-US" dirty="0">
                <a:hlinkClick r:id="rId2"/>
              </a:rPr>
              <a:t>Lowell Kelly and James Connelly</a:t>
            </a:r>
            <a:r>
              <a:rPr lang="en-US" dirty="0"/>
              <a:t> published a study that followed 300 married couples over 30 years. The neuroticism of one spouse predicted dissatisfaction in </a:t>
            </a:r>
            <a:r>
              <a:rPr lang="en-US" dirty="0">
                <a:hlinkClick r:id="rId3" tooltip="Psychology Today looks at marriage"/>
              </a:rPr>
              <a:t>marriage</a:t>
            </a:r>
            <a:r>
              <a:rPr lang="en-US" dirty="0"/>
              <a:t> and </a:t>
            </a:r>
            <a:r>
              <a:rPr lang="en-US" dirty="0">
                <a:hlinkClick r:id="rId4" tooltip="Psychology Today looks at divorce"/>
              </a:rPr>
              <a:t>divorce</a:t>
            </a:r>
            <a:r>
              <a:rPr lang="en-US" dirty="0"/>
              <a:t>. Adding insult to injury, research has also shown that high neuroticism predicts </a:t>
            </a:r>
            <a:r>
              <a:rPr lang="en-US" dirty="0">
                <a:hlinkClick r:id="rId5"/>
              </a:rPr>
              <a:t>low resilience </a:t>
            </a:r>
            <a:r>
              <a:rPr lang="en-US" i="1" dirty="0">
                <a:hlinkClick r:id="rId5"/>
              </a:rPr>
              <a:t>post</a:t>
            </a:r>
            <a:r>
              <a:rPr lang="en-US" dirty="0">
                <a:hlinkClick r:id="rId5"/>
              </a:rPr>
              <a:t> divorce</a:t>
            </a:r>
            <a:r>
              <a:rPr lang="en-US" dirty="0"/>
              <a:t>.  </a:t>
            </a:r>
          </a:p>
        </p:txBody>
      </p:sp>
    </p:spTree>
    <p:extLst>
      <p:ext uri="{BB962C8B-B14F-4D97-AF65-F5344CB8AC3E}">
        <p14:creationId xmlns:p14="http://schemas.microsoft.com/office/powerpoint/2010/main" val="274685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Conscientiousness, extroversion and agreeable </a:t>
            </a:r>
            <a:endParaRPr lang="en-US" dirty="0"/>
          </a:p>
        </p:txBody>
      </p:sp>
      <p:sp>
        <p:nvSpPr>
          <p:cNvPr id="3" name="Content Placeholder 2"/>
          <p:cNvSpPr>
            <a:spLocks noGrp="1"/>
          </p:cNvSpPr>
          <p:nvPr>
            <p:ph idx="1"/>
          </p:nvPr>
        </p:nvSpPr>
        <p:spPr/>
        <p:txBody>
          <a:bodyPr/>
          <a:lstStyle/>
          <a:p>
            <a:r>
              <a:rPr lang="en-US" dirty="0"/>
              <a:t>predict relationship satisfaction, in part because these traits signify low impulsivity and high interpersonal trust, respectively. </a:t>
            </a:r>
            <a:endParaRPr lang="en-US" dirty="0" smtClean="0"/>
          </a:p>
          <a:p>
            <a:r>
              <a:rPr lang="en-US" dirty="0"/>
              <a:t>Personality psychologist </a:t>
            </a:r>
            <a:r>
              <a:rPr lang="en-US" dirty="0">
                <a:hlinkClick r:id="rId2"/>
              </a:rPr>
              <a:t>Portia </a:t>
            </a:r>
            <a:r>
              <a:rPr lang="en-US" dirty="0" err="1">
                <a:hlinkClick r:id="rId2"/>
              </a:rPr>
              <a:t>Dyrenforth</a:t>
            </a:r>
            <a:r>
              <a:rPr lang="en-US" dirty="0">
                <a:hlinkClick r:id="rId2"/>
              </a:rPr>
              <a:t> and colleagues</a:t>
            </a:r>
            <a:r>
              <a:rPr lang="en-US" dirty="0"/>
              <a:t> (2010) published a study of 20,000 couples in three countries—Australia, England, and Germany—finding that high agreeableness and conscientiousness (as well as low neuroticism) in self or spouse were associated with marital satisfaction. </a:t>
            </a:r>
          </a:p>
        </p:txBody>
      </p:sp>
    </p:spTree>
    <p:extLst>
      <p:ext uri="{BB962C8B-B14F-4D97-AF65-F5344CB8AC3E}">
        <p14:creationId xmlns:p14="http://schemas.microsoft.com/office/powerpoint/2010/main" val="962632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Openness to Experience</a:t>
            </a:r>
            <a:br>
              <a:rPr lang="en-US" dirty="0"/>
            </a:br>
            <a:endParaRPr lang="en-US" dirty="0"/>
          </a:p>
        </p:txBody>
      </p:sp>
      <p:sp>
        <p:nvSpPr>
          <p:cNvPr id="3" name="Content Placeholder 2"/>
          <p:cNvSpPr>
            <a:spLocks noGrp="1"/>
          </p:cNvSpPr>
          <p:nvPr>
            <p:ph idx="1"/>
          </p:nvPr>
        </p:nvSpPr>
        <p:spPr/>
        <p:txBody>
          <a:bodyPr/>
          <a:lstStyle/>
          <a:p>
            <a:r>
              <a:rPr lang="en-US" dirty="0" smtClean="0"/>
              <a:t>Openness </a:t>
            </a:r>
            <a:r>
              <a:rPr lang="en-US" dirty="0"/>
              <a:t>appears to play a rather minor role in the romantic context. In 2010, the Australian researcher </a:t>
            </a:r>
            <a:r>
              <a:rPr lang="en-US" dirty="0">
                <a:hlinkClick r:id="rId2"/>
              </a:rPr>
              <a:t>John </a:t>
            </a:r>
            <a:r>
              <a:rPr lang="en-US" dirty="0" smtClean="0">
                <a:hlinkClick r:id="rId2"/>
              </a:rPr>
              <a:t>and </a:t>
            </a:r>
            <a:r>
              <a:rPr lang="en-US" dirty="0">
                <a:hlinkClick r:id="rId2"/>
              </a:rPr>
              <a:t>his colleagues</a:t>
            </a:r>
            <a:r>
              <a:rPr lang="en-US" dirty="0"/>
              <a:t> analyzed the results of 19 studies involving more than 3,800 participants. Four traits—low neuroticism, high conscientiousness, high agreeableness, and high extraversion—predicted higher levels of relationship satisfaction with intimate partners.</a:t>
            </a:r>
          </a:p>
          <a:p>
            <a:endParaRPr lang="en-US" dirty="0"/>
          </a:p>
        </p:txBody>
      </p:sp>
    </p:spTree>
    <p:extLst>
      <p:ext uri="{BB962C8B-B14F-4D97-AF65-F5344CB8AC3E}">
        <p14:creationId xmlns:p14="http://schemas.microsoft.com/office/powerpoint/2010/main" val="4248365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284669"/>
            <a:ext cx="6686549" cy="538498"/>
          </a:xfrm>
        </p:spPr>
        <p:txBody>
          <a:bodyPr>
            <a:normAutofit/>
          </a:bodyPr>
          <a:lstStyle/>
          <a:p>
            <a:r>
              <a:rPr lang="en-US" sz="2400" dirty="0">
                <a:latin typeface="Times New Roman" panose="02020603050405020304" pitchFamily="18" charset="0"/>
                <a:cs typeface="Times New Roman" panose="02020603050405020304" pitchFamily="18" charset="0"/>
              </a:rPr>
              <a:t>Characteristics of happy single people:</a:t>
            </a:r>
          </a:p>
        </p:txBody>
      </p:sp>
      <p:sp>
        <p:nvSpPr>
          <p:cNvPr id="3" name="Subtitle 2"/>
          <p:cNvSpPr>
            <a:spLocks noGrp="1"/>
          </p:cNvSpPr>
          <p:nvPr>
            <p:ph type="subTitle" idx="1"/>
          </p:nvPr>
        </p:nvSpPr>
        <p:spPr>
          <a:xfrm>
            <a:off x="1941911" y="2112941"/>
            <a:ext cx="6587124" cy="3172056"/>
          </a:xfrm>
        </p:spPr>
        <p:txBody>
          <a:bodyPr>
            <a:normAutofit fontScale="92500" lnSpcReduction="10000"/>
          </a:bodyPr>
          <a:lstStyle/>
          <a:p>
            <a:pPr marL="342900" indent="-342900">
              <a:buFont typeface="+mj-lt"/>
              <a:buAutoNum type="arabicPeriod"/>
            </a:pPr>
            <a:r>
              <a:rPr lang="en-US" sz="1800" dirty="0">
                <a:solidFill>
                  <a:schemeClr val="bg1"/>
                </a:solidFill>
                <a:latin typeface="Times New Roman" panose="02020603050405020304" pitchFamily="18" charset="0"/>
                <a:cs typeface="Times New Roman" panose="02020603050405020304" pitchFamily="18" charset="0"/>
              </a:rPr>
              <a:t>Happy single people are more social.</a:t>
            </a:r>
          </a:p>
          <a:p>
            <a:pPr marL="342900" indent="-342900">
              <a:buFont typeface="+mj-lt"/>
              <a:buAutoNum type="arabicPeriod"/>
            </a:pPr>
            <a:r>
              <a:rPr lang="en-US" sz="1800" dirty="0">
                <a:solidFill>
                  <a:schemeClr val="bg1"/>
                </a:solidFill>
                <a:latin typeface="Times New Roman" panose="02020603050405020304" pitchFamily="18" charset="0"/>
                <a:cs typeface="Times New Roman" panose="02020603050405020304" pitchFamily="18" charset="0"/>
              </a:rPr>
              <a:t>Give more time to themselves.</a:t>
            </a:r>
          </a:p>
          <a:p>
            <a:pPr marL="342900" indent="-342900">
              <a:buFont typeface="+mj-lt"/>
              <a:buAutoNum type="arabicPeriod"/>
            </a:pPr>
            <a:r>
              <a:rPr lang="en-US" sz="1800" dirty="0">
                <a:solidFill>
                  <a:schemeClr val="bg1"/>
                </a:solidFill>
                <a:latin typeface="Times New Roman" panose="02020603050405020304" pitchFamily="18" charset="0"/>
                <a:cs typeface="Times New Roman" panose="02020603050405020304" pitchFamily="18" charset="0"/>
              </a:rPr>
              <a:t>Give more time to leisure.</a:t>
            </a:r>
          </a:p>
          <a:p>
            <a:pPr marL="342900" indent="-342900">
              <a:buFont typeface="+mj-lt"/>
              <a:buAutoNum type="arabicPeriod"/>
            </a:pPr>
            <a:r>
              <a:rPr lang="en-US" sz="1800" dirty="0">
                <a:solidFill>
                  <a:schemeClr val="bg1"/>
                </a:solidFill>
                <a:latin typeface="Times New Roman" panose="02020603050405020304" pitchFamily="18" charset="0"/>
                <a:cs typeface="Times New Roman" panose="02020603050405020304" pitchFamily="18" charset="0"/>
              </a:rPr>
              <a:t>They report experiencing more personal growth.</a:t>
            </a:r>
          </a:p>
          <a:p>
            <a:pPr marL="342900" indent="-342900">
              <a:buFont typeface="+mj-lt"/>
              <a:buAutoNum type="arabicPeriod"/>
            </a:pPr>
            <a:r>
              <a:rPr lang="en-US" sz="1800" dirty="0">
                <a:solidFill>
                  <a:schemeClr val="bg1"/>
                </a:solidFill>
                <a:latin typeface="Times New Roman" panose="02020603050405020304" pitchFamily="18" charset="0"/>
                <a:cs typeface="Times New Roman" panose="02020603050405020304" pitchFamily="18" charset="0"/>
              </a:rPr>
              <a:t>They have better health habits and sleep patterns.</a:t>
            </a:r>
          </a:p>
          <a:p>
            <a:pPr marL="342900" indent="-342900">
              <a:buFont typeface="+mj-lt"/>
              <a:buAutoNum type="arabicPeriod"/>
            </a:pPr>
            <a:r>
              <a:rPr lang="en-US" sz="1800" dirty="0">
                <a:solidFill>
                  <a:schemeClr val="bg1"/>
                </a:solidFill>
                <a:latin typeface="Times New Roman" panose="02020603050405020304" pitchFamily="18" charset="0"/>
                <a:cs typeface="Times New Roman" panose="02020603050405020304" pitchFamily="18" charset="0"/>
              </a:rPr>
              <a:t>Tend to have more control on their life.</a:t>
            </a:r>
          </a:p>
          <a:p>
            <a:pPr marL="342900" indent="-342900">
              <a:buFont typeface="+mj-lt"/>
              <a:buAutoNum type="arabicPeriod"/>
            </a:pPr>
            <a:r>
              <a:rPr lang="en-US" sz="1800" dirty="0">
                <a:solidFill>
                  <a:schemeClr val="bg1"/>
                </a:solidFill>
                <a:latin typeface="Times New Roman" panose="02020603050405020304" pitchFamily="18" charset="0"/>
                <a:cs typeface="Times New Roman" panose="02020603050405020304" pitchFamily="18" charset="0"/>
              </a:rPr>
              <a:t>Remains focused and enjoy doing stuff out of their comfort zones.</a:t>
            </a:r>
          </a:p>
          <a:p>
            <a:endParaRPr lang="en-US" sz="1800" dirty="0">
              <a:solidFill>
                <a:schemeClr val="tx1"/>
              </a:solidFill>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568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Do Happy People Get Married?</a:t>
            </a:r>
          </a:p>
        </p:txBody>
      </p:sp>
      <p:sp>
        <p:nvSpPr>
          <p:cNvPr id="3" name="Content Placeholder 2"/>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Research analyzes the causal relationships between marriage and subjective well-being in a longitudinal data set spanning 17 years. We find evidence that happier singles opt more likely for marriage and that there are large differences in the benefits from marriage between couples. Potential, as well as actual, division of labor seems to contribute to spouses’ wellbeing, especially for women and when there is a young family to raise.</a:t>
            </a:r>
          </a:p>
          <a:p>
            <a:r>
              <a:rPr lang="en-US" sz="1800" dirty="0">
                <a:hlinkClick r:id="rId2"/>
              </a:rPr>
              <a:t>http://ftp.iza.org/dp1811.pdf</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180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4113" y="3027532"/>
            <a:ext cx="6722532" cy="2472515"/>
          </a:xfrm>
        </p:spPr>
        <p:txBody>
          <a:bodyPr>
            <a:normAutofit/>
          </a:bodyPr>
          <a:lstStyle/>
          <a:p>
            <a:r>
              <a:rPr lang="en-US" sz="1800" dirty="0">
                <a:latin typeface="Times New Roman" panose="02020603050405020304" pitchFamily="18" charset="0"/>
                <a:cs typeface="Times New Roman" panose="02020603050405020304" pitchFamily="18" charset="0"/>
              </a:rPr>
              <a:t>Moreover, people who enjoy happiness tend to have good interpersonal relationships. They focus on their needs, try to achieve their goals while keeping a balance in their life.</a:t>
            </a:r>
          </a:p>
          <a:p>
            <a:r>
              <a:rPr lang="en-US" sz="1800" dirty="0">
                <a:latin typeface="Times New Roman" panose="02020603050405020304" pitchFamily="18" charset="0"/>
                <a:cs typeface="Times New Roman" panose="02020603050405020304" pitchFamily="18" charset="0"/>
              </a:rPr>
              <a:t>Marriage is a fundamental institution of society and happier people tend to opt for successful marriages more often mostly because of the stable mindset they experience.</a:t>
            </a:r>
          </a:p>
        </p:txBody>
      </p:sp>
    </p:spTree>
    <p:extLst>
      <p:ext uri="{BB962C8B-B14F-4D97-AF65-F5344CB8AC3E}">
        <p14:creationId xmlns:p14="http://schemas.microsoft.com/office/powerpoint/2010/main" val="204555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16" name="Google Shape;16;p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dirty="0"/>
              <a:t>Does marriage make you happier?</a:t>
            </a:r>
            <a:endParaRPr dirty="0"/>
          </a:p>
        </p:txBody>
      </p:sp>
      <p:sp>
        <p:nvSpPr>
          <p:cNvPr id="17" name="Google Shape;17;p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US" sz="2000" dirty="0">
                <a:latin typeface="Times New Roman"/>
                <a:ea typeface="Times New Roman"/>
                <a:cs typeface="Times New Roman"/>
                <a:sym typeface="Times New Roman"/>
              </a:rPr>
              <a:t>The cautious answer to this question is Yes. Married people do appear to be happier than people who are not married including people who are never married. Gilbert said married people are happier than unmarried ones perhaps because the single best predictor of human happiness. The quality of social relationship.</a:t>
            </a:r>
            <a:endParaRPr dirty="0"/>
          </a:p>
          <a:p>
            <a:pPr marL="342900" lvl="0" indent="-342900" algn="l" rtl="0">
              <a:spcBef>
                <a:spcPts val="400"/>
              </a:spcBef>
              <a:spcAft>
                <a:spcPts val="0"/>
              </a:spcAft>
              <a:buClr>
                <a:schemeClr val="dk1"/>
              </a:buClr>
              <a:buSzPts val="2000"/>
              <a:buChar char="•"/>
            </a:pPr>
            <a:r>
              <a:rPr lang="en-US" sz="2000" dirty="0">
                <a:latin typeface="Times New Roman"/>
                <a:ea typeface="Times New Roman"/>
                <a:cs typeface="Times New Roman"/>
                <a:sym typeface="Times New Roman"/>
              </a:rPr>
              <a:t>Biggest fact of happiness and marriage take place when people are middle </a:t>
            </a:r>
            <a:r>
              <a:rPr lang="en-US" sz="2000" dirty="0" err="1" smtClean="0">
                <a:latin typeface="Times New Roman"/>
                <a:ea typeface="Times New Roman"/>
                <a:cs typeface="Times New Roman"/>
                <a:sym typeface="Times New Roman"/>
              </a:rPr>
              <a:t>aged.That</a:t>
            </a:r>
            <a:r>
              <a:rPr lang="en-US" sz="2000" dirty="0" smtClean="0">
                <a:latin typeface="Times New Roman"/>
                <a:ea typeface="Times New Roman"/>
                <a:cs typeface="Times New Roman"/>
                <a:sym typeface="Times New Roman"/>
              </a:rPr>
              <a:t> </a:t>
            </a:r>
            <a:r>
              <a:rPr lang="en-US" sz="2000" dirty="0">
                <a:latin typeface="Times New Roman"/>
                <a:ea typeface="Times New Roman"/>
                <a:cs typeface="Times New Roman"/>
                <a:sym typeface="Times New Roman"/>
              </a:rPr>
              <a:t>gap in happiness between married and unmarried is narrower when people are younger and start to disappear after the age of 60.</a:t>
            </a:r>
            <a:endParaRPr sz="2000" dirty="0">
              <a:latin typeface="Times New Roman"/>
              <a:ea typeface="Times New Roman"/>
              <a:cs typeface="Times New Roman"/>
              <a:sym typeface="Times New Roman"/>
            </a:endParaRPr>
          </a:p>
        </p:txBody>
      </p:sp>
      <p:pic>
        <p:nvPicPr>
          <p:cNvPr id="18" name="Google Shape;18;p1"/>
          <p:cNvPicPr preferRelativeResize="0"/>
          <p:nvPr/>
        </p:nvPicPr>
        <p:blipFill>
          <a:blip r:embed="rId2">
            <a:alphaModFix/>
          </a:blip>
          <a:stretch>
            <a:fillRect/>
          </a:stretch>
        </p:blipFill>
        <p:spPr>
          <a:xfrm>
            <a:off x="2422281" y="5700053"/>
            <a:ext cx="5937815" cy="1143000"/>
          </a:xfrm>
          <a:prstGeom prst="rect">
            <a:avLst/>
          </a:prstGeom>
          <a:noFill/>
          <a:ln>
            <a:noFill/>
          </a:ln>
        </p:spPr>
      </p:pic>
    </p:spTree>
    <p:extLst>
      <p:ext uri="{BB962C8B-B14F-4D97-AF65-F5344CB8AC3E}">
        <p14:creationId xmlns:p14="http://schemas.microsoft.com/office/powerpoint/2010/main" val="1288832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04B7E9-C7DD-DE4D-B83F-572A62273DBF}"/>
              </a:ext>
            </a:extLst>
          </p:cNvPr>
          <p:cNvSpPr>
            <a:spLocks noGrp="1"/>
          </p:cNvSpPr>
          <p:nvPr>
            <p:ph type="ctrTitle"/>
          </p:nvPr>
        </p:nvSpPr>
        <p:spPr/>
        <p:txBody>
          <a:bodyPr>
            <a:normAutofit fontScale="90000"/>
          </a:bodyPr>
          <a:lstStyle/>
          <a:p>
            <a:r>
              <a:rPr lang="en-GB"/>
              <a:t>What is it exactly about marriage that leads to happiness?</a:t>
            </a:r>
            <a:endParaRPr lang="en-US"/>
          </a:p>
        </p:txBody>
      </p:sp>
    </p:spTree>
    <p:extLst>
      <p:ext uri="{BB962C8B-B14F-4D97-AF65-F5344CB8AC3E}">
        <p14:creationId xmlns:p14="http://schemas.microsoft.com/office/powerpoint/2010/main" val="308956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DCBC6E6-600D-4048-BB85-650F15FFCD85}"/>
              </a:ext>
            </a:extLst>
          </p:cNvPr>
          <p:cNvSpPr>
            <a:spLocks noGrp="1"/>
          </p:cNvSpPr>
          <p:nvPr>
            <p:ph idx="1"/>
          </p:nvPr>
        </p:nvSpPr>
        <p:spPr>
          <a:xfrm>
            <a:off x="1093507" y="1883392"/>
            <a:ext cx="6972319" cy="3628340"/>
          </a:xfrm>
        </p:spPr>
        <p:txBody>
          <a:bodyPr>
            <a:normAutofit fontScale="85000" lnSpcReduction="10000"/>
          </a:bodyPr>
          <a:lstStyle/>
          <a:p>
            <a:r>
              <a:rPr lang="en-GB" b="0" i="0" dirty="0">
                <a:solidFill>
                  <a:srgbClr val="2C2D30"/>
                </a:solidFill>
                <a:effectLst/>
                <a:latin typeface="Proxima Nova Regular"/>
              </a:rPr>
              <a:t>A good marriage is one of the life-factors most strongly associated and consistently associated with happiness. Good relationships make people happy because a dependable companionship is a basic human need. Improving social relationships will bring our happiness score up. There is strong consensus in the field of positive psychology that the number and depth of personal relationships has the greatest effect of all on happiness. And the relationship where vast numbers of people derive that greatest boost to their well-being is in their marriage.</a:t>
            </a:r>
          </a:p>
          <a:p>
            <a:r>
              <a:rPr lang="en-GB" b="0" i="0" dirty="0">
                <a:solidFill>
                  <a:srgbClr val="2C2D30"/>
                </a:solidFill>
                <a:effectLst/>
                <a:latin typeface="Proxima Nova Regular"/>
              </a:rPr>
              <a:t>Tal Ben-</a:t>
            </a:r>
            <a:r>
              <a:rPr lang="en-GB" b="0" i="0" dirty="0" err="1">
                <a:solidFill>
                  <a:srgbClr val="2C2D30"/>
                </a:solidFill>
                <a:effectLst/>
                <a:latin typeface="Proxima Nova Regular"/>
              </a:rPr>
              <a:t>Shahar</a:t>
            </a:r>
            <a:r>
              <a:rPr lang="en-GB" b="0" i="0" dirty="0">
                <a:solidFill>
                  <a:srgbClr val="2C2D30"/>
                </a:solidFill>
                <a:effectLst/>
                <a:latin typeface="Proxima Nova Regular"/>
              </a:rPr>
              <a:t> states that</a:t>
            </a:r>
          </a:p>
          <a:p>
            <a:pPr marL="0" indent="0">
              <a:buNone/>
            </a:pPr>
            <a:r>
              <a:rPr lang="en-GB" dirty="0">
                <a:solidFill>
                  <a:srgbClr val="2C2D30"/>
                </a:solidFill>
                <a:latin typeface="Proxima Nova Regular"/>
              </a:rPr>
              <a:t>   “</a:t>
            </a:r>
            <a:r>
              <a:rPr lang="en-GB" b="0" i="0" dirty="0">
                <a:solidFill>
                  <a:srgbClr val="2C2D30"/>
                </a:solidFill>
                <a:effectLst/>
                <a:latin typeface="Proxima Nova Regular"/>
              </a:rPr>
              <a:t>Having people about whom we care and who care about us to share our lives with, to share events and thought and feelings in our lives, intensifies our experience of meaning, consoles in our pain, deepens our sense of delight in the world. While relationships in general are important for the ultimate currency, </a:t>
            </a:r>
            <a:r>
              <a:rPr lang="en-GB" dirty="0">
                <a:solidFill>
                  <a:srgbClr val="2C2D30"/>
                </a:solidFill>
                <a:latin typeface="Proxima Nova Regular"/>
              </a:rPr>
              <a:t>romantic </a:t>
            </a:r>
            <a:r>
              <a:rPr lang="en-GB" dirty="0" smtClean="0">
                <a:solidFill>
                  <a:srgbClr val="2C2D30"/>
                </a:solidFill>
                <a:latin typeface="Proxima Nova Regular"/>
              </a:rPr>
              <a:t>relationships.</a:t>
            </a:r>
            <a:endParaRPr lang="en-US" dirty="0"/>
          </a:p>
        </p:txBody>
      </p:sp>
    </p:spTree>
    <p:extLst>
      <p:ext uri="{BB962C8B-B14F-4D97-AF65-F5344CB8AC3E}">
        <p14:creationId xmlns:p14="http://schemas.microsoft.com/office/powerpoint/2010/main" val="3462629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A29DC22-99C5-FA44-BAD0-9FC7DFE206A1}"/>
              </a:ext>
            </a:extLst>
          </p:cNvPr>
          <p:cNvSpPr>
            <a:spLocks noGrp="1"/>
          </p:cNvSpPr>
          <p:nvPr>
            <p:ph idx="1"/>
          </p:nvPr>
        </p:nvSpPr>
        <p:spPr>
          <a:xfrm>
            <a:off x="866216" y="2708274"/>
            <a:ext cx="6619244" cy="2562225"/>
          </a:xfrm>
        </p:spPr>
        <p:txBody>
          <a:bodyPr>
            <a:normAutofit/>
          </a:bodyPr>
          <a:lstStyle/>
          <a:p>
            <a:r>
              <a:rPr lang="en-GB" b="0" i="0">
                <a:solidFill>
                  <a:srgbClr val="231F20"/>
                </a:solidFill>
                <a:effectLst/>
                <a:latin typeface="Proxima Nova"/>
              </a:rPr>
              <a:t>“The well-being benefits of marriage are much greater for those who also regard their spouse as their best friend. These benefits are on average about twice as large for people whose spouse is also their best friend.” John Helliwell</a:t>
            </a:r>
          </a:p>
          <a:p>
            <a:endParaRPr lang="en-GB" b="0" i="0">
              <a:solidFill>
                <a:schemeClr val="tx1"/>
              </a:solidFill>
              <a:effectLst/>
              <a:latin typeface="Proxima Nova"/>
            </a:endParaRPr>
          </a:p>
          <a:p>
            <a:r>
              <a:rPr lang="en-GB">
                <a:solidFill>
                  <a:schemeClr val="tx1"/>
                </a:solidFill>
              </a:rPr>
              <a:t>Good marriage entails love, support, and personal fulfillment</a:t>
            </a:r>
            <a:r>
              <a:rPr lang="en-GB"/>
              <a:t>.</a:t>
            </a:r>
            <a:endParaRPr lang="en-US"/>
          </a:p>
        </p:txBody>
      </p:sp>
    </p:spTree>
    <p:extLst>
      <p:ext uri="{BB962C8B-B14F-4D97-AF65-F5344CB8AC3E}">
        <p14:creationId xmlns:p14="http://schemas.microsoft.com/office/powerpoint/2010/main" val="4256263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572895C-D67B-6148-ADA3-621BECD24154}"/>
              </a:ext>
            </a:extLst>
          </p:cNvPr>
          <p:cNvSpPr>
            <a:spLocks noGrp="1"/>
          </p:cNvSpPr>
          <p:nvPr>
            <p:ph idx="1"/>
          </p:nvPr>
        </p:nvSpPr>
        <p:spPr>
          <a:xfrm rot="10800000" flipV="1">
            <a:off x="981297" y="2771111"/>
            <a:ext cx="6340896" cy="2852027"/>
          </a:xfrm>
        </p:spPr>
        <p:txBody>
          <a:bodyPr>
            <a:normAutofit/>
          </a:bodyPr>
          <a:lstStyle/>
          <a:p>
            <a:r>
              <a:rPr lang="en-GB"/>
              <a:t>Married people earn more money and accumulate greater assets than those who are single or divorced, regardless of race or ethnic background</a:t>
            </a:r>
            <a:br>
              <a:rPr lang="en-GB"/>
            </a:br>
            <a:r>
              <a:rPr lang="en-GB"/>
              <a:t>1.)Married men may work harder knowing they are supporting others</a:t>
            </a:r>
            <a:br>
              <a:rPr lang="en-GB"/>
            </a:br>
            <a:r>
              <a:rPr lang="en-GB"/>
              <a:t>2.) Employers may discriminate in favor of "family men" whom they see as stable and good workers</a:t>
            </a:r>
            <a:br>
              <a:rPr lang="en-GB"/>
            </a:br>
            <a:r>
              <a:rPr lang="en-GB"/>
              <a:t>3.) Wives still have the most of the responsibility for housework and childcare, freeing men to focus on paid work.</a:t>
            </a:r>
            <a:endParaRPr lang="en-US"/>
          </a:p>
        </p:txBody>
      </p:sp>
    </p:spTree>
    <p:extLst>
      <p:ext uri="{BB962C8B-B14F-4D97-AF65-F5344CB8AC3E}">
        <p14:creationId xmlns:p14="http://schemas.microsoft.com/office/powerpoint/2010/main" val="544590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children on married life </a:t>
            </a:r>
            <a:br>
              <a:rPr lang="en-US" dirty="0" smtClean="0"/>
            </a:br>
            <a:endParaRPr lang="en-US" dirty="0"/>
          </a:p>
        </p:txBody>
      </p:sp>
      <p:sp>
        <p:nvSpPr>
          <p:cNvPr id="3" name="Content Placeholder 2"/>
          <p:cNvSpPr>
            <a:spLocks noGrp="1"/>
          </p:cNvSpPr>
          <p:nvPr>
            <p:ph idx="1"/>
          </p:nvPr>
        </p:nvSpPr>
        <p:spPr/>
        <p:txBody>
          <a:bodyPr/>
          <a:lstStyle/>
          <a:p>
            <a:r>
              <a:rPr lang="en-US" dirty="0" smtClean="0"/>
              <a:t>According to Western culture:</a:t>
            </a:r>
          </a:p>
          <a:p>
            <a:r>
              <a:rPr lang="en-US" dirty="0" smtClean="0"/>
              <a:t>Married </a:t>
            </a:r>
            <a:r>
              <a:rPr lang="en-US" dirty="0" err="1" smtClean="0"/>
              <a:t>vs</a:t>
            </a:r>
            <a:r>
              <a:rPr lang="en-US" dirty="0" smtClean="0"/>
              <a:t> unmarried </a:t>
            </a:r>
            <a:r>
              <a:rPr lang="en-US" dirty="0" err="1" smtClean="0"/>
              <a:t>vs</a:t>
            </a:r>
            <a:r>
              <a:rPr lang="en-US" dirty="0" smtClean="0"/>
              <a:t> married with and without children</a:t>
            </a:r>
            <a:endParaRPr lang="en-US" dirty="0"/>
          </a:p>
          <a:p>
            <a:r>
              <a:rPr lang="en-US" dirty="0" smtClean="0"/>
              <a:t>Indigenous culture of Pakistan</a:t>
            </a:r>
          </a:p>
          <a:p>
            <a:endParaRPr lang="en-US" dirty="0"/>
          </a:p>
          <a:p>
            <a:r>
              <a:rPr lang="en-US" dirty="0" smtClean="0"/>
              <a:t>Strong Bonding after babies </a:t>
            </a:r>
          </a:p>
          <a:p>
            <a:r>
              <a:rPr lang="en-US" dirty="0" smtClean="0"/>
              <a:t>Without children men move toward second </a:t>
            </a:r>
            <a:r>
              <a:rPr lang="en-US" dirty="0" err="1" smtClean="0"/>
              <a:t>marriges</a:t>
            </a:r>
            <a:r>
              <a:rPr lang="en-US" dirty="0" smtClean="0"/>
              <a:t> </a:t>
            </a:r>
            <a:endParaRPr lang="en-US" dirty="0"/>
          </a:p>
        </p:txBody>
      </p:sp>
    </p:spTree>
    <p:extLst>
      <p:ext uri="{BB962C8B-B14F-4D97-AF65-F5344CB8AC3E}">
        <p14:creationId xmlns:p14="http://schemas.microsoft.com/office/powerpoint/2010/main" val="3414883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DB92B3-C9FB-4A74-B4C9-FC35195EDACE}"/>
              </a:ext>
            </a:extLst>
          </p:cNvPr>
          <p:cNvSpPr>
            <a:spLocks noGrp="1"/>
          </p:cNvSpPr>
          <p:nvPr>
            <p:ph type="ctrTitle"/>
          </p:nvPr>
        </p:nvSpPr>
        <p:spPr>
          <a:xfrm>
            <a:off x="1143000" y="1099918"/>
            <a:ext cx="6858000" cy="957482"/>
          </a:xfrm>
        </p:spPr>
        <p:txBody>
          <a:bodyPr>
            <a:normAutofit fontScale="90000"/>
          </a:bodyPr>
          <a:lstStyle/>
          <a:p>
            <a:r>
              <a:rPr lang="en-US" sz="3000" dirty="0">
                <a:latin typeface="Times New Roman" panose="02020603050405020304" pitchFamily="18" charset="0"/>
                <a:cs typeface="Times New Roman" panose="02020603050405020304" pitchFamily="18" charset="0"/>
              </a:rPr>
              <a:t>Are  women more labile, while men are stony?</a:t>
            </a:r>
          </a:p>
        </p:txBody>
      </p:sp>
      <p:sp>
        <p:nvSpPr>
          <p:cNvPr id="3" name="Subtitle 2">
            <a:extLst>
              <a:ext uri="{FF2B5EF4-FFF2-40B4-BE49-F238E27FC236}">
                <a16:creationId xmlns="" xmlns:a16="http://schemas.microsoft.com/office/drawing/2014/main" id="{535E0D54-125D-48F4-AD24-EEE642A7DF30}"/>
              </a:ext>
            </a:extLst>
          </p:cNvPr>
          <p:cNvSpPr>
            <a:spLocks noGrp="1"/>
          </p:cNvSpPr>
          <p:nvPr>
            <p:ph type="subTitle" idx="1"/>
          </p:nvPr>
        </p:nvSpPr>
        <p:spPr>
          <a:xfrm>
            <a:off x="1143000" y="2619229"/>
            <a:ext cx="6858000" cy="3302390"/>
          </a:xfrm>
        </p:spPr>
        <p:txBody>
          <a:bodyPr>
            <a:noAutofit/>
          </a:bodyPr>
          <a:lstStyle/>
          <a:p>
            <a:pPr algn="just"/>
            <a:r>
              <a:rPr lang="en-US" sz="1500" dirty="0">
                <a:latin typeface="Times New Roman" panose="02020603050405020304" pitchFamily="18" charset="0"/>
                <a:cs typeface="Times New Roman" panose="02020603050405020304" pitchFamily="18" charset="0"/>
              </a:rPr>
              <a:t>We can explain this through gender role of men and women in our society. Gender roles are determined by the sociocultural norms of society. Nowadays, family systems are based on gender roles, which already have certain requirements and customs that help each family member fulfill their responsibilities.</a:t>
            </a:r>
          </a:p>
          <a:p>
            <a:pPr marL="257175" indent="-257175" algn="just">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In our society, the gender roles of men have traditionally been designated with the words “breadwinner,” “master,” “defender.” While traditional female gender roles are about “homemaker,” “mother,” “wife.</a:t>
            </a:r>
          </a:p>
          <a:p>
            <a:pPr marL="257175" indent="-257175" algn="just">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The society expects that a woman will be kind, patient, modest, soft, caring, understanding, and “homely.” One of the examples of traditional gender roles is a family in which a husband earns money, providing his family completely while a wife looks after the house, cooks and brings up children and in general, does everything to please her man.</a:t>
            </a:r>
          </a:p>
        </p:txBody>
      </p:sp>
    </p:spTree>
    <p:extLst>
      <p:ext uri="{BB962C8B-B14F-4D97-AF65-F5344CB8AC3E}">
        <p14:creationId xmlns:p14="http://schemas.microsoft.com/office/powerpoint/2010/main" val="3048349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Marriage and divorce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Disclosing personal (</a:t>
            </a:r>
            <a:r>
              <a:rPr lang="en-US" dirty="0" err="1" smtClean="0"/>
              <a:t>marrital</a:t>
            </a:r>
            <a:r>
              <a:rPr lang="en-US" dirty="0" smtClean="0"/>
              <a:t> )information with others</a:t>
            </a:r>
          </a:p>
          <a:p>
            <a:r>
              <a:rPr lang="en-US" dirty="0" smtClean="0"/>
              <a:t>Non-religious practices  (</a:t>
            </a:r>
            <a:r>
              <a:rPr lang="en-US" dirty="0" err="1" smtClean="0"/>
              <a:t>hypocracy</a:t>
            </a:r>
            <a:r>
              <a:rPr lang="en-US" dirty="0" smtClean="0"/>
              <a:t>, just decision)</a:t>
            </a:r>
          </a:p>
          <a:p>
            <a:r>
              <a:rPr lang="en-US" dirty="0" smtClean="0"/>
              <a:t>Media exposure </a:t>
            </a:r>
          </a:p>
          <a:p>
            <a:r>
              <a:rPr lang="en-US" dirty="0" smtClean="0"/>
              <a:t>Gratitude </a:t>
            </a:r>
          </a:p>
          <a:p>
            <a:r>
              <a:rPr lang="en-US" dirty="0" smtClean="0"/>
              <a:t>Unforgiving </a:t>
            </a:r>
          </a:p>
          <a:p>
            <a:r>
              <a:rPr lang="en-US" dirty="0" smtClean="0"/>
              <a:t>Greed </a:t>
            </a:r>
          </a:p>
          <a:p>
            <a:r>
              <a:rPr lang="en-US" dirty="0" smtClean="0"/>
              <a:t>In laws </a:t>
            </a:r>
          </a:p>
          <a:p>
            <a:r>
              <a:rPr lang="en-US" dirty="0" smtClean="0"/>
              <a:t>Psychological problems </a:t>
            </a:r>
            <a:endParaRPr lang="en-US" dirty="0" smtClean="0"/>
          </a:p>
          <a:p>
            <a:r>
              <a:rPr lang="en-US" dirty="0" smtClean="0"/>
              <a:t>Joint family system</a:t>
            </a:r>
          </a:p>
          <a:p>
            <a:r>
              <a:rPr lang="en-US" dirty="0" smtClean="0"/>
              <a:t>Young ages </a:t>
            </a:r>
          </a:p>
          <a:p>
            <a:r>
              <a:rPr lang="en-US" dirty="0" smtClean="0"/>
              <a:t>Unrealistic expectations </a:t>
            </a:r>
          </a:p>
          <a:p>
            <a:r>
              <a:rPr lang="en-US" dirty="0" smtClean="0"/>
              <a:t>Status </a:t>
            </a:r>
            <a:r>
              <a:rPr lang="en-US" dirty="0" err="1" smtClean="0"/>
              <a:t>diffrences</a:t>
            </a:r>
            <a:r>
              <a:rPr lang="en-US" dirty="0" smtClean="0"/>
              <a:t> </a:t>
            </a:r>
          </a:p>
          <a:p>
            <a:r>
              <a:rPr lang="en-US" dirty="0" smtClean="0"/>
              <a:t>Sects </a:t>
            </a:r>
            <a:r>
              <a:rPr lang="en-US" dirty="0" err="1" smtClean="0"/>
              <a:t>diffrences</a:t>
            </a:r>
            <a:r>
              <a:rPr lang="en-US" dirty="0" smtClean="0"/>
              <a:t> or religion different </a:t>
            </a:r>
          </a:p>
          <a:p>
            <a:r>
              <a:rPr lang="en-US" smtClean="0"/>
              <a:t>Culture </a:t>
            </a:r>
            <a:endParaRPr lang="en-US" dirty="0"/>
          </a:p>
        </p:txBody>
      </p:sp>
    </p:spTree>
    <p:extLst>
      <p:ext uri="{BB962C8B-B14F-4D97-AF65-F5344CB8AC3E}">
        <p14:creationId xmlns:p14="http://schemas.microsoft.com/office/powerpoint/2010/main" val="3057485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494DDF-233F-4075-AB3D-74CCE3B5887D}"/>
              </a:ext>
            </a:extLst>
          </p:cNvPr>
          <p:cNvSpPr>
            <a:spLocks noGrp="1"/>
          </p:cNvSpPr>
          <p:nvPr>
            <p:ph type="title"/>
          </p:nvPr>
        </p:nvSpPr>
        <p:spPr>
          <a:xfrm>
            <a:off x="1393371" y="274637"/>
            <a:ext cx="7293429" cy="824819"/>
          </a:xfrm>
        </p:spPr>
        <p:txBody>
          <a:bodyPr>
            <a:normAutofit fontScale="90000"/>
          </a:bodyPr>
          <a:lstStyle/>
          <a:p>
            <a:r>
              <a:rPr lang="en-US" sz="2700" b="1" dirty="0">
                <a:latin typeface="Times New Roman" panose="02020603050405020304" pitchFamily="18" charset="0"/>
                <a:cs typeface="Times New Roman" panose="02020603050405020304" pitchFamily="18" charset="0"/>
              </a:rPr>
              <a:t>Two </a:t>
            </a:r>
            <a:r>
              <a:rPr lang="en-US" sz="2700" b="1" dirty="0" smtClean="0">
                <a:latin typeface="Times New Roman" panose="02020603050405020304" pitchFamily="18" charset="0"/>
                <a:cs typeface="Times New Roman" panose="02020603050405020304" pitchFamily="18" charset="0"/>
              </a:rPr>
              <a:t>reasons: </a:t>
            </a:r>
            <a:r>
              <a:rPr lang="en-US" sz="2700" b="1" dirty="0">
                <a:latin typeface="Times New Roman" panose="02020603050405020304" pitchFamily="18" charset="0"/>
                <a:cs typeface="Times New Roman" panose="02020603050405020304" pitchFamily="18" charset="0"/>
              </a:rPr>
              <a:t>why marriage contributes to well-being</a:t>
            </a:r>
            <a:r>
              <a:rPr lang="en-US" b="1" dirty="0">
                <a:latin typeface="Times New Roman" panose="02020603050405020304" pitchFamily="18" charset="0"/>
                <a:cs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xmlns="" id="{74108E11-48CD-4BE3-A8BD-5F075CB2254E}"/>
              </a:ext>
            </a:extLst>
          </p:cNvPr>
          <p:cNvSpPr>
            <a:spLocks noGrp="1"/>
          </p:cNvSpPr>
          <p:nvPr>
            <p:ph idx="1"/>
          </p:nvPr>
        </p:nvSpPr>
        <p:spPr>
          <a:xfrm>
            <a:off x="446314" y="914400"/>
            <a:ext cx="8240486" cy="5867400"/>
          </a:xfrm>
        </p:spPr>
        <p:txBody>
          <a:bodyPr>
            <a:normAutofit fontScale="32500" lnSpcReduction="20000"/>
          </a:bodyPr>
          <a:lstStyle/>
          <a:p>
            <a:endParaRPr lang="en-US" sz="8000" b="1" dirty="0" smtClean="0">
              <a:latin typeface="Times New Roman" panose="02020603050405020304" pitchFamily="18" charset="0"/>
              <a:cs typeface="Times New Roman" panose="02020603050405020304" pitchFamily="18" charset="0"/>
            </a:endParaRPr>
          </a:p>
          <a:p>
            <a:r>
              <a:rPr lang="en-US" sz="8000" b="1" dirty="0" smtClean="0">
                <a:latin typeface="Times New Roman" panose="02020603050405020304" pitchFamily="18" charset="0"/>
                <a:cs typeface="Times New Roman" panose="02020603050405020304" pitchFamily="18" charset="0"/>
              </a:rPr>
              <a:t>First</a:t>
            </a:r>
            <a:r>
              <a:rPr lang="en-US" sz="8000" b="1" dirty="0">
                <a:latin typeface="Times New Roman" panose="02020603050405020304" pitchFamily="18" charset="0"/>
                <a:cs typeface="Times New Roman" panose="02020603050405020304" pitchFamily="18" charset="0"/>
              </a:rPr>
              <a:t>,</a:t>
            </a:r>
            <a:r>
              <a:rPr lang="en-US" sz="8000" dirty="0">
                <a:latin typeface="Times New Roman" panose="02020603050405020304" pitchFamily="18" charset="0"/>
                <a:cs typeface="Times New Roman" panose="02020603050405020304" pitchFamily="18" charset="0"/>
              </a:rPr>
              <a:t> marriage provides additional sources of self-esteem, for instance by providing an escape from stress in other parts of one’s life, in particular one’s job. It is advantageous for one’s personal identity to have more than one leg to stand on.                                   </a:t>
            </a:r>
          </a:p>
          <a:p>
            <a:r>
              <a:rPr lang="en-US" sz="8000" b="1" dirty="0">
                <a:latin typeface="Times New Roman" panose="02020603050405020304" pitchFamily="18" charset="0"/>
                <a:cs typeface="Times New Roman" panose="02020603050405020304" pitchFamily="18" charset="0"/>
              </a:rPr>
              <a:t>Second,</a:t>
            </a:r>
            <a:r>
              <a:rPr lang="en-US" sz="8000" dirty="0">
                <a:latin typeface="Times New Roman" panose="02020603050405020304" pitchFamily="18" charset="0"/>
                <a:cs typeface="Times New Roman" panose="02020603050405020304" pitchFamily="18" charset="0"/>
              </a:rPr>
              <a:t> married people have a better chance of benefiting from a lasting and supportive intimate relationship, and suffer less from loneliness. Among the not married, persons who cohabit with a partner are significantly happier than those who live alone. But this effect is dependent on the culture one lives in. The difference in happiness between married people and people who were never married has fallen in recent years. The “happiness gap” has decreased both because those who have never married have experienced increasing happiness, and those married have experienced decreasing happiness.</a:t>
            </a:r>
          </a:p>
          <a:p>
            <a:endParaRPr lang="en-US" dirty="0"/>
          </a:p>
        </p:txBody>
      </p:sp>
    </p:spTree>
    <p:extLst>
      <p:ext uri="{BB962C8B-B14F-4D97-AF65-F5344CB8AC3E}">
        <p14:creationId xmlns:p14="http://schemas.microsoft.com/office/powerpoint/2010/main" val="372045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marriage on </a:t>
            </a:r>
            <a:r>
              <a:rPr lang="en-US" dirty="0" err="1" smtClean="0"/>
              <a:t>happines</a:t>
            </a:r>
            <a:r>
              <a:rPr lang="en-US" dirty="0" smtClean="0"/>
              <a:t> </a:t>
            </a:r>
            <a:endParaRPr lang="en-US" dirty="0"/>
          </a:p>
        </p:txBody>
      </p:sp>
      <p:sp>
        <p:nvSpPr>
          <p:cNvPr id="3" name="Content Placeholder 2"/>
          <p:cNvSpPr>
            <a:spLocks noGrp="1"/>
          </p:cNvSpPr>
          <p:nvPr>
            <p:ph idx="1"/>
          </p:nvPr>
        </p:nvSpPr>
        <p:spPr/>
        <p:txBody>
          <a:bodyPr/>
          <a:lstStyle/>
          <a:p>
            <a:r>
              <a:rPr lang="en-US" dirty="0" smtClean="0"/>
              <a:t>Make you happy or not?</a:t>
            </a:r>
          </a:p>
          <a:p>
            <a:endParaRPr lang="en-US" dirty="0"/>
          </a:p>
          <a:p>
            <a:endParaRPr lang="en-US" dirty="0" smtClean="0"/>
          </a:p>
          <a:p>
            <a:r>
              <a:rPr lang="en-US" smtClean="0"/>
              <a:t>Your </a:t>
            </a:r>
            <a:endParaRPr lang="en-US" dirty="0"/>
          </a:p>
        </p:txBody>
      </p:sp>
    </p:spTree>
    <p:extLst>
      <p:ext uri="{BB962C8B-B14F-4D97-AF65-F5344CB8AC3E}">
        <p14:creationId xmlns:p14="http://schemas.microsoft.com/office/powerpoint/2010/main" val="141508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22" name="Google Shape;22;p1"/>
          <p:cNvSpPr txBox="1">
            <a:spLocks noGrp="1"/>
          </p:cNvSpPr>
          <p:nvPr>
            <p:ph idx="1"/>
          </p:nvPr>
        </p:nvSpPr>
        <p:spPr>
          <a:xfrm>
            <a:off x="923497" y="836757"/>
            <a:ext cx="6347714"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US" sz="2000" dirty="0">
                <a:latin typeface="Times New Roman"/>
                <a:ea typeface="Times New Roman"/>
                <a:cs typeface="Times New Roman"/>
                <a:sym typeface="Times New Roman"/>
              </a:rPr>
              <a:t>Researches concludes that its not a marriage that makes you happy, its happy marriage that makes you happy. John Helliwell in the journal of happiness studies find that marriage make people happier and that they continue  to be satisfied years into the marriage. </a:t>
            </a:r>
            <a:endParaRPr dirty="0"/>
          </a:p>
          <a:p>
            <a:pPr marL="342900" lvl="0" indent="-342900" algn="l" rtl="0">
              <a:spcBef>
                <a:spcPts val="400"/>
              </a:spcBef>
              <a:spcAft>
                <a:spcPts val="0"/>
              </a:spcAft>
              <a:buClr>
                <a:schemeClr val="dk1"/>
              </a:buClr>
              <a:buSzPts val="2000"/>
              <a:buChar char="•"/>
            </a:pPr>
            <a:r>
              <a:rPr lang="en-US" sz="2000" dirty="0">
                <a:latin typeface="Times New Roman"/>
                <a:ea typeface="Times New Roman"/>
                <a:cs typeface="Times New Roman"/>
                <a:sym typeface="Times New Roman"/>
              </a:rPr>
              <a:t>“marriage make people happier but it is not guarantee of happiness</a:t>
            </a:r>
            <a:r>
              <a:rPr lang="en-US" sz="2000" dirty="0"/>
              <a:t>’</a:t>
            </a:r>
            <a:endParaRPr dirty="0"/>
          </a:p>
          <a:p>
            <a:pPr marL="342900" lvl="0" indent="-342900" algn="l" rtl="0">
              <a:spcBef>
                <a:spcPts val="400"/>
              </a:spcBef>
              <a:spcAft>
                <a:spcPts val="0"/>
              </a:spcAft>
              <a:buClr>
                <a:schemeClr val="dk1"/>
              </a:buClr>
              <a:buSzPts val="2000"/>
              <a:buChar char="•"/>
            </a:pPr>
            <a:r>
              <a:rPr lang="en-US" sz="2000" dirty="0"/>
              <a:t>Biggest boost to marriage is among people who consider their partner their best friend.</a:t>
            </a:r>
            <a:endParaRPr sz="2000" dirty="0"/>
          </a:p>
        </p:txBody>
      </p:sp>
      <p:pic>
        <p:nvPicPr>
          <p:cNvPr id="23" name="Google Shape;23;p1"/>
          <p:cNvPicPr preferRelativeResize="0"/>
          <p:nvPr/>
        </p:nvPicPr>
        <p:blipFill>
          <a:blip r:embed="rId2">
            <a:alphaModFix/>
          </a:blip>
          <a:stretch>
            <a:fillRect/>
          </a:stretch>
        </p:blipFill>
        <p:spPr>
          <a:xfrm>
            <a:off x="923497" y="4135120"/>
            <a:ext cx="6659803" cy="22456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9" name="Google Shape;39;p1"/>
          <p:cNvSpPr txBox="1">
            <a:spLocks noGrp="1"/>
          </p:cNvSpPr>
          <p:nvPr>
            <p:ph idx="1"/>
          </p:nvPr>
        </p:nvSpPr>
        <p:spPr>
          <a:xfrm>
            <a:off x="609599" y="4013636"/>
            <a:ext cx="5845792" cy="202772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US" sz="2000" dirty="0">
                <a:latin typeface="Times New Roman"/>
                <a:ea typeface="Times New Roman"/>
                <a:cs typeface="Times New Roman"/>
                <a:sym typeface="Times New Roman"/>
              </a:rPr>
              <a:t>An award-winning study of more than 24,000 German adults found that people who got married tended to be a bit happier in the year of the wedding but eventually their happiness return to where it was prior.</a:t>
            </a:r>
            <a:endParaRPr sz="2000" dirty="0">
              <a:latin typeface="Times New Roman"/>
              <a:ea typeface="Times New Roman"/>
              <a:cs typeface="Times New Roman"/>
              <a:sym typeface="Times New Roman"/>
            </a:endParaRPr>
          </a:p>
        </p:txBody>
      </p:sp>
      <p:sp>
        <p:nvSpPr>
          <p:cNvPr id="40" name="Google Shape;40;p1"/>
          <p:cNvSpPr/>
          <p:nvPr/>
        </p:nvSpPr>
        <p:spPr>
          <a:xfrm>
            <a:off x="685800" y="2690336"/>
            <a:ext cx="7239000" cy="1323300"/>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chemeClr val="dk1"/>
              </a:buClr>
              <a:buSzPts val="2000"/>
              <a:buFont typeface="Arial"/>
              <a:buChar char="•"/>
            </a:pPr>
            <a:r>
              <a:rPr lang="en-US" sz="2000" b="0" i="0" u="none" strike="noStrike" cap="none" dirty="0">
                <a:solidFill>
                  <a:schemeClr val="dk1"/>
                </a:solidFill>
                <a:latin typeface="Times New Roman"/>
                <a:ea typeface="Times New Roman"/>
                <a:cs typeface="Times New Roman"/>
                <a:sym typeface="Times New Roman"/>
              </a:rPr>
              <a:t>Historically large studies show that on average married people report greater happiness later in life than unmarried.</a:t>
            </a: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Times New Roman"/>
              <a:buNone/>
            </a:pPr>
            <a:r>
              <a:rPr lang="en-US" sz="2000" b="0" i="0" u="none" strike="noStrike" cap="none" dirty="0">
                <a:solidFill>
                  <a:schemeClr val="dk1"/>
                </a:solidFill>
                <a:latin typeface="Times New Roman"/>
                <a:ea typeface="Times New Roman"/>
                <a:cs typeface="Times New Roman"/>
                <a:sym typeface="Times New Roman"/>
              </a:rPr>
              <a:t>Married people tend to be  happier more satisfied with their lives and less depressed.</a:t>
            </a:r>
            <a:endParaRPr sz="2000" b="0" i="0" u="none" strike="noStrike" cap="none" dirty="0">
              <a:solidFill>
                <a:schemeClr val="dk1"/>
              </a:solidFill>
              <a:latin typeface="Times New Roman"/>
              <a:ea typeface="Times New Roman"/>
              <a:cs typeface="Times New Roman"/>
              <a:sym typeface="Times New Roman"/>
            </a:endParaRPr>
          </a:p>
        </p:txBody>
      </p:sp>
      <p:sp>
        <p:nvSpPr>
          <p:cNvPr id="41" name="Google Shape;41;p1"/>
          <p:cNvSpPr txBox="1"/>
          <p:nvPr/>
        </p:nvSpPr>
        <p:spPr>
          <a:xfrm>
            <a:off x="914399" y="3009207"/>
            <a:ext cx="7315200" cy="85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 name="Google Shape;43;p1"/>
          <p:cNvPicPr preferRelativeResize="0"/>
          <p:nvPr/>
        </p:nvPicPr>
        <p:blipFill>
          <a:blip r:embed="rId2">
            <a:alphaModFix/>
          </a:blip>
          <a:stretch>
            <a:fillRect/>
          </a:stretch>
        </p:blipFill>
        <p:spPr>
          <a:xfrm>
            <a:off x="1012292" y="414667"/>
            <a:ext cx="5443099" cy="1938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6" name="Google Shape;46;p2"/>
          <p:cNvSpPr txBox="1">
            <a:spLocks noGrp="1"/>
          </p:cNvSpPr>
          <p:nvPr>
            <p:ph idx="1"/>
          </p:nvPr>
        </p:nvSpPr>
        <p:spPr>
          <a:xfrm>
            <a:off x="555008" y="1068769"/>
            <a:ext cx="6347714"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US" sz="2000" dirty="0">
                <a:latin typeface="Times New Roman"/>
                <a:ea typeface="Times New Roman"/>
                <a:cs typeface="Times New Roman"/>
                <a:sym typeface="Times New Roman"/>
              </a:rPr>
              <a:t>The positive effect of marriage on happiness are there for both women and men. Marriage cause happiness and brain respond to a pleasure stimulus by activating a reward system. When the brain receive a positive sensory stimulus(something that feels good)it send a signal to the ventral tegmental area(VTA)in the mid brain. The VTA release dopamine into nucleus </a:t>
            </a:r>
            <a:r>
              <a:rPr lang="en-US" sz="2000" dirty="0" err="1">
                <a:latin typeface="Times New Roman"/>
                <a:ea typeface="Times New Roman"/>
                <a:cs typeface="Times New Roman"/>
                <a:sym typeface="Times New Roman"/>
              </a:rPr>
              <a:t>accubens</a:t>
            </a:r>
            <a:r>
              <a:rPr lang="en-US" sz="2000" dirty="0">
                <a:latin typeface="Times New Roman"/>
                <a:ea typeface="Times New Roman"/>
                <a:cs typeface="Times New Roman"/>
                <a:sym typeface="Times New Roman"/>
              </a:rPr>
              <a:t>(the pleasure center)into the septum the amygdala (part of our emotional system) and the prefrontal cortex</a:t>
            </a:r>
            <a:r>
              <a:rPr lang="en-US" sz="2000" dirty="0"/>
              <a:t>.</a:t>
            </a:r>
            <a:endParaRPr sz="2000" dirty="0"/>
          </a:p>
        </p:txBody>
      </p:sp>
      <p:pic>
        <p:nvPicPr>
          <p:cNvPr id="47" name="Google Shape;47;p2"/>
          <p:cNvPicPr preferRelativeResize="0"/>
          <p:nvPr/>
        </p:nvPicPr>
        <p:blipFill>
          <a:blip r:embed="rId2">
            <a:alphaModFix/>
          </a:blip>
          <a:stretch>
            <a:fillRect/>
          </a:stretch>
        </p:blipFill>
        <p:spPr>
          <a:xfrm>
            <a:off x="4053175" y="4443575"/>
            <a:ext cx="4428900" cy="19629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 system</a:t>
            </a:r>
            <a:endParaRPr lang="en-US" dirty="0"/>
          </a:p>
        </p:txBody>
      </p:sp>
      <p:sp>
        <p:nvSpPr>
          <p:cNvPr id="3" name="Content Placeholder 2"/>
          <p:cNvSpPr>
            <a:spLocks noGrp="1"/>
          </p:cNvSpPr>
          <p:nvPr>
            <p:ph idx="1"/>
          </p:nvPr>
        </p:nvSpPr>
        <p:spPr/>
        <p:txBody>
          <a:bodyPr/>
          <a:lstStyle/>
          <a:p>
            <a:r>
              <a:rPr lang="en-US" dirty="0"/>
              <a:t>The term </a:t>
            </a:r>
            <a:r>
              <a:rPr lang="en-US" i="1" dirty="0"/>
              <a:t>reward system</a:t>
            </a:r>
            <a:r>
              <a:rPr lang="en-US" dirty="0"/>
              <a:t> refers to a group of structures that are activated by rewarding or reinforcing stimuli (e.g. addictive </a:t>
            </a:r>
            <a:r>
              <a:rPr lang="en-US" dirty="0" smtClean="0"/>
              <a:t>drugs or </a:t>
            </a:r>
            <a:r>
              <a:rPr lang="en-US" u="sng" dirty="0" smtClean="0"/>
              <a:t>tangible</a:t>
            </a:r>
            <a:r>
              <a:rPr lang="en-US" dirty="0" smtClean="0"/>
              <a:t> (measurable, concrete and visible characteristics like money, vacations, materialistic things/i</a:t>
            </a:r>
            <a:r>
              <a:rPr lang="en-US" u="sng" dirty="0" smtClean="0"/>
              <a:t>ntangible</a:t>
            </a:r>
            <a:r>
              <a:rPr lang="en-US" dirty="0" smtClean="0"/>
              <a:t>  (praise, </a:t>
            </a:r>
            <a:r>
              <a:rPr lang="en-US" dirty="0" err="1" smtClean="0"/>
              <a:t>acknowledgemnet</a:t>
            </a:r>
            <a:r>
              <a:rPr lang="en-US" dirty="0" smtClean="0"/>
              <a:t>, thank you). </a:t>
            </a:r>
            <a:r>
              <a:rPr lang="en-US" dirty="0"/>
              <a:t>When exposed to a rewarding stimulus, the brain responds by increasing release of the neurotransmitter </a:t>
            </a:r>
            <a:r>
              <a:rPr lang="en-US" dirty="0">
                <a:hlinkClick r:id="rId2"/>
              </a:rPr>
              <a:t>dopamine</a:t>
            </a:r>
            <a:r>
              <a:rPr lang="en-US" dirty="0"/>
              <a:t> and thus the structures associated with the reward system are found along the major dopamine pathways in the brain. </a:t>
            </a:r>
          </a:p>
        </p:txBody>
      </p:sp>
    </p:spTree>
    <p:extLst>
      <p:ext uri="{BB962C8B-B14F-4D97-AF65-F5344CB8AC3E}">
        <p14:creationId xmlns:p14="http://schemas.microsoft.com/office/powerpoint/2010/main" val="283934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Dopaminergic neurons are located in the midbrain structures </a:t>
            </a:r>
            <a:r>
              <a:rPr lang="en-US" dirty="0" err="1"/>
              <a:t>substantia</a:t>
            </a:r>
            <a:r>
              <a:rPr lang="en-US" dirty="0"/>
              <a:t> </a:t>
            </a:r>
            <a:r>
              <a:rPr lang="en-US" dirty="0" err="1"/>
              <a:t>nigra</a:t>
            </a:r>
            <a:r>
              <a:rPr lang="en-US" dirty="0"/>
              <a:t> (</a:t>
            </a:r>
            <a:r>
              <a:rPr lang="en-US" dirty="0" err="1"/>
              <a:t>SNc</a:t>
            </a:r>
            <a:r>
              <a:rPr lang="en-US" dirty="0"/>
              <a:t>) and the ventral tegmental area (VTA</a:t>
            </a:r>
            <a:r>
              <a:rPr lang="en-US" dirty="0" smtClean="0"/>
              <a:t>).</a:t>
            </a:r>
          </a:p>
          <a:p>
            <a:r>
              <a:rPr lang="en-US" dirty="0" smtClean="0"/>
              <a:t>No doubt in </a:t>
            </a:r>
            <a:r>
              <a:rPr lang="en-US" dirty="0" err="1" smtClean="0"/>
              <a:t>vta</a:t>
            </a:r>
            <a:r>
              <a:rPr lang="en-US" dirty="0" smtClean="0"/>
              <a:t> there are a lot of neuron but the large population is of dopaminergic neurons, </a:t>
            </a:r>
            <a:endParaRPr lang="en-US" dirty="0"/>
          </a:p>
        </p:txBody>
      </p:sp>
    </p:spTree>
    <p:extLst>
      <p:ext uri="{BB962C8B-B14F-4D97-AF65-F5344CB8AC3E}">
        <p14:creationId xmlns:p14="http://schemas.microsoft.com/office/powerpoint/2010/main" val="175115339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4.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1383</Words>
  <Application>Microsoft Office PowerPoint</Application>
  <PresentationFormat>On-screen Show (4:3)</PresentationFormat>
  <Paragraphs>98</Paragraphs>
  <Slides>26</Slides>
  <Notes>1</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Facet</vt:lpstr>
      <vt:lpstr>Ion Boardroom</vt:lpstr>
      <vt:lpstr>Integral</vt:lpstr>
      <vt:lpstr>1_Facet</vt:lpstr>
      <vt:lpstr>Positive psychology (psy-426)</vt:lpstr>
      <vt:lpstr>Does marriage make you happier?</vt:lpstr>
      <vt:lpstr>Two reasons: why marriage contributes to well-being:</vt:lpstr>
      <vt:lpstr>Impact of marriage on happines </vt:lpstr>
      <vt:lpstr>PowerPoint Presentation</vt:lpstr>
      <vt:lpstr>PowerPoint Presentation</vt:lpstr>
      <vt:lpstr>PowerPoint Presentation</vt:lpstr>
      <vt:lpstr>Reward system</vt:lpstr>
      <vt:lpstr>PowerPoint Presentation</vt:lpstr>
      <vt:lpstr>PowerPoint Presentation</vt:lpstr>
      <vt:lpstr>PowerPoint Presentation</vt:lpstr>
      <vt:lpstr>continue</vt:lpstr>
      <vt:lpstr>Personality traits and married life OCEAN </vt:lpstr>
      <vt:lpstr>neuroticism</vt:lpstr>
      <vt:lpstr>Conscientiousness, extroversion and agreeable </vt:lpstr>
      <vt:lpstr>Openness to Experience </vt:lpstr>
      <vt:lpstr>Characteristics of happy single people:</vt:lpstr>
      <vt:lpstr>Do Happy People Get Married?</vt:lpstr>
      <vt:lpstr>PowerPoint Presentation</vt:lpstr>
      <vt:lpstr>What is it exactly about marriage that leads to happiness?</vt:lpstr>
      <vt:lpstr>PowerPoint Presentation</vt:lpstr>
      <vt:lpstr>PowerPoint Presentation</vt:lpstr>
      <vt:lpstr>PowerPoint Presentation</vt:lpstr>
      <vt:lpstr>Impact of children on married life  </vt:lpstr>
      <vt:lpstr>Are  women more labile, while men are stony?</vt:lpstr>
      <vt:lpstr>Marriage and divorce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marriage make you happier?</dc:title>
  <dc:creator>Tayyaba Shams</dc:creator>
  <cp:lastModifiedBy>ANUM YOUSAF</cp:lastModifiedBy>
  <cp:revision>46</cp:revision>
  <dcterms:modified xsi:type="dcterms:W3CDTF">2020-04-09T07:30:31Z</dcterms:modified>
</cp:coreProperties>
</file>