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DB7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103240" y="3200400"/>
            <a:ext cx="4040758" cy="3657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0"/>
            <a:ext cx="9144000" cy="36271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234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1217675"/>
            <a:ext cx="9144000" cy="4602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34171" y="6640066"/>
            <a:ext cx="909827" cy="217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34400" y="624839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609600" y="0"/>
                </a:moveTo>
                <a:lnTo>
                  <a:pt x="0" y="0"/>
                </a:lnTo>
                <a:lnTo>
                  <a:pt x="0" y="609600"/>
                </a:lnTo>
                <a:lnTo>
                  <a:pt x="609600" y="609600"/>
                </a:lnTo>
                <a:lnTo>
                  <a:pt x="609600" y="0"/>
                </a:lnTo>
                <a:close/>
              </a:path>
            </a:pathLst>
          </a:custGeom>
          <a:solidFill>
            <a:srgbClr val="DB75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140" y="374345"/>
            <a:ext cx="86817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5F49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7209" y="1572513"/>
            <a:ext cx="8069580" cy="4069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23630" y="6479235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EDEBC9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30.png"/><Relationship Id="rId10" Type="http://schemas.openxmlformats.org/officeDocument/2006/relationships/image" Target="../media/image135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5988" y="5496255"/>
            <a:ext cx="314896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3177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/>
          <p:nvPr/>
        </p:nvSpPr>
        <p:spPr>
          <a:xfrm>
            <a:off x="1593214" y="1600200"/>
            <a:ext cx="5957443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61251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Users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35" dirty="0">
                <a:latin typeface="Carlito"/>
                <a:cs typeface="Carlito"/>
              </a:rPr>
              <a:t>take </a:t>
            </a:r>
            <a:r>
              <a:rPr sz="2800" spc="-20" dirty="0">
                <a:latin typeface="Carlito"/>
                <a:cs typeface="Carlito"/>
              </a:rPr>
              <a:t>several  </a:t>
            </a:r>
            <a:r>
              <a:rPr sz="2800" spc="-15" dirty="0">
                <a:latin typeface="Carlito"/>
                <a:cs typeface="Carlito"/>
              </a:rPr>
              <a:t>precautions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protect  </a:t>
            </a:r>
            <a:r>
              <a:rPr sz="2800" spc="-5" dirty="0">
                <a:latin typeface="Carlito"/>
                <a:cs typeface="Carlito"/>
              </a:rPr>
              <a:t>their </a:t>
            </a:r>
            <a:r>
              <a:rPr sz="2800" spc="-10" dirty="0">
                <a:latin typeface="Carlito"/>
                <a:cs typeface="Carlito"/>
              </a:rPr>
              <a:t>home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spc="-15" dirty="0">
                <a:latin typeface="Carlito"/>
                <a:cs typeface="Carlito"/>
              </a:rPr>
              <a:t>work  </a:t>
            </a:r>
            <a:r>
              <a:rPr sz="2800" spc="-20" dirty="0">
                <a:latin typeface="Carlito"/>
                <a:cs typeface="Carlito"/>
              </a:rPr>
              <a:t>computers </a:t>
            </a:r>
            <a:r>
              <a:rPr sz="2800" spc="-5" dirty="0">
                <a:latin typeface="Carlito"/>
                <a:cs typeface="Carlito"/>
              </a:rPr>
              <a:t>and mobile  </a:t>
            </a:r>
            <a:r>
              <a:rPr sz="2800" spc="-10" dirty="0">
                <a:latin typeface="Carlito"/>
                <a:cs typeface="Carlito"/>
              </a:rPr>
              <a:t>devices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5" dirty="0">
                <a:latin typeface="Carlito"/>
                <a:cs typeface="Carlito"/>
              </a:rPr>
              <a:t>these  malicious </a:t>
            </a:r>
            <a:r>
              <a:rPr sz="2800" spc="-15" dirty="0">
                <a:latin typeface="Carlito"/>
                <a:cs typeface="Carlito"/>
              </a:rPr>
              <a:t>infections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622171"/>
            <a:ext cx="4038600" cy="448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96774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 </a:t>
            </a:r>
            <a:r>
              <a:rPr sz="1200" dirty="0">
                <a:latin typeface="Carlito"/>
                <a:cs typeface="Carlito"/>
              </a:rPr>
              <a:t>560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561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3661"/>
            <a:ext cx="8649970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39115" indent="-342900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botnet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15" dirty="0">
                <a:latin typeface="Carlito"/>
                <a:cs typeface="Carlito"/>
              </a:rPr>
              <a:t>group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10" dirty="0">
                <a:latin typeface="Carlito"/>
                <a:cs typeface="Carlito"/>
              </a:rPr>
              <a:t>compromised </a:t>
            </a:r>
            <a:r>
              <a:rPr sz="2400" spc="-15" dirty="0">
                <a:latin typeface="Carlito"/>
                <a:cs typeface="Carlito"/>
              </a:rPr>
              <a:t>computers </a:t>
            </a:r>
            <a:r>
              <a:rPr sz="2400" spc="-10" dirty="0">
                <a:latin typeface="Carlito"/>
                <a:cs typeface="Carlito"/>
              </a:rPr>
              <a:t>connected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0" dirty="0">
                <a:latin typeface="Carlito"/>
                <a:cs typeface="Carlito"/>
              </a:rPr>
              <a:t>network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09"/>
              </a:spcBef>
              <a:buClr>
                <a:srgbClr val="5F497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compromised </a:t>
            </a:r>
            <a:r>
              <a:rPr sz="2000" spc="-5" dirty="0">
                <a:latin typeface="Carlito"/>
                <a:cs typeface="Carlito"/>
              </a:rPr>
              <a:t>computer </a:t>
            </a:r>
            <a:r>
              <a:rPr sz="2000" dirty="0">
                <a:latin typeface="Carlito"/>
                <a:cs typeface="Carlito"/>
              </a:rPr>
              <a:t>is known as a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DB7530"/>
                </a:solidFill>
                <a:latin typeface="Carlito"/>
                <a:cs typeface="Carlito"/>
              </a:rPr>
              <a:t>zombie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55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denial </a:t>
            </a:r>
            <a:r>
              <a:rPr sz="2400" b="1" dirty="0">
                <a:solidFill>
                  <a:srgbClr val="DB7530"/>
                </a:solidFill>
                <a:latin typeface="Carlito"/>
                <a:cs typeface="Carlito"/>
              </a:rPr>
              <a:t>of service </a:t>
            </a:r>
            <a:r>
              <a:rPr sz="2400" b="1" spc="-15" dirty="0">
                <a:solidFill>
                  <a:srgbClr val="DB7530"/>
                </a:solidFill>
                <a:latin typeface="Carlito"/>
                <a:cs typeface="Carlito"/>
              </a:rPr>
              <a:t>attack </a:t>
            </a:r>
            <a:r>
              <a:rPr sz="2400" spc="-5" dirty="0">
                <a:latin typeface="Carlito"/>
                <a:cs typeface="Carlito"/>
              </a:rPr>
              <a:t>(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DoS </a:t>
            </a:r>
            <a:r>
              <a:rPr sz="2400" b="1" spc="-15" dirty="0">
                <a:solidFill>
                  <a:srgbClr val="DB7530"/>
                </a:solidFill>
                <a:latin typeface="Carlito"/>
                <a:cs typeface="Carlito"/>
              </a:rPr>
              <a:t>attack</a:t>
            </a:r>
            <a:r>
              <a:rPr sz="2400" spc="-15" dirty="0">
                <a:latin typeface="Carlito"/>
                <a:cs typeface="Carlito"/>
              </a:rPr>
              <a:t>) </a:t>
            </a:r>
            <a:r>
              <a:rPr sz="2400" spc="-5" dirty="0">
                <a:latin typeface="Carlito"/>
                <a:cs typeface="Carlito"/>
              </a:rPr>
              <a:t>disrupts </a:t>
            </a:r>
            <a:r>
              <a:rPr sz="2400" spc="-10" dirty="0">
                <a:latin typeface="Carlito"/>
                <a:cs typeface="Carlito"/>
              </a:rPr>
              <a:t>computer </a:t>
            </a:r>
            <a:r>
              <a:rPr sz="2400" dirty="0">
                <a:latin typeface="Carlito"/>
                <a:cs typeface="Carlito"/>
              </a:rPr>
              <a:t>access </a:t>
            </a:r>
            <a:r>
              <a:rPr sz="2400" spc="-15" dirty="0">
                <a:latin typeface="Carlito"/>
                <a:cs typeface="Carlito"/>
              </a:rPr>
              <a:t>to  </a:t>
            </a:r>
            <a:r>
              <a:rPr sz="2400" spc="-10" dirty="0">
                <a:latin typeface="Carlito"/>
                <a:cs typeface="Carlito"/>
              </a:rPr>
              <a:t>Internet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services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05"/>
              </a:spcBef>
              <a:buClr>
                <a:srgbClr val="5F497A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rlito"/>
                <a:cs typeface="Carlito"/>
              </a:rPr>
              <a:t>Distributed </a:t>
            </a:r>
            <a:r>
              <a:rPr sz="2000" spc="-5" dirty="0">
                <a:latin typeface="Carlito"/>
                <a:cs typeface="Carlito"/>
              </a:rPr>
              <a:t>DoS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(DDoS)</a:t>
            </a:r>
            <a:endParaRPr sz="2000">
              <a:latin typeface="Carlito"/>
              <a:cs typeface="Carlito"/>
            </a:endParaRPr>
          </a:p>
          <a:p>
            <a:pPr marL="355600" marR="365760" indent="-342900">
              <a:lnSpc>
                <a:spcPct val="100000"/>
              </a:lnSpc>
              <a:spcBef>
                <a:spcPts val="55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b="1" dirty="0">
                <a:solidFill>
                  <a:srgbClr val="DB7530"/>
                </a:solidFill>
                <a:latin typeface="Carlito"/>
                <a:cs typeface="Carlito"/>
              </a:rPr>
              <a:t>back door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15" dirty="0">
                <a:latin typeface="Carlito"/>
                <a:cs typeface="Carlito"/>
              </a:rPr>
              <a:t>program </a:t>
            </a:r>
            <a:r>
              <a:rPr sz="2400" spc="-5" dirty="0">
                <a:latin typeface="Carlito"/>
                <a:cs typeface="Carlito"/>
              </a:rPr>
              <a:t>or set of instructions </a:t>
            </a:r>
            <a:r>
              <a:rPr sz="2400" dirty="0">
                <a:latin typeface="Carlito"/>
                <a:cs typeface="Carlito"/>
              </a:rPr>
              <a:t>in a </a:t>
            </a:r>
            <a:r>
              <a:rPr sz="2400" spc="-15" dirty="0">
                <a:latin typeface="Carlito"/>
                <a:cs typeface="Carlito"/>
              </a:rPr>
              <a:t>program</a:t>
            </a:r>
            <a:r>
              <a:rPr sz="2400" spc="-18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that  </a:t>
            </a:r>
            <a:r>
              <a:rPr sz="2400" spc="-5" dirty="0">
                <a:latin typeface="Carlito"/>
                <a:cs typeface="Carlito"/>
              </a:rPr>
              <a:t>allow </a:t>
            </a:r>
            <a:r>
              <a:rPr sz="2400" spc="-10" dirty="0">
                <a:latin typeface="Carlito"/>
                <a:cs typeface="Carlito"/>
              </a:rPr>
              <a:t>users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5" dirty="0">
                <a:latin typeface="Carlito"/>
                <a:cs typeface="Carlito"/>
              </a:rPr>
              <a:t>bypass security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controls</a:t>
            </a:r>
            <a:endParaRPr sz="2400">
              <a:latin typeface="Carlito"/>
              <a:cs typeface="Carlito"/>
            </a:endParaRPr>
          </a:p>
          <a:p>
            <a:pPr marL="355600" marR="538480" indent="-34290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Spoofing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5" dirty="0">
                <a:latin typeface="Carlito"/>
                <a:cs typeface="Carlito"/>
              </a:rPr>
              <a:t>technique </a:t>
            </a:r>
            <a:r>
              <a:rPr sz="2400" spc="-10" dirty="0">
                <a:latin typeface="Carlito"/>
                <a:cs typeface="Carlito"/>
              </a:rPr>
              <a:t>intruders </a:t>
            </a:r>
            <a:r>
              <a:rPr sz="2400" spc="-5" dirty="0">
                <a:latin typeface="Carlito"/>
                <a:cs typeface="Carlito"/>
              </a:rPr>
              <a:t>use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make </a:t>
            </a:r>
            <a:r>
              <a:rPr sz="2400" dirty="0">
                <a:latin typeface="Carlito"/>
                <a:cs typeface="Carlito"/>
              </a:rPr>
              <a:t>their </a:t>
            </a:r>
            <a:r>
              <a:rPr sz="2400" spc="-10" dirty="0">
                <a:latin typeface="Carlito"/>
                <a:cs typeface="Carlito"/>
              </a:rPr>
              <a:t>network </a:t>
            </a:r>
            <a:r>
              <a:rPr sz="2400" spc="-5" dirty="0">
                <a:latin typeface="Carlito"/>
                <a:cs typeface="Carlito"/>
              </a:rPr>
              <a:t>or  </a:t>
            </a:r>
            <a:r>
              <a:rPr sz="2400" spc="-10" dirty="0">
                <a:latin typeface="Carlito"/>
                <a:cs typeface="Carlito"/>
              </a:rPr>
              <a:t>Internet </a:t>
            </a:r>
            <a:r>
              <a:rPr sz="2400" spc="-5" dirty="0">
                <a:latin typeface="Carlito"/>
                <a:cs typeface="Carlito"/>
              </a:rPr>
              <a:t>transmission </a:t>
            </a:r>
            <a:r>
              <a:rPr sz="2400" dirty="0">
                <a:latin typeface="Carlito"/>
                <a:cs typeface="Carlito"/>
              </a:rPr>
              <a:t>appear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legitimate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562 -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8625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firewall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hardware </a:t>
            </a:r>
            <a:r>
              <a:rPr sz="3200" spc="-15" dirty="0">
                <a:latin typeface="Carlito"/>
                <a:cs typeface="Carlito"/>
              </a:rPr>
              <a:t>and/or software </a:t>
            </a:r>
            <a:r>
              <a:rPr sz="3200" spc="-10" dirty="0">
                <a:latin typeface="Carlito"/>
                <a:cs typeface="Carlito"/>
              </a:rPr>
              <a:t>that  </a:t>
            </a:r>
            <a:r>
              <a:rPr sz="3200" spc="-85" dirty="0">
                <a:latin typeface="Arial"/>
                <a:cs typeface="Arial"/>
              </a:rPr>
              <a:t>protects </a:t>
            </a:r>
            <a:r>
              <a:rPr sz="3200" spc="-245" dirty="0">
                <a:latin typeface="Arial"/>
                <a:cs typeface="Arial"/>
              </a:rPr>
              <a:t>a </a:t>
            </a:r>
            <a:r>
              <a:rPr sz="3200" spc="-95" dirty="0">
                <a:latin typeface="Arial"/>
                <a:cs typeface="Arial"/>
              </a:rPr>
              <a:t>network’s </a:t>
            </a:r>
            <a:r>
              <a:rPr sz="3200" spc="-165" dirty="0">
                <a:latin typeface="Arial"/>
                <a:cs typeface="Arial"/>
              </a:rPr>
              <a:t>resources </a:t>
            </a:r>
            <a:r>
              <a:rPr sz="3200" spc="-35" dirty="0">
                <a:latin typeface="Arial"/>
                <a:cs typeface="Arial"/>
              </a:rPr>
              <a:t>from</a:t>
            </a:r>
            <a:r>
              <a:rPr sz="3200" spc="-325" dirty="0">
                <a:latin typeface="Arial"/>
                <a:cs typeface="Arial"/>
              </a:rPr>
              <a:t> </a:t>
            </a:r>
            <a:r>
              <a:rPr sz="3200" spc="-60" dirty="0">
                <a:latin typeface="Arial"/>
                <a:cs typeface="Arial"/>
              </a:rPr>
              <a:t>intrusion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998219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563 -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2743225"/>
            <a:ext cx="5943600" cy="3592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581150"/>
            <a:ext cx="9048750" cy="933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24375"/>
            <a:ext cx="9048750" cy="9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987" y="1499894"/>
            <a:ext cx="8194675" cy="464121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3300" spc="-5" dirty="0">
                <a:latin typeface="Carlito"/>
                <a:cs typeface="Carlito"/>
              </a:rPr>
              <a:t>Intrusion </a:t>
            </a:r>
            <a:r>
              <a:rPr sz="3300" spc="-10" dirty="0">
                <a:latin typeface="Carlito"/>
                <a:cs typeface="Carlito"/>
              </a:rPr>
              <a:t>detection</a:t>
            </a:r>
            <a:r>
              <a:rPr sz="3300" spc="15" dirty="0">
                <a:latin typeface="Carlito"/>
                <a:cs typeface="Carlito"/>
              </a:rPr>
              <a:t> </a:t>
            </a:r>
            <a:r>
              <a:rPr sz="3300" spc="-10" dirty="0">
                <a:latin typeface="Carlito"/>
                <a:cs typeface="Carlito"/>
              </a:rPr>
              <a:t>software</a:t>
            </a:r>
            <a:endParaRPr sz="3300">
              <a:latin typeface="Carlito"/>
              <a:cs typeface="Carlito"/>
            </a:endParaRPr>
          </a:p>
          <a:p>
            <a:pPr marL="357505" indent="-22923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358140" algn="l"/>
              </a:tabLst>
            </a:pPr>
            <a:r>
              <a:rPr sz="2600" spc="-10" dirty="0">
                <a:latin typeface="Carlito"/>
                <a:cs typeface="Carlito"/>
              </a:rPr>
              <a:t>Analyzes </a:t>
            </a:r>
            <a:r>
              <a:rPr sz="2600" dirty="0">
                <a:latin typeface="Carlito"/>
                <a:cs typeface="Carlito"/>
              </a:rPr>
              <a:t>all </a:t>
            </a:r>
            <a:r>
              <a:rPr sz="2600" spc="-10" dirty="0">
                <a:latin typeface="Carlito"/>
                <a:cs typeface="Carlito"/>
              </a:rPr>
              <a:t>network</a:t>
            </a:r>
            <a:r>
              <a:rPr sz="2600" spc="-55" dirty="0">
                <a:latin typeface="Carlito"/>
                <a:cs typeface="Carlito"/>
              </a:rPr>
              <a:t> </a:t>
            </a:r>
            <a:r>
              <a:rPr sz="2600" spc="-15" dirty="0">
                <a:latin typeface="Carlito"/>
                <a:cs typeface="Carlito"/>
              </a:rPr>
              <a:t>traffic</a:t>
            </a:r>
            <a:endParaRPr sz="2600">
              <a:latin typeface="Carlito"/>
              <a:cs typeface="Carlito"/>
            </a:endParaRPr>
          </a:p>
          <a:p>
            <a:pPr marL="357505" indent="-229235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8140" algn="l"/>
              </a:tabLst>
            </a:pPr>
            <a:r>
              <a:rPr sz="2600" dirty="0">
                <a:latin typeface="Carlito"/>
                <a:cs typeface="Carlito"/>
              </a:rPr>
              <a:t>Assesses </a:t>
            </a:r>
            <a:r>
              <a:rPr sz="2600" spc="-20" dirty="0">
                <a:latin typeface="Carlito"/>
                <a:cs typeface="Carlito"/>
              </a:rPr>
              <a:t>system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vulnerabilities</a:t>
            </a:r>
            <a:endParaRPr sz="2600">
              <a:latin typeface="Carlito"/>
              <a:cs typeface="Carlito"/>
            </a:endParaRPr>
          </a:p>
          <a:p>
            <a:pPr marL="357505" indent="-229235">
              <a:lnSpc>
                <a:spcPct val="100000"/>
              </a:lnSpc>
              <a:spcBef>
                <a:spcPts val="375"/>
              </a:spcBef>
              <a:buFont typeface="Arial"/>
              <a:buChar char="•"/>
              <a:tabLst>
                <a:tab pos="358140" algn="l"/>
              </a:tabLst>
            </a:pPr>
            <a:r>
              <a:rPr sz="2600" spc="-5" dirty="0">
                <a:latin typeface="Carlito"/>
                <a:cs typeface="Carlito"/>
              </a:rPr>
              <a:t>Identifies </a:t>
            </a:r>
            <a:r>
              <a:rPr sz="2600" spc="-15" dirty="0">
                <a:latin typeface="Carlito"/>
                <a:cs typeface="Carlito"/>
              </a:rPr>
              <a:t>any </a:t>
            </a:r>
            <a:r>
              <a:rPr sz="2600" spc="-10" dirty="0">
                <a:latin typeface="Carlito"/>
                <a:cs typeface="Carlito"/>
              </a:rPr>
              <a:t>unauthorized</a:t>
            </a:r>
            <a:r>
              <a:rPr sz="2600" spc="-60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intrusions</a:t>
            </a:r>
            <a:endParaRPr sz="2600">
              <a:latin typeface="Carlito"/>
              <a:cs typeface="Carlito"/>
            </a:endParaRPr>
          </a:p>
          <a:p>
            <a:pPr marL="357505" marR="528955" indent="-228600">
              <a:lnSpc>
                <a:spcPts val="2860"/>
              </a:lnSpc>
              <a:spcBef>
                <a:spcPts val="670"/>
              </a:spcBef>
              <a:buFont typeface="Arial"/>
              <a:buChar char="•"/>
              <a:tabLst>
                <a:tab pos="358140" algn="l"/>
              </a:tabLst>
            </a:pPr>
            <a:r>
              <a:rPr sz="2600" dirty="0">
                <a:latin typeface="Carlito"/>
                <a:cs typeface="Carlito"/>
              </a:rPr>
              <a:t>Notifies </a:t>
            </a:r>
            <a:r>
              <a:rPr sz="2600" spc="-10" dirty="0">
                <a:latin typeface="Carlito"/>
                <a:cs typeface="Carlito"/>
              </a:rPr>
              <a:t>network </a:t>
            </a:r>
            <a:r>
              <a:rPr sz="2600" spc="-15" dirty="0">
                <a:latin typeface="Carlito"/>
                <a:cs typeface="Carlito"/>
              </a:rPr>
              <a:t>administrators </a:t>
            </a:r>
            <a:r>
              <a:rPr sz="2600" dirty="0">
                <a:latin typeface="Carlito"/>
                <a:cs typeface="Carlito"/>
              </a:rPr>
              <a:t>of </a:t>
            </a:r>
            <a:r>
              <a:rPr sz="2600" spc="-5" dirty="0">
                <a:latin typeface="Carlito"/>
                <a:cs typeface="Carlito"/>
              </a:rPr>
              <a:t>suspicious </a:t>
            </a:r>
            <a:r>
              <a:rPr sz="2600" spc="-10" dirty="0">
                <a:latin typeface="Carlito"/>
                <a:cs typeface="Carlito"/>
              </a:rPr>
              <a:t>behavior  patterns </a:t>
            </a:r>
            <a:r>
              <a:rPr sz="2600" spc="-5" dirty="0">
                <a:latin typeface="Carlito"/>
                <a:cs typeface="Carlito"/>
              </a:rPr>
              <a:t>or </a:t>
            </a:r>
            <a:r>
              <a:rPr sz="2600" spc="-20" dirty="0">
                <a:latin typeface="Carlito"/>
                <a:cs typeface="Carlito"/>
              </a:rPr>
              <a:t>system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breaches</a:t>
            </a: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3300" spc="-5" dirty="0">
                <a:latin typeface="Carlito"/>
                <a:cs typeface="Carlito"/>
              </a:rPr>
              <a:t>Honeypot</a:t>
            </a:r>
            <a:endParaRPr sz="3300">
              <a:latin typeface="Carlito"/>
              <a:cs typeface="Carlito"/>
            </a:endParaRPr>
          </a:p>
          <a:p>
            <a:pPr marL="357505" marR="5080" indent="-228600">
              <a:lnSpc>
                <a:spcPts val="2860"/>
              </a:lnSpc>
              <a:spcBef>
                <a:spcPts val="1735"/>
              </a:spcBef>
              <a:buFont typeface="Arial"/>
              <a:buChar char="•"/>
              <a:tabLst>
                <a:tab pos="358140" algn="l"/>
              </a:tabLst>
            </a:pPr>
            <a:r>
              <a:rPr sz="2600" spc="-15" dirty="0">
                <a:latin typeface="Carlito"/>
                <a:cs typeface="Carlito"/>
              </a:rPr>
              <a:t>Vulnerable </a:t>
            </a:r>
            <a:r>
              <a:rPr sz="2600" spc="-10" dirty="0">
                <a:latin typeface="Carlito"/>
                <a:cs typeface="Carlito"/>
              </a:rPr>
              <a:t>computer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is </a:t>
            </a:r>
            <a:r>
              <a:rPr sz="2600" spc="-5" dirty="0">
                <a:latin typeface="Carlito"/>
                <a:cs typeface="Carlito"/>
              </a:rPr>
              <a:t>set up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entice </a:t>
            </a:r>
            <a:r>
              <a:rPr sz="2600" dirty="0">
                <a:latin typeface="Carlito"/>
                <a:cs typeface="Carlito"/>
              </a:rPr>
              <a:t>an </a:t>
            </a:r>
            <a:r>
              <a:rPr sz="2600" spc="-5" dirty="0">
                <a:latin typeface="Carlito"/>
                <a:cs typeface="Carlito"/>
              </a:rPr>
              <a:t>intruder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spc="-10" dirty="0">
                <a:latin typeface="Carlito"/>
                <a:cs typeface="Carlito"/>
              </a:rPr>
              <a:t>break into</a:t>
            </a:r>
            <a:r>
              <a:rPr sz="2600" spc="-3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it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8" name="object 8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2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Unauthorized </a:t>
            </a:r>
            <a:r>
              <a:rPr spc="-5" dirty="0"/>
              <a:t>Access and</a:t>
            </a:r>
            <a:r>
              <a:rPr spc="-10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66675" y="1724025"/>
            <a:ext cx="4448175" cy="4429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836" y="3161156"/>
            <a:ext cx="3213735" cy="14535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3810" algn="ctr">
              <a:lnSpc>
                <a:spcPct val="91600"/>
              </a:lnSpc>
              <a:spcBef>
                <a:spcPts val="345"/>
              </a:spcBef>
            </a:pP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Unauthorized </a:t>
            </a: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access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is  the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500" spc="-15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or  network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without  permission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19625" y="1724025"/>
            <a:ext cx="4467225" cy="442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5309" y="3161156"/>
            <a:ext cx="3122295" cy="14535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765" marR="5080" indent="-12700" algn="just">
              <a:lnSpc>
                <a:spcPct val="91600"/>
              </a:lnSpc>
              <a:spcBef>
                <a:spcPts val="345"/>
              </a:spcBef>
            </a:pP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Unauthorized </a:t>
            </a:r>
            <a:r>
              <a:rPr sz="2500" b="1" spc="-5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is the 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of a </a:t>
            </a:r>
            <a:r>
              <a:rPr sz="2500" spc="-15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or its  </a:t>
            </a:r>
            <a:r>
              <a:rPr sz="2500" spc="-20" dirty="0">
                <a:solidFill>
                  <a:srgbClr val="FFFFFF"/>
                </a:solidFill>
                <a:latin typeface="Carlito"/>
                <a:cs typeface="Carlito"/>
              </a:rPr>
              <a:t>data </a:t>
            </a:r>
            <a:r>
              <a:rPr sz="2500" spc="-2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500" spc="-15" dirty="0">
                <a:solidFill>
                  <a:srgbClr val="FFFFFF"/>
                </a:solidFill>
                <a:latin typeface="Carlito"/>
                <a:cs typeface="Carlito"/>
              </a:rPr>
              <a:t>unapproved </a:t>
            </a:r>
            <a:r>
              <a:rPr sz="2500" spc="-10" dirty="0">
                <a:solidFill>
                  <a:srgbClr val="FFFFFF"/>
                </a:solidFill>
                <a:latin typeface="Carlito"/>
                <a:cs typeface="Carlito"/>
              </a:rPr>
              <a:t>or  possibly illegal</a:t>
            </a:r>
            <a:r>
              <a:rPr sz="2500" spc="-5" dirty="0">
                <a:solidFill>
                  <a:srgbClr val="FFFFFF"/>
                </a:solidFill>
                <a:latin typeface="Carlito"/>
                <a:cs typeface="Carlito"/>
              </a:rPr>
              <a:t> activities</a:t>
            </a:r>
            <a:endParaRPr sz="25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2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Unauthorized </a:t>
            </a:r>
            <a:r>
              <a:rPr spc="-5" dirty="0"/>
              <a:t>Access and</a:t>
            </a:r>
            <a:r>
              <a:rPr spc="-10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3579495" cy="42602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284480" indent="-342900">
              <a:lnSpc>
                <a:spcPct val="90000"/>
              </a:lnSpc>
              <a:spcBef>
                <a:spcPts val="43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latin typeface="Carlito"/>
                <a:cs typeface="Carlito"/>
              </a:rPr>
              <a:t>Organizations </a:t>
            </a:r>
            <a:r>
              <a:rPr sz="2800" spc="-35" dirty="0">
                <a:latin typeface="Carlito"/>
                <a:cs typeface="Carlito"/>
              </a:rPr>
              <a:t>take  </a:t>
            </a:r>
            <a:r>
              <a:rPr sz="2800" spc="-20" dirty="0">
                <a:latin typeface="Carlito"/>
                <a:cs typeface="Carlito"/>
              </a:rPr>
              <a:t>several </a:t>
            </a:r>
            <a:r>
              <a:rPr sz="2800" spc="-10" dirty="0">
                <a:latin typeface="Carlito"/>
                <a:cs typeface="Carlito"/>
              </a:rPr>
              <a:t>measures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0" dirty="0">
                <a:latin typeface="Carlito"/>
                <a:cs typeface="Carlito"/>
              </a:rPr>
              <a:t>help </a:t>
            </a:r>
            <a:r>
              <a:rPr sz="2800" spc="-20" dirty="0">
                <a:latin typeface="Carlito"/>
                <a:cs typeface="Carlito"/>
              </a:rPr>
              <a:t>prevent  </a:t>
            </a:r>
            <a:r>
              <a:rPr sz="2800" spc="-15" dirty="0">
                <a:latin typeface="Carlito"/>
                <a:cs typeface="Carlito"/>
              </a:rPr>
              <a:t>unauthorized </a:t>
            </a:r>
            <a:r>
              <a:rPr sz="2800" spc="-5" dirty="0">
                <a:latin typeface="Carlito"/>
                <a:cs typeface="Carlito"/>
              </a:rPr>
              <a:t>access  and</a:t>
            </a:r>
            <a:r>
              <a:rPr sz="2800" spc="-10" dirty="0">
                <a:latin typeface="Carlito"/>
                <a:cs typeface="Carlito"/>
              </a:rPr>
              <a:t> use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32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Acceptable use</a:t>
            </a:r>
            <a:r>
              <a:rPr sz="2400" spc="-8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policy</a:t>
            </a:r>
            <a:endParaRPr sz="2400">
              <a:latin typeface="Carlito"/>
              <a:cs typeface="Carlito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1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Disable file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printer  </a:t>
            </a:r>
            <a:r>
              <a:rPr sz="2400" spc="-5" dirty="0">
                <a:latin typeface="Carlito"/>
                <a:cs typeface="Carlito"/>
              </a:rPr>
              <a:t>sharing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25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rlito"/>
                <a:cs typeface="Carlito"/>
              </a:rPr>
              <a:t>Firewalls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ts val="2735"/>
              </a:lnSpc>
              <a:spcBef>
                <a:spcPts val="2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Intrusion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detection</a:t>
            </a:r>
            <a:endParaRPr sz="2400">
              <a:latin typeface="Carlito"/>
              <a:cs typeface="Carlito"/>
            </a:endParaRPr>
          </a:p>
          <a:p>
            <a:pPr marL="756285">
              <a:lnSpc>
                <a:spcPts val="2735"/>
              </a:lnSpc>
            </a:pPr>
            <a:r>
              <a:rPr sz="2400" spc="-10" dirty="0">
                <a:latin typeface="Carlito"/>
                <a:cs typeface="Carlito"/>
              </a:rPr>
              <a:t>software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411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1927059"/>
            <a:ext cx="4038600" cy="3872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8255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2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Unauthorized </a:t>
            </a:r>
            <a:r>
              <a:rPr spc="-5" dirty="0"/>
              <a:t>Access and</a:t>
            </a:r>
            <a:r>
              <a:rPr spc="-10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768590" cy="4479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Access </a:t>
            </a:r>
            <a:r>
              <a:rPr sz="3200" spc="-15" dirty="0">
                <a:latin typeface="Carlito"/>
                <a:cs typeface="Carlito"/>
              </a:rPr>
              <a:t>controls </a:t>
            </a:r>
            <a:r>
              <a:rPr sz="3200" spc="-10" dirty="0">
                <a:latin typeface="Carlito"/>
                <a:cs typeface="Carlito"/>
              </a:rPr>
              <a:t>define </a:t>
            </a:r>
            <a:r>
              <a:rPr sz="3200" dirty="0">
                <a:latin typeface="Carlito"/>
                <a:cs typeface="Carlito"/>
              </a:rPr>
              <a:t>who </a:t>
            </a:r>
            <a:r>
              <a:rPr sz="3200" spc="-5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access a  </a:t>
            </a:r>
            <a:r>
              <a:rPr sz="3200" spc="-40" dirty="0">
                <a:latin typeface="Carlito"/>
                <a:cs typeface="Carlito"/>
              </a:rPr>
              <a:t>computer, </a:t>
            </a:r>
            <a:r>
              <a:rPr sz="3200" dirty="0">
                <a:latin typeface="Carlito"/>
                <a:cs typeface="Carlito"/>
              </a:rPr>
              <a:t>when </a:t>
            </a: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spc="-5" dirty="0">
                <a:latin typeface="Carlito"/>
                <a:cs typeface="Carlito"/>
              </a:rPr>
              <a:t>can </a:t>
            </a:r>
            <a:r>
              <a:rPr sz="3200" dirty="0">
                <a:latin typeface="Carlito"/>
                <a:cs typeface="Carlito"/>
              </a:rPr>
              <a:t>access </a:t>
            </a:r>
            <a:r>
              <a:rPr sz="3200" spc="-5" dirty="0">
                <a:latin typeface="Carlito"/>
                <a:cs typeface="Carlito"/>
              </a:rPr>
              <a:t>it,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what  </a:t>
            </a:r>
            <a:r>
              <a:rPr sz="3200" dirty="0">
                <a:latin typeface="Carlito"/>
                <a:cs typeface="Carlito"/>
              </a:rPr>
              <a:t>actions </a:t>
            </a:r>
            <a:r>
              <a:rPr sz="3200" spc="-10" dirty="0">
                <a:latin typeface="Carlito"/>
                <a:cs typeface="Carlito"/>
              </a:rPr>
              <a:t>they can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40" dirty="0">
                <a:latin typeface="Carlito"/>
                <a:cs typeface="Carlito"/>
              </a:rPr>
              <a:t>take</a:t>
            </a:r>
            <a:endParaRPr sz="3200">
              <a:latin typeface="Carlito"/>
              <a:cs typeface="Carlito"/>
            </a:endParaRPr>
          </a:p>
          <a:p>
            <a:pPr marL="756285" marR="410845" lvl="1" indent="-287020">
              <a:lnSpc>
                <a:spcPct val="100000"/>
              </a:lnSpc>
              <a:spcBef>
                <a:spcPts val="6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Two-phase </a:t>
            </a:r>
            <a:r>
              <a:rPr sz="2800" spc="-15" dirty="0">
                <a:latin typeface="Carlito"/>
                <a:cs typeface="Carlito"/>
              </a:rPr>
              <a:t>processes </a:t>
            </a:r>
            <a:r>
              <a:rPr sz="2800" spc="-10" dirty="0">
                <a:latin typeface="Carlito"/>
                <a:cs typeface="Carlito"/>
              </a:rPr>
              <a:t>called identification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authentication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User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name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b="1" spc="-20" dirty="0">
                <a:solidFill>
                  <a:srgbClr val="DB7530"/>
                </a:solidFill>
                <a:latin typeface="Carlito"/>
                <a:cs typeface="Carlito"/>
              </a:rPr>
              <a:t>Password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Passphrase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CAPTCHA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565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567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3733837"/>
            <a:ext cx="2545333" cy="246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8255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2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Unauthorized </a:t>
            </a:r>
            <a:r>
              <a:rPr spc="-5" dirty="0"/>
              <a:t>Access and</a:t>
            </a:r>
            <a:r>
              <a:rPr spc="-10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3661"/>
            <a:ext cx="3739515" cy="246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spc="-5" dirty="0">
                <a:latin typeface="Carlito"/>
                <a:cs typeface="Carlito"/>
              </a:rPr>
              <a:t>possessed object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20" dirty="0">
                <a:latin typeface="Carlito"/>
                <a:cs typeface="Carlito"/>
              </a:rPr>
              <a:t>any  </a:t>
            </a:r>
            <a:r>
              <a:rPr sz="2400" spc="-10" dirty="0">
                <a:latin typeface="Carlito"/>
                <a:cs typeface="Carlito"/>
              </a:rPr>
              <a:t>item that you must </a:t>
            </a:r>
            <a:r>
              <a:rPr sz="2400" spc="-5" dirty="0">
                <a:latin typeface="Carlito"/>
                <a:cs typeface="Carlito"/>
              </a:rPr>
              <a:t>carry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to  gain </a:t>
            </a:r>
            <a:r>
              <a:rPr sz="2400" dirty="0">
                <a:latin typeface="Carlito"/>
                <a:cs typeface="Carlito"/>
              </a:rPr>
              <a:t>access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computer  </a:t>
            </a:r>
            <a:r>
              <a:rPr sz="2400" spc="-5" dirty="0">
                <a:latin typeface="Carlito"/>
                <a:cs typeface="Carlito"/>
              </a:rPr>
              <a:t>or </a:t>
            </a:r>
            <a:r>
              <a:rPr sz="2400" spc="-10" dirty="0">
                <a:latin typeface="Carlito"/>
                <a:cs typeface="Carlito"/>
              </a:rPr>
              <a:t>computer</a:t>
            </a:r>
            <a:r>
              <a:rPr sz="2400" spc="-3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facility</a:t>
            </a:r>
            <a:endParaRPr sz="2400">
              <a:latin typeface="Carlito"/>
              <a:cs typeface="Carlito"/>
            </a:endParaRPr>
          </a:p>
          <a:p>
            <a:pPr marL="756285" marR="7620" indent="-287020">
              <a:lnSpc>
                <a:spcPct val="100000"/>
              </a:lnSpc>
              <a:spcBef>
                <a:spcPts val="509"/>
              </a:spcBef>
              <a:tabLst>
                <a:tab pos="756285" algn="l"/>
              </a:tabLst>
            </a:pPr>
            <a:r>
              <a:rPr sz="2000" dirty="0">
                <a:solidFill>
                  <a:srgbClr val="5F497A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latin typeface="Carlito"/>
                <a:cs typeface="Carlito"/>
              </a:rPr>
              <a:t>Often </a:t>
            </a:r>
            <a:r>
              <a:rPr sz="2000" spc="-10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used </a:t>
            </a:r>
            <a:r>
              <a:rPr sz="2000" dirty="0">
                <a:latin typeface="Carlito"/>
                <a:cs typeface="Carlito"/>
              </a:rPr>
              <a:t>in  </a:t>
            </a:r>
            <a:r>
              <a:rPr sz="2000" spc="-5" dirty="0">
                <a:latin typeface="Carlito"/>
                <a:cs typeface="Carlito"/>
              </a:rPr>
              <a:t>combination with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DB7530"/>
                </a:solidFill>
                <a:latin typeface="Carlito"/>
                <a:cs typeface="Carlito"/>
              </a:rPr>
              <a:t>personal  identification </a:t>
            </a:r>
            <a:r>
              <a:rPr sz="2000" b="1" dirty="0">
                <a:solidFill>
                  <a:srgbClr val="DB7530"/>
                </a:solidFill>
                <a:latin typeface="Carlito"/>
                <a:cs typeface="Carlito"/>
              </a:rPr>
              <a:t>number</a:t>
            </a:r>
            <a:r>
              <a:rPr sz="2000" b="1" spc="-95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</a:t>
            </a:r>
            <a:r>
              <a:rPr sz="2000" b="1" dirty="0">
                <a:solidFill>
                  <a:srgbClr val="DB7530"/>
                </a:solidFill>
                <a:latin typeface="Carlito"/>
                <a:cs typeface="Carlito"/>
              </a:rPr>
              <a:t>PIN</a:t>
            </a:r>
            <a:r>
              <a:rPr sz="2000" dirty="0">
                <a:latin typeface="Carlito"/>
                <a:cs typeface="Carlito"/>
              </a:rPr>
              <a:t>)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613661"/>
            <a:ext cx="371221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rlito"/>
                <a:cs typeface="Carlito"/>
              </a:rPr>
              <a:t>A 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biometric device </a:t>
            </a:r>
            <a:r>
              <a:rPr sz="2400" b="1" spc="-5" dirty="0">
                <a:latin typeface="Carlito"/>
                <a:cs typeface="Carlito"/>
              </a:rPr>
              <a:t> </a:t>
            </a:r>
            <a:r>
              <a:rPr sz="2400" spc="-80" dirty="0">
                <a:latin typeface="Arial"/>
                <a:cs typeface="Arial"/>
              </a:rPr>
              <a:t>authenticates </a:t>
            </a:r>
            <a:r>
              <a:rPr sz="2400" spc="-185" dirty="0">
                <a:latin typeface="Arial"/>
                <a:cs typeface="Arial"/>
              </a:rPr>
              <a:t>a </a:t>
            </a:r>
            <a:r>
              <a:rPr sz="2400" spc="-125" dirty="0">
                <a:latin typeface="Arial"/>
                <a:cs typeface="Arial"/>
              </a:rPr>
              <a:t>person’s  </a:t>
            </a:r>
            <a:r>
              <a:rPr sz="2400" spc="-5" dirty="0">
                <a:latin typeface="Carlito"/>
                <a:cs typeface="Carlito"/>
              </a:rPr>
              <a:t>identity </a:t>
            </a:r>
            <a:r>
              <a:rPr sz="2400" spc="-10" dirty="0">
                <a:latin typeface="Carlito"/>
                <a:cs typeface="Carlito"/>
              </a:rPr>
              <a:t>by translating </a:t>
            </a:r>
            <a:r>
              <a:rPr sz="2400" dirty="0">
                <a:latin typeface="Carlito"/>
                <a:cs typeface="Carlito"/>
              </a:rPr>
              <a:t>a  </a:t>
            </a:r>
            <a:r>
              <a:rPr sz="2400" spc="-10" dirty="0">
                <a:latin typeface="Carlito"/>
                <a:cs typeface="Carlito"/>
              </a:rPr>
              <a:t>personal characteristic</a:t>
            </a:r>
            <a:r>
              <a:rPr sz="2400" spc="-75" dirty="0">
                <a:latin typeface="Carlito"/>
                <a:cs typeface="Carlito"/>
              </a:rPr>
              <a:t> </a:t>
            </a:r>
            <a:r>
              <a:rPr sz="2400" spc="-15" dirty="0">
                <a:latin typeface="Carlito"/>
                <a:cs typeface="Carlito"/>
              </a:rPr>
              <a:t>into  </a:t>
            </a:r>
            <a:r>
              <a:rPr sz="2400" dirty="0">
                <a:latin typeface="Carlito"/>
                <a:cs typeface="Carlito"/>
              </a:rPr>
              <a:t>a </a:t>
            </a:r>
            <a:r>
              <a:rPr sz="2400" spc="-10" dirty="0">
                <a:latin typeface="Carlito"/>
                <a:cs typeface="Carlito"/>
              </a:rPr>
              <a:t>digital code that </a:t>
            </a:r>
            <a:r>
              <a:rPr sz="2400" dirty="0">
                <a:latin typeface="Carlito"/>
                <a:cs typeface="Carlito"/>
              </a:rPr>
              <a:t>is  </a:t>
            </a:r>
            <a:r>
              <a:rPr sz="2400" spc="-10" dirty="0">
                <a:latin typeface="Carlito"/>
                <a:cs typeface="Carlito"/>
              </a:rPr>
              <a:t>compared </a:t>
            </a:r>
            <a:r>
              <a:rPr sz="2400" dirty="0">
                <a:latin typeface="Carlito"/>
                <a:cs typeface="Carlito"/>
              </a:rPr>
              <a:t>with a </a:t>
            </a:r>
            <a:r>
              <a:rPr sz="2400" spc="-10" dirty="0">
                <a:latin typeface="Carlito"/>
                <a:cs typeface="Carlito"/>
              </a:rPr>
              <a:t>digital  code </a:t>
            </a:r>
            <a:r>
              <a:rPr sz="2400" dirty="0">
                <a:latin typeface="Carlito"/>
                <a:cs typeface="Carlito"/>
              </a:rPr>
              <a:t>in a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computer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86200" y="4267162"/>
            <a:ext cx="1843151" cy="2106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1850" y="64792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268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Unauthorized </a:t>
            </a:r>
            <a:r>
              <a:rPr spc="-5" dirty="0"/>
              <a:t>Access and</a:t>
            </a:r>
            <a:r>
              <a:rPr spc="-10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62620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Digital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forensics </a:t>
            </a:r>
            <a:r>
              <a:rPr sz="3200" dirty="0">
                <a:latin typeface="Carlito"/>
                <a:cs typeface="Carlito"/>
              </a:rPr>
              <a:t>is the </a:t>
            </a:r>
            <a:r>
              <a:rPr sz="3200" spc="-35" dirty="0">
                <a:latin typeface="Carlito"/>
                <a:cs typeface="Carlito"/>
              </a:rPr>
              <a:t>discovery, </a:t>
            </a:r>
            <a:r>
              <a:rPr sz="3200" spc="-5" dirty="0">
                <a:latin typeface="Carlito"/>
                <a:cs typeface="Carlito"/>
              </a:rPr>
              <a:t>collection,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5" dirty="0">
                <a:latin typeface="Carlito"/>
                <a:cs typeface="Carlito"/>
              </a:rPr>
              <a:t>analysis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evidence </a:t>
            </a:r>
            <a:r>
              <a:rPr sz="3200" spc="-20" dirty="0">
                <a:latin typeface="Carlito"/>
                <a:cs typeface="Carlito"/>
              </a:rPr>
              <a:t>found </a:t>
            </a:r>
            <a:r>
              <a:rPr sz="3200" dirty="0">
                <a:latin typeface="Carlito"/>
                <a:cs typeface="Carlito"/>
              </a:rPr>
              <a:t>on </a:t>
            </a:r>
            <a:r>
              <a:rPr sz="3200" spc="-15" dirty="0">
                <a:latin typeface="Carlito"/>
                <a:cs typeface="Carlito"/>
              </a:rPr>
              <a:t>computers </a:t>
            </a:r>
            <a:r>
              <a:rPr sz="3200" dirty="0">
                <a:latin typeface="Carlito"/>
                <a:cs typeface="Carlito"/>
              </a:rPr>
              <a:t>and  </a:t>
            </a:r>
            <a:r>
              <a:rPr sz="3200" spc="-10" dirty="0">
                <a:latin typeface="Carlito"/>
                <a:cs typeface="Carlito"/>
              </a:rPr>
              <a:t>networks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Many </a:t>
            </a:r>
            <a:r>
              <a:rPr sz="3200" spc="-10" dirty="0">
                <a:latin typeface="Carlito"/>
                <a:cs typeface="Carlito"/>
              </a:rPr>
              <a:t>areas </a:t>
            </a:r>
            <a:r>
              <a:rPr sz="3200" spc="-5" dirty="0">
                <a:latin typeface="Carlito"/>
                <a:cs typeface="Carlito"/>
              </a:rPr>
              <a:t>use </a:t>
            </a:r>
            <a:r>
              <a:rPr sz="3200" spc="-10" dirty="0">
                <a:latin typeface="Carlito"/>
                <a:cs typeface="Carlito"/>
              </a:rPr>
              <a:t>digital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forensics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90625" y="3686175"/>
            <a:ext cx="2171700" cy="1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0580" y="4014977"/>
            <a:ext cx="135763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46164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Law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ceme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38525" y="3686175"/>
            <a:ext cx="2181225" cy="1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11853" y="4014977"/>
            <a:ext cx="124460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80975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Criminal  p</a:t>
            </a:r>
            <a:r>
              <a:rPr sz="2000" spc="-4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osecu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000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5950" y="3686175"/>
            <a:ext cx="2171700" cy="136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83629" y="4014977"/>
            <a:ext cx="121158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9177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Military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nt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ig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ence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14575" y="5124450"/>
            <a:ext cx="2171700" cy="1352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91154" y="5449620"/>
            <a:ext cx="1031875" cy="612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Insurance</a:t>
            </a:r>
            <a:endParaRPr sz="2000">
              <a:latin typeface="Carlito"/>
              <a:cs typeface="Carlito"/>
            </a:endParaRPr>
          </a:p>
          <a:p>
            <a:pPr marL="68580">
              <a:lnSpc>
                <a:spcPts val="2305"/>
              </a:lnSpc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agencies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0" y="5124450"/>
            <a:ext cx="2171700" cy="1352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81447" y="5310378"/>
            <a:ext cx="136017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Information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security  departme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569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19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9525" y="2066925"/>
            <a:ext cx="3095625" cy="180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2054" y="2166950"/>
            <a:ext cx="2602865" cy="1518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065" marR="5080" indent="-635" algn="ctr">
              <a:lnSpc>
                <a:spcPct val="91500"/>
              </a:lnSpc>
              <a:spcBef>
                <a:spcPts val="315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Define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term,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security</a:t>
            </a:r>
            <a:r>
              <a:rPr sz="21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risks,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briefly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 types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of cybercrime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perpetrators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8000" y="2066925"/>
            <a:ext cx="3105150" cy="1800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64789" y="2166950"/>
            <a:ext cx="2616200" cy="151828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-635" algn="ctr">
              <a:lnSpc>
                <a:spcPct val="91500"/>
              </a:lnSpc>
              <a:spcBef>
                <a:spcPts val="315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Describe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various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types 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Internet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1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network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attacks,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identify  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ways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to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safeguard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against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these</a:t>
            </a:r>
            <a:r>
              <a:rPr sz="21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attacks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895600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27089" y="2313559"/>
            <a:ext cx="236728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3810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Discuss techniques</a:t>
            </a:r>
            <a:r>
              <a:rPr sz="21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to  prevent</a:t>
            </a:r>
            <a:r>
              <a:rPr sz="21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unauthorized  computer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access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and  use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" y="4019550"/>
            <a:ext cx="296227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4538" y="4394072"/>
            <a:ext cx="2477135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1905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Identify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safeguards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against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hardware</a:t>
            </a:r>
            <a:r>
              <a:rPr sz="21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theft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vandalism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38475" y="4019550"/>
            <a:ext cx="3114675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61740" y="4247515"/>
            <a:ext cx="2621280" cy="122555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065" marR="5080" indent="635" algn="ctr">
              <a:lnSpc>
                <a:spcPct val="91600"/>
              </a:lnSpc>
              <a:spcBef>
                <a:spcPts val="310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Explain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100" spc="-25" dirty="0">
                <a:solidFill>
                  <a:srgbClr val="FFFFFF"/>
                </a:solidFill>
                <a:latin typeface="Carlito"/>
                <a:cs typeface="Carlito"/>
              </a:rPr>
              <a:t>ways 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software</a:t>
            </a:r>
            <a:r>
              <a:rPr sz="2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manufacturers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protect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against  software</a:t>
            </a:r>
            <a:r>
              <a:rPr sz="21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piracy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05525" y="4019550"/>
            <a:ext cx="3038475" cy="178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23457" y="4394072"/>
            <a:ext cx="2576830" cy="93218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9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Discuss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how</a:t>
            </a:r>
            <a:r>
              <a:rPr sz="21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encryption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works,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explain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why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it is</a:t>
            </a:r>
            <a:r>
              <a:rPr sz="2100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necessary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45707"/>
            <a:ext cx="143256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See </a:t>
            </a: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Detailed</a:t>
            </a:r>
            <a:r>
              <a:rPr sz="1200" spc="-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Objectives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533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Hardware </a:t>
            </a:r>
            <a:r>
              <a:rPr spc="-10" dirty="0"/>
              <a:t>Theft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spc="-30" dirty="0"/>
              <a:t>Vandalism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619375"/>
            <a:ext cx="4638675" cy="264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928" y="3103626"/>
            <a:ext cx="3930015" cy="15367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algn="ctr">
              <a:lnSpc>
                <a:spcPct val="91600"/>
              </a:lnSpc>
              <a:spcBef>
                <a:spcPts val="455"/>
              </a:spcBef>
            </a:pPr>
            <a:r>
              <a:rPr sz="3500" b="1" spc="-15" dirty="0">
                <a:solidFill>
                  <a:srgbClr val="DB7530"/>
                </a:solidFill>
                <a:latin typeface="Carlito"/>
                <a:cs typeface="Carlito"/>
              </a:rPr>
              <a:t>Hardware </a:t>
            </a:r>
            <a:r>
              <a:rPr sz="3500" b="1" spc="-5" dirty="0">
                <a:solidFill>
                  <a:srgbClr val="DB7530"/>
                </a:solidFill>
                <a:latin typeface="Carlito"/>
                <a:cs typeface="Carlito"/>
              </a:rPr>
              <a:t>theft </a:t>
            </a:r>
            <a:r>
              <a:rPr sz="3500" dirty="0">
                <a:latin typeface="Carlito"/>
                <a:cs typeface="Carlito"/>
              </a:rPr>
              <a:t>is</a:t>
            </a:r>
            <a:r>
              <a:rPr sz="3500" spc="-100" dirty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the  act </a:t>
            </a:r>
            <a:r>
              <a:rPr sz="3500" spc="-5" dirty="0">
                <a:latin typeface="Carlito"/>
                <a:cs typeface="Carlito"/>
              </a:rPr>
              <a:t>of </a:t>
            </a:r>
            <a:r>
              <a:rPr sz="3500" spc="-10" dirty="0">
                <a:latin typeface="Carlito"/>
                <a:cs typeface="Carlito"/>
              </a:rPr>
              <a:t>stealing  computer</a:t>
            </a:r>
            <a:r>
              <a:rPr sz="3500" spc="-70" dirty="0">
                <a:latin typeface="Carlito"/>
                <a:cs typeface="Carlito"/>
              </a:rPr>
              <a:t> </a:t>
            </a:r>
            <a:r>
              <a:rPr sz="3500" spc="-10" dirty="0">
                <a:latin typeface="Carlito"/>
                <a:cs typeface="Carlito"/>
              </a:rPr>
              <a:t>equipment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29150" y="2619375"/>
            <a:ext cx="4514850" cy="2647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55540" y="2859100"/>
            <a:ext cx="3863340" cy="20262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indent="-635" algn="ctr">
              <a:lnSpc>
                <a:spcPct val="91600"/>
              </a:lnSpc>
              <a:spcBef>
                <a:spcPts val="459"/>
              </a:spcBef>
            </a:pPr>
            <a:r>
              <a:rPr sz="3500" b="1" spc="-15" dirty="0">
                <a:solidFill>
                  <a:srgbClr val="DB7530"/>
                </a:solidFill>
                <a:latin typeface="Carlito"/>
                <a:cs typeface="Carlito"/>
              </a:rPr>
              <a:t>Hardware </a:t>
            </a:r>
            <a:r>
              <a:rPr sz="3500" b="1" spc="-5" dirty="0">
                <a:solidFill>
                  <a:srgbClr val="DB7530"/>
                </a:solidFill>
                <a:latin typeface="Carlito"/>
                <a:cs typeface="Carlito"/>
              </a:rPr>
              <a:t>vandalism  </a:t>
            </a:r>
            <a:r>
              <a:rPr sz="3500" dirty="0">
                <a:latin typeface="Carlito"/>
                <a:cs typeface="Carlito"/>
              </a:rPr>
              <a:t>is the </a:t>
            </a:r>
            <a:r>
              <a:rPr sz="3500" spc="-5" dirty="0">
                <a:latin typeface="Carlito"/>
                <a:cs typeface="Carlito"/>
              </a:rPr>
              <a:t>act of </a:t>
            </a:r>
            <a:r>
              <a:rPr sz="3500" spc="-20" dirty="0">
                <a:latin typeface="Carlito"/>
                <a:cs typeface="Carlito"/>
              </a:rPr>
              <a:t>defacing  </a:t>
            </a:r>
            <a:r>
              <a:rPr sz="3500" spc="-5" dirty="0">
                <a:latin typeface="Carlito"/>
                <a:cs typeface="Carlito"/>
              </a:rPr>
              <a:t>or </a:t>
            </a:r>
            <a:r>
              <a:rPr sz="3500" spc="-15" dirty="0">
                <a:latin typeface="Carlito"/>
                <a:cs typeface="Carlito"/>
              </a:rPr>
              <a:t>destroying  </a:t>
            </a:r>
            <a:r>
              <a:rPr sz="3500" spc="-10" dirty="0">
                <a:latin typeface="Carlito"/>
                <a:cs typeface="Carlito"/>
              </a:rPr>
              <a:t>computer</a:t>
            </a:r>
            <a:r>
              <a:rPr sz="3500" spc="-85" dirty="0">
                <a:latin typeface="Carlito"/>
                <a:cs typeface="Carlito"/>
              </a:rPr>
              <a:t> </a:t>
            </a:r>
            <a:r>
              <a:rPr sz="3500" spc="-10" dirty="0">
                <a:latin typeface="Carlito"/>
                <a:cs typeface="Carlito"/>
              </a:rPr>
              <a:t>equipment</a:t>
            </a:r>
            <a:endParaRPr sz="35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5335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Hardware </a:t>
            </a:r>
            <a:r>
              <a:rPr spc="-10" dirty="0"/>
              <a:t>Theft </a:t>
            </a:r>
            <a:r>
              <a:rPr spc="-5" dirty="0"/>
              <a:t>and</a:t>
            </a:r>
            <a:r>
              <a:rPr spc="10" dirty="0"/>
              <a:t> </a:t>
            </a:r>
            <a:r>
              <a:rPr spc="-30" dirty="0"/>
              <a:t>Vandalism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959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4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help reduce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chances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theft, companies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schools use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variety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security</a:t>
            </a:r>
            <a:r>
              <a:rPr sz="3200" spc="-5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measures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80010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175" y="2619375"/>
            <a:ext cx="2305050" cy="1400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2612" y="3143504"/>
            <a:ext cx="1961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Physical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access</a:t>
            </a:r>
            <a:r>
              <a:rPr sz="16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controls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09850" y="2619375"/>
            <a:ext cx="2238375" cy="140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125851" y="3143504"/>
            <a:ext cx="1217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Alarm</a:t>
            </a:r>
            <a:r>
              <a:rPr sz="16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systems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33950" y="2619375"/>
            <a:ext cx="2228850" cy="1400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474589" y="3031312"/>
            <a:ext cx="1160145" cy="492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35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Cables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16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lock</a:t>
            </a:r>
            <a:endParaRPr sz="1600">
              <a:latin typeface="Carlito"/>
              <a:cs typeface="Carlito"/>
            </a:endParaRPr>
          </a:p>
          <a:p>
            <a:pPr algn="ctr">
              <a:lnSpc>
                <a:spcPts val="1835"/>
              </a:lnSpc>
            </a:pP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equipment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7800" y="4095750"/>
            <a:ext cx="2238375" cy="1400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19782" y="4508119"/>
            <a:ext cx="1507490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467995" marR="5080" indent="-455930">
              <a:lnSpc>
                <a:spcPts val="1750"/>
              </a:lnSpc>
              <a:spcBef>
                <a:spcPts val="295"/>
              </a:spcBef>
            </a:pP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Real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time</a:t>
            </a:r>
            <a:r>
              <a:rPr sz="1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location  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43325" y="4095750"/>
            <a:ext cx="2295525" cy="1400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921378" y="4508119"/>
            <a:ext cx="1943735" cy="49149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indent="62230">
              <a:lnSpc>
                <a:spcPts val="1750"/>
              </a:lnSpc>
              <a:spcBef>
                <a:spcPts val="295"/>
              </a:spcBef>
            </a:pP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Passwords,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possessed  objects, </a:t>
            </a:r>
            <a:r>
              <a:rPr sz="1600" spc="-5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1600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rlito"/>
                <a:cs typeface="Carlito"/>
              </a:rPr>
              <a:t>biometrics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400800" y="4191000"/>
            <a:ext cx="1942973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15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Software</a:t>
            </a:r>
            <a:r>
              <a:rPr spc="-55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67163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Software theft </a:t>
            </a:r>
            <a:r>
              <a:rPr sz="3200" spc="-15" dirty="0">
                <a:latin typeface="Carlito"/>
                <a:cs typeface="Carlito"/>
              </a:rPr>
              <a:t>occurs </a:t>
            </a:r>
            <a:r>
              <a:rPr sz="3200" spc="-5" dirty="0">
                <a:latin typeface="Carlito"/>
                <a:cs typeface="Carlito"/>
              </a:rPr>
              <a:t>when</a:t>
            </a:r>
            <a:r>
              <a:rPr sz="32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someone: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19200" y="2238375"/>
            <a:ext cx="3295650" cy="202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4032" y="3109086"/>
            <a:ext cx="167132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497205" marR="5080" indent="-485140">
              <a:lnSpc>
                <a:spcPts val="2320"/>
              </a:lnSpc>
              <a:spcBef>
                <a:spcPts val="340"/>
              </a:spcBef>
            </a:pP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Steals</a:t>
            </a:r>
            <a:r>
              <a:rPr sz="21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software 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media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95825" y="2238375"/>
            <a:ext cx="3295650" cy="202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51475" y="3109086"/>
            <a:ext cx="1798955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5740">
              <a:lnSpc>
                <a:spcPts val="2320"/>
              </a:lnSpc>
              <a:spcBef>
                <a:spcPts val="34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Intentionally  erases</a:t>
            </a:r>
            <a:r>
              <a:rPr sz="21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programs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19200" y="4457700"/>
            <a:ext cx="3295650" cy="2028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80692" y="5324652"/>
            <a:ext cx="177546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Illegally </a:t>
            </a:r>
            <a:r>
              <a:rPr sz="2100" spc="-5" dirty="0">
                <a:solidFill>
                  <a:srgbClr val="FFFFFF"/>
                </a:solidFill>
                <a:latin typeface="Carlito"/>
                <a:cs typeface="Carlito"/>
              </a:rPr>
              <a:t>copies</a:t>
            </a:r>
            <a:r>
              <a:rPr sz="2100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endParaRPr sz="2100">
              <a:latin typeface="Carlito"/>
              <a:cs typeface="Carlito"/>
            </a:endParaRPr>
          </a:p>
          <a:p>
            <a:pPr marL="635" algn="ctr">
              <a:lnSpc>
                <a:spcPts val="2420"/>
              </a:lnSpc>
            </a:pPr>
            <a:r>
              <a:rPr sz="2100" spc="-20" dirty="0">
                <a:solidFill>
                  <a:srgbClr val="FFFFFF"/>
                </a:solidFill>
                <a:latin typeface="Carlito"/>
                <a:cs typeface="Carlito"/>
              </a:rPr>
              <a:t>program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5825" y="4457700"/>
            <a:ext cx="3295650" cy="20288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77383" y="5031740"/>
            <a:ext cx="1748789" cy="12249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1905" algn="ctr">
              <a:lnSpc>
                <a:spcPct val="91600"/>
              </a:lnSpc>
              <a:spcBef>
                <a:spcPts val="310"/>
              </a:spcBef>
            </a:pP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Illegally  </a:t>
            </a:r>
            <a:r>
              <a:rPr sz="2100" spc="-15" dirty="0">
                <a:solidFill>
                  <a:srgbClr val="FFFFFF"/>
                </a:solidFill>
                <a:latin typeface="Carlito"/>
                <a:cs typeface="Carlito"/>
              </a:rPr>
              <a:t>registers</a:t>
            </a:r>
            <a:r>
              <a:rPr sz="21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rlito"/>
                <a:cs typeface="Carlito"/>
              </a:rPr>
              <a:t>and/or  activates </a:t>
            </a:r>
            <a:r>
              <a:rPr sz="2100" dirty="0">
                <a:solidFill>
                  <a:srgbClr val="FFFFFF"/>
                </a:solidFill>
                <a:latin typeface="Carlito"/>
                <a:cs typeface="Carlito"/>
              </a:rPr>
              <a:t>a  </a:t>
            </a:r>
            <a:r>
              <a:rPr sz="2100" spc="-20" dirty="0">
                <a:solidFill>
                  <a:srgbClr val="FFFFFF"/>
                </a:solidFill>
                <a:latin typeface="Carlito"/>
                <a:cs typeface="Carlito"/>
              </a:rPr>
              <a:t>program</a:t>
            </a:r>
            <a:endParaRPr sz="21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15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Software</a:t>
            </a:r>
            <a:r>
              <a:rPr spc="-55" dirty="0"/>
              <a:t> </a:t>
            </a:r>
            <a:r>
              <a:rPr spc="-10" dirty="0"/>
              <a:t>Theft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00" y="2554223"/>
            <a:ext cx="9105900" cy="721360"/>
            <a:chOff x="38100" y="2554223"/>
            <a:chExt cx="9105900" cy="721360"/>
          </a:xfrm>
        </p:grpSpPr>
        <p:sp>
          <p:nvSpPr>
            <p:cNvPr id="4" name="object 4"/>
            <p:cNvSpPr/>
            <p:nvPr/>
          </p:nvSpPr>
          <p:spPr>
            <a:xfrm>
              <a:off x="109727" y="2564891"/>
              <a:ext cx="9034272" cy="710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" y="2554223"/>
              <a:ext cx="2177796" cy="5897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2400" y="2585084"/>
              <a:ext cx="8991600" cy="623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8100" y="4227576"/>
            <a:ext cx="9105900" cy="719455"/>
            <a:chOff x="38100" y="4227576"/>
            <a:chExt cx="9105900" cy="719455"/>
          </a:xfrm>
        </p:grpSpPr>
        <p:sp>
          <p:nvSpPr>
            <p:cNvPr id="8" name="object 8"/>
            <p:cNvSpPr/>
            <p:nvPr/>
          </p:nvSpPr>
          <p:spPr>
            <a:xfrm>
              <a:off x="109727" y="4238244"/>
              <a:ext cx="9034272" cy="7086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00" y="4227576"/>
              <a:ext cx="2759964" cy="5897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2400" y="4258183"/>
              <a:ext cx="8991600" cy="62356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31140" y="1610613"/>
            <a:ext cx="8168640" cy="4603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381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single-user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license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agreement </a:t>
            </a:r>
            <a:r>
              <a:rPr sz="2800" spc="-10" dirty="0">
                <a:latin typeface="Carlito"/>
                <a:cs typeface="Carlito"/>
              </a:rPr>
              <a:t>typically </a:t>
            </a:r>
            <a:r>
              <a:rPr sz="2800" spc="-15" dirty="0">
                <a:latin typeface="Carlito"/>
                <a:cs typeface="Carlito"/>
              </a:rPr>
              <a:t>contains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following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conditions:</a:t>
            </a:r>
            <a:endParaRPr sz="280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  <a:spcBef>
                <a:spcPts val="1445"/>
              </a:spcBef>
            </a:pP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Permitted</a:t>
            </a:r>
            <a:r>
              <a:rPr sz="26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endParaRPr sz="26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1125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10" dirty="0">
                <a:latin typeface="Carlito"/>
                <a:cs typeface="Carlito"/>
              </a:rPr>
              <a:t>Install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software </a:t>
            </a:r>
            <a:r>
              <a:rPr sz="2000" spc="-5" dirty="0">
                <a:latin typeface="Carlito"/>
                <a:cs typeface="Carlito"/>
              </a:rPr>
              <a:t>on one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computer</a:t>
            </a:r>
            <a:endParaRPr sz="20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15" dirty="0">
                <a:latin typeface="Carlito"/>
                <a:cs typeface="Carlito"/>
              </a:rPr>
              <a:t>Make </a:t>
            </a:r>
            <a:r>
              <a:rPr sz="2000" spc="-5" dirty="0">
                <a:latin typeface="Carlito"/>
                <a:cs typeface="Carlito"/>
              </a:rPr>
              <a:t>one copy of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software</a:t>
            </a:r>
            <a:endParaRPr sz="20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15" dirty="0">
                <a:latin typeface="Carlito"/>
                <a:cs typeface="Carlito"/>
              </a:rPr>
              <a:t>Remove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software </a:t>
            </a:r>
            <a:r>
              <a:rPr sz="2000" spc="-15" dirty="0">
                <a:latin typeface="Carlito"/>
                <a:cs typeface="Carlito"/>
              </a:rPr>
              <a:t>from </a:t>
            </a:r>
            <a:r>
              <a:rPr sz="2000" spc="-10" dirty="0">
                <a:latin typeface="Carlito"/>
                <a:cs typeface="Carlito"/>
              </a:rPr>
              <a:t>your </a:t>
            </a:r>
            <a:r>
              <a:rPr sz="2000" spc="-5" dirty="0">
                <a:latin typeface="Carlito"/>
                <a:cs typeface="Carlito"/>
              </a:rPr>
              <a:t>computer </a:t>
            </a:r>
            <a:r>
              <a:rPr sz="2000" spc="-15" dirty="0">
                <a:latin typeface="Carlito"/>
                <a:cs typeface="Carlito"/>
              </a:rPr>
              <a:t>before </a:t>
            </a:r>
            <a:r>
              <a:rPr sz="2000" spc="-5" dirty="0">
                <a:latin typeface="Carlito"/>
                <a:cs typeface="Carlito"/>
              </a:rPr>
              <a:t>giving it </a:t>
            </a:r>
            <a:r>
              <a:rPr sz="2000" spc="-20" dirty="0">
                <a:latin typeface="Carlito"/>
                <a:cs typeface="Carlito"/>
              </a:rPr>
              <a:t>away </a:t>
            </a:r>
            <a:r>
              <a:rPr sz="2000" spc="-5" dirty="0">
                <a:latin typeface="Carlito"/>
                <a:cs typeface="Carlito"/>
              </a:rPr>
              <a:t>or selling</a:t>
            </a:r>
            <a:r>
              <a:rPr sz="2000" spc="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it</a:t>
            </a:r>
            <a:endParaRPr sz="2000">
              <a:latin typeface="Carlito"/>
              <a:cs typeface="Carlito"/>
            </a:endParaRPr>
          </a:p>
          <a:p>
            <a:pPr marL="50800">
              <a:lnSpc>
                <a:spcPct val="100000"/>
              </a:lnSpc>
              <a:spcBef>
                <a:spcPts val="1160"/>
              </a:spcBef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Not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permitted</a:t>
            </a:r>
            <a:r>
              <a:rPr sz="2600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endParaRPr sz="26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10" dirty="0">
                <a:latin typeface="Carlito"/>
                <a:cs typeface="Carlito"/>
              </a:rPr>
              <a:t>Install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software </a:t>
            </a:r>
            <a:r>
              <a:rPr sz="2000" spc="-5" dirty="0">
                <a:latin typeface="Carlito"/>
                <a:cs typeface="Carlito"/>
              </a:rPr>
              <a:t>on </a:t>
            </a:r>
            <a:r>
              <a:rPr sz="2000" dirty="0">
                <a:latin typeface="Carlito"/>
                <a:cs typeface="Carlito"/>
              </a:rPr>
              <a:t>a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network</a:t>
            </a:r>
            <a:endParaRPr sz="20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10" dirty="0">
                <a:latin typeface="Carlito"/>
                <a:cs typeface="Carlito"/>
              </a:rPr>
              <a:t>Give </a:t>
            </a:r>
            <a:r>
              <a:rPr sz="2000" spc="-5" dirty="0">
                <a:latin typeface="Carlito"/>
                <a:cs typeface="Carlito"/>
              </a:rPr>
              <a:t>copies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spc="-5" dirty="0">
                <a:latin typeface="Carlito"/>
                <a:cs typeface="Carlito"/>
              </a:rPr>
              <a:t>friends or colleagues while continuing </a:t>
            </a:r>
            <a:r>
              <a:rPr sz="2000" spc="-15" dirty="0">
                <a:latin typeface="Carlito"/>
                <a:cs typeface="Carlito"/>
              </a:rPr>
              <a:t>to </a:t>
            </a:r>
            <a:r>
              <a:rPr sz="2000" dirty="0">
                <a:latin typeface="Carlito"/>
                <a:cs typeface="Carlito"/>
              </a:rPr>
              <a:t>use the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software</a:t>
            </a:r>
            <a:endParaRPr sz="20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5" dirty="0">
                <a:latin typeface="Carlito"/>
                <a:cs typeface="Carlito"/>
              </a:rPr>
              <a:t>Export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software</a:t>
            </a:r>
            <a:endParaRPr sz="2000">
              <a:latin typeface="Carlito"/>
              <a:cs typeface="Carlito"/>
            </a:endParaRPr>
          </a:p>
          <a:p>
            <a:pPr marL="434975" lvl="1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435609" algn="l"/>
              </a:tabLst>
            </a:pPr>
            <a:r>
              <a:rPr sz="2000" spc="-15" dirty="0">
                <a:latin typeface="Carlito"/>
                <a:cs typeface="Carlito"/>
              </a:rPr>
              <a:t>Rent </a:t>
            </a:r>
            <a:r>
              <a:rPr sz="2000" dirty="0">
                <a:latin typeface="Carlito"/>
                <a:cs typeface="Carlito"/>
              </a:rPr>
              <a:t>or </a:t>
            </a:r>
            <a:r>
              <a:rPr sz="2000" spc="-5" dirty="0">
                <a:latin typeface="Carlito"/>
                <a:cs typeface="Carlito"/>
              </a:rPr>
              <a:t>lease </a:t>
            </a:r>
            <a:r>
              <a:rPr sz="2000" dirty="0">
                <a:latin typeface="Carlito"/>
                <a:cs typeface="Carlito"/>
              </a:rPr>
              <a:t>the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software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140" y="6463995"/>
            <a:ext cx="5873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15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Software</a:t>
            </a:r>
            <a:r>
              <a:rPr spc="-55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92220" cy="3524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4765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Copying, </a:t>
            </a:r>
            <a:r>
              <a:rPr sz="2800" dirty="0">
                <a:latin typeface="Carlito"/>
                <a:cs typeface="Carlito"/>
              </a:rPr>
              <a:t>loaning,  </a:t>
            </a:r>
            <a:r>
              <a:rPr sz="2800" spc="-10" dirty="0">
                <a:latin typeface="Carlito"/>
                <a:cs typeface="Carlito"/>
              </a:rPr>
              <a:t>borrowing, renting, or  distributing </a:t>
            </a:r>
            <a:r>
              <a:rPr sz="2800" spc="-15" dirty="0">
                <a:latin typeface="Carlito"/>
                <a:cs typeface="Carlito"/>
              </a:rPr>
              <a:t>software  </a:t>
            </a:r>
            <a:r>
              <a:rPr sz="2800" spc="-10" dirty="0">
                <a:latin typeface="Carlito"/>
                <a:cs typeface="Carlito"/>
              </a:rPr>
              <a:t>can </a:t>
            </a:r>
            <a:r>
              <a:rPr sz="2800" spc="-5" dirty="0">
                <a:latin typeface="Carlito"/>
                <a:cs typeface="Carlito"/>
              </a:rPr>
              <a:t>be a </a:t>
            </a:r>
            <a:r>
              <a:rPr sz="2800" spc="-10" dirty="0">
                <a:latin typeface="Carlito"/>
                <a:cs typeface="Carlito"/>
              </a:rPr>
              <a:t>violation of  </a:t>
            </a:r>
            <a:r>
              <a:rPr sz="2800" spc="-15" dirty="0">
                <a:latin typeface="Carlito"/>
                <a:cs typeface="Carlito"/>
              </a:rPr>
              <a:t>copyright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law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Some </a:t>
            </a:r>
            <a:r>
              <a:rPr sz="2800" spc="-15" dirty="0">
                <a:latin typeface="Carlito"/>
                <a:cs typeface="Carlito"/>
              </a:rPr>
              <a:t>software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requires </a:t>
            </a:r>
            <a:r>
              <a:rPr sz="2800" spc="-15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product activation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5" dirty="0">
                <a:latin typeface="Carlito"/>
                <a:cs typeface="Carlito"/>
              </a:rPr>
              <a:t>function</a:t>
            </a:r>
            <a:r>
              <a:rPr sz="2800" spc="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fully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33930"/>
            <a:ext cx="4038600" cy="38585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71850" y="64411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8255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571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572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771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Information</a:t>
            </a:r>
            <a:r>
              <a:rPr spc="-70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123555" cy="2562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Information theft </a:t>
            </a:r>
            <a:r>
              <a:rPr sz="3200" spc="-15" dirty="0">
                <a:latin typeface="Carlito"/>
                <a:cs typeface="Carlito"/>
              </a:rPr>
              <a:t>occurs </a:t>
            </a:r>
            <a:r>
              <a:rPr sz="3200" spc="-5" dirty="0">
                <a:latin typeface="Carlito"/>
                <a:cs typeface="Carlito"/>
              </a:rPr>
              <a:t>when someone </a:t>
            </a:r>
            <a:r>
              <a:rPr sz="3200" spc="-15" dirty="0">
                <a:latin typeface="Carlito"/>
                <a:cs typeface="Carlito"/>
              </a:rPr>
              <a:t>steals  </a:t>
            </a:r>
            <a:r>
              <a:rPr sz="3200" spc="-10" dirty="0">
                <a:latin typeface="Carlito"/>
                <a:cs typeface="Carlito"/>
              </a:rPr>
              <a:t>personal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confidential</a:t>
            </a:r>
            <a:r>
              <a:rPr sz="3200" spc="-15" dirty="0">
                <a:latin typeface="Carlito"/>
                <a:cs typeface="Carlito"/>
              </a:rPr>
              <a:t> information</a:t>
            </a:r>
            <a:endParaRPr sz="3200">
              <a:latin typeface="Carlito"/>
              <a:cs typeface="Carlito"/>
            </a:endParaRPr>
          </a:p>
          <a:p>
            <a:pPr marL="355600" marR="147955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Encryption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0" dirty="0">
                <a:latin typeface="Carlito"/>
                <a:cs typeface="Carlito"/>
              </a:rPr>
              <a:t>process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converting </a:t>
            </a:r>
            <a:r>
              <a:rPr sz="3200" spc="-5" dirty="0">
                <a:latin typeface="Carlito"/>
                <a:cs typeface="Carlito"/>
              </a:rPr>
              <a:t>readable  </a:t>
            </a:r>
            <a:r>
              <a:rPr sz="3200" spc="-20" dirty="0">
                <a:latin typeface="Carlito"/>
                <a:cs typeface="Carlito"/>
              </a:rPr>
              <a:t>data into </a:t>
            </a:r>
            <a:r>
              <a:rPr sz="3200" spc="-5" dirty="0">
                <a:latin typeface="Carlito"/>
                <a:cs typeface="Carlito"/>
              </a:rPr>
              <a:t>unreadable </a:t>
            </a:r>
            <a:r>
              <a:rPr sz="3200" spc="-15" dirty="0">
                <a:latin typeface="Carlito"/>
                <a:cs typeface="Carlito"/>
              </a:rPr>
              <a:t>characters </a:t>
            </a:r>
            <a:r>
              <a:rPr sz="3200" spc="-30" dirty="0">
                <a:latin typeface="Carlito"/>
                <a:cs typeface="Carlito"/>
              </a:rPr>
              <a:t>to </a:t>
            </a:r>
            <a:r>
              <a:rPr sz="3200" spc="-20" dirty="0">
                <a:latin typeface="Carlito"/>
                <a:cs typeface="Carlito"/>
              </a:rPr>
              <a:t>prevent  </a:t>
            </a:r>
            <a:r>
              <a:rPr sz="3200" spc="-10" dirty="0">
                <a:latin typeface="Carlito"/>
                <a:cs typeface="Carlito"/>
              </a:rPr>
              <a:t>unauthorized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access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572 -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000" y="4343400"/>
            <a:ext cx="7620000" cy="1914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8255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771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Information</a:t>
            </a:r>
            <a:r>
              <a:rPr spc="-70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1779295"/>
            <a:ext cx="8839200" cy="429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8255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573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771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Information</a:t>
            </a:r>
            <a:r>
              <a:rPr spc="-70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4738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digital signature </a:t>
            </a:r>
            <a:r>
              <a:rPr sz="3200" dirty="0">
                <a:latin typeface="Carlito"/>
                <a:cs typeface="Carlito"/>
              </a:rPr>
              <a:t>is an </a:t>
            </a:r>
            <a:r>
              <a:rPr sz="3200" spc="-5" dirty="0">
                <a:latin typeface="Carlito"/>
                <a:cs typeface="Carlito"/>
              </a:rPr>
              <a:t>encrypted </a:t>
            </a:r>
            <a:r>
              <a:rPr sz="3200" spc="-10" dirty="0">
                <a:latin typeface="Carlito"/>
                <a:cs typeface="Carlito"/>
              </a:rPr>
              <a:t>code that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15" dirty="0">
                <a:latin typeface="Carlito"/>
                <a:cs typeface="Carlito"/>
              </a:rPr>
              <a:t>person, </a:t>
            </a:r>
            <a:r>
              <a:rPr sz="3200" spc="-40" dirty="0">
                <a:latin typeface="Carlito"/>
                <a:cs typeface="Carlito"/>
              </a:rPr>
              <a:t>Web </a:t>
            </a:r>
            <a:r>
              <a:rPr sz="3200" spc="-15" dirty="0">
                <a:latin typeface="Carlito"/>
                <a:cs typeface="Carlito"/>
              </a:rPr>
              <a:t>site,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20" dirty="0">
                <a:latin typeface="Carlito"/>
                <a:cs typeface="Carlito"/>
              </a:rPr>
              <a:t>organization </a:t>
            </a:r>
            <a:r>
              <a:rPr sz="3200" spc="-15" dirty="0">
                <a:latin typeface="Carlito"/>
                <a:cs typeface="Carlito"/>
              </a:rPr>
              <a:t>attaches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5" dirty="0">
                <a:latin typeface="Carlito"/>
                <a:cs typeface="Carlito"/>
              </a:rPr>
              <a:t>an  </a:t>
            </a:r>
            <a:r>
              <a:rPr sz="3200" spc="-10" dirty="0">
                <a:latin typeface="Carlito"/>
                <a:cs typeface="Carlito"/>
              </a:rPr>
              <a:t>electronic </a:t>
            </a:r>
            <a:r>
              <a:rPr sz="3200" spc="-5" dirty="0">
                <a:latin typeface="Carlito"/>
                <a:cs typeface="Carlito"/>
              </a:rPr>
              <a:t>message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verify the identity of the  sender</a:t>
            </a:r>
            <a:endParaRPr sz="3200">
              <a:latin typeface="Carlito"/>
              <a:cs typeface="Carlito"/>
            </a:endParaRPr>
          </a:p>
          <a:p>
            <a:pPr marL="756285" marR="107315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Often used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ensure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impostor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10" dirty="0">
                <a:latin typeface="Carlito"/>
                <a:cs typeface="Carlito"/>
              </a:rPr>
              <a:t>not  participating </a:t>
            </a:r>
            <a:r>
              <a:rPr sz="2800" spc="-5" dirty="0">
                <a:latin typeface="Carlito"/>
                <a:cs typeface="Carlito"/>
              </a:rPr>
              <a:t>in an </a:t>
            </a:r>
            <a:r>
              <a:rPr sz="2800" spc="-15" dirty="0">
                <a:latin typeface="Carlito"/>
                <a:cs typeface="Carlito"/>
              </a:rPr>
              <a:t>Internet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transaction</a:t>
            </a:r>
            <a:endParaRPr sz="2800">
              <a:latin typeface="Carlito"/>
              <a:cs typeface="Carlito"/>
            </a:endParaRPr>
          </a:p>
          <a:p>
            <a:pPr marL="355600" marR="576580" indent="-342900">
              <a:lnSpc>
                <a:spcPct val="100000"/>
              </a:lnSpc>
              <a:spcBef>
                <a:spcPts val="75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0" dirty="0">
                <a:latin typeface="Carlito"/>
                <a:cs typeface="Carlito"/>
              </a:rPr>
              <a:t>Web </a:t>
            </a:r>
            <a:r>
              <a:rPr sz="3200" spc="-25" dirty="0">
                <a:latin typeface="Carlito"/>
                <a:cs typeface="Carlito"/>
              </a:rPr>
              <a:t>browsers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40" dirty="0">
                <a:latin typeface="Carlito"/>
                <a:cs typeface="Carlito"/>
              </a:rPr>
              <a:t>Web </a:t>
            </a:r>
            <a:r>
              <a:rPr sz="3200" spc="-10" dirty="0">
                <a:latin typeface="Carlito"/>
                <a:cs typeface="Carlito"/>
              </a:rPr>
              <a:t>sites </a:t>
            </a:r>
            <a:r>
              <a:rPr sz="3200" spc="-5" dirty="0">
                <a:latin typeface="Carlito"/>
                <a:cs typeface="Carlito"/>
              </a:rPr>
              <a:t>use encryption  </a:t>
            </a:r>
            <a:r>
              <a:rPr sz="3200" spc="-10" dirty="0">
                <a:latin typeface="Carlito"/>
                <a:cs typeface="Carlito"/>
              </a:rPr>
              <a:t>techniques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771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Information</a:t>
            </a:r>
            <a:r>
              <a:rPr spc="-70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6235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Popular </a:t>
            </a:r>
            <a:r>
              <a:rPr sz="3200" spc="-5" dirty="0">
                <a:latin typeface="Carlito"/>
                <a:cs typeface="Carlito"/>
              </a:rPr>
              <a:t>security </a:t>
            </a:r>
            <a:r>
              <a:rPr sz="3200" spc="-10" dirty="0">
                <a:latin typeface="Carlito"/>
                <a:cs typeface="Carlito"/>
              </a:rPr>
              <a:t>techniques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include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574 -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575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99616" y="2266188"/>
            <a:ext cx="2898775" cy="1774189"/>
            <a:chOff x="1499616" y="2266188"/>
            <a:chExt cx="2898775" cy="1774189"/>
          </a:xfrm>
        </p:grpSpPr>
        <p:sp>
          <p:nvSpPr>
            <p:cNvPr id="8" name="object 8"/>
            <p:cNvSpPr/>
            <p:nvPr/>
          </p:nvSpPr>
          <p:spPr>
            <a:xfrm>
              <a:off x="1499616" y="2266188"/>
              <a:ext cx="2898648" cy="1773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05356" y="2350008"/>
              <a:ext cx="2487168" cy="11521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42288" y="2286508"/>
              <a:ext cx="2812923" cy="16877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983994" y="2460751"/>
            <a:ext cx="1929764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406400">
              <a:lnSpc>
                <a:spcPts val="3520"/>
              </a:lnSpc>
              <a:spcBef>
                <a:spcPts val="484"/>
              </a:spcBef>
            </a:pP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Digital  Certifi</a:t>
            </a:r>
            <a:r>
              <a:rPr sz="3200" b="1" spc="-20" dirty="0">
                <a:solidFill>
                  <a:srgbClr val="FFFFFF"/>
                </a:solidFill>
                <a:latin typeface="Carlito"/>
                <a:cs typeface="Carlito"/>
              </a:rPr>
              <a:t>c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200" b="1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es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75988" y="2266188"/>
            <a:ext cx="3225165" cy="1774189"/>
            <a:chOff x="4475988" y="2266188"/>
            <a:chExt cx="3225165" cy="1774189"/>
          </a:xfrm>
        </p:grpSpPr>
        <p:sp>
          <p:nvSpPr>
            <p:cNvPr id="13" name="object 13"/>
            <p:cNvSpPr/>
            <p:nvPr/>
          </p:nvSpPr>
          <p:spPr>
            <a:xfrm>
              <a:off x="4593336" y="2266188"/>
              <a:ext cx="2898648" cy="17739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75988" y="2350008"/>
              <a:ext cx="3224784" cy="11521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6389" y="2286508"/>
              <a:ext cx="2812922" cy="168770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755260" y="2460751"/>
            <a:ext cx="2581910" cy="96075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75895" marR="5080" indent="-163830">
              <a:lnSpc>
                <a:spcPts val="3520"/>
              </a:lnSpc>
              <a:spcBef>
                <a:spcPts val="484"/>
              </a:spcBef>
            </a:pPr>
            <a:r>
              <a:rPr sz="3200" spc="-30" dirty="0">
                <a:solidFill>
                  <a:srgbClr val="FFFFFF"/>
                </a:solidFill>
                <a:latin typeface="Carlito"/>
                <a:cs typeface="Carlito"/>
              </a:rPr>
              <a:t>Transport</a:t>
            </a:r>
            <a:r>
              <a:rPr sz="32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arlito"/>
                <a:cs typeface="Carlito"/>
              </a:rPr>
              <a:t>Layer  </a:t>
            </a:r>
            <a:r>
              <a:rPr sz="3200" dirty="0">
                <a:solidFill>
                  <a:srgbClr val="FFFFFF"/>
                </a:solidFill>
                <a:latin typeface="Carlito"/>
                <a:cs typeface="Carlito"/>
              </a:rPr>
              <a:t>Security</a:t>
            </a:r>
            <a:r>
              <a:rPr sz="32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(TLS)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499616" y="4235196"/>
            <a:ext cx="2898775" cy="1774189"/>
            <a:chOff x="1499616" y="4235196"/>
            <a:chExt cx="2898775" cy="1774189"/>
          </a:xfrm>
        </p:grpSpPr>
        <p:sp>
          <p:nvSpPr>
            <p:cNvPr id="18" name="object 18"/>
            <p:cNvSpPr/>
            <p:nvPr/>
          </p:nvSpPr>
          <p:spPr>
            <a:xfrm>
              <a:off x="1499616" y="4235196"/>
              <a:ext cx="2898648" cy="17739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23060" y="4541520"/>
              <a:ext cx="2650236" cy="7056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42288" y="4255389"/>
              <a:ext cx="2812923" cy="16877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01698" y="4653534"/>
            <a:ext cx="20923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arlito"/>
                <a:cs typeface="Carlito"/>
              </a:rPr>
              <a:t>Secure</a:t>
            </a:r>
            <a:r>
              <a:rPr sz="32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Carlito"/>
                <a:cs typeface="Carlito"/>
              </a:rPr>
              <a:t>HTTP</a:t>
            </a:r>
            <a:endParaRPr sz="32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593335" y="4235196"/>
            <a:ext cx="2898775" cy="1774189"/>
            <a:chOff x="4593335" y="4235196"/>
            <a:chExt cx="2898775" cy="1774189"/>
          </a:xfrm>
        </p:grpSpPr>
        <p:sp>
          <p:nvSpPr>
            <p:cNvPr id="23" name="object 23"/>
            <p:cNvSpPr/>
            <p:nvPr/>
          </p:nvSpPr>
          <p:spPr>
            <a:xfrm>
              <a:off x="4593335" y="4235196"/>
              <a:ext cx="2898648" cy="177393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9531" y="4541520"/>
              <a:ext cx="1284732" cy="7056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36388" y="4255389"/>
              <a:ext cx="2812922" cy="168776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679185" y="4653534"/>
            <a:ext cx="7289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FFFFFF"/>
                </a:solidFill>
                <a:latin typeface="Carlito"/>
                <a:cs typeface="Carlito"/>
              </a:rPr>
              <a:t>VPN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7712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Information</a:t>
            </a:r>
            <a:r>
              <a:rPr spc="-70" dirty="0"/>
              <a:t> </a:t>
            </a:r>
            <a:r>
              <a:rPr spc="-10" dirty="0"/>
              <a:t>Theft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6389319"/>
            <a:ext cx="136271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574 -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11-19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11-20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1600200"/>
            <a:ext cx="422021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3429025"/>
            <a:ext cx="4267200" cy="2550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4362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Objectives</a:t>
            </a:r>
            <a:r>
              <a:rPr spc="-60" dirty="0"/>
              <a:t> </a:t>
            </a:r>
            <a:r>
              <a:rPr spc="-10" dirty="0"/>
              <a:t>Overview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2085975"/>
            <a:ext cx="296227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7527" y="2342845"/>
            <a:ext cx="2491740" cy="11696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270" algn="ctr">
              <a:lnSpc>
                <a:spcPct val="91700"/>
              </a:lnSpc>
              <a:spcBef>
                <a:spcPts val="3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Discuss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types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of  devices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available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that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protect computers</a:t>
            </a:r>
            <a:r>
              <a:rPr sz="20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from 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failure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2085975"/>
            <a:ext cx="2933700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44671" y="2482342"/>
            <a:ext cx="2454275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1905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Explain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options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available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backing</a:t>
            </a:r>
            <a:r>
              <a:rPr sz="20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up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20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resources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62675" y="2085975"/>
            <a:ext cx="2886075" cy="1781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75221" y="2342845"/>
            <a:ext cx="2272665" cy="11696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635" algn="ctr">
              <a:lnSpc>
                <a:spcPct val="91700"/>
              </a:lnSpc>
              <a:spcBef>
                <a:spcPts val="3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Identify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risks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safeguards</a:t>
            </a:r>
            <a:r>
              <a:rPr sz="20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associated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with wireless  communications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75" y="4019550"/>
            <a:ext cx="2971800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1431" y="4276801"/>
            <a:ext cx="2503805" cy="116967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065" marR="5080" algn="ctr">
              <a:lnSpc>
                <a:spcPct val="91700"/>
              </a:lnSpc>
              <a:spcBef>
                <a:spcPts val="305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Discuss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ways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prevent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health-related</a:t>
            </a:r>
            <a:r>
              <a:rPr sz="2000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disorders 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and injuries due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r>
              <a:rPr sz="20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use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86100" y="4019550"/>
            <a:ext cx="3019425" cy="1781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95903" y="4137405"/>
            <a:ext cx="2551430" cy="144843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2540" algn="ctr">
              <a:lnSpc>
                <a:spcPct val="91600"/>
              </a:lnSpc>
              <a:spcBef>
                <a:spcPts val="3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Recognize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issues </a:t>
            </a:r>
            <a:r>
              <a:rPr sz="2000" spc="-15" dirty="0">
                <a:solidFill>
                  <a:srgbClr val="FFFFFF"/>
                </a:solidFill>
                <a:latin typeface="Carlito"/>
                <a:cs typeface="Carlito"/>
              </a:rPr>
              <a:t>related  to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information </a:t>
            </a:r>
            <a:r>
              <a:rPr sz="2000" spc="-20" dirty="0">
                <a:solidFill>
                  <a:srgbClr val="FFFFFF"/>
                </a:solidFill>
                <a:latin typeface="Carlito"/>
                <a:cs typeface="Carlito"/>
              </a:rPr>
              <a:t>accuracy,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intellectual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property 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rights, codes of</a:t>
            </a:r>
            <a:r>
              <a:rPr sz="2000" spc="-9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conduct,  and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green</a:t>
            </a:r>
            <a:r>
              <a:rPr sz="2000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computing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24575" y="4019550"/>
            <a:ext cx="3019425" cy="1781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35014" y="4416297"/>
            <a:ext cx="2551430" cy="8909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065" marR="5080" indent="1905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Discuss issues 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surrounding</a:t>
            </a:r>
            <a:r>
              <a:rPr sz="20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information  privacy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45707"/>
            <a:ext cx="143256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See </a:t>
            </a: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Carlito"/>
                <a:cs typeface="Carlito"/>
              </a:rPr>
              <a:t>for </a:t>
            </a:r>
            <a:r>
              <a:rPr sz="1200" spc="-5" dirty="0">
                <a:latin typeface="Carlito"/>
                <a:cs typeface="Carlito"/>
              </a:rPr>
              <a:t>Detailed</a:t>
            </a:r>
            <a:r>
              <a:rPr sz="1200" spc="-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Objectives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254" y="6479235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</a:t>
            </a:fld>
            <a:endParaRPr sz="1200">
              <a:latin typeface="Carlito"/>
              <a:cs typeface="Carli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06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System</a:t>
            </a:r>
            <a:r>
              <a:rPr spc="-85" dirty="0"/>
              <a:t> </a:t>
            </a:r>
            <a:r>
              <a:rPr spc="-25" dirty="0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560435" cy="456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20" dirty="0">
                <a:latin typeface="Carlito"/>
                <a:cs typeface="Carlito"/>
              </a:rPr>
              <a:t>failure </a:t>
            </a:r>
            <a:r>
              <a:rPr sz="3200" dirty="0">
                <a:latin typeface="Carlito"/>
                <a:cs typeface="Carlito"/>
              </a:rPr>
              <a:t>is the </a:t>
            </a:r>
            <a:r>
              <a:rPr sz="3200" spc="-10" dirty="0">
                <a:latin typeface="Carlito"/>
                <a:cs typeface="Carlito"/>
              </a:rPr>
              <a:t>prolonged </a:t>
            </a:r>
            <a:r>
              <a:rPr sz="3200" dirty="0">
                <a:latin typeface="Carlito"/>
                <a:cs typeface="Carlito"/>
              </a:rPr>
              <a:t>malfunction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10" dirty="0">
                <a:latin typeface="Carlito"/>
                <a:cs typeface="Carlito"/>
              </a:rPr>
              <a:t>computer</a:t>
            </a:r>
            <a:endParaRPr sz="3200">
              <a:latin typeface="Carlito"/>
              <a:cs typeface="Carlito"/>
            </a:endParaRPr>
          </a:p>
          <a:p>
            <a:pPr marL="355600" marR="710565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variety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25" dirty="0">
                <a:latin typeface="Carlito"/>
                <a:cs typeface="Carlito"/>
              </a:rPr>
              <a:t>factors </a:t>
            </a:r>
            <a:r>
              <a:rPr sz="3200" spc="-5" dirty="0">
                <a:latin typeface="Carlito"/>
                <a:cs typeface="Carlito"/>
              </a:rPr>
              <a:t>can lead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15" dirty="0">
                <a:latin typeface="Carlito"/>
                <a:cs typeface="Carlito"/>
              </a:rPr>
              <a:t>failure,  </a:t>
            </a:r>
            <a:r>
              <a:rPr sz="3200" spc="-5" dirty="0">
                <a:latin typeface="Carlito"/>
                <a:cs typeface="Carlito"/>
              </a:rPr>
              <a:t>including: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Aging </a:t>
            </a:r>
            <a:r>
              <a:rPr sz="2800" spc="-20" dirty="0">
                <a:latin typeface="Carlito"/>
                <a:cs typeface="Carlito"/>
              </a:rPr>
              <a:t>hardware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arlito"/>
                <a:cs typeface="Carlito"/>
              </a:rPr>
              <a:t>Natural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disasters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rlito"/>
                <a:cs typeface="Carlito"/>
              </a:rPr>
              <a:t>Electrical </a:t>
            </a:r>
            <a:r>
              <a:rPr sz="2800" spc="-15" dirty="0">
                <a:latin typeface="Carlito"/>
                <a:cs typeface="Carlito"/>
              </a:rPr>
              <a:t>power problems</a:t>
            </a:r>
            <a:endParaRPr sz="28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•"/>
              <a:tabLst>
                <a:tab pos="1156335" algn="l"/>
              </a:tabLst>
            </a:pPr>
            <a:r>
              <a:rPr sz="2400" b="1" dirty="0">
                <a:solidFill>
                  <a:srgbClr val="DB7530"/>
                </a:solidFill>
                <a:latin typeface="Carlito"/>
                <a:cs typeface="Carlito"/>
              </a:rPr>
              <a:t>Noise</a:t>
            </a:r>
            <a:r>
              <a:rPr sz="2400" dirty="0">
                <a:latin typeface="Carlito"/>
                <a:cs typeface="Carlito"/>
              </a:rPr>
              <a:t>, 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undervoltages</a:t>
            </a:r>
            <a:r>
              <a:rPr sz="2400" spc="-5" dirty="0">
                <a:latin typeface="Carlito"/>
                <a:cs typeface="Carlito"/>
              </a:rPr>
              <a:t>,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45" dirty="0"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overvoltages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4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25" dirty="0">
                <a:latin typeface="Carlito"/>
                <a:cs typeface="Carlito"/>
              </a:rPr>
              <a:t>Errors </a:t>
            </a:r>
            <a:r>
              <a:rPr sz="2800" spc="-5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computer</a:t>
            </a:r>
            <a:r>
              <a:rPr sz="2800" spc="4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programs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065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System</a:t>
            </a:r>
            <a:r>
              <a:rPr spc="-85" dirty="0"/>
              <a:t> </a:t>
            </a:r>
            <a:r>
              <a:rPr spc="-25" dirty="0"/>
              <a:t>Failure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3648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5" dirty="0">
                <a:latin typeface="Carlito"/>
                <a:cs typeface="Carlito"/>
              </a:rPr>
              <a:t>Two </a:t>
            </a:r>
            <a:r>
              <a:rPr sz="3200" spc="-30" dirty="0">
                <a:latin typeface="Carlito"/>
                <a:cs typeface="Carlito"/>
              </a:rPr>
              <a:t>ways to </a:t>
            </a:r>
            <a:r>
              <a:rPr sz="3200" spc="-15" dirty="0">
                <a:latin typeface="Carlito"/>
                <a:cs typeface="Carlito"/>
              </a:rPr>
              <a:t>protect </a:t>
            </a:r>
            <a:r>
              <a:rPr sz="3200" spc="-20" dirty="0">
                <a:latin typeface="Carlito"/>
                <a:cs typeface="Carlito"/>
              </a:rPr>
              <a:t>from </a:t>
            </a:r>
            <a:r>
              <a:rPr sz="3200" spc="-30" dirty="0">
                <a:latin typeface="Carlito"/>
                <a:cs typeface="Carlito"/>
              </a:rPr>
              <a:t>system </a:t>
            </a:r>
            <a:r>
              <a:rPr sz="3200" spc="-15" dirty="0">
                <a:latin typeface="Carlito"/>
                <a:cs typeface="Carlito"/>
              </a:rPr>
              <a:t>failures </a:t>
            </a:r>
            <a:r>
              <a:rPr sz="3200" spc="-5" dirty="0">
                <a:latin typeface="Carlito"/>
                <a:cs typeface="Carlito"/>
              </a:rPr>
              <a:t>caused 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spc="-5" dirty="0">
                <a:latin typeface="Carlito"/>
                <a:cs typeface="Carlito"/>
              </a:rPr>
              <a:t>electrical </a:t>
            </a:r>
            <a:r>
              <a:rPr sz="3200" spc="-10" dirty="0">
                <a:latin typeface="Carlito"/>
                <a:cs typeface="Carlito"/>
              </a:rPr>
              <a:t>power variations </a:t>
            </a:r>
            <a:r>
              <a:rPr sz="3200" spc="-5" dirty="0">
                <a:latin typeface="Carlito"/>
                <a:cs typeface="Carlito"/>
              </a:rPr>
              <a:t>include </a:t>
            </a:r>
            <a:r>
              <a:rPr sz="3200" b="1" spc="-15" dirty="0">
                <a:solidFill>
                  <a:srgbClr val="DB7530"/>
                </a:solidFill>
                <a:latin typeface="Carlito"/>
                <a:cs typeface="Carlito"/>
              </a:rPr>
              <a:t>surge  protectors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uninterruptable power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supplies </a:t>
            </a:r>
            <a:r>
              <a:rPr sz="3200" b="1" spc="-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(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UPS</a:t>
            </a:r>
            <a:r>
              <a:rPr sz="3200" spc="-5" dirty="0">
                <a:latin typeface="Carlito"/>
                <a:cs typeface="Carlito"/>
              </a:rPr>
              <a:t>)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36271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 </a:t>
            </a:r>
            <a:r>
              <a:rPr sz="1200" dirty="0">
                <a:latin typeface="Carlito"/>
                <a:cs typeface="Carlito"/>
              </a:rPr>
              <a:t>576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Figures </a:t>
            </a:r>
            <a:r>
              <a:rPr sz="1200" dirty="0">
                <a:latin typeface="Carlito"/>
                <a:cs typeface="Carlito"/>
              </a:rPr>
              <a:t>11-21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65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11-22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90800" y="3886200"/>
            <a:ext cx="2935604" cy="1790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19800" y="3200400"/>
            <a:ext cx="2286000" cy="3269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80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Backing Up </a:t>
            </a:r>
            <a:r>
              <a:rPr spc="-235" dirty="0">
                <a:latin typeface="Arial"/>
                <a:cs typeface="Arial"/>
              </a:rPr>
              <a:t>– </a:t>
            </a:r>
            <a:r>
              <a:rPr spc="-5" dirty="0"/>
              <a:t>The </a:t>
            </a:r>
            <a:r>
              <a:rPr spc="-15" dirty="0"/>
              <a:t>Ultimate</a:t>
            </a:r>
            <a:r>
              <a:rPr spc="-10" dirty="0"/>
              <a:t> </a:t>
            </a:r>
            <a:r>
              <a:rPr spc="-25" dirty="0"/>
              <a:t>Safeguard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33412" y="4563737"/>
            <a:ext cx="3305175" cy="1397635"/>
            <a:chOff x="4633412" y="4563737"/>
            <a:chExt cx="3305175" cy="1397635"/>
          </a:xfrm>
        </p:grpSpPr>
        <p:sp>
          <p:nvSpPr>
            <p:cNvPr id="4" name="object 4"/>
            <p:cNvSpPr/>
            <p:nvPr/>
          </p:nvSpPr>
          <p:spPr>
            <a:xfrm>
              <a:off x="4646112" y="4576437"/>
              <a:ext cx="3279775" cy="1372235"/>
            </a:xfrm>
            <a:custGeom>
              <a:avLst/>
              <a:gdLst/>
              <a:ahLst/>
              <a:cxnLst/>
              <a:rect l="l" t="t" r="r" b="b"/>
              <a:pathLst>
                <a:path w="3279775" h="1372235">
                  <a:moveTo>
                    <a:pt x="2103104" y="1242194"/>
                  </a:moveTo>
                  <a:lnTo>
                    <a:pt x="1252148" y="1242194"/>
                  </a:lnTo>
                  <a:lnTo>
                    <a:pt x="1287651" y="1269078"/>
                  </a:lnTo>
                  <a:lnTo>
                    <a:pt x="1328061" y="1293299"/>
                  </a:lnTo>
                  <a:lnTo>
                    <a:pt x="1372909" y="1314660"/>
                  </a:lnTo>
                  <a:lnTo>
                    <a:pt x="1421726" y="1332965"/>
                  </a:lnTo>
                  <a:lnTo>
                    <a:pt x="1474042" y="1348017"/>
                  </a:lnTo>
                  <a:lnTo>
                    <a:pt x="1529389" y="1359618"/>
                  </a:lnTo>
                  <a:lnTo>
                    <a:pt x="1583678" y="1367213"/>
                  </a:lnTo>
                  <a:lnTo>
                    <a:pt x="1637981" y="1371348"/>
                  </a:lnTo>
                  <a:lnTo>
                    <a:pt x="1691908" y="1372142"/>
                  </a:lnTo>
                  <a:lnTo>
                    <a:pt x="1745070" y="1369713"/>
                  </a:lnTo>
                  <a:lnTo>
                    <a:pt x="1797077" y="1364181"/>
                  </a:lnTo>
                  <a:lnTo>
                    <a:pt x="1847539" y="1355665"/>
                  </a:lnTo>
                  <a:lnTo>
                    <a:pt x="1896068" y="1344285"/>
                  </a:lnTo>
                  <a:lnTo>
                    <a:pt x="1942273" y="1330158"/>
                  </a:lnTo>
                  <a:lnTo>
                    <a:pt x="1985766" y="1313404"/>
                  </a:lnTo>
                  <a:lnTo>
                    <a:pt x="2026157" y="1294142"/>
                  </a:lnTo>
                  <a:lnTo>
                    <a:pt x="2063055" y="1272491"/>
                  </a:lnTo>
                  <a:lnTo>
                    <a:pt x="2096073" y="1248571"/>
                  </a:lnTo>
                  <a:lnTo>
                    <a:pt x="2103104" y="1242194"/>
                  </a:lnTo>
                  <a:close/>
                </a:path>
                <a:path w="3279775" h="1372235">
                  <a:moveTo>
                    <a:pt x="2721913" y="1121735"/>
                  </a:moveTo>
                  <a:lnTo>
                    <a:pt x="442396" y="1121735"/>
                  </a:lnTo>
                  <a:lnTo>
                    <a:pt x="446460" y="1125761"/>
                  </a:lnTo>
                  <a:lnTo>
                    <a:pt x="479951" y="1154607"/>
                  </a:lnTo>
                  <a:lnTo>
                    <a:pt x="514960" y="1179173"/>
                  </a:lnTo>
                  <a:lnTo>
                    <a:pt x="553307" y="1201418"/>
                  </a:lnTo>
                  <a:lnTo>
                    <a:pt x="594657" y="1221292"/>
                  </a:lnTo>
                  <a:lnTo>
                    <a:pt x="638673" y="1238749"/>
                  </a:lnTo>
                  <a:lnTo>
                    <a:pt x="685017" y="1253740"/>
                  </a:lnTo>
                  <a:lnTo>
                    <a:pt x="733353" y="1266218"/>
                  </a:lnTo>
                  <a:lnTo>
                    <a:pt x="783344" y="1276134"/>
                  </a:lnTo>
                  <a:lnTo>
                    <a:pt x="834653" y="1283440"/>
                  </a:lnTo>
                  <a:lnTo>
                    <a:pt x="886943" y="1288089"/>
                  </a:lnTo>
                  <a:lnTo>
                    <a:pt x="939877" y="1290033"/>
                  </a:lnTo>
                  <a:lnTo>
                    <a:pt x="993119" y="1289223"/>
                  </a:lnTo>
                  <a:lnTo>
                    <a:pt x="1046331" y="1285612"/>
                  </a:lnTo>
                  <a:lnTo>
                    <a:pt x="1099177" y="1279151"/>
                  </a:lnTo>
                  <a:lnTo>
                    <a:pt x="1151320" y="1269793"/>
                  </a:lnTo>
                  <a:lnTo>
                    <a:pt x="1202422" y="1257490"/>
                  </a:lnTo>
                  <a:lnTo>
                    <a:pt x="1252148" y="1242194"/>
                  </a:lnTo>
                  <a:lnTo>
                    <a:pt x="2103104" y="1242194"/>
                  </a:lnTo>
                  <a:lnTo>
                    <a:pt x="2124820" y="1222500"/>
                  </a:lnTo>
                  <a:lnTo>
                    <a:pt x="2148907" y="1194397"/>
                  </a:lnTo>
                  <a:lnTo>
                    <a:pt x="2167945" y="1164381"/>
                  </a:lnTo>
                  <a:lnTo>
                    <a:pt x="2631442" y="1164381"/>
                  </a:lnTo>
                  <a:lnTo>
                    <a:pt x="2665640" y="1151459"/>
                  </a:lnTo>
                  <a:lnTo>
                    <a:pt x="2708076" y="1130539"/>
                  </a:lnTo>
                  <a:lnTo>
                    <a:pt x="2721913" y="1121735"/>
                  </a:lnTo>
                  <a:close/>
                </a:path>
                <a:path w="3279775" h="1372235">
                  <a:moveTo>
                    <a:pt x="2631442" y="1164381"/>
                  </a:moveTo>
                  <a:lnTo>
                    <a:pt x="2167945" y="1164381"/>
                  </a:lnTo>
                  <a:lnTo>
                    <a:pt x="2210363" y="1177660"/>
                  </a:lnTo>
                  <a:lnTo>
                    <a:pt x="2254884" y="1188160"/>
                  </a:lnTo>
                  <a:lnTo>
                    <a:pt x="2301082" y="1195809"/>
                  </a:lnTo>
                  <a:lnTo>
                    <a:pt x="2348529" y="1200539"/>
                  </a:lnTo>
                  <a:lnTo>
                    <a:pt x="2396799" y="1202278"/>
                  </a:lnTo>
                  <a:lnTo>
                    <a:pt x="2456367" y="1200269"/>
                  </a:lnTo>
                  <a:lnTo>
                    <a:pt x="2513561" y="1193888"/>
                  </a:lnTo>
                  <a:lnTo>
                    <a:pt x="2567856" y="1183428"/>
                  </a:lnTo>
                  <a:lnTo>
                    <a:pt x="2618725" y="1169187"/>
                  </a:lnTo>
                  <a:lnTo>
                    <a:pt x="2631442" y="1164381"/>
                  </a:lnTo>
                  <a:close/>
                </a:path>
                <a:path w="3279775" h="1372235">
                  <a:moveTo>
                    <a:pt x="785123" y="120907"/>
                  </a:moveTo>
                  <a:lnTo>
                    <a:pt x="736401" y="123324"/>
                  </a:lnTo>
                  <a:lnTo>
                    <a:pt x="677679" y="129855"/>
                  </a:lnTo>
                  <a:lnTo>
                    <a:pt x="621856" y="139977"/>
                  </a:lnTo>
                  <a:lnTo>
                    <a:pt x="569260" y="153443"/>
                  </a:lnTo>
                  <a:lnTo>
                    <a:pt x="520222" y="170006"/>
                  </a:lnTo>
                  <a:lnTo>
                    <a:pt x="475070" y="189420"/>
                  </a:lnTo>
                  <a:lnTo>
                    <a:pt x="434133" y="211438"/>
                  </a:lnTo>
                  <a:lnTo>
                    <a:pt x="397740" y="235814"/>
                  </a:lnTo>
                  <a:lnTo>
                    <a:pt x="366220" y="262301"/>
                  </a:lnTo>
                  <a:lnTo>
                    <a:pt x="339903" y="290653"/>
                  </a:lnTo>
                  <a:lnTo>
                    <a:pt x="304192" y="351963"/>
                  </a:lnTo>
                  <a:lnTo>
                    <a:pt x="293239" y="417771"/>
                  </a:lnTo>
                  <a:lnTo>
                    <a:pt x="297870" y="451746"/>
                  </a:lnTo>
                  <a:lnTo>
                    <a:pt x="295076" y="456064"/>
                  </a:lnTo>
                  <a:lnTo>
                    <a:pt x="234026" y="463082"/>
                  </a:lnTo>
                  <a:lnTo>
                    <a:pt x="177066" y="476329"/>
                  </a:lnTo>
                  <a:lnTo>
                    <a:pt x="125574" y="495301"/>
                  </a:lnTo>
                  <a:lnTo>
                    <a:pt x="80928" y="519491"/>
                  </a:lnTo>
                  <a:lnTo>
                    <a:pt x="44505" y="548393"/>
                  </a:lnTo>
                  <a:lnTo>
                    <a:pt x="16732" y="583183"/>
                  </a:lnTo>
                  <a:lnTo>
                    <a:pt x="2055" y="619331"/>
                  </a:lnTo>
                  <a:lnTo>
                    <a:pt x="0" y="655799"/>
                  </a:lnTo>
                  <a:lnTo>
                    <a:pt x="10088" y="691554"/>
                  </a:lnTo>
                  <a:lnTo>
                    <a:pt x="31845" y="725558"/>
                  </a:lnTo>
                  <a:lnTo>
                    <a:pt x="64793" y="756776"/>
                  </a:lnTo>
                  <a:lnTo>
                    <a:pt x="108458" y="784173"/>
                  </a:lnTo>
                  <a:lnTo>
                    <a:pt x="162361" y="806711"/>
                  </a:lnTo>
                  <a:lnTo>
                    <a:pt x="119104" y="839511"/>
                  </a:lnTo>
                  <a:lnTo>
                    <a:pt x="89669" y="876418"/>
                  </a:lnTo>
                  <a:lnTo>
                    <a:pt x="74832" y="916064"/>
                  </a:lnTo>
                  <a:lnTo>
                    <a:pt x="75366" y="957079"/>
                  </a:lnTo>
                  <a:lnTo>
                    <a:pt x="109393" y="1020796"/>
                  </a:lnTo>
                  <a:lnTo>
                    <a:pt x="139703" y="1048239"/>
                  </a:lnTo>
                  <a:lnTo>
                    <a:pt x="177496" y="1072117"/>
                  </a:lnTo>
                  <a:lnTo>
                    <a:pt x="221733" y="1091965"/>
                  </a:lnTo>
                  <a:lnTo>
                    <a:pt x="271379" y="1107316"/>
                  </a:lnTo>
                  <a:lnTo>
                    <a:pt x="325396" y="1117706"/>
                  </a:lnTo>
                  <a:lnTo>
                    <a:pt x="382747" y="1122667"/>
                  </a:lnTo>
                  <a:lnTo>
                    <a:pt x="442396" y="1121735"/>
                  </a:lnTo>
                  <a:lnTo>
                    <a:pt x="2721913" y="1121735"/>
                  </a:lnTo>
                  <a:lnTo>
                    <a:pt x="2777404" y="1080306"/>
                  </a:lnTo>
                  <a:lnTo>
                    <a:pt x="2803243" y="1051584"/>
                  </a:lnTo>
                  <a:lnTo>
                    <a:pt x="2834637" y="988405"/>
                  </a:lnTo>
                  <a:lnTo>
                    <a:pt x="2839140" y="954539"/>
                  </a:lnTo>
                  <a:lnTo>
                    <a:pt x="2890952" y="948750"/>
                  </a:lnTo>
                  <a:lnTo>
                    <a:pt x="2941277" y="939986"/>
                  </a:lnTo>
                  <a:lnTo>
                    <a:pt x="2989723" y="928351"/>
                  </a:lnTo>
                  <a:lnTo>
                    <a:pt x="3035903" y="913948"/>
                  </a:lnTo>
                  <a:lnTo>
                    <a:pt x="3079424" y="896881"/>
                  </a:lnTo>
                  <a:lnTo>
                    <a:pt x="3128098" y="872717"/>
                  </a:lnTo>
                  <a:lnTo>
                    <a:pt x="3170196" y="845907"/>
                  </a:lnTo>
                  <a:lnTo>
                    <a:pt x="3205629" y="816837"/>
                  </a:lnTo>
                  <a:lnTo>
                    <a:pt x="3234307" y="785890"/>
                  </a:lnTo>
                  <a:lnTo>
                    <a:pt x="3256144" y="753453"/>
                  </a:lnTo>
                  <a:lnTo>
                    <a:pt x="3278938" y="685641"/>
                  </a:lnTo>
                  <a:lnTo>
                    <a:pt x="3279718" y="651037"/>
                  </a:lnTo>
                  <a:lnTo>
                    <a:pt x="3273302" y="616480"/>
                  </a:lnTo>
                  <a:lnTo>
                    <a:pt x="3259602" y="582355"/>
                  </a:lnTo>
                  <a:lnTo>
                    <a:pt x="3238529" y="549047"/>
                  </a:lnTo>
                  <a:lnTo>
                    <a:pt x="3209996" y="516939"/>
                  </a:lnTo>
                  <a:lnTo>
                    <a:pt x="3173912" y="486417"/>
                  </a:lnTo>
                  <a:lnTo>
                    <a:pt x="3179220" y="478960"/>
                  </a:lnTo>
                  <a:lnTo>
                    <a:pt x="3203923" y="422480"/>
                  </a:lnTo>
                  <a:lnTo>
                    <a:pt x="3206616" y="389145"/>
                  </a:lnTo>
                  <a:lnTo>
                    <a:pt x="3200974" y="356497"/>
                  </a:lnTo>
                  <a:lnTo>
                    <a:pt x="3166434" y="295014"/>
                  </a:lnTo>
                  <a:lnTo>
                    <a:pt x="3138414" y="267054"/>
                  </a:lnTo>
                  <a:lnTo>
                    <a:pt x="3103813" y="241534"/>
                  </a:lnTo>
                  <a:lnTo>
                    <a:pt x="3063067" y="218890"/>
                  </a:lnTo>
                  <a:lnTo>
                    <a:pt x="3016617" y="199562"/>
                  </a:lnTo>
                  <a:lnTo>
                    <a:pt x="2964900" y="183985"/>
                  </a:lnTo>
                  <a:lnTo>
                    <a:pt x="2908355" y="172600"/>
                  </a:lnTo>
                  <a:lnTo>
                    <a:pt x="2902735" y="160789"/>
                  </a:lnTo>
                  <a:lnTo>
                    <a:pt x="1064315" y="160789"/>
                  </a:lnTo>
                  <a:lnTo>
                    <a:pt x="1020958" y="147857"/>
                  </a:lnTo>
                  <a:lnTo>
                    <a:pt x="975902" y="137389"/>
                  </a:lnTo>
                  <a:lnTo>
                    <a:pt x="929468" y="129422"/>
                  </a:lnTo>
                  <a:lnTo>
                    <a:pt x="881979" y="123994"/>
                  </a:lnTo>
                  <a:lnTo>
                    <a:pt x="833756" y="121143"/>
                  </a:lnTo>
                  <a:lnTo>
                    <a:pt x="785123" y="120907"/>
                  </a:lnTo>
                  <a:close/>
                </a:path>
                <a:path w="3279775" h="1372235">
                  <a:moveTo>
                    <a:pt x="1405117" y="38389"/>
                  </a:moveTo>
                  <a:lnTo>
                    <a:pt x="1353491" y="41516"/>
                  </a:lnTo>
                  <a:lnTo>
                    <a:pt x="1303139" y="48346"/>
                  </a:lnTo>
                  <a:lnTo>
                    <a:pt x="1254712" y="58767"/>
                  </a:lnTo>
                  <a:lnTo>
                    <a:pt x="1208865" y="72665"/>
                  </a:lnTo>
                  <a:lnTo>
                    <a:pt x="1166248" y="89929"/>
                  </a:lnTo>
                  <a:lnTo>
                    <a:pt x="1127516" y="110446"/>
                  </a:lnTo>
                  <a:lnTo>
                    <a:pt x="1093321" y="134103"/>
                  </a:lnTo>
                  <a:lnTo>
                    <a:pt x="1064315" y="160789"/>
                  </a:lnTo>
                  <a:lnTo>
                    <a:pt x="2902735" y="160789"/>
                  </a:lnTo>
                  <a:lnTo>
                    <a:pt x="2891732" y="137663"/>
                  </a:lnTo>
                  <a:lnTo>
                    <a:pt x="2865000" y="105131"/>
                  </a:lnTo>
                  <a:lnTo>
                    <a:pt x="2864260" y="104528"/>
                  </a:lnTo>
                  <a:lnTo>
                    <a:pt x="1705284" y="104528"/>
                  </a:lnTo>
                  <a:lnTo>
                    <a:pt x="1683724" y="93269"/>
                  </a:lnTo>
                  <a:lnTo>
                    <a:pt x="1636650" y="73560"/>
                  </a:lnTo>
                  <a:lnTo>
                    <a:pt x="1561110" y="52349"/>
                  </a:lnTo>
                  <a:lnTo>
                    <a:pt x="1509579" y="43693"/>
                  </a:lnTo>
                  <a:lnTo>
                    <a:pt x="1457364" y="39077"/>
                  </a:lnTo>
                  <a:lnTo>
                    <a:pt x="1405117" y="38389"/>
                  </a:lnTo>
                  <a:close/>
                </a:path>
                <a:path w="3279775" h="1372235">
                  <a:moveTo>
                    <a:pt x="1996714" y="0"/>
                  </a:moveTo>
                  <a:lnTo>
                    <a:pt x="1945872" y="2710"/>
                  </a:lnTo>
                  <a:lnTo>
                    <a:pt x="1896578" y="9786"/>
                  </a:lnTo>
                  <a:lnTo>
                    <a:pt x="1849745" y="21054"/>
                  </a:lnTo>
                  <a:lnTo>
                    <a:pt x="1806286" y="36337"/>
                  </a:lnTo>
                  <a:lnTo>
                    <a:pt x="1767115" y="55460"/>
                  </a:lnTo>
                  <a:lnTo>
                    <a:pt x="1733143" y="78249"/>
                  </a:lnTo>
                  <a:lnTo>
                    <a:pt x="1705284" y="104528"/>
                  </a:lnTo>
                  <a:lnTo>
                    <a:pt x="2864260" y="104528"/>
                  </a:lnTo>
                  <a:lnTo>
                    <a:pt x="2828863" y="75695"/>
                  </a:lnTo>
                  <a:lnTo>
                    <a:pt x="2826428" y="74302"/>
                  </a:lnTo>
                  <a:lnTo>
                    <a:pt x="2264846" y="74302"/>
                  </a:lnTo>
                  <a:lnTo>
                    <a:pt x="2240200" y="57967"/>
                  </a:lnTo>
                  <a:lnTo>
                    <a:pt x="2182193" y="30582"/>
                  </a:lnTo>
                  <a:lnTo>
                    <a:pt x="2099393" y="8379"/>
                  </a:lnTo>
                  <a:lnTo>
                    <a:pt x="2048192" y="1831"/>
                  </a:lnTo>
                  <a:lnTo>
                    <a:pt x="1996714" y="0"/>
                  </a:lnTo>
                  <a:close/>
                </a:path>
                <a:path w="3279775" h="1372235">
                  <a:moveTo>
                    <a:pt x="2541255" y="377"/>
                  </a:moveTo>
                  <a:lnTo>
                    <a:pt x="2490043" y="2774"/>
                  </a:lnTo>
                  <a:lnTo>
                    <a:pt x="2439819" y="9192"/>
                  </a:lnTo>
                  <a:lnTo>
                    <a:pt x="2391385" y="19592"/>
                  </a:lnTo>
                  <a:lnTo>
                    <a:pt x="2345543" y="33936"/>
                  </a:lnTo>
                  <a:lnTo>
                    <a:pt x="2303096" y="52185"/>
                  </a:lnTo>
                  <a:lnTo>
                    <a:pt x="2264846" y="74302"/>
                  </a:lnTo>
                  <a:lnTo>
                    <a:pt x="2826428" y="74302"/>
                  </a:lnTo>
                  <a:lnTo>
                    <a:pt x="2784022" y="50045"/>
                  </a:lnTo>
                  <a:lnTo>
                    <a:pt x="2739916" y="31763"/>
                  </a:lnTo>
                  <a:lnTo>
                    <a:pt x="2692783" y="17694"/>
                  </a:lnTo>
                  <a:lnTo>
                    <a:pt x="2643427" y="7799"/>
                  </a:lnTo>
                  <a:lnTo>
                    <a:pt x="2592650" y="2039"/>
                  </a:lnTo>
                  <a:lnTo>
                    <a:pt x="2541255" y="377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46112" y="4576437"/>
              <a:ext cx="3279775" cy="1372235"/>
            </a:xfrm>
            <a:custGeom>
              <a:avLst/>
              <a:gdLst/>
              <a:ahLst/>
              <a:cxnLst/>
              <a:rect l="l" t="t" r="r" b="b"/>
              <a:pathLst>
                <a:path w="3279775" h="1372235">
                  <a:moveTo>
                    <a:pt x="297870" y="451746"/>
                  </a:moveTo>
                  <a:lnTo>
                    <a:pt x="293239" y="417771"/>
                  </a:lnTo>
                  <a:lnTo>
                    <a:pt x="295456" y="384428"/>
                  </a:lnTo>
                  <a:lnTo>
                    <a:pt x="304192" y="351963"/>
                  </a:lnTo>
                  <a:lnTo>
                    <a:pt x="339903" y="290653"/>
                  </a:lnTo>
                  <a:lnTo>
                    <a:pt x="366220" y="262301"/>
                  </a:lnTo>
                  <a:lnTo>
                    <a:pt x="397740" y="235814"/>
                  </a:lnTo>
                  <a:lnTo>
                    <a:pt x="434133" y="211438"/>
                  </a:lnTo>
                  <a:lnTo>
                    <a:pt x="475070" y="189420"/>
                  </a:lnTo>
                  <a:lnTo>
                    <a:pt x="520222" y="170006"/>
                  </a:lnTo>
                  <a:lnTo>
                    <a:pt x="569260" y="153443"/>
                  </a:lnTo>
                  <a:lnTo>
                    <a:pt x="621856" y="139977"/>
                  </a:lnTo>
                  <a:lnTo>
                    <a:pt x="677679" y="129855"/>
                  </a:lnTo>
                  <a:lnTo>
                    <a:pt x="736401" y="123324"/>
                  </a:lnTo>
                  <a:lnTo>
                    <a:pt x="785123" y="120907"/>
                  </a:lnTo>
                  <a:lnTo>
                    <a:pt x="833756" y="121143"/>
                  </a:lnTo>
                  <a:lnTo>
                    <a:pt x="881979" y="123994"/>
                  </a:lnTo>
                  <a:lnTo>
                    <a:pt x="929468" y="129422"/>
                  </a:lnTo>
                  <a:lnTo>
                    <a:pt x="975902" y="137389"/>
                  </a:lnTo>
                  <a:lnTo>
                    <a:pt x="1020958" y="147857"/>
                  </a:lnTo>
                  <a:lnTo>
                    <a:pt x="1064315" y="160789"/>
                  </a:lnTo>
                  <a:lnTo>
                    <a:pt x="1093321" y="134103"/>
                  </a:lnTo>
                  <a:lnTo>
                    <a:pt x="1127516" y="110446"/>
                  </a:lnTo>
                  <a:lnTo>
                    <a:pt x="1166248" y="89929"/>
                  </a:lnTo>
                  <a:lnTo>
                    <a:pt x="1208865" y="72665"/>
                  </a:lnTo>
                  <a:lnTo>
                    <a:pt x="1254712" y="58767"/>
                  </a:lnTo>
                  <a:lnTo>
                    <a:pt x="1303139" y="48346"/>
                  </a:lnTo>
                  <a:lnTo>
                    <a:pt x="1353491" y="41516"/>
                  </a:lnTo>
                  <a:lnTo>
                    <a:pt x="1405117" y="38389"/>
                  </a:lnTo>
                  <a:lnTo>
                    <a:pt x="1457364" y="39077"/>
                  </a:lnTo>
                  <a:lnTo>
                    <a:pt x="1509579" y="43693"/>
                  </a:lnTo>
                  <a:lnTo>
                    <a:pt x="1561110" y="52349"/>
                  </a:lnTo>
                  <a:lnTo>
                    <a:pt x="1611304" y="65158"/>
                  </a:lnTo>
                  <a:lnTo>
                    <a:pt x="1660818" y="82938"/>
                  </a:lnTo>
                  <a:lnTo>
                    <a:pt x="1705284" y="104528"/>
                  </a:lnTo>
                  <a:lnTo>
                    <a:pt x="1733143" y="78249"/>
                  </a:lnTo>
                  <a:lnTo>
                    <a:pt x="1767115" y="55460"/>
                  </a:lnTo>
                  <a:lnTo>
                    <a:pt x="1806286" y="36337"/>
                  </a:lnTo>
                  <a:lnTo>
                    <a:pt x="1849745" y="21054"/>
                  </a:lnTo>
                  <a:lnTo>
                    <a:pt x="1896578" y="9786"/>
                  </a:lnTo>
                  <a:lnTo>
                    <a:pt x="1945872" y="2710"/>
                  </a:lnTo>
                  <a:lnTo>
                    <a:pt x="1996714" y="0"/>
                  </a:lnTo>
                  <a:lnTo>
                    <a:pt x="2048192" y="1831"/>
                  </a:lnTo>
                  <a:lnTo>
                    <a:pt x="2099393" y="8379"/>
                  </a:lnTo>
                  <a:lnTo>
                    <a:pt x="2149403" y="19819"/>
                  </a:lnTo>
                  <a:lnTo>
                    <a:pt x="2212554" y="43346"/>
                  </a:lnTo>
                  <a:lnTo>
                    <a:pt x="2264846" y="74302"/>
                  </a:lnTo>
                  <a:lnTo>
                    <a:pt x="2303096" y="52185"/>
                  </a:lnTo>
                  <a:lnTo>
                    <a:pt x="2345543" y="33936"/>
                  </a:lnTo>
                  <a:lnTo>
                    <a:pt x="2391385" y="19592"/>
                  </a:lnTo>
                  <a:lnTo>
                    <a:pt x="2439819" y="9192"/>
                  </a:lnTo>
                  <a:lnTo>
                    <a:pt x="2490043" y="2774"/>
                  </a:lnTo>
                  <a:lnTo>
                    <a:pt x="2541255" y="377"/>
                  </a:lnTo>
                  <a:lnTo>
                    <a:pt x="2592650" y="2039"/>
                  </a:lnTo>
                  <a:lnTo>
                    <a:pt x="2643427" y="7799"/>
                  </a:lnTo>
                  <a:lnTo>
                    <a:pt x="2692783" y="17694"/>
                  </a:lnTo>
                  <a:lnTo>
                    <a:pt x="2739916" y="31763"/>
                  </a:lnTo>
                  <a:lnTo>
                    <a:pt x="2784022" y="50045"/>
                  </a:lnTo>
                  <a:lnTo>
                    <a:pt x="2828863" y="75695"/>
                  </a:lnTo>
                  <a:lnTo>
                    <a:pt x="2865000" y="105131"/>
                  </a:lnTo>
                  <a:lnTo>
                    <a:pt x="2891732" y="137663"/>
                  </a:lnTo>
                  <a:lnTo>
                    <a:pt x="2908355" y="172600"/>
                  </a:lnTo>
                  <a:lnTo>
                    <a:pt x="2964900" y="183985"/>
                  </a:lnTo>
                  <a:lnTo>
                    <a:pt x="3016617" y="199562"/>
                  </a:lnTo>
                  <a:lnTo>
                    <a:pt x="3063067" y="218890"/>
                  </a:lnTo>
                  <a:lnTo>
                    <a:pt x="3103813" y="241534"/>
                  </a:lnTo>
                  <a:lnTo>
                    <a:pt x="3138414" y="267054"/>
                  </a:lnTo>
                  <a:lnTo>
                    <a:pt x="3166434" y="295014"/>
                  </a:lnTo>
                  <a:lnTo>
                    <a:pt x="3200974" y="356497"/>
                  </a:lnTo>
                  <a:lnTo>
                    <a:pt x="3206616" y="389145"/>
                  </a:lnTo>
                  <a:lnTo>
                    <a:pt x="3203923" y="422480"/>
                  </a:lnTo>
                  <a:lnTo>
                    <a:pt x="3188503" y="463807"/>
                  </a:lnTo>
                  <a:lnTo>
                    <a:pt x="3173912" y="486417"/>
                  </a:lnTo>
                  <a:lnTo>
                    <a:pt x="3209996" y="516939"/>
                  </a:lnTo>
                  <a:lnTo>
                    <a:pt x="3238529" y="549047"/>
                  </a:lnTo>
                  <a:lnTo>
                    <a:pt x="3259602" y="582355"/>
                  </a:lnTo>
                  <a:lnTo>
                    <a:pt x="3279718" y="651037"/>
                  </a:lnTo>
                  <a:lnTo>
                    <a:pt x="3278938" y="685641"/>
                  </a:lnTo>
                  <a:lnTo>
                    <a:pt x="3256144" y="753453"/>
                  </a:lnTo>
                  <a:lnTo>
                    <a:pt x="3234307" y="785890"/>
                  </a:lnTo>
                  <a:lnTo>
                    <a:pt x="3205629" y="816837"/>
                  </a:lnTo>
                  <a:lnTo>
                    <a:pt x="3170196" y="845907"/>
                  </a:lnTo>
                  <a:lnTo>
                    <a:pt x="3128098" y="872717"/>
                  </a:lnTo>
                  <a:lnTo>
                    <a:pt x="3079424" y="896881"/>
                  </a:lnTo>
                  <a:lnTo>
                    <a:pt x="3035903" y="913948"/>
                  </a:lnTo>
                  <a:lnTo>
                    <a:pt x="2989723" y="928351"/>
                  </a:lnTo>
                  <a:lnTo>
                    <a:pt x="2941277" y="939986"/>
                  </a:lnTo>
                  <a:lnTo>
                    <a:pt x="2890952" y="948750"/>
                  </a:lnTo>
                  <a:lnTo>
                    <a:pt x="2839140" y="954539"/>
                  </a:lnTo>
                  <a:lnTo>
                    <a:pt x="2822496" y="1020852"/>
                  </a:lnTo>
                  <a:lnTo>
                    <a:pt x="2777404" y="1080306"/>
                  </a:lnTo>
                  <a:lnTo>
                    <a:pt x="2745506" y="1106723"/>
                  </a:lnTo>
                  <a:lnTo>
                    <a:pt x="2708076" y="1130539"/>
                  </a:lnTo>
                  <a:lnTo>
                    <a:pt x="2665640" y="1151459"/>
                  </a:lnTo>
                  <a:lnTo>
                    <a:pt x="2618725" y="1169187"/>
                  </a:lnTo>
                  <a:lnTo>
                    <a:pt x="2567856" y="1183428"/>
                  </a:lnTo>
                  <a:lnTo>
                    <a:pt x="2513561" y="1193888"/>
                  </a:lnTo>
                  <a:lnTo>
                    <a:pt x="2456367" y="1200269"/>
                  </a:lnTo>
                  <a:lnTo>
                    <a:pt x="2396799" y="1202278"/>
                  </a:lnTo>
                  <a:lnTo>
                    <a:pt x="2348529" y="1200539"/>
                  </a:lnTo>
                  <a:lnTo>
                    <a:pt x="2301082" y="1195809"/>
                  </a:lnTo>
                  <a:lnTo>
                    <a:pt x="2254884" y="1188160"/>
                  </a:lnTo>
                  <a:lnTo>
                    <a:pt x="2210363" y="1177660"/>
                  </a:lnTo>
                  <a:lnTo>
                    <a:pt x="2167945" y="1164381"/>
                  </a:lnTo>
                  <a:lnTo>
                    <a:pt x="2124820" y="1222500"/>
                  </a:lnTo>
                  <a:lnTo>
                    <a:pt x="2096073" y="1248571"/>
                  </a:lnTo>
                  <a:lnTo>
                    <a:pt x="2063055" y="1272491"/>
                  </a:lnTo>
                  <a:lnTo>
                    <a:pt x="2026157" y="1294142"/>
                  </a:lnTo>
                  <a:lnTo>
                    <a:pt x="1985766" y="1313404"/>
                  </a:lnTo>
                  <a:lnTo>
                    <a:pt x="1942273" y="1330158"/>
                  </a:lnTo>
                  <a:lnTo>
                    <a:pt x="1896068" y="1344285"/>
                  </a:lnTo>
                  <a:lnTo>
                    <a:pt x="1847539" y="1355665"/>
                  </a:lnTo>
                  <a:lnTo>
                    <a:pt x="1797077" y="1364181"/>
                  </a:lnTo>
                  <a:lnTo>
                    <a:pt x="1745070" y="1369713"/>
                  </a:lnTo>
                  <a:lnTo>
                    <a:pt x="1691908" y="1372142"/>
                  </a:lnTo>
                  <a:lnTo>
                    <a:pt x="1637981" y="1371348"/>
                  </a:lnTo>
                  <a:lnTo>
                    <a:pt x="1583678" y="1367213"/>
                  </a:lnTo>
                  <a:lnTo>
                    <a:pt x="1529389" y="1359618"/>
                  </a:lnTo>
                  <a:lnTo>
                    <a:pt x="1474042" y="1348017"/>
                  </a:lnTo>
                  <a:lnTo>
                    <a:pt x="1421726" y="1332965"/>
                  </a:lnTo>
                  <a:lnTo>
                    <a:pt x="1372909" y="1314660"/>
                  </a:lnTo>
                  <a:lnTo>
                    <a:pt x="1328061" y="1293299"/>
                  </a:lnTo>
                  <a:lnTo>
                    <a:pt x="1287651" y="1269078"/>
                  </a:lnTo>
                  <a:lnTo>
                    <a:pt x="1252148" y="1242194"/>
                  </a:lnTo>
                  <a:lnTo>
                    <a:pt x="1202422" y="1257490"/>
                  </a:lnTo>
                  <a:lnTo>
                    <a:pt x="1151320" y="1269793"/>
                  </a:lnTo>
                  <a:lnTo>
                    <a:pt x="1099177" y="1279151"/>
                  </a:lnTo>
                  <a:lnTo>
                    <a:pt x="1046331" y="1285612"/>
                  </a:lnTo>
                  <a:lnTo>
                    <a:pt x="993119" y="1289223"/>
                  </a:lnTo>
                  <a:lnTo>
                    <a:pt x="939877" y="1290033"/>
                  </a:lnTo>
                  <a:lnTo>
                    <a:pt x="886943" y="1288089"/>
                  </a:lnTo>
                  <a:lnTo>
                    <a:pt x="834653" y="1283440"/>
                  </a:lnTo>
                  <a:lnTo>
                    <a:pt x="783344" y="1276134"/>
                  </a:lnTo>
                  <a:lnTo>
                    <a:pt x="733353" y="1266218"/>
                  </a:lnTo>
                  <a:lnTo>
                    <a:pt x="685017" y="1253740"/>
                  </a:lnTo>
                  <a:lnTo>
                    <a:pt x="638673" y="1238749"/>
                  </a:lnTo>
                  <a:lnTo>
                    <a:pt x="594657" y="1221292"/>
                  </a:lnTo>
                  <a:lnTo>
                    <a:pt x="553307" y="1201418"/>
                  </a:lnTo>
                  <a:lnTo>
                    <a:pt x="514960" y="1179173"/>
                  </a:lnTo>
                  <a:lnTo>
                    <a:pt x="479951" y="1154607"/>
                  </a:lnTo>
                  <a:lnTo>
                    <a:pt x="448619" y="1127767"/>
                  </a:lnTo>
                  <a:lnTo>
                    <a:pt x="442396" y="1121735"/>
                  </a:lnTo>
                  <a:lnTo>
                    <a:pt x="382747" y="1122667"/>
                  </a:lnTo>
                  <a:lnTo>
                    <a:pt x="325396" y="1117706"/>
                  </a:lnTo>
                  <a:lnTo>
                    <a:pt x="271379" y="1107316"/>
                  </a:lnTo>
                  <a:lnTo>
                    <a:pt x="221733" y="1091965"/>
                  </a:lnTo>
                  <a:lnTo>
                    <a:pt x="177496" y="1072117"/>
                  </a:lnTo>
                  <a:lnTo>
                    <a:pt x="139703" y="1048239"/>
                  </a:lnTo>
                  <a:lnTo>
                    <a:pt x="109393" y="1020796"/>
                  </a:lnTo>
                  <a:lnTo>
                    <a:pt x="75366" y="957079"/>
                  </a:lnTo>
                  <a:lnTo>
                    <a:pt x="74832" y="916064"/>
                  </a:lnTo>
                  <a:lnTo>
                    <a:pt x="89669" y="876418"/>
                  </a:lnTo>
                  <a:lnTo>
                    <a:pt x="119104" y="839511"/>
                  </a:lnTo>
                  <a:lnTo>
                    <a:pt x="162361" y="806711"/>
                  </a:lnTo>
                  <a:lnTo>
                    <a:pt x="108458" y="784173"/>
                  </a:lnTo>
                  <a:lnTo>
                    <a:pt x="64793" y="756776"/>
                  </a:lnTo>
                  <a:lnTo>
                    <a:pt x="31845" y="725558"/>
                  </a:lnTo>
                  <a:lnTo>
                    <a:pt x="10088" y="691554"/>
                  </a:lnTo>
                  <a:lnTo>
                    <a:pt x="0" y="655799"/>
                  </a:lnTo>
                  <a:lnTo>
                    <a:pt x="2055" y="619331"/>
                  </a:lnTo>
                  <a:lnTo>
                    <a:pt x="16732" y="583183"/>
                  </a:lnTo>
                  <a:lnTo>
                    <a:pt x="44505" y="548393"/>
                  </a:lnTo>
                  <a:lnTo>
                    <a:pt x="80928" y="519491"/>
                  </a:lnTo>
                  <a:lnTo>
                    <a:pt x="125574" y="495301"/>
                  </a:lnTo>
                  <a:lnTo>
                    <a:pt x="177066" y="476329"/>
                  </a:lnTo>
                  <a:lnTo>
                    <a:pt x="234026" y="463082"/>
                  </a:lnTo>
                  <a:lnTo>
                    <a:pt x="295076" y="456064"/>
                  </a:lnTo>
                  <a:lnTo>
                    <a:pt x="297870" y="451746"/>
                  </a:lnTo>
                  <a:close/>
                </a:path>
                <a:path w="3279775" h="1372235">
                  <a:moveTo>
                    <a:pt x="358068" y="826650"/>
                  </a:moveTo>
                  <a:lnTo>
                    <a:pt x="307917" y="826720"/>
                  </a:lnTo>
                  <a:lnTo>
                    <a:pt x="258611" y="822443"/>
                  </a:lnTo>
                  <a:lnTo>
                    <a:pt x="210996" y="813952"/>
                  </a:lnTo>
                  <a:lnTo>
                    <a:pt x="165917" y="801377"/>
                  </a:lnTo>
                </a:path>
                <a:path w="3279775" h="1372235">
                  <a:moveTo>
                    <a:pt x="527613" y="1103599"/>
                  </a:moveTo>
                  <a:lnTo>
                    <a:pt x="507118" y="1107805"/>
                  </a:lnTo>
                  <a:lnTo>
                    <a:pt x="486243" y="1111233"/>
                  </a:lnTo>
                  <a:lnTo>
                    <a:pt x="465034" y="1113874"/>
                  </a:lnTo>
                  <a:lnTo>
                    <a:pt x="443539" y="1115715"/>
                  </a:lnTo>
                </a:path>
                <a:path w="3279775" h="1372235">
                  <a:moveTo>
                    <a:pt x="1251894" y="1236670"/>
                  </a:moveTo>
                  <a:lnTo>
                    <a:pt x="1237297" y="1223451"/>
                  </a:lnTo>
                  <a:lnTo>
                    <a:pt x="1223986" y="1209819"/>
                  </a:lnTo>
                  <a:lnTo>
                    <a:pt x="1211961" y="1195800"/>
                  </a:lnTo>
                  <a:lnTo>
                    <a:pt x="1201221" y="1181425"/>
                  </a:lnTo>
                </a:path>
                <a:path w="3279775" h="1372235">
                  <a:moveTo>
                    <a:pt x="2188519" y="1098900"/>
                  </a:moveTo>
                  <a:lnTo>
                    <a:pt x="2185596" y="1114271"/>
                  </a:lnTo>
                  <a:lnTo>
                    <a:pt x="2181232" y="1129520"/>
                  </a:lnTo>
                  <a:lnTo>
                    <a:pt x="2175464" y="1144616"/>
                  </a:lnTo>
                  <a:lnTo>
                    <a:pt x="2168326" y="1159530"/>
                  </a:lnTo>
                </a:path>
                <a:path w="3279775" h="1372235">
                  <a:moveTo>
                    <a:pt x="2590728" y="724288"/>
                  </a:moveTo>
                  <a:lnTo>
                    <a:pt x="2645024" y="742181"/>
                  </a:lnTo>
                  <a:lnTo>
                    <a:pt x="2693574" y="763940"/>
                  </a:lnTo>
                  <a:lnTo>
                    <a:pt x="2735898" y="789122"/>
                  </a:lnTo>
                  <a:lnTo>
                    <a:pt x="2771513" y="817284"/>
                  </a:lnTo>
                  <a:lnTo>
                    <a:pt x="2799936" y="847982"/>
                  </a:lnTo>
                  <a:lnTo>
                    <a:pt x="2820685" y="880772"/>
                  </a:lnTo>
                  <a:lnTo>
                    <a:pt x="2833279" y="915211"/>
                  </a:lnTo>
                  <a:lnTo>
                    <a:pt x="2837235" y="950856"/>
                  </a:lnTo>
                </a:path>
                <a:path w="3279775" h="1372235">
                  <a:moveTo>
                    <a:pt x="3172388" y="482988"/>
                  </a:moveTo>
                  <a:lnTo>
                    <a:pt x="3151526" y="506908"/>
                  </a:lnTo>
                  <a:lnTo>
                    <a:pt x="3126081" y="529184"/>
                  </a:lnTo>
                  <a:lnTo>
                    <a:pt x="3096325" y="549604"/>
                  </a:lnTo>
                  <a:lnTo>
                    <a:pt x="3062533" y="567951"/>
                  </a:lnTo>
                </a:path>
                <a:path w="3279775" h="1372235">
                  <a:moveTo>
                    <a:pt x="2908863" y="167774"/>
                  </a:moveTo>
                  <a:lnTo>
                    <a:pt x="2911580" y="177795"/>
                  </a:lnTo>
                  <a:lnTo>
                    <a:pt x="2913451" y="187840"/>
                  </a:lnTo>
                  <a:lnTo>
                    <a:pt x="2914489" y="197885"/>
                  </a:lnTo>
                  <a:lnTo>
                    <a:pt x="2914705" y="207906"/>
                  </a:lnTo>
                </a:path>
                <a:path w="3279775" h="1372235">
                  <a:moveTo>
                    <a:pt x="2207569" y="121038"/>
                  </a:moveTo>
                  <a:lnTo>
                    <a:pt x="2219182" y="107398"/>
                  </a:lnTo>
                  <a:lnTo>
                    <a:pt x="2232461" y="94305"/>
                  </a:lnTo>
                  <a:lnTo>
                    <a:pt x="2247360" y="81783"/>
                  </a:lnTo>
                  <a:lnTo>
                    <a:pt x="2263830" y="69857"/>
                  </a:lnTo>
                </a:path>
                <a:path w="3279775" h="1372235">
                  <a:moveTo>
                    <a:pt x="1681408" y="145422"/>
                  </a:moveTo>
                  <a:lnTo>
                    <a:pt x="1686407" y="134071"/>
                  </a:lnTo>
                  <a:lnTo>
                    <a:pt x="1692632" y="122911"/>
                  </a:lnTo>
                  <a:lnTo>
                    <a:pt x="1700071" y="111989"/>
                  </a:lnTo>
                  <a:lnTo>
                    <a:pt x="1708713" y="101353"/>
                  </a:lnTo>
                </a:path>
                <a:path w="3279775" h="1372235">
                  <a:moveTo>
                    <a:pt x="1063934" y="160408"/>
                  </a:moveTo>
                  <a:lnTo>
                    <a:pt x="1090281" y="169810"/>
                  </a:lnTo>
                  <a:lnTo>
                    <a:pt x="1115544" y="180093"/>
                  </a:lnTo>
                  <a:lnTo>
                    <a:pt x="1139640" y="191233"/>
                  </a:lnTo>
                  <a:lnTo>
                    <a:pt x="1162486" y="203207"/>
                  </a:lnTo>
                </a:path>
                <a:path w="3279775" h="1372235">
                  <a:moveTo>
                    <a:pt x="315142" y="496831"/>
                  </a:moveTo>
                  <a:lnTo>
                    <a:pt x="309639" y="485734"/>
                  </a:lnTo>
                  <a:lnTo>
                    <a:pt x="304934" y="474543"/>
                  </a:lnTo>
                  <a:lnTo>
                    <a:pt x="301015" y="463255"/>
                  </a:lnTo>
                  <a:lnTo>
                    <a:pt x="297870" y="451873"/>
                  </a:lnTo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1140" y="1607565"/>
            <a:ext cx="8366759" cy="4036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backup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5" dirty="0">
                <a:latin typeface="Carlito"/>
                <a:cs typeface="Carlito"/>
              </a:rPr>
              <a:t>duplicate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file, </a:t>
            </a:r>
            <a:r>
              <a:rPr sz="3200" spc="-15" dirty="0">
                <a:latin typeface="Carlito"/>
                <a:cs typeface="Carlito"/>
              </a:rPr>
              <a:t>program, </a:t>
            </a:r>
            <a:r>
              <a:rPr sz="3200" spc="-5" dirty="0">
                <a:latin typeface="Carlito"/>
                <a:cs typeface="Carlito"/>
              </a:rPr>
              <a:t>or disk  </a:t>
            </a:r>
            <a:r>
              <a:rPr sz="3200" spc="-10" dirty="0">
                <a:latin typeface="Carlito"/>
                <a:cs typeface="Carlito"/>
              </a:rPr>
              <a:t>that can </a:t>
            </a:r>
            <a:r>
              <a:rPr sz="3200" spc="-5" dirty="0">
                <a:latin typeface="Carlito"/>
                <a:cs typeface="Carlito"/>
              </a:rPr>
              <a:t>be used </a:t>
            </a:r>
            <a:r>
              <a:rPr sz="3200" dirty="0">
                <a:latin typeface="Carlito"/>
                <a:cs typeface="Carlito"/>
              </a:rPr>
              <a:t>if the </a:t>
            </a:r>
            <a:r>
              <a:rPr sz="3200" spc="-5" dirty="0">
                <a:latin typeface="Carlito"/>
                <a:cs typeface="Carlito"/>
              </a:rPr>
              <a:t>original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lost, </a:t>
            </a:r>
            <a:r>
              <a:rPr sz="3200" spc="-5" dirty="0">
                <a:latin typeface="Carlito"/>
                <a:cs typeface="Carlito"/>
              </a:rPr>
              <a:t>damaged,  or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destroyed</a:t>
            </a:r>
            <a:endParaRPr sz="3200">
              <a:latin typeface="Carlito"/>
              <a:cs typeface="Carlito"/>
            </a:endParaRPr>
          </a:p>
          <a:p>
            <a:pPr marL="469900" algn="just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30" dirty="0">
                <a:latin typeface="Carlito"/>
                <a:cs typeface="Carlito"/>
              </a:rPr>
              <a:t>To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back up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file </a:t>
            </a:r>
            <a:r>
              <a:rPr sz="2800" spc="-5" dirty="0">
                <a:latin typeface="Carlito"/>
                <a:cs typeface="Carlito"/>
              </a:rPr>
              <a:t>means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25" dirty="0">
                <a:latin typeface="Carlito"/>
                <a:cs typeface="Carlito"/>
              </a:rPr>
              <a:t>make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copy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50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it</a:t>
            </a:r>
            <a:endParaRPr sz="2800">
              <a:latin typeface="Carlito"/>
              <a:cs typeface="Carlito"/>
            </a:endParaRPr>
          </a:p>
          <a:p>
            <a:pPr marL="355600" marR="76835" indent="-342900" algn="just">
              <a:lnSpc>
                <a:spcPct val="100000"/>
              </a:lnSpc>
              <a:spcBef>
                <a:spcPts val="75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Offsite </a:t>
            </a:r>
            <a:r>
              <a:rPr sz="3200" spc="-15" dirty="0">
                <a:latin typeface="Carlito"/>
                <a:cs typeface="Carlito"/>
              </a:rPr>
              <a:t>backups are </a:t>
            </a:r>
            <a:r>
              <a:rPr sz="3200" spc="-20" dirty="0">
                <a:latin typeface="Carlito"/>
                <a:cs typeface="Carlito"/>
              </a:rPr>
              <a:t>stored </a:t>
            </a:r>
            <a:r>
              <a:rPr sz="3200" spc="-10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location </a:t>
            </a:r>
            <a:r>
              <a:rPr sz="3200" spc="-20" dirty="0">
                <a:latin typeface="Carlito"/>
                <a:cs typeface="Carlito"/>
              </a:rPr>
              <a:t>separate 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computer</a:t>
            </a:r>
            <a:r>
              <a:rPr sz="3200" spc="-15" dirty="0">
                <a:latin typeface="Carlito"/>
                <a:cs typeface="Carlito"/>
              </a:rPr>
              <a:t> site</a:t>
            </a:r>
            <a:endParaRPr sz="3200">
              <a:latin typeface="Carlito"/>
              <a:cs typeface="Carlito"/>
            </a:endParaRPr>
          </a:p>
          <a:p>
            <a:pPr marL="5391785" marR="1873250" indent="132080">
              <a:lnSpc>
                <a:spcPct val="100000"/>
              </a:lnSpc>
              <a:spcBef>
                <a:spcPts val="844"/>
              </a:spcBef>
            </a:pP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Cloud  S</a:t>
            </a:r>
            <a:r>
              <a:rPr sz="2800" spc="-3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2800" spc="-1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800" spc="-7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800" spc="-2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28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808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Backing Up </a:t>
            </a:r>
            <a:r>
              <a:rPr spc="-235" dirty="0">
                <a:latin typeface="Arial"/>
                <a:cs typeface="Arial"/>
              </a:rPr>
              <a:t>– </a:t>
            </a:r>
            <a:r>
              <a:rPr spc="-5" dirty="0"/>
              <a:t>The </a:t>
            </a:r>
            <a:r>
              <a:rPr spc="-15" dirty="0"/>
              <a:t>Ultimate</a:t>
            </a:r>
            <a:r>
              <a:rPr spc="-10" dirty="0"/>
              <a:t> </a:t>
            </a:r>
            <a:r>
              <a:rPr spc="-25" dirty="0"/>
              <a:t>Safeguard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2896870" cy="176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rlito"/>
                <a:cs typeface="Carlito"/>
              </a:rPr>
              <a:t>Two </a:t>
            </a:r>
            <a:r>
              <a:rPr sz="2800" spc="-15" dirty="0">
                <a:latin typeface="Carlito"/>
                <a:cs typeface="Carlito"/>
              </a:rPr>
              <a:t>categories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of  </a:t>
            </a:r>
            <a:r>
              <a:rPr sz="2800" spc="-15" dirty="0">
                <a:latin typeface="Carlito"/>
                <a:cs typeface="Carlito"/>
              </a:rPr>
              <a:t>backups: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Full</a:t>
            </a:r>
            <a:r>
              <a:rPr sz="2400" spc="-12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backup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rlito"/>
                <a:cs typeface="Carlito"/>
              </a:rPr>
              <a:t>Selective</a:t>
            </a:r>
            <a:r>
              <a:rPr sz="2400" spc="-10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backup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1610613"/>
            <a:ext cx="28714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</a:t>
            </a:r>
            <a:r>
              <a:rPr sz="2800" spc="-45" dirty="0">
                <a:latin typeface="Carlito"/>
                <a:cs typeface="Carlito"/>
              </a:rPr>
              <a:t>r</a:t>
            </a:r>
            <a:r>
              <a:rPr sz="2800" spc="-5" dirty="0">
                <a:latin typeface="Carlito"/>
                <a:cs typeface="Carlito"/>
              </a:rPr>
              <a:t>ee</a:t>
            </a:r>
            <a:r>
              <a:rPr sz="2800" spc="-10" dirty="0">
                <a:latin typeface="Carlito"/>
                <a:cs typeface="Carlito"/>
              </a:rPr>
              <a:t>-</a:t>
            </a:r>
            <a:r>
              <a:rPr sz="2800" spc="-25" dirty="0">
                <a:latin typeface="Carlito"/>
                <a:cs typeface="Carlito"/>
              </a:rPr>
              <a:t>g</a:t>
            </a:r>
            <a:r>
              <a:rPr sz="2800" spc="-5" dirty="0">
                <a:latin typeface="Carlito"/>
                <a:cs typeface="Carlito"/>
              </a:rPr>
              <a:t>ene</a:t>
            </a:r>
            <a:r>
              <a:rPr sz="2800" spc="-75" dirty="0">
                <a:latin typeface="Carlito"/>
                <a:cs typeface="Carlito"/>
              </a:rPr>
              <a:t>r</a:t>
            </a:r>
            <a:r>
              <a:rPr sz="2800" spc="-25" dirty="0">
                <a:latin typeface="Carlito"/>
                <a:cs typeface="Carlito"/>
              </a:rPr>
              <a:t>a</a:t>
            </a:r>
            <a:r>
              <a:rPr sz="2800" spc="-5" dirty="0">
                <a:latin typeface="Carlito"/>
                <a:cs typeface="Carlito"/>
              </a:rPr>
              <a:t>tion  </a:t>
            </a:r>
            <a:r>
              <a:rPr sz="2800" spc="-10" dirty="0">
                <a:latin typeface="Carlito"/>
                <a:cs typeface="Carlito"/>
              </a:rPr>
              <a:t>backup</a:t>
            </a:r>
            <a:r>
              <a:rPr sz="2800" spc="-5" dirty="0">
                <a:latin typeface="Carlito"/>
                <a:cs typeface="Carlito"/>
              </a:rPr>
              <a:t> policy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29275" y="2619375"/>
            <a:ext cx="1762125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43778" y="2899663"/>
            <a:ext cx="13436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Grandparent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76900" y="3533775"/>
            <a:ext cx="1666875" cy="1362075"/>
            <a:chOff x="5676900" y="3533775"/>
            <a:chExt cx="1666875" cy="1362075"/>
          </a:xfrm>
        </p:grpSpPr>
        <p:sp>
          <p:nvSpPr>
            <p:cNvPr id="8" name="object 8"/>
            <p:cNvSpPr/>
            <p:nvPr/>
          </p:nvSpPr>
          <p:spPr>
            <a:xfrm>
              <a:off x="6257925" y="3533775"/>
              <a:ext cx="504825" cy="447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76900" y="3905250"/>
              <a:ext cx="1666875" cy="990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165341" y="4185920"/>
            <a:ext cx="701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5" dirty="0">
                <a:solidFill>
                  <a:srgbClr val="FFFFFF"/>
                </a:solidFill>
                <a:latin typeface="Carlito"/>
                <a:cs typeface="Carlito"/>
              </a:rPr>
              <a:t>P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spc="-30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000" spc="-25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76900" y="4819650"/>
            <a:ext cx="1666875" cy="1362075"/>
            <a:chOff x="5676900" y="4819650"/>
            <a:chExt cx="1666875" cy="1362075"/>
          </a:xfrm>
        </p:grpSpPr>
        <p:sp>
          <p:nvSpPr>
            <p:cNvPr id="12" name="object 12"/>
            <p:cNvSpPr/>
            <p:nvPr/>
          </p:nvSpPr>
          <p:spPr>
            <a:xfrm>
              <a:off x="6257925" y="4819650"/>
              <a:ext cx="504825" cy="4476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676900" y="5191125"/>
              <a:ext cx="1666875" cy="990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43065" y="5472176"/>
            <a:ext cx="5448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rlito"/>
                <a:cs typeface="Carlito"/>
              </a:rPr>
              <a:t>Chi</a:t>
            </a:r>
            <a:r>
              <a:rPr sz="2000" spc="-10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2000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42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Wireless</a:t>
            </a:r>
            <a:r>
              <a:rPr spc="-35" dirty="0"/>
              <a:t> </a:t>
            </a:r>
            <a:r>
              <a:rPr spc="-5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521131"/>
            <a:ext cx="7626350" cy="228536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Wireless </a:t>
            </a:r>
            <a:r>
              <a:rPr sz="2800" spc="-5" dirty="0">
                <a:latin typeface="Carlito"/>
                <a:cs typeface="Carlito"/>
              </a:rPr>
              <a:t>access </a:t>
            </a:r>
            <a:r>
              <a:rPr sz="2800" spc="-10" dirty="0">
                <a:latin typeface="Carlito"/>
                <a:cs typeface="Carlito"/>
              </a:rPr>
              <a:t>poses </a:t>
            </a:r>
            <a:r>
              <a:rPr sz="2800" spc="-5" dirty="0">
                <a:latin typeface="Carlito"/>
                <a:cs typeface="Carlito"/>
              </a:rPr>
              <a:t>additional </a:t>
            </a:r>
            <a:r>
              <a:rPr sz="2800" spc="-10" dirty="0">
                <a:latin typeface="Carlito"/>
                <a:cs typeface="Carlito"/>
              </a:rPr>
              <a:t>security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risks</a:t>
            </a:r>
            <a:endParaRPr sz="2800">
              <a:latin typeface="Carlito"/>
              <a:cs typeface="Carlito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Carlito"/>
                <a:cs typeface="Carlito"/>
              </a:rPr>
              <a:t>About 80 </a:t>
            </a:r>
            <a:r>
              <a:rPr sz="2400" spc="-10" dirty="0">
                <a:latin typeface="Carlito"/>
                <a:cs typeface="Carlito"/>
              </a:rPr>
              <a:t>percent </a:t>
            </a:r>
            <a:r>
              <a:rPr sz="2400" spc="-5" dirty="0">
                <a:latin typeface="Carlito"/>
                <a:cs typeface="Carlito"/>
              </a:rPr>
              <a:t>of wireless </a:t>
            </a:r>
            <a:r>
              <a:rPr sz="2400" spc="-15" dirty="0">
                <a:latin typeface="Carlito"/>
                <a:cs typeface="Carlito"/>
              </a:rPr>
              <a:t>networks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5" dirty="0">
                <a:latin typeface="Carlito"/>
                <a:cs typeface="Carlito"/>
              </a:rPr>
              <a:t>no</a:t>
            </a:r>
            <a:r>
              <a:rPr sz="2400" spc="235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security</a:t>
            </a:r>
            <a:endParaRPr sz="24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2400" spc="-10" dirty="0">
                <a:latin typeface="Carlito"/>
                <a:cs typeface="Carlito"/>
              </a:rPr>
              <a:t>protection</a:t>
            </a:r>
            <a:endParaRPr sz="2400">
              <a:latin typeface="Carlito"/>
              <a:cs typeface="Carlito"/>
            </a:endParaRPr>
          </a:p>
          <a:p>
            <a:pPr marL="355600" marR="142240" indent="-342900">
              <a:lnSpc>
                <a:spcPct val="100000"/>
              </a:lnSpc>
              <a:spcBef>
                <a:spcPts val="64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0" dirty="0">
                <a:latin typeface="Carlito"/>
                <a:cs typeface="Carlito"/>
              </a:rPr>
              <a:t>War </a:t>
            </a:r>
            <a:r>
              <a:rPr sz="2800" spc="-10" dirty="0">
                <a:latin typeface="Carlito"/>
                <a:cs typeface="Carlito"/>
              </a:rPr>
              <a:t>driving allows individuals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0" dirty="0">
                <a:latin typeface="Carlito"/>
                <a:cs typeface="Carlito"/>
              </a:rPr>
              <a:t>detect wireless  </a:t>
            </a:r>
            <a:r>
              <a:rPr sz="2800" spc="-15" dirty="0">
                <a:latin typeface="Carlito"/>
                <a:cs typeface="Carlito"/>
              </a:rPr>
              <a:t>networks </a:t>
            </a:r>
            <a:r>
              <a:rPr sz="2800" spc="-5" dirty="0">
                <a:latin typeface="Carlito"/>
                <a:cs typeface="Carlito"/>
              </a:rPr>
              <a:t>while </a:t>
            </a:r>
            <a:r>
              <a:rPr sz="2800" spc="-10" dirty="0">
                <a:latin typeface="Carlito"/>
                <a:cs typeface="Carlito"/>
              </a:rPr>
              <a:t>driving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vehicle </a:t>
            </a:r>
            <a:r>
              <a:rPr sz="2800" spc="-15" dirty="0">
                <a:latin typeface="Carlito"/>
                <a:cs typeface="Carlito"/>
              </a:rPr>
              <a:t>through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spc="10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area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800100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3962349"/>
            <a:ext cx="3048000" cy="2352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642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Wireless</a:t>
            </a:r>
            <a:r>
              <a:rPr spc="-35" dirty="0"/>
              <a:t> </a:t>
            </a:r>
            <a:r>
              <a:rPr spc="-5" dirty="0"/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77859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In additional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using </a:t>
            </a:r>
            <a:r>
              <a:rPr sz="3200" spc="-15" dirty="0">
                <a:latin typeface="Carlito"/>
                <a:cs typeface="Carlito"/>
              </a:rPr>
              <a:t>firewalls, </a:t>
            </a:r>
            <a:r>
              <a:rPr sz="3200" spc="-5" dirty="0">
                <a:latin typeface="Carlito"/>
                <a:cs typeface="Carlito"/>
              </a:rPr>
              <a:t>some </a:t>
            </a:r>
            <a:r>
              <a:rPr sz="3200" spc="-20" dirty="0">
                <a:latin typeface="Carlito"/>
                <a:cs typeface="Carlito"/>
              </a:rPr>
              <a:t>safeguards  improve </a:t>
            </a:r>
            <a:r>
              <a:rPr sz="3200" spc="-5" dirty="0">
                <a:latin typeface="Carlito"/>
                <a:cs typeface="Carlito"/>
              </a:rPr>
              <a:t>security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wireless</a:t>
            </a:r>
            <a:r>
              <a:rPr sz="3200" spc="-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networks: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90675" y="2695575"/>
            <a:ext cx="2943225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48357" y="2957271"/>
            <a:ext cx="2416810" cy="114871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53340" algn="just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wireless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access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point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should not 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broadcast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an</a:t>
            </a:r>
            <a:r>
              <a:rPr sz="26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SSID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43425" y="2695575"/>
            <a:ext cx="3152775" cy="1781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2885" y="3138881"/>
            <a:ext cx="256857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988060" marR="5080" indent="-975994">
              <a:lnSpc>
                <a:spcPts val="2860"/>
              </a:lnSpc>
              <a:spcBef>
                <a:spcPts val="415"/>
              </a:spcBef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Change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6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rlito"/>
                <a:cs typeface="Carlito"/>
              </a:rPr>
              <a:t>default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SSID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14475" y="4581525"/>
            <a:ext cx="3152775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772157" y="4704079"/>
            <a:ext cx="2571115" cy="15113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635" algn="ctr">
              <a:lnSpc>
                <a:spcPct val="91600"/>
              </a:lnSpc>
              <a:spcBef>
                <a:spcPts val="365"/>
              </a:spcBef>
            </a:pP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Configure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 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WAP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so that only  certain devices</a:t>
            </a:r>
            <a:r>
              <a:rPr sz="26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can 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access</a:t>
            </a:r>
            <a:r>
              <a:rPr sz="2600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1050" y="4629150"/>
            <a:ext cx="3057525" cy="17811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50129" y="5066791"/>
            <a:ext cx="2473325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5240" marR="5080" indent="-3175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solidFill>
                  <a:srgbClr val="FFFFFF"/>
                </a:solidFill>
                <a:latin typeface="Carlito"/>
                <a:cs typeface="Carlito"/>
              </a:rPr>
              <a:t>Use </a:t>
            </a:r>
            <a:r>
              <a:rPr sz="2600" spc="-65" dirty="0">
                <a:solidFill>
                  <a:srgbClr val="FFFFFF"/>
                </a:solidFill>
                <a:latin typeface="Carlito"/>
                <a:cs typeface="Carlito"/>
              </a:rPr>
              <a:t>WPA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26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50" dirty="0">
                <a:solidFill>
                  <a:srgbClr val="FFFFFF"/>
                </a:solidFill>
                <a:latin typeface="Carlito"/>
                <a:cs typeface="Carlito"/>
              </a:rPr>
              <a:t>WPA2  </a:t>
            </a:r>
            <a:r>
              <a:rPr sz="2600" spc="-5" dirty="0">
                <a:solidFill>
                  <a:srgbClr val="FFFFFF"/>
                </a:solidFill>
                <a:latin typeface="Carlito"/>
                <a:cs typeface="Carlito"/>
              </a:rPr>
              <a:t>security</a:t>
            </a:r>
            <a:r>
              <a:rPr sz="26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rlito"/>
                <a:cs typeface="Carlito"/>
              </a:rPr>
              <a:t>standards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Health </a:t>
            </a:r>
            <a:r>
              <a:rPr spc="-10" dirty="0"/>
              <a:t>Concerns </a:t>
            </a:r>
            <a:r>
              <a:rPr spc="-5" dirty="0"/>
              <a:t>of </a:t>
            </a:r>
            <a:r>
              <a:rPr spc="-15" dirty="0"/>
              <a:t>Computer</a:t>
            </a:r>
            <a:r>
              <a:rPr spc="35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646804" cy="3955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857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rlito"/>
                <a:cs typeface="Carlito"/>
              </a:rPr>
              <a:t>The widespread use of  </a:t>
            </a:r>
            <a:r>
              <a:rPr sz="2800" spc="-20" dirty="0">
                <a:latin typeface="Carlito"/>
                <a:cs typeface="Carlito"/>
              </a:rPr>
              <a:t>computers </a:t>
            </a:r>
            <a:r>
              <a:rPr sz="2800" spc="-5" dirty="0">
                <a:latin typeface="Carlito"/>
                <a:cs typeface="Carlito"/>
              </a:rPr>
              <a:t>has led </a:t>
            </a:r>
            <a:r>
              <a:rPr sz="2800" spc="-20" dirty="0">
                <a:latin typeface="Carlito"/>
                <a:cs typeface="Carlito"/>
              </a:rPr>
              <a:t>to  </a:t>
            </a:r>
            <a:r>
              <a:rPr sz="2800" spc="-10" dirty="0">
                <a:latin typeface="Carlito"/>
                <a:cs typeface="Carlito"/>
              </a:rPr>
              <a:t>health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concerns</a:t>
            </a:r>
            <a:endParaRPr sz="2800">
              <a:latin typeface="Carlito"/>
              <a:cs typeface="Carlito"/>
            </a:endParaRPr>
          </a:p>
          <a:p>
            <a:pPr marL="756285" lvl="1" indent="-287020">
              <a:lnSpc>
                <a:spcPct val="100000"/>
              </a:lnSpc>
              <a:spcBef>
                <a:spcPts val="605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Repetitive </a:t>
            </a:r>
            <a:r>
              <a:rPr sz="2400" b="1" spc="-15" dirty="0">
                <a:solidFill>
                  <a:srgbClr val="DB7530"/>
                </a:solidFill>
                <a:latin typeface="Carlito"/>
                <a:cs typeface="Carlito"/>
              </a:rPr>
              <a:t>strain</a:t>
            </a:r>
            <a:r>
              <a:rPr sz="2400" b="1" spc="-55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injury</a:t>
            </a:r>
            <a:endParaRPr sz="2400">
              <a:latin typeface="Carlito"/>
              <a:cs typeface="Carlito"/>
            </a:endParaRPr>
          </a:p>
          <a:p>
            <a:pPr marL="756285">
              <a:lnSpc>
                <a:spcPct val="100000"/>
              </a:lnSpc>
            </a:pPr>
            <a:r>
              <a:rPr sz="2400" spc="-5" dirty="0">
                <a:latin typeface="Carlito"/>
                <a:cs typeface="Carlito"/>
              </a:rPr>
              <a:t>(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RSI</a:t>
            </a:r>
            <a:r>
              <a:rPr sz="2400" spc="-5" dirty="0">
                <a:latin typeface="Carlito"/>
                <a:cs typeface="Carlito"/>
              </a:rPr>
              <a:t>)</a:t>
            </a:r>
            <a:endParaRPr sz="2400">
              <a:latin typeface="Carlito"/>
              <a:cs typeface="Carlito"/>
            </a:endParaRPr>
          </a:p>
          <a:p>
            <a:pPr marL="1155700" lvl="2" indent="-229235">
              <a:lnSpc>
                <a:spcPct val="100000"/>
              </a:lnSpc>
              <a:spcBef>
                <a:spcPts val="509"/>
              </a:spcBef>
              <a:buClr>
                <a:srgbClr val="5F497A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20" dirty="0">
                <a:latin typeface="Carlito"/>
                <a:cs typeface="Carlito"/>
              </a:rPr>
              <a:t>Tendonitis</a:t>
            </a:r>
            <a:endParaRPr sz="2000">
              <a:latin typeface="Carlito"/>
              <a:cs typeface="Carlito"/>
            </a:endParaRPr>
          </a:p>
          <a:p>
            <a:pPr marL="1155700" marR="13335" lvl="2" indent="-228600">
              <a:lnSpc>
                <a:spcPct val="100000"/>
              </a:lnSpc>
              <a:spcBef>
                <a:spcPts val="480"/>
              </a:spcBef>
              <a:buClr>
                <a:srgbClr val="5F497A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rlito"/>
                <a:cs typeface="Carlito"/>
              </a:rPr>
              <a:t>Carpal </a:t>
            </a:r>
            <a:r>
              <a:rPr sz="2000" dirty="0">
                <a:latin typeface="Carlito"/>
                <a:cs typeface="Carlito"/>
              </a:rPr>
              <a:t>tunnel </a:t>
            </a:r>
            <a:r>
              <a:rPr sz="2000" spc="-15" dirty="0">
                <a:latin typeface="Carlito"/>
                <a:cs typeface="Carlito"/>
              </a:rPr>
              <a:t>syndrome  </a:t>
            </a:r>
            <a:r>
              <a:rPr sz="2000" spc="-5" dirty="0">
                <a:latin typeface="Carlito"/>
                <a:cs typeface="Carlito"/>
              </a:rPr>
              <a:t>(CTS)</a:t>
            </a:r>
            <a:endParaRPr sz="2000">
              <a:latin typeface="Carlito"/>
              <a:cs typeface="Carlito"/>
            </a:endParaRPr>
          </a:p>
          <a:p>
            <a:pPr marL="756285" marR="808990" lvl="1" indent="-287020">
              <a:lnSpc>
                <a:spcPct val="100000"/>
              </a:lnSpc>
              <a:spcBef>
                <a:spcPts val="550"/>
              </a:spcBef>
              <a:buClr>
                <a:srgbClr val="5F497A"/>
              </a:buClr>
              <a:buFont typeface="Arial"/>
              <a:buChar char="–"/>
              <a:tabLst>
                <a:tab pos="756920" algn="l"/>
              </a:tabLst>
            </a:pP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Computer</a:t>
            </a:r>
            <a:r>
              <a:rPr sz="2400" b="1" spc="-9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DB7530"/>
                </a:solidFill>
                <a:latin typeface="Carlito"/>
                <a:cs typeface="Carlito"/>
              </a:rPr>
              <a:t>vision  </a:t>
            </a:r>
            <a:r>
              <a:rPr sz="2400" b="1" spc="-10" dirty="0">
                <a:solidFill>
                  <a:srgbClr val="DB7530"/>
                </a:solidFill>
                <a:latin typeface="Carlito"/>
                <a:cs typeface="Carlito"/>
              </a:rPr>
              <a:t>syndrome</a:t>
            </a:r>
            <a:r>
              <a:rPr sz="2400" b="1" spc="-60" dirty="0">
                <a:solidFill>
                  <a:srgbClr val="DB7530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(CVS)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99195"/>
            <a:ext cx="4038600" cy="37279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579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Health </a:t>
            </a:r>
            <a:r>
              <a:rPr spc="-10" dirty="0"/>
              <a:t>Concerns </a:t>
            </a:r>
            <a:r>
              <a:rPr spc="-5" dirty="0"/>
              <a:t>of </a:t>
            </a:r>
            <a:r>
              <a:rPr spc="-15" dirty="0"/>
              <a:t>Computer</a:t>
            </a:r>
            <a:r>
              <a:rPr spc="35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/>
          <p:nvPr/>
        </p:nvSpPr>
        <p:spPr>
          <a:xfrm>
            <a:off x="1721104" y="1600200"/>
            <a:ext cx="5701792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Health </a:t>
            </a:r>
            <a:r>
              <a:rPr spc="-10" dirty="0"/>
              <a:t>Concerns </a:t>
            </a:r>
            <a:r>
              <a:rPr spc="-5" dirty="0"/>
              <a:t>of </a:t>
            </a:r>
            <a:r>
              <a:rPr spc="-15" dirty="0"/>
              <a:t>Computer</a:t>
            </a:r>
            <a:r>
              <a:rPr spc="35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4492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Ergonomics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dirty="0">
                <a:latin typeface="Carlito"/>
                <a:cs typeface="Carlito"/>
              </a:rPr>
              <a:t>an  </a:t>
            </a:r>
            <a:r>
              <a:rPr sz="2800" spc="-5" dirty="0">
                <a:latin typeface="Carlito"/>
                <a:cs typeface="Carlito"/>
              </a:rPr>
              <a:t>applied </a:t>
            </a:r>
            <a:r>
              <a:rPr sz="2800" spc="-10" dirty="0">
                <a:latin typeface="Carlito"/>
                <a:cs typeface="Carlito"/>
              </a:rPr>
              <a:t>science </a:t>
            </a:r>
            <a:r>
              <a:rPr sz="2800" spc="-15" dirty="0">
                <a:latin typeface="Carlito"/>
                <a:cs typeface="Carlito"/>
              </a:rPr>
              <a:t>devoted 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15" dirty="0">
                <a:latin typeface="Carlito"/>
                <a:cs typeface="Carlito"/>
              </a:rPr>
              <a:t>incorporating  </a:t>
            </a:r>
            <a:r>
              <a:rPr sz="2800" spc="-20" dirty="0">
                <a:latin typeface="Carlito"/>
                <a:cs typeface="Carlito"/>
              </a:rPr>
              <a:t>comfort, </a:t>
            </a:r>
            <a:r>
              <a:rPr sz="2800" spc="-30" dirty="0">
                <a:latin typeface="Carlito"/>
                <a:cs typeface="Carlito"/>
              </a:rPr>
              <a:t>efficiency,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20" dirty="0">
                <a:latin typeface="Carlito"/>
                <a:cs typeface="Carlito"/>
              </a:rPr>
              <a:t>safety into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design of  items in </a:t>
            </a:r>
            <a:r>
              <a:rPr sz="2800" spc="-5" dirty="0">
                <a:latin typeface="Carlito"/>
                <a:cs typeface="Carlito"/>
              </a:rPr>
              <a:t>the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workplace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820087"/>
            <a:ext cx="4038600" cy="4086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580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7150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Health </a:t>
            </a:r>
            <a:r>
              <a:rPr spc="-10" dirty="0"/>
              <a:t>Concerns </a:t>
            </a:r>
            <a:r>
              <a:rPr spc="-5" dirty="0"/>
              <a:t>of </a:t>
            </a:r>
            <a:r>
              <a:rPr spc="-15" dirty="0"/>
              <a:t>Computer</a:t>
            </a:r>
            <a:r>
              <a:rPr spc="35" dirty="0"/>
              <a:t> </a:t>
            </a:r>
            <a:r>
              <a:rPr spc="-5" dirty="0"/>
              <a:t>Use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24547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Computer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addiction </a:t>
            </a:r>
            <a:r>
              <a:rPr sz="3200" spc="-15" dirty="0">
                <a:latin typeface="Carlito"/>
                <a:cs typeface="Carlito"/>
              </a:rPr>
              <a:t>occurs </a:t>
            </a:r>
            <a:r>
              <a:rPr sz="3200" spc="-5" dirty="0">
                <a:latin typeface="Carlito"/>
                <a:cs typeface="Carlito"/>
              </a:rPr>
              <a:t>when the </a:t>
            </a:r>
            <a:r>
              <a:rPr sz="3200" spc="-10" dirty="0">
                <a:latin typeface="Carlito"/>
                <a:cs typeface="Carlito"/>
              </a:rPr>
              <a:t>computer  </a:t>
            </a:r>
            <a:r>
              <a:rPr sz="3200" spc="-200" dirty="0">
                <a:latin typeface="Arial"/>
                <a:cs typeface="Arial"/>
              </a:rPr>
              <a:t>consumes </a:t>
            </a:r>
            <a:r>
              <a:rPr sz="3200" spc="-180" dirty="0">
                <a:latin typeface="Arial"/>
                <a:cs typeface="Arial"/>
              </a:rPr>
              <a:t>someone’s </a:t>
            </a:r>
            <a:r>
              <a:rPr sz="3200" spc="-50" dirty="0">
                <a:latin typeface="Arial"/>
                <a:cs typeface="Arial"/>
              </a:rPr>
              <a:t>entire </a:t>
            </a:r>
            <a:r>
              <a:rPr sz="3200" spc="-150" dirty="0">
                <a:latin typeface="Arial"/>
                <a:cs typeface="Arial"/>
              </a:rPr>
              <a:t>social</a:t>
            </a:r>
            <a:r>
              <a:rPr sz="3200" spc="-310" dirty="0">
                <a:latin typeface="Arial"/>
                <a:cs typeface="Arial"/>
              </a:rPr>
              <a:t> </a:t>
            </a:r>
            <a:r>
              <a:rPr sz="3200" spc="-35" dirty="0">
                <a:latin typeface="Arial"/>
                <a:cs typeface="Arial"/>
              </a:rPr>
              <a:t>life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rlito"/>
                <a:cs typeface="Carlito"/>
              </a:rPr>
              <a:t>Symptoms </a:t>
            </a:r>
            <a:r>
              <a:rPr sz="3200" spc="-5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users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include: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39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581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5423" y="3221735"/>
            <a:ext cx="2466340" cy="1544320"/>
            <a:chOff x="725423" y="3221735"/>
            <a:chExt cx="2466340" cy="1544320"/>
          </a:xfrm>
        </p:grpSpPr>
        <p:sp>
          <p:nvSpPr>
            <p:cNvPr id="8" name="object 8"/>
            <p:cNvSpPr/>
            <p:nvPr/>
          </p:nvSpPr>
          <p:spPr>
            <a:xfrm>
              <a:off x="725423" y="3236975"/>
              <a:ext cx="2465832" cy="15285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95171" y="3221735"/>
              <a:ext cx="2007107" cy="14081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184" y="3278504"/>
            <a:ext cx="2341880" cy="1405255"/>
          </a:xfrm>
          <a:prstGeom prst="rect">
            <a:avLst/>
          </a:prstGeom>
          <a:solidFill>
            <a:srgbClr val="FFFFFF"/>
          </a:solidFill>
          <a:ln w="38100">
            <a:solidFill>
              <a:srgbClr val="735A92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467359" marR="458470" indent="-1905" algn="ctr">
              <a:lnSpc>
                <a:spcPts val="3070"/>
              </a:lnSpc>
              <a:spcBef>
                <a:spcPts val="795"/>
              </a:spcBef>
            </a:pPr>
            <a:r>
              <a:rPr sz="2800" spc="-30" dirty="0">
                <a:latin typeface="Carlito"/>
                <a:cs typeface="Carlito"/>
              </a:rPr>
              <a:t>Craves  </a:t>
            </a:r>
            <a:r>
              <a:rPr sz="2800" spc="-25" dirty="0">
                <a:latin typeface="Carlito"/>
                <a:cs typeface="Carlito"/>
              </a:rPr>
              <a:t>c</a:t>
            </a:r>
            <a:r>
              <a:rPr sz="2800" spc="-10" dirty="0">
                <a:latin typeface="Carlito"/>
                <a:cs typeface="Carlito"/>
              </a:rPr>
              <a:t>ompu</a:t>
            </a:r>
            <a:r>
              <a:rPr sz="2800" spc="-40" dirty="0">
                <a:latin typeface="Carlito"/>
                <a:cs typeface="Carlito"/>
              </a:rPr>
              <a:t>t</a:t>
            </a:r>
            <a:r>
              <a:rPr sz="2800" spc="-5" dirty="0">
                <a:latin typeface="Carlito"/>
                <a:cs typeface="Carlito"/>
              </a:rPr>
              <a:t>er  time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300984" y="3221735"/>
            <a:ext cx="2466340" cy="1544320"/>
            <a:chOff x="3300984" y="3221735"/>
            <a:chExt cx="2466340" cy="1544320"/>
          </a:xfrm>
        </p:grpSpPr>
        <p:sp>
          <p:nvSpPr>
            <p:cNvPr id="12" name="object 12"/>
            <p:cNvSpPr/>
            <p:nvPr/>
          </p:nvSpPr>
          <p:spPr>
            <a:xfrm>
              <a:off x="3300984" y="3236975"/>
              <a:ext cx="2465832" cy="15285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9188" y="3221735"/>
              <a:ext cx="2333243" cy="14081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363086" y="3278504"/>
            <a:ext cx="2341880" cy="1405255"/>
          </a:xfrm>
          <a:prstGeom prst="rect">
            <a:avLst/>
          </a:prstGeom>
          <a:solidFill>
            <a:srgbClr val="FFFFFF"/>
          </a:solidFill>
          <a:ln w="38100">
            <a:solidFill>
              <a:srgbClr val="735A92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304800" marR="296545" algn="ctr">
              <a:lnSpc>
                <a:spcPts val="3070"/>
              </a:lnSpc>
              <a:spcBef>
                <a:spcPts val="795"/>
              </a:spcBef>
            </a:pPr>
            <a:r>
              <a:rPr sz="2800" spc="-15" dirty="0">
                <a:latin typeface="Carlito"/>
                <a:cs typeface="Carlito"/>
              </a:rPr>
              <a:t>Overjoyed  </a:t>
            </a: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15" dirty="0">
                <a:latin typeface="Carlito"/>
                <a:cs typeface="Carlito"/>
              </a:rPr>
              <a:t>at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computer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792723" y="3221735"/>
            <a:ext cx="2719070" cy="1544320"/>
            <a:chOff x="5792723" y="3221735"/>
            <a:chExt cx="2719070" cy="1544320"/>
          </a:xfrm>
        </p:grpSpPr>
        <p:sp>
          <p:nvSpPr>
            <p:cNvPr id="16" name="object 16"/>
            <p:cNvSpPr/>
            <p:nvPr/>
          </p:nvSpPr>
          <p:spPr>
            <a:xfrm>
              <a:off x="5876543" y="3236975"/>
              <a:ext cx="2465831" cy="15285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92723" y="3221735"/>
              <a:ext cx="2718816" cy="14081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38901" y="3278504"/>
            <a:ext cx="2341880" cy="1405255"/>
          </a:xfrm>
          <a:prstGeom prst="rect">
            <a:avLst/>
          </a:prstGeom>
          <a:solidFill>
            <a:srgbClr val="FFFFFF"/>
          </a:solidFill>
          <a:ln w="38100">
            <a:solidFill>
              <a:srgbClr val="735A92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13030" marR="102235" algn="ctr">
              <a:lnSpc>
                <a:spcPts val="3070"/>
              </a:lnSpc>
              <a:spcBef>
                <a:spcPts val="795"/>
              </a:spcBef>
            </a:pPr>
            <a:r>
              <a:rPr sz="2800" spc="-5" dirty="0">
                <a:latin typeface="Carlito"/>
                <a:cs typeface="Carlito"/>
              </a:rPr>
              <a:t>Unable </a:t>
            </a:r>
            <a:r>
              <a:rPr sz="2800" spc="-20" dirty="0">
                <a:latin typeface="Carlito"/>
                <a:cs typeface="Carlito"/>
              </a:rPr>
              <a:t>to</a:t>
            </a:r>
            <a:r>
              <a:rPr sz="2800" spc="-6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stop  </a:t>
            </a:r>
            <a:r>
              <a:rPr sz="2800" spc="-15" dirty="0">
                <a:latin typeface="Carlito"/>
                <a:cs typeface="Carlito"/>
              </a:rPr>
              <a:t>computer  </a:t>
            </a:r>
            <a:r>
              <a:rPr sz="2800" spc="-5" dirty="0">
                <a:latin typeface="Carlito"/>
                <a:cs typeface="Carlito"/>
              </a:rPr>
              <a:t>activity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82751" y="4860035"/>
            <a:ext cx="2633980" cy="1544320"/>
            <a:chOff x="682751" y="4860035"/>
            <a:chExt cx="2633980" cy="1544320"/>
          </a:xfrm>
        </p:grpSpPr>
        <p:sp>
          <p:nvSpPr>
            <p:cNvPr id="20" name="object 20"/>
            <p:cNvSpPr/>
            <p:nvPr/>
          </p:nvSpPr>
          <p:spPr>
            <a:xfrm>
              <a:off x="725423" y="4875275"/>
              <a:ext cx="2465832" cy="15285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82751" y="4860035"/>
              <a:ext cx="2633472" cy="14081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87184" y="4917706"/>
            <a:ext cx="2341880" cy="1405255"/>
          </a:xfrm>
          <a:prstGeom prst="rect">
            <a:avLst/>
          </a:prstGeom>
          <a:solidFill>
            <a:srgbClr val="FFFFFF"/>
          </a:solidFill>
          <a:ln w="38100">
            <a:solidFill>
              <a:srgbClr val="735A92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459740" marR="146685" indent="-304800">
              <a:lnSpc>
                <a:spcPts val="3070"/>
              </a:lnSpc>
              <a:spcBef>
                <a:spcPts val="795"/>
              </a:spcBef>
            </a:pPr>
            <a:r>
              <a:rPr sz="2800" spc="-10" dirty="0">
                <a:latin typeface="Carlito"/>
                <a:cs typeface="Carlito"/>
              </a:rPr>
              <a:t>Irritable</a:t>
            </a:r>
            <a:r>
              <a:rPr sz="2800" spc="-6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when  </a:t>
            </a:r>
            <a:r>
              <a:rPr sz="2800" spc="-10" dirty="0">
                <a:latin typeface="Carlito"/>
                <a:cs typeface="Carlito"/>
              </a:rPr>
              <a:t>not </a:t>
            </a:r>
            <a:r>
              <a:rPr sz="2800" spc="-15" dirty="0">
                <a:latin typeface="Carlito"/>
                <a:cs typeface="Carlito"/>
              </a:rPr>
              <a:t>at </a:t>
            </a:r>
            <a:r>
              <a:rPr sz="2800" spc="-5" dirty="0">
                <a:latin typeface="Carlito"/>
                <a:cs typeface="Carlito"/>
              </a:rPr>
              <a:t>the  </a:t>
            </a:r>
            <a:r>
              <a:rPr sz="2800" spc="-15" dirty="0">
                <a:latin typeface="Carlito"/>
                <a:cs typeface="Carlito"/>
              </a:rPr>
              <a:t>computer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300984" y="4860035"/>
            <a:ext cx="2466340" cy="1544320"/>
            <a:chOff x="3300984" y="4860035"/>
            <a:chExt cx="2466340" cy="1544320"/>
          </a:xfrm>
        </p:grpSpPr>
        <p:sp>
          <p:nvSpPr>
            <p:cNvPr id="24" name="object 24"/>
            <p:cNvSpPr/>
            <p:nvPr/>
          </p:nvSpPr>
          <p:spPr>
            <a:xfrm>
              <a:off x="3300984" y="4875275"/>
              <a:ext cx="2465832" cy="15285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525012" y="4860035"/>
              <a:ext cx="2103119" cy="140817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363086" y="4917706"/>
            <a:ext cx="2341880" cy="1405255"/>
          </a:xfrm>
          <a:prstGeom prst="rect">
            <a:avLst/>
          </a:prstGeom>
          <a:solidFill>
            <a:srgbClr val="FFFFFF"/>
          </a:solidFill>
          <a:ln w="38100">
            <a:solidFill>
              <a:srgbClr val="735A92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420370" marR="412115" indent="635" algn="ctr">
              <a:lnSpc>
                <a:spcPts val="3070"/>
              </a:lnSpc>
              <a:spcBef>
                <a:spcPts val="795"/>
              </a:spcBef>
            </a:pPr>
            <a:r>
              <a:rPr sz="2800" spc="-5" dirty="0">
                <a:latin typeface="Carlito"/>
                <a:cs typeface="Carlito"/>
              </a:rPr>
              <a:t>Neglects  </a:t>
            </a:r>
            <a:r>
              <a:rPr sz="2800" spc="-15" dirty="0">
                <a:latin typeface="Carlito"/>
                <a:cs typeface="Carlito"/>
              </a:rPr>
              <a:t>family</a:t>
            </a:r>
            <a:r>
              <a:rPr sz="2800" spc="-8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0" dirty="0">
                <a:latin typeface="Carlito"/>
                <a:cs typeface="Carlito"/>
              </a:rPr>
              <a:t>friends</a:t>
            </a:r>
            <a:endParaRPr sz="28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76544" y="4860035"/>
            <a:ext cx="2466340" cy="1544320"/>
            <a:chOff x="5876544" y="4860035"/>
            <a:chExt cx="2466340" cy="1544320"/>
          </a:xfrm>
        </p:grpSpPr>
        <p:sp>
          <p:nvSpPr>
            <p:cNvPr id="28" name="object 28"/>
            <p:cNvSpPr/>
            <p:nvPr/>
          </p:nvSpPr>
          <p:spPr>
            <a:xfrm>
              <a:off x="5876544" y="4875275"/>
              <a:ext cx="2465831" cy="15285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89320" y="4860035"/>
              <a:ext cx="2322576" cy="14081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938901" y="4917706"/>
            <a:ext cx="2341880" cy="1405255"/>
          </a:xfrm>
          <a:prstGeom prst="rect">
            <a:avLst/>
          </a:prstGeom>
          <a:solidFill>
            <a:srgbClr val="FFFFFF"/>
          </a:solidFill>
          <a:ln w="38100">
            <a:solidFill>
              <a:srgbClr val="735A92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309880" marR="299720" algn="ctr">
              <a:lnSpc>
                <a:spcPts val="3070"/>
              </a:lnSpc>
              <a:spcBef>
                <a:spcPts val="795"/>
              </a:spcBef>
            </a:pPr>
            <a:r>
              <a:rPr sz="2800" spc="-15" dirty="0">
                <a:latin typeface="Carlito"/>
                <a:cs typeface="Carlito"/>
              </a:rPr>
              <a:t>Problems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at  </a:t>
            </a:r>
            <a:r>
              <a:rPr sz="2800" spc="-10" dirty="0">
                <a:latin typeface="Carlito"/>
                <a:cs typeface="Carlito"/>
              </a:rPr>
              <a:t>work or  school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118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Computer </a:t>
            </a:r>
            <a:r>
              <a:rPr spc="-5" dirty="0"/>
              <a:t>Security</a:t>
            </a:r>
            <a:r>
              <a:rPr spc="-15" dirty="0"/>
              <a:t> </a:t>
            </a:r>
            <a:r>
              <a:rPr spc="-10" dirty="0"/>
              <a:t>Risks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640445" cy="1818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computer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security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risk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spc="-20" dirty="0">
                <a:latin typeface="Carlito"/>
                <a:cs typeface="Carlito"/>
              </a:rPr>
              <a:t>any event </a:t>
            </a:r>
            <a:r>
              <a:rPr sz="2800" spc="-5" dirty="0">
                <a:latin typeface="Carlito"/>
                <a:cs typeface="Carlito"/>
              </a:rPr>
              <a:t>or action </a:t>
            </a:r>
            <a:r>
              <a:rPr sz="2800" spc="-10" dirty="0">
                <a:latin typeface="Carlito"/>
                <a:cs typeface="Carlito"/>
              </a:rPr>
              <a:t>that could  </a:t>
            </a:r>
            <a:r>
              <a:rPr sz="2800" spc="-5" dirty="0">
                <a:latin typeface="Carlito"/>
                <a:cs typeface="Carlito"/>
              </a:rPr>
              <a:t>cause a </a:t>
            </a:r>
            <a:r>
              <a:rPr sz="2800" spc="-10" dirty="0">
                <a:latin typeface="Carlito"/>
                <a:cs typeface="Carlito"/>
              </a:rPr>
              <a:t>loss </a:t>
            </a:r>
            <a:r>
              <a:rPr sz="2800" spc="-5" dirty="0">
                <a:latin typeface="Carlito"/>
                <a:cs typeface="Carlito"/>
              </a:rPr>
              <a:t>of or </a:t>
            </a:r>
            <a:r>
              <a:rPr sz="2800" spc="-10" dirty="0">
                <a:latin typeface="Carlito"/>
                <a:cs typeface="Carlito"/>
              </a:rPr>
              <a:t>damage </a:t>
            </a:r>
            <a:r>
              <a:rPr sz="2800" spc="-15" dirty="0">
                <a:latin typeface="Carlito"/>
                <a:cs typeface="Carlito"/>
              </a:rPr>
              <a:t>to computer </a:t>
            </a:r>
            <a:r>
              <a:rPr sz="2800" spc="-20" dirty="0">
                <a:latin typeface="Carlito"/>
                <a:cs typeface="Carlito"/>
              </a:rPr>
              <a:t>hardware,  </a:t>
            </a:r>
            <a:r>
              <a:rPr sz="2800" spc="-15" dirty="0">
                <a:latin typeface="Carlito"/>
                <a:cs typeface="Carlito"/>
              </a:rPr>
              <a:t>software, </a:t>
            </a:r>
            <a:r>
              <a:rPr sz="2800" spc="-20" dirty="0">
                <a:latin typeface="Carlito"/>
                <a:cs typeface="Carlito"/>
              </a:rPr>
              <a:t>data, </a:t>
            </a:r>
            <a:r>
              <a:rPr sz="2800" spc="-15" dirty="0">
                <a:latin typeface="Carlito"/>
                <a:cs typeface="Carlito"/>
              </a:rPr>
              <a:t>information,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5" dirty="0">
                <a:latin typeface="Carlito"/>
                <a:cs typeface="Carlito"/>
              </a:rPr>
              <a:t>processing</a:t>
            </a:r>
            <a:r>
              <a:rPr sz="2800" spc="114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capability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cybercrime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0" dirty="0">
                <a:latin typeface="Carlito"/>
                <a:cs typeface="Carlito"/>
              </a:rPr>
              <a:t>online </a:t>
            </a:r>
            <a:r>
              <a:rPr sz="2800" spc="-5" dirty="0">
                <a:latin typeface="Carlito"/>
                <a:cs typeface="Carlito"/>
              </a:rPr>
              <a:t>or </a:t>
            </a:r>
            <a:r>
              <a:rPr sz="2800" spc="-10" dirty="0">
                <a:latin typeface="Carlito"/>
                <a:cs typeface="Carlito"/>
              </a:rPr>
              <a:t>Internet-based </a:t>
            </a:r>
            <a:r>
              <a:rPr sz="2800" spc="-15" dirty="0">
                <a:latin typeface="Carlito"/>
                <a:cs typeface="Carlito"/>
              </a:rPr>
              <a:t>illegal</a:t>
            </a:r>
            <a:r>
              <a:rPr sz="2800" spc="90" dirty="0">
                <a:latin typeface="Carlito"/>
                <a:cs typeface="Carlito"/>
              </a:rPr>
              <a:t> </a:t>
            </a:r>
            <a:r>
              <a:rPr sz="2800" dirty="0">
                <a:latin typeface="Carlito"/>
                <a:cs typeface="Carlito"/>
              </a:rPr>
              <a:t>act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556 -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1925" y="3590925"/>
            <a:ext cx="2143125" cy="134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6472" y="4060697"/>
            <a:ext cx="80772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FFFFFF"/>
                </a:solidFill>
                <a:latin typeface="Carlito"/>
                <a:cs typeface="Carlito"/>
              </a:rPr>
              <a:t>Hac</a:t>
            </a:r>
            <a:r>
              <a:rPr sz="1900" b="1" spc="-50" dirty="0">
                <a:solidFill>
                  <a:srgbClr val="FFFFFF"/>
                </a:solidFill>
                <a:latin typeface="Carlito"/>
                <a:cs typeface="Carlito"/>
              </a:rPr>
              <a:t>k</a:t>
            </a:r>
            <a:r>
              <a:rPr sz="1900" b="1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900" b="1" spc="-3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1900" b="1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1250" y="3590925"/>
            <a:ext cx="2152650" cy="134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30092" y="4060697"/>
            <a:ext cx="8642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20" dirty="0">
                <a:solidFill>
                  <a:srgbClr val="FFFFFF"/>
                </a:solidFill>
                <a:latin typeface="Carlito"/>
                <a:cs typeface="Carlito"/>
              </a:rPr>
              <a:t>Crackers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00575" y="3590925"/>
            <a:ext cx="2152650" cy="13430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3894" y="4060697"/>
            <a:ext cx="13773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FFFFFF"/>
                </a:solidFill>
                <a:latin typeface="Carlito"/>
                <a:cs typeface="Carlito"/>
              </a:rPr>
              <a:t>Script</a:t>
            </a:r>
            <a:r>
              <a:rPr sz="19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rlito"/>
                <a:cs typeface="Carlito"/>
              </a:rPr>
              <a:t>Kiddies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29425" y="3590925"/>
            <a:ext cx="2143125" cy="1343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118984" y="4060697"/>
            <a:ext cx="15703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Corporate</a:t>
            </a:r>
            <a:r>
              <a:rPr sz="1900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Spies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76350" y="5010150"/>
            <a:ext cx="2143125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810004" y="5341721"/>
            <a:ext cx="1082675" cy="57975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5080" indent="62230">
              <a:lnSpc>
                <a:spcPts val="2090"/>
              </a:lnSpc>
              <a:spcBef>
                <a:spcPts val="325"/>
              </a:spcBef>
            </a:pPr>
            <a:r>
              <a:rPr sz="1900" spc="-10" dirty="0">
                <a:solidFill>
                  <a:srgbClr val="FFFFFF"/>
                </a:solidFill>
                <a:latin typeface="Carlito"/>
                <a:cs typeface="Carlito"/>
              </a:rPr>
              <a:t>Unethical  Emp</a:t>
            </a:r>
            <a:r>
              <a:rPr sz="1900" spc="-15" dirty="0">
                <a:solidFill>
                  <a:srgbClr val="FFFFFF"/>
                </a:solidFill>
                <a:latin typeface="Carlito"/>
                <a:cs typeface="Carlito"/>
              </a:rPr>
              <a:t>l</a:t>
            </a:r>
            <a:r>
              <a:rPr sz="1900" spc="-25" dirty="0">
                <a:solidFill>
                  <a:srgbClr val="FFFFFF"/>
                </a:solidFill>
                <a:latin typeface="Carlito"/>
                <a:cs typeface="Carlito"/>
              </a:rPr>
              <a:t>oy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9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1900" spc="-5" dirty="0">
                <a:solidFill>
                  <a:srgbClr val="FFFFFF"/>
                </a:solidFill>
                <a:latin typeface="Carlito"/>
                <a:cs typeface="Carlito"/>
              </a:rPr>
              <a:t>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38525" y="5010150"/>
            <a:ext cx="2257425" cy="1333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40963" y="5474309"/>
            <a:ext cx="18611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Carlito"/>
                <a:cs typeface="Carlito"/>
              </a:rPr>
              <a:t>Cyberextortionists</a:t>
            </a:r>
            <a:endParaRPr sz="19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15000" y="5010150"/>
            <a:ext cx="2143125" cy="1333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32753" y="5474309"/>
            <a:ext cx="15214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rgbClr val="FFFFFF"/>
                </a:solidFill>
                <a:latin typeface="Carlito"/>
                <a:cs typeface="Carlito"/>
              </a:rPr>
              <a:t>Cyberterrorists</a:t>
            </a:r>
            <a:endParaRPr sz="1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714750" cy="390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1925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5" dirty="0">
                <a:solidFill>
                  <a:srgbClr val="DB7530"/>
                </a:solidFill>
                <a:latin typeface="Carlito"/>
                <a:cs typeface="Carlito"/>
              </a:rPr>
              <a:t>Computer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ethics </a:t>
            </a:r>
            <a:r>
              <a:rPr sz="2800" spc="-20" dirty="0">
                <a:latin typeface="Carlito"/>
                <a:cs typeface="Carlito"/>
              </a:rPr>
              <a:t>are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moral </a:t>
            </a:r>
            <a:r>
              <a:rPr sz="2800" spc="-10" dirty="0">
                <a:latin typeface="Carlito"/>
                <a:cs typeface="Carlito"/>
              </a:rPr>
              <a:t>guidelines  that </a:t>
            </a:r>
            <a:r>
              <a:rPr sz="2800" spc="-15" dirty="0">
                <a:latin typeface="Carlito"/>
                <a:cs typeface="Carlito"/>
              </a:rPr>
              <a:t>govern </a:t>
            </a:r>
            <a:r>
              <a:rPr sz="2800" spc="-10" dirty="0">
                <a:latin typeface="Carlito"/>
                <a:cs typeface="Carlito"/>
              </a:rPr>
              <a:t>the use of  </a:t>
            </a:r>
            <a:r>
              <a:rPr sz="2800" spc="-20" dirty="0">
                <a:latin typeface="Carlito"/>
                <a:cs typeface="Carlito"/>
              </a:rPr>
              <a:t>computers </a:t>
            </a:r>
            <a:r>
              <a:rPr sz="2800" spc="-5" dirty="0">
                <a:latin typeface="Carlito"/>
                <a:cs typeface="Carlito"/>
              </a:rPr>
              <a:t>and  </a:t>
            </a:r>
            <a:r>
              <a:rPr sz="2800" spc="-15" dirty="0">
                <a:latin typeface="Carlito"/>
                <a:cs typeface="Carlito"/>
              </a:rPr>
              <a:t>information</a:t>
            </a:r>
            <a:r>
              <a:rPr sz="2800" spc="-20" dirty="0">
                <a:latin typeface="Carlito"/>
                <a:cs typeface="Carlito"/>
              </a:rPr>
              <a:t> </a:t>
            </a:r>
            <a:r>
              <a:rPr sz="2800" spc="-25" dirty="0">
                <a:latin typeface="Carlito"/>
                <a:cs typeface="Carlito"/>
              </a:rPr>
              <a:t>systems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Information accuracy </a:t>
            </a:r>
            <a:r>
              <a:rPr sz="2800" spc="-5" dirty="0">
                <a:latin typeface="Carlito"/>
                <a:cs typeface="Carlito"/>
              </a:rPr>
              <a:t>is  a</a:t>
            </a:r>
            <a:r>
              <a:rPr sz="2800" spc="-10" dirty="0">
                <a:latin typeface="Carlito"/>
                <a:cs typeface="Carlito"/>
              </a:rPr>
              <a:t> concern</a:t>
            </a:r>
            <a:endParaRPr sz="2800">
              <a:latin typeface="Carlito"/>
              <a:cs typeface="Carlito"/>
            </a:endParaRPr>
          </a:p>
          <a:p>
            <a:pPr marL="756285" marR="221615" indent="-287020">
              <a:lnSpc>
                <a:spcPct val="100000"/>
              </a:lnSpc>
              <a:spcBef>
                <a:spcPts val="605"/>
              </a:spcBef>
            </a:pPr>
            <a:r>
              <a:rPr sz="2400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latin typeface="Carlito"/>
                <a:cs typeface="Carlito"/>
              </a:rPr>
              <a:t>Not </a:t>
            </a:r>
            <a:r>
              <a:rPr sz="2400" dirty="0">
                <a:latin typeface="Carlito"/>
                <a:cs typeface="Carlito"/>
              </a:rPr>
              <a:t>all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5" dirty="0">
                <a:latin typeface="Carlito"/>
                <a:cs typeface="Carlito"/>
              </a:rPr>
              <a:t>on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30" dirty="0">
                <a:latin typeface="Carlito"/>
                <a:cs typeface="Carlito"/>
              </a:rPr>
              <a:t>Web </a:t>
            </a:r>
            <a:r>
              <a:rPr sz="2400" dirty="0">
                <a:latin typeface="Carlito"/>
                <a:cs typeface="Carlito"/>
              </a:rPr>
              <a:t>is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correct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41135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40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581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582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48200" y="2323083"/>
            <a:ext cx="4038600" cy="3080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/>
          <p:nvPr/>
        </p:nvSpPr>
        <p:spPr>
          <a:xfrm>
            <a:off x="47625" y="1581150"/>
            <a:ext cx="9001125" cy="2028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25" y="4048125"/>
            <a:ext cx="9001125" cy="2028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2204" y="2017217"/>
            <a:ext cx="7719059" cy="372173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750"/>
              </a:lnSpc>
              <a:spcBef>
                <a:spcPts val="495"/>
              </a:spcBef>
            </a:pPr>
            <a:r>
              <a:rPr sz="3400" b="1" spc="-15" dirty="0">
                <a:solidFill>
                  <a:srgbClr val="FFFFFF"/>
                </a:solidFill>
                <a:latin typeface="Carlito"/>
                <a:cs typeface="Carlito"/>
              </a:rPr>
              <a:t>Intellectual </a:t>
            </a: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property rights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the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rights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to 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which </a:t>
            </a:r>
            <a:r>
              <a:rPr sz="3400" spc="-25" dirty="0">
                <a:solidFill>
                  <a:srgbClr val="FFFFFF"/>
                </a:solidFill>
                <a:latin typeface="Carlito"/>
                <a:cs typeface="Carlito"/>
              </a:rPr>
              <a:t>creators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are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entitled </a:t>
            </a:r>
            <a:r>
              <a:rPr sz="3400" spc="-30" dirty="0">
                <a:solidFill>
                  <a:srgbClr val="FFFFFF"/>
                </a:solidFill>
                <a:latin typeface="Carlito"/>
                <a:cs typeface="Carlito"/>
              </a:rPr>
              <a:t>for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their</a:t>
            </a:r>
            <a:r>
              <a:rPr sz="3400" spc="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20" dirty="0">
                <a:solidFill>
                  <a:srgbClr val="FFFFFF"/>
                </a:solidFill>
                <a:latin typeface="Carlito"/>
                <a:cs typeface="Carlito"/>
              </a:rPr>
              <a:t>work</a:t>
            </a:r>
            <a:endParaRPr sz="34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00">
              <a:latin typeface="Carlito"/>
              <a:cs typeface="Carlito"/>
            </a:endParaRPr>
          </a:p>
          <a:p>
            <a:pPr marL="299085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720" algn="l"/>
              </a:tabLst>
            </a:pPr>
            <a:r>
              <a:rPr sz="2700" dirty="0">
                <a:latin typeface="Carlito"/>
                <a:cs typeface="Carlito"/>
              </a:rPr>
              <a:t>A </a:t>
            </a:r>
            <a:r>
              <a:rPr sz="2700" b="1" spc="-10" dirty="0">
                <a:solidFill>
                  <a:srgbClr val="DB7530"/>
                </a:solidFill>
                <a:latin typeface="Carlito"/>
                <a:cs typeface="Carlito"/>
              </a:rPr>
              <a:t>copyright </a:t>
            </a:r>
            <a:r>
              <a:rPr sz="2700" spc="-15" dirty="0">
                <a:latin typeface="Carlito"/>
                <a:cs typeface="Carlito"/>
              </a:rPr>
              <a:t>protects </a:t>
            </a:r>
            <a:r>
              <a:rPr sz="2700" spc="-20" dirty="0">
                <a:latin typeface="Carlito"/>
                <a:cs typeface="Carlito"/>
              </a:rPr>
              <a:t>any </a:t>
            </a:r>
            <a:r>
              <a:rPr sz="2700" spc="-5" dirty="0">
                <a:latin typeface="Carlito"/>
                <a:cs typeface="Carlito"/>
              </a:rPr>
              <a:t>tangible </a:t>
            </a:r>
            <a:r>
              <a:rPr sz="2700" spc="-20" dirty="0">
                <a:latin typeface="Carlito"/>
                <a:cs typeface="Carlito"/>
              </a:rPr>
              <a:t>form </a:t>
            </a:r>
            <a:r>
              <a:rPr sz="2700" spc="-5" dirty="0">
                <a:latin typeface="Carlito"/>
                <a:cs typeface="Carlito"/>
              </a:rPr>
              <a:t>of</a:t>
            </a:r>
            <a:r>
              <a:rPr sz="2700" spc="35" dirty="0">
                <a:latin typeface="Carlito"/>
                <a:cs typeface="Carlito"/>
              </a:rPr>
              <a:t> </a:t>
            </a:r>
            <a:r>
              <a:rPr sz="2700" spc="-10" dirty="0">
                <a:latin typeface="Carlito"/>
                <a:cs typeface="Carlito"/>
              </a:rPr>
              <a:t>expression</a:t>
            </a:r>
            <a:endParaRPr sz="27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Carlito"/>
              <a:cs typeface="Carlito"/>
            </a:endParaRPr>
          </a:p>
          <a:p>
            <a:pPr marL="12700" marR="90805">
              <a:lnSpc>
                <a:spcPct val="91600"/>
              </a:lnSpc>
              <a:spcBef>
                <a:spcPts val="5"/>
              </a:spcBef>
            </a:pP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An IT </a:t>
            </a:r>
            <a:r>
              <a:rPr sz="3400" b="1" spc="-10" dirty="0">
                <a:solidFill>
                  <a:srgbClr val="FFFFFF"/>
                </a:solidFill>
                <a:latin typeface="Carlito"/>
                <a:cs typeface="Carlito"/>
              </a:rPr>
              <a:t>code </a:t>
            </a:r>
            <a:r>
              <a:rPr sz="3400" b="1" spc="-5" dirty="0">
                <a:solidFill>
                  <a:srgbClr val="FFFFFF"/>
                </a:solidFill>
                <a:latin typeface="Carlito"/>
                <a:cs typeface="Carlito"/>
              </a:rPr>
              <a:t>of conduct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is a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written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guideline 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that helps determine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whether a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specific  </a:t>
            </a:r>
            <a:r>
              <a:rPr sz="3400" spc="-15" dirty="0">
                <a:solidFill>
                  <a:srgbClr val="FFFFFF"/>
                </a:solidFill>
                <a:latin typeface="Carlito"/>
                <a:cs typeface="Carlito"/>
              </a:rPr>
              <a:t>computer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action is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ethical </a:t>
            </a:r>
            <a:r>
              <a:rPr sz="34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34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arlito"/>
                <a:cs typeface="Carlito"/>
              </a:rPr>
              <a:t>unethical</a:t>
            </a:r>
            <a:endParaRPr sz="34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433573"/>
            <a:ext cx="7620000" cy="298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40" y="6646874"/>
            <a:ext cx="8255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583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0488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Green </a:t>
            </a:r>
            <a:r>
              <a:rPr sz="3200" b="1" spc="-5" dirty="0">
                <a:solidFill>
                  <a:srgbClr val="DB7530"/>
                </a:solidFill>
                <a:latin typeface="Carlito"/>
                <a:cs typeface="Carlito"/>
              </a:rPr>
              <a:t>computing </a:t>
            </a:r>
            <a:r>
              <a:rPr sz="3200" spc="-15" dirty="0">
                <a:latin typeface="Carlito"/>
                <a:cs typeface="Carlito"/>
              </a:rPr>
              <a:t>involves </a:t>
            </a:r>
            <a:r>
              <a:rPr sz="3200" spc="-10" dirty="0">
                <a:latin typeface="Carlito"/>
                <a:cs typeface="Carlito"/>
              </a:rPr>
              <a:t>reducing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electricity 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environmental </a:t>
            </a:r>
            <a:r>
              <a:rPr sz="3200" spc="-25" dirty="0">
                <a:latin typeface="Carlito"/>
                <a:cs typeface="Carlito"/>
              </a:rPr>
              <a:t>waste </a:t>
            </a:r>
            <a:r>
              <a:rPr sz="3200" spc="-5" dirty="0">
                <a:latin typeface="Carlito"/>
                <a:cs typeface="Carlito"/>
              </a:rPr>
              <a:t>while using </a:t>
            </a:r>
            <a:r>
              <a:rPr sz="3200" dirty="0">
                <a:latin typeface="Carlito"/>
                <a:cs typeface="Carlito"/>
              </a:rPr>
              <a:t>a</a:t>
            </a:r>
            <a:r>
              <a:rPr sz="3200" spc="50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computer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583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584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9800" y="2590812"/>
            <a:ext cx="4772025" cy="36802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8255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423910" cy="2660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Information privacy </a:t>
            </a:r>
            <a:r>
              <a:rPr sz="3200" spc="-40" dirty="0">
                <a:latin typeface="Carlito"/>
                <a:cs typeface="Carlito"/>
              </a:rPr>
              <a:t>refers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right of  individuals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companies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5" dirty="0">
                <a:latin typeface="Carlito"/>
                <a:cs typeface="Carlito"/>
              </a:rPr>
              <a:t>deny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restrict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collection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use of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dirty="0">
                <a:latin typeface="Carlito"/>
                <a:cs typeface="Carlito"/>
              </a:rPr>
              <a:t>about</a:t>
            </a:r>
            <a:r>
              <a:rPr sz="3200" spc="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them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rlito"/>
                <a:cs typeface="Carlito"/>
              </a:rPr>
              <a:t>Huge databases </a:t>
            </a:r>
            <a:r>
              <a:rPr sz="3200" spc="-30" dirty="0">
                <a:latin typeface="Carlito"/>
                <a:cs typeface="Carlito"/>
              </a:rPr>
              <a:t>store </a:t>
            </a:r>
            <a:r>
              <a:rPr sz="3200" spc="-20" dirty="0">
                <a:latin typeface="Carlito"/>
                <a:cs typeface="Carlito"/>
              </a:rPr>
              <a:t>data</a:t>
            </a:r>
            <a:r>
              <a:rPr sz="3200" spc="4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online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It is </a:t>
            </a:r>
            <a:r>
              <a:rPr sz="3200" spc="-10" dirty="0">
                <a:latin typeface="Carlito"/>
                <a:cs typeface="Carlito"/>
              </a:rPr>
              <a:t>important </a:t>
            </a:r>
            <a:r>
              <a:rPr sz="3200" spc="-20" dirty="0">
                <a:latin typeface="Carlito"/>
                <a:cs typeface="Carlito"/>
              </a:rPr>
              <a:t>to safeguard </a:t>
            </a:r>
            <a:r>
              <a:rPr sz="3200" spc="-10" dirty="0">
                <a:latin typeface="Carlito"/>
                <a:cs typeface="Carlito"/>
              </a:rPr>
              <a:t>your</a:t>
            </a:r>
            <a:r>
              <a:rPr sz="3200" spc="6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information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584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/>
          <p:nvPr/>
        </p:nvSpPr>
        <p:spPr>
          <a:xfrm>
            <a:off x="569404" y="1600136"/>
            <a:ext cx="3814191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69535" y="1600263"/>
            <a:ext cx="3995800" cy="4525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584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45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613"/>
            <a:ext cx="385826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When </a:t>
            </a:r>
            <a:r>
              <a:rPr sz="2800" spc="-20" dirty="0">
                <a:latin typeface="Carlito"/>
                <a:cs typeface="Carlito"/>
              </a:rPr>
              <a:t>you </a:t>
            </a:r>
            <a:r>
              <a:rPr sz="2800" spc="-10" dirty="0">
                <a:latin typeface="Carlito"/>
                <a:cs typeface="Carlito"/>
              </a:rPr>
              <a:t>fill out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20" dirty="0">
                <a:latin typeface="Carlito"/>
                <a:cs typeface="Carlito"/>
              </a:rPr>
              <a:t>form,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merchant that  </a:t>
            </a:r>
            <a:r>
              <a:rPr sz="2800" spc="-15" dirty="0">
                <a:latin typeface="Carlito"/>
                <a:cs typeface="Carlito"/>
              </a:rPr>
              <a:t>receives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5" dirty="0">
                <a:latin typeface="Carlito"/>
                <a:cs typeface="Carlito"/>
              </a:rPr>
              <a:t>form  </a:t>
            </a:r>
            <a:r>
              <a:rPr sz="2800" spc="-10" dirty="0">
                <a:latin typeface="Carlito"/>
                <a:cs typeface="Carlito"/>
              </a:rPr>
              <a:t>usually </a:t>
            </a:r>
            <a:r>
              <a:rPr sz="2800" spc="-25" dirty="0">
                <a:latin typeface="Carlito"/>
                <a:cs typeface="Carlito"/>
              </a:rPr>
              <a:t>enters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a  </a:t>
            </a:r>
            <a:r>
              <a:rPr sz="2800" spc="-15" dirty="0">
                <a:latin typeface="Carlito"/>
                <a:cs typeface="Carlito"/>
              </a:rPr>
              <a:t>database</a:t>
            </a:r>
            <a:endParaRPr sz="2800">
              <a:latin typeface="Carlito"/>
              <a:cs typeface="Carlito"/>
            </a:endParaRPr>
          </a:p>
          <a:p>
            <a:pPr marL="355600" marR="13716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Many </a:t>
            </a:r>
            <a:r>
              <a:rPr sz="2800" spc="-10" dirty="0">
                <a:latin typeface="Carlito"/>
                <a:cs typeface="Carlito"/>
              </a:rPr>
              <a:t>companies </a:t>
            </a:r>
            <a:r>
              <a:rPr sz="2800" spc="-20" dirty="0">
                <a:latin typeface="Carlito"/>
                <a:cs typeface="Carlito"/>
              </a:rPr>
              <a:t>today  </a:t>
            </a:r>
            <a:r>
              <a:rPr sz="2800" spc="-10" dirty="0">
                <a:latin typeface="Carlito"/>
                <a:cs typeface="Carlito"/>
              </a:rPr>
              <a:t>allow people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specify  whether </a:t>
            </a:r>
            <a:r>
              <a:rPr sz="2800" spc="-10" dirty="0">
                <a:latin typeface="Carlito"/>
                <a:cs typeface="Carlito"/>
              </a:rPr>
              <a:t>they </a:t>
            </a:r>
            <a:r>
              <a:rPr sz="2800" spc="-20" dirty="0">
                <a:latin typeface="Carlito"/>
                <a:cs typeface="Carlito"/>
              </a:rPr>
              <a:t>want  </a:t>
            </a:r>
            <a:r>
              <a:rPr sz="2800" spc="-5" dirty="0">
                <a:latin typeface="Carlito"/>
                <a:cs typeface="Carlito"/>
              </a:rPr>
              <a:t>their </a:t>
            </a:r>
            <a:r>
              <a:rPr sz="2800" spc="-15" dirty="0">
                <a:latin typeface="Carlito"/>
                <a:cs typeface="Carlito"/>
              </a:rPr>
              <a:t>personal  information</a:t>
            </a:r>
            <a:r>
              <a:rPr sz="2800" spc="-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distributed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249423"/>
            <a:ext cx="4038600" cy="32275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585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11-32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46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239759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cookie </a:t>
            </a:r>
            <a:r>
              <a:rPr sz="2800" spc="-5" dirty="0">
                <a:latin typeface="Carlito"/>
                <a:cs typeface="Carlito"/>
              </a:rPr>
              <a:t>is a small </a:t>
            </a:r>
            <a:r>
              <a:rPr sz="2800" spc="-20" dirty="0">
                <a:latin typeface="Carlito"/>
                <a:cs typeface="Carlito"/>
              </a:rPr>
              <a:t>text </a:t>
            </a:r>
            <a:r>
              <a:rPr sz="2800" spc="-10" dirty="0">
                <a:latin typeface="Carlito"/>
                <a:cs typeface="Carlito"/>
              </a:rPr>
              <a:t>file that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45" dirty="0">
                <a:latin typeface="Carlito"/>
                <a:cs typeface="Carlito"/>
              </a:rPr>
              <a:t>Web </a:t>
            </a:r>
            <a:r>
              <a:rPr sz="2800" spc="-10" dirty="0">
                <a:latin typeface="Carlito"/>
                <a:cs typeface="Carlito"/>
              </a:rPr>
              <a:t>server </a:t>
            </a:r>
            <a:r>
              <a:rPr sz="2800" spc="-25" dirty="0">
                <a:latin typeface="Carlito"/>
                <a:cs typeface="Carlito"/>
              </a:rPr>
              <a:t>stores </a:t>
            </a:r>
            <a:r>
              <a:rPr sz="2800" spc="-10" dirty="0">
                <a:latin typeface="Carlito"/>
                <a:cs typeface="Carlito"/>
              </a:rPr>
              <a:t>on  </a:t>
            </a:r>
            <a:r>
              <a:rPr sz="2800" spc="-15" dirty="0">
                <a:latin typeface="Carlito"/>
                <a:cs typeface="Carlito"/>
              </a:rPr>
              <a:t>your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computer</a:t>
            </a:r>
            <a:endParaRPr sz="28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45" dirty="0">
                <a:latin typeface="Carlito"/>
                <a:cs typeface="Carlito"/>
              </a:rPr>
              <a:t>Web </a:t>
            </a:r>
            <a:r>
              <a:rPr sz="2800" spc="-15" dirty="0">
                <a:latin typeface="Carlito"/>
                <a:cs typeface="Carlito"/>
              </a:rPr>
              <a:t>sites </a:t>
            </a:r>
            <a:r>
              <a:rPr sz="2800" spc="-10" dirty="0">
                <a:latin typeface="Carlito"/>
                <a:cs typeface="Carlito"/>
              </a:rPr>
              <a:t>use cookies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variety </a:t>
            </a:r>
            <a:r>
              <a:rPr sz="2800" spc="-5" dirty="0">
                <a:latin typeface="Carlito"/>
                <a:cs typeface="Carlito"/>
              </a:rPr>
              <a:t>of</a:t>
            </a:r>
            <a:r>
              <a:rPr sz="2800" spc="1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reasons: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585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586</a:t>
            </a:r>
            <a:endParaRPr sz="12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3088" y="3028188"/>
            <a:ext cx="2824480" cy="1632585"/>
            <a:chOff x="323088" y="3028188"/>
            <a:chExt cx="2824480" cy="1632585"/>
          </a:xfrm>
        </p:grpSpPr>
        <p:sp>
          <p:nvSpPr>
            <p:cNvPr id="8" name="object 8"/>
            <p:cNvSpPr/>
            <p:nvPr/>
          </p:nvSpPr>
          <p:spPr>
            <a:xfrm>
              <a:off x="403860" y="3028188"/>
              <a:ext cx="2663952" cy="1632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3088" y="3241548"/>
              <a:ext cx="2823972" cy="10500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5770" y="3048127"/>
              <a:ext cx="2578862" cy="15473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45769" y="3048126"/>
            <a:ext cx="2579370" cy="154749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44145" marR="140335" indent="470534">
              <a:lnSpc>
                <a:spcPts val="3180"/>
              </a:lnSpc>
            </a:pP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Allow </a:t>
            </a:r>
            <a:r>
              <a:rPr sz="2900" spc="-25" dirty="0">
                <a:solidFill>
                  <a:srgbClr val="FFFFFF"/>
                </a:solidFill>
                <a:latin typeface="Carlito"/>
                <a:cs typeface="Carlito"/>
              </a:rPr>
              <a:t>for  </a:t>
            </a: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personalization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240023" y="3028188"/>
            <a:ext cx="2664460" cy="1632585"/>
            <a:chOff x="3240023" y="3028188"/>
            <a:chExt cx="2664460" cy="1632585"/>
          </a:xfrm>
        </p:grpSpPr>
        <p:sp>
          <p:nvSpPr>
            <p:cNvPr id="13" name="object 13"/>
            <p:cNvSpPr/>
            <p:nvPr/>
          </p:nvSpPr>
          <p:spPr>
            <a:xfrm>
              <a:off x="3240023" y="3028188"/>
              <a:ext cx="2663952" cy="16322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8999" y="3241548"/>
              <a:ext cx="2368296" cy="10500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82568" y="3048127"/>
              <a:ext cx="2578862" cy="15473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282569" y="3048126"/>
            <a:ext cx="2579370" cy="154749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501015" marR="407034" indent="-86995">
              <a:lnSpc>
                <a:spcPts val="3180"/>
              </a:lnSpc>
            </a:pPr>
            <a:r>
              <a:rPr sz="2900" spc="-145" dirty="0">
                <a:solidFill>
                  <a:srgbClr val="FFFFFF"/>
                </a:solidFill>
                <a:latin typeface="Arial"/>
                <a:cs typeface="Arial"/>
              </a:rPr>
              <a:t>Store</a:t>
            </a:r>
            <a:r>
              <a:rPr sz="2900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00" spc="-145" dirty="0">
                <a:solidFill>
                  <a:srgbClr val="FFFFFF"/>
                </a:solidFill>
                <a:latin typeface="Arial"/>
                <a:cs typeface="Arial"/>
              </a:rPr>
              <a:t>users’  </a:t>
            </a:r>
            <a:r>
              <a:rPr sz="2900" spc="-10" dirty="0">
                <a:solidFill>
                  <a:srgbClr val="FFFFFF"/>
                </a:solidFill>
                <a:latin typeface="Carlito"/>
                <a:cs typeface="Carlito"/>
              </a:rPr>
              <a:t>passwords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76188" y="3028188"/>
            <a:ext cx="2664460" cy="1632585"/>
            <a:chOff x="6076188" y="3028188"/>
            <a:chExt cx="2664460" cy="1632585"/>
          </a:xfrm>
        </p:grpSpPr>
        <p:sp>
          <p:nvSpPr>
            <p:cNvPr id="18" name="object 18"/>
            <p:cNvSpPr/>
            <p:nvPr/>
          </p:nvSpPr>
          <p:spPr>
            <a:xfrm>
              <a:off x="6076188" y="3028188"/>
              <a:ext cx="2663952" cy="16322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2888" y="3040380"/>
              <a:ext cx="2212848" cy="14554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19368" y="3048127"/>
              <a:ext cx="2578862" cy="15473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19367" y="3048126"/>
            <a:ext cx="2579370" cy="154749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490855" marR="481330" algn="ctr">
              <a:lnSpc>
                <a:spcPct val="91600"/>
              </a:lnSpc>
              <a:spcBef>
                <a:spcPts val="1120"/>
              </a:spcBef>
            </a:pP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Assist</a:t>
            </a:r>
            <a:r>
              <a:rPr sz="2900" spc="-10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with  online  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shopping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21179" y="4834128"/>
            <a:ext cx="2664460" cy="1632585"/>
            <a:chOff x="1821179" y="4834128"/>
            <a:chExt cx="2664460" cy="1632585"/>
          </a:xfrm>
        </p:grpSpPr>
        <p:sp>
          <p:nvSpPr>
            <p:cNvPr id="23" name="object 23"/>
            <p:cNvSpPr/>
            <p:nvPr/>
          </p:nvSpPr>
          <p:spPr>
            <a:xfrm>
              <a:off x="1821179" y="4834128"/>
              <a:ext cx="2663951" cy="16322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51303" y="4844796"/>
              <a:ext cx="2289047" cy="145541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4105" y="4853317"/>
              <a:ext cx="2578862" cy="15473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864105" y="4853317"/>
            <a:ext cx="2579370" cy="1547495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453390" marR="445770" indent="80645" algn="just">
              <a:lnSpc>
                <a:spcPct val="91500"/>
              </a:lnSpc>
              <a:spcBef>
                <a:spcPts val="1130"/>
              </a:spcBef>
            </a:pPr>
            <a:r>
              <a:rPr sz="2900" spc="-50" dirty="0">
                <a:solidFill>
                  <a:srgbClr val="FFFFFF"/>
                </a:solidFill>
                <a:latin typeface="Carlito"/>
                <a:cs typeface="Carlito"/>
              </a:rPr>
              <a:t>Track </a:t>
            </a:r>
            <a:r>
              <a:rPr sz="2900" spc="-5" dirty="0">
                <a:solidFill>
                  <a:srgbClr val="FFFFFF"/>
                </a:solidFill>
                <a:latin typeface="Carlito"/>
                <a:cs typeface="Carlito"/>
              </a:rPr>
              <a:t>how  </a:t>
            </a:r>
            <a:r>
              <a:rPr sz="2900" spc="-10" dirty="0">
                <a:solidFill>
                  <a:srgbClr val="FFFFFF"/>
                </a:solidFill>
                <a:latin typeface="Carlito"/>
                <a:cs typeface="Carlito"/>
              </a:rPr>
              <a:t>often</a:t>
            </a:r>
            <a:r>
              <a:rPr sz="29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users 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visit a</a:t>
            </a:r>
            <a:r>
              <a:rPr sz="29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arlito"/>
                <a:cs typeface="Carlito"/>
              </a:rPr>
              <a:t>site</a:t>
            </a:r>
            <a:endParaRPr sz="290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564379" y="4834128"/>
            <a:ext cx="2851785" cy="1632585"/>
            <a:chOff x="4564379" y="4834128"/>
            <a:chExt cx="2851785" cy="1632585"/>
          </a:xfrm>
        </p:grpSpPr>
        <p:sp>
          <p:nvSpPr>
            <p:cNvPr id="28" name="object 28"/>
            <p:cNvSpPr/>
            <p:nvPr/>
          </p:nvSpPr>
          <p:spPr>
            <a:xfrm>
              <a:off x="4658867" y="4834128"/>
              <a:ext cx="2663951" cy="1632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64379" y="5047488"/>
              <a:ext cx="2851404" cy="10500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00904" y="4853317"/>
              <a:ext cx="2578862" cy="15473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700904" y="4853317"/>
            <a:ext cx="2579370" cy="154749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Times New Roman"/>
              <a:cs typeface="Times New Roman"/>
            </a:endParaRPr>
          </a:p>
          <a:p>
            <a:pPr marL="130810" marR="123825" indent="695325">
              <a:lnSpc>
                <a:spcPts val="3180"/>
              </a:lnSpc>
            </a:pPr>
            <a:r>
              <a:rPr sz="2900" spc="-55" dirty="0">
                <a:solidFill>
                  <a:srgbClr val="FFFFFF"/>
                </a:solidFill>
                <a:latin typeface="Carlito"/>
                <a:cs typeface="Carlito"/>
              </a:rPr>
              <a:t>Target  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ad</a:t>
            </a:r>
            <a:r>
              <a:rPr sz="2900" spc="-35" dirty="0">
                <a:solidFill>
                  <a:srgbClr val="FFFFFF"/>
                </a:solidFill>
                <a:latin typeface="Carlito"/>
                <a:cs typeface="Carlito"/>
              </a:rPr>
              <a:t>v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tisem</a:t>
            </a:r>
            <a:r>
              <a:rPr sz="2900" spc="-15" dirty="0">
                <a:solidFill>
                  <a:srgbClr val="FFFFFF"/>
                </a:solidFill>
                <a:latin typeface="Carlito"/>
                <a:cs typeface="Carlito"/>
              </a:rPr>
              <a:t>e</a:t>
            </a:r>
            <a:r>
              <a:rPr sz="2900" spc="-30" dirty="0">
                <a:solidFill>
                  <a:srgbClr val="FFFFFF"/>
                </a:solidFill>
                <a:latin typeface="Carlito"/>
                <a:cs typeface="Carlito"/>
              </a:rPr>
              <a:t>n</a:t>
            </a:r>
            <a:r>
              <a:rPr sz="2900" dirty="0">
                <a:solidFill>
                  <a:srgbClr val="FFFFFF"/>
                </a:solidFill>
                <a:latin typeface="Carlito"/>
                <a:cs typeface="Carlito"/>
              </a:rPr>
              <a:t>ts</a:t>
            </a:r>
            <a:endParaRPr sz="2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/>
          <p:nvPr/>
        </p:nvSpPr>
        <p:spPr>
          <a:xfrm>
            <a:off x="482866" y="1600200"/>
            <a:ext cx="8178292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586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3652520" cy="407987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74930" indent="-342900">
              <a:lnSpc>
                <a:spcPct val="90000"/>
              </a:lnSpc>
              <a:spcBef>
                <a:spcPts val="43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Spam </a:t>
            </a:r>
            <a:r>
              <a:rPr sz="2800" spc="-5" dirty="0">
                <a:latin typeface="Carlito"/>
                <a:cs typeface="Carlito"/>
              </a:rPr>
              <a:t>is </a:t>
            </a:r>
            <a:r>
              <a:rPr sz="2800" dirty="0">
                <a:latin typeface="Carlito"/>
                <a:cs typeface="Carlito"/>
              </a:rPr>
              <a:t>an</a:t>
            </a:r>
            <a:r>
              <a:rPr sz="2800" spc="-5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unsolicited  </a:t>
            </a:r>
            <a:r>
              <a:rPr sz="2800" spc="-5" dirty="0">
                <a:latin typeface="Carlito"/>
                <a:cs typeface="Carlito"/>
              </a:rPr>
              <a:t>e-mail message </a:t>
            </a:r>
            <a:r>
              <a:rPr sz="2800" spc="-10" dirty="0">
                <a:latin typeface="Carlito"/>
                <a:cs typeface="Carlito"/>
              </a:rPr>
              <a:t>or  </a:t>
            </a:r>
            <a:r>
              <a:rPr sz="2800" spc="-20" dirty="0">
                <a:latin typeface="Carlito"/>
                <a:cs typeface="Carlito"/>
              </a:rPr>
              <a:t>newsgroup</a:t>
            </a:r>
            <a:r>
              <a:rPr sz="2800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posting</a:t>
            </a:r>
            <a:endParaRPr sz="2800">
              <a:latin typeface="Carlito"/>
              <a:cs typeface="Carlito"/>
            </a:endParaRPr>
          </a:p>
          <a:p>
            <a:pPr marL="355600" marR="140335" indent="-342900" algn="just">
              <a:lnSpc>
                <a:spcPct val="9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E-mail </a:t>
            </a: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filtering </a:t>
            </a:r>
            <a:r>
              <a:rPr sz="2800" spc="-10" dirty="0">
                <a:latin typeface="Carlito"/>
                <a:cs typeface="Carlito"/>
              </a:rPr>
              <a:t>blocks  </a:t>
            </a:r>
            <a:r>
              <a:rPr sz="2800" spc="-5" dirty="0">
                <a:latin typeface="Carlito"/>
                <a:cs typeface="Carlito"/>
              </a:rPr>
              <a:t>e-mail </a:t>
            </a:r>
            <a:r>
              <a:rPr sz="2800" spc="-10" dirty="0">
                <a:latin typeface="Carlito"/>
                <a:cs typeface="Carlito"/>
              </a:rPr>
              <a:t>messages </a:t>
            </a:r>
            <a:r>
              <a:rPr sz="2800" spc="-20" dirty="0">
                <a:latin typeface="Carlito"/>
                <a:cs typeface="Carlito"/>
              </a:rPr>
              <a:t>from  </a:t>
            </a:r>
            <a:r>
              <a:rPr sz="2800" spc="-10" dirty="0">
                <a:latin typeface="Carlito"/>
                <a:cs typeface="Carlito"/>
              </a:rPr>
              <a:t>designated</a:t>
            </a:r>
            <a:r>
              <a:rPr sz="2800" spc="-15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sources</a:t>
            </a:r>
            <a:endParaRPr sz="2800">
              <a:latin typeface="Carlito"/>
              <a:cs typeface="Carlito"/>
            </a:endParaRPr>
          </a:p>
          <a:p>
            <a:pPr marL="355600" marR="5080" indent="-342900">
              <a:lnSpc>
                <a:spcPct val="90000"/>
              </a:lnSpc>
              <a:spcBef>
                <a:spcPts val="67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  <a:tab pos="2060575" algn="l"/>
              </a:tabLst>
            </a:pPr>
            <a:r>
              <a:rPr sz="2800" b="1" spc="-10" dirty="0">
                <a:solidFill>
                  <a:srgbClr val="DB7530"/>
                </a:solidFill>
                <a:latin typeface="Carlito"/>
                <a:cs typeface="Carlito"/>
              </a:rPr>
              <a:t>Anti-spam </a:t>
            </a:r>
            <a:r>
              <a:rPr sz="2800" b="1" spc="-20" dirty="0">
                <a:solidFill>
                  <a:srgbClr val="DB7530"/>
                </a:solidFill>
                <a:latin typeface="Carlito"/>
                <a:cs typeface="Carlito"/>
              </a:rPr>
              <a:t>programs </a:t>
            </a:r>
            <a:r>
              <a:rPr sz="2800" b="1" spc="-20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attempt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to	remove  </a:t>
            </a:r>
            <a:r>
              <a:rPr sz="2800" spc="-10" dirty="0">
                <a:latin typeface="Carlito"/>
                <a:cs typeface="Carlito"/>
              </a:rPr>
              <a:t>spam </a:t>
            </a:r>
            <a:r>
              <a:rPr sz="2800" spc="-30" dirty="0">
                <a:latin typeface="Carlito"/>
                <a:cs typeface="Carlito"/>
              </a:rPr>
              <a:t>before </a:t>
            </a:r>
            <a:r>
              <a:rPr sz="2800" spc="-5" dirty="0">
                <a:latin typeface="Carlito"/>
                <a:cs typeface="Carlito"/>
              </a:rPr>
              <a:t>it </a:t>
            </a:r>
            <a:r>
              <a:rPr sz="2800" spc="-10" dirty="0">
                <a:latin typeface="Carlito"/>
                <a:cs typeface="Carlito"/>
              </a:rPr>
              <a:t>reaches  </a:t>
            </a:r>
            <a:r>
              <a:rPr sz="2800" spc="-15" dirty="0">
                <a:latin typeface="Carlito"/>
                <a:cs typeface="Carlito"/>
              </a:rPr>
              <a:t>your</a:t>
            </a:r>
            <a:r>
              <a:rPr sz="2800" spc="-5" dirty="0">
                <a:latin typeface="Carlito"/>
                <a:cs typeface="Carlito"/>
              </a:rPr>
              <a:t> </a:t>
            </a:r>
            <a:r>
              <a:rPr sz="2800" spc="-20" dirty="0">
                <a:latin typeface="Carlito"/>
                <a:cs typeface="Carlito"/>
              </a:rPr>
              <a:t>inbox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699766"/>
            <a:ext cx="4038600" cy="23268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800100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587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49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5118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Computer </a:t>
            </a:r>
            <a:r>
              <a:rPr spc="-5" dirty="0"/>
              <a:t>Security</a:t>
            </a:r>
            <a:r>
              <a:rPr spc="-15" dirty="0"/>
              <a:t> </a:t>
            </a:r>
            <a:r>
              <a:rPr spc="-10" dirty="0"/>
              <a:t>Risks</a:t>
            </a:r>
          </a:p>
        </p:txBody>
      </p:sp>
      <p:sp>
        <p:nvSpPr>
          <p:cNvPr id="3" name="object 3"/>
          <p:cNvSpPr/>
          <p:nvPr/>
        </p:nvSpPr>
        <p:spPr>
          <a:xfrm>
            <a:off x="762000" y="2019300"/>
            <a:ext cx="7620000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140" y="6646874"/>
            <a:ext cx="747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10267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556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557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4545965" marR="5080" indent="-342900">
              <a:lnSpc>
                <a:spcPct val="90000"/>
              </a:lnSpc>
              <a:spcBef>
                <a:spcPts val="415"/>
              </a:spcBef>
              <a:buClr>
                <a:srgbClr val="5F497A"/>
              </a:buClr>
              <a:buFont typeface="Arial"/>
              <a:buChar char="•"/>
              <a:tabLst>
                <a:tab pos="4545330" algn="l"/>
                <a:tab pos="4545965" algn="l"/>
              </a:tabLst>
            </a:pPr>
            <a:r>
              <a:rPr b="1" spc="-5" dirty="0">
                <a:solidFill>
                  <a:srgbClr val="DB7530"/>
                </a:solidFill>
                <a:latin typeface="Carlito"/>
                <a:cs typeface="Carlito"/>
              </a:rPr>
              <a:t>Phishing </a:t>
            </a:r>
            <a:r>
              <a:rPr dirty="0"/>
              <a:t>is a </a:t>
            </a:r>
            <a:r>
              <a:rPr spc="-5" dirty="0"/>
              <a:t>scam </a:t>
            </a:r>
            <a:r>
              <a:rPr dirty="0"/>
              <a:t>in  which a </a:t>
            </a:r>
            <a:r>
              <a:rPr spc="-10" dirty="0"/>
              <a:t>perpetrator</a:t>
            </a:r>
            <a:r>
              <a:rPr spc="-125" dirty="0"/>
              <a:t> </a:t>
            </a:r>
            <a:r>
              <a:rPr spc="-5" dirty="0"/>
              <a:t>sends  </a:t>
            </a:r>
            <a:r>
              <a:rPr dirty="0"/>
              <a:t>an </a:t>
            </a:r>
            <a:r>
              <a:rPr spc="-10" dirty="0"/>
              <a:t>official </a:t>
            </a:r>
            <a:r>
              <a:rPr dirty="0"/>
              <a:t>looking e-mail  </a:t>
            </a:r>
            <a:r>
              <a:rPr spc="-5" dirty="0"/>
              <a:t>message that </a:t>
            </a:r>
            <a:r>
              <a:rPr spc="-15" dirty="0"/>
              <a:t>attempts to  </a:t>
            </a:r>
            <a:r>
              <a:rPr spc="-10" dirty="0"/>
              <a:t>obtain </a:t>
            </a:r>
            <a:r>
              <a:rPr spc="-15" dirty="0"/>
              <a:t>your </a:t>
            </a:r>
            <a:r>
              <a:rPr spc="-10" dirty="0"/>
              <a:t>personal </a:t>
            </a:r>
            <a:r>
              <a:rPr dirty="0"/>
              <a:t>and  </a:t>
            </a:r>
            <a:r>
              <a:rPr spc="-5" dirty="0"/>
              <a:t>financial</a:t>
            </a:r>
            <a:r>
              <a:rPr spc="-30" dirty="0"/>
              <a:t> </a:t>
            </a:r>
            <a:r>
              <a:rPr spc="-10" dirty="0"/>
              <a:t>information</a:t>
            </a:r>
          </a:p>
          <a:p>
            <a:pPr marL="4545965" marR="240665" indent="-342900">
              <a:lnSpc>
                <a:spcPct val="90000"/>
              </a:lnSpc>
              <a:spcBef>
                <a:spcPts val="625"/>
              </a:spcBef>
              <a:buClr>
                <a:srgbClr val="5F497A"/>
              </a:buClr>
              <a:buFont typeface="Arial"/>
              <a:buChar char="•"/>
              <a:tabLst>
                <a:tab pos="4545330" algn="l"/>
                <a:tab pos="4545965" algn="l"/>
              </a:tabLst>
            </a:pPr>
            <a:r>
              <a:rPr b="1" spc="-5" dirty="0">
                <a:solidFill>
                  <a:srgbClr val="DB7530"/>
                </a:solidFill>
                <a:latin typeface="Carlito"/>
                <a:cs typeface="Carlito"/>
              </a:rPr>
              <a:t>Pharming </a:t>
            </a:r>
            <a:r>
              <a:rPr dirty="0"/>
              <a:t>is a </a:t>
            </a:r>
            <a:r>
              <a:rPr spc="-5" dirty="0"/>
              <a:t>scam  where </a:t>
            </a:r>
            <a:r>
              <a:rPr dirty="0"/>
              <a:t>a </a:t>
            </a:r>
            <a:r>
              <a:rPr spc="-15" dirty="0"/>
              <a:t>perpetrator  attempts to </a:t>
            </a:r>
            <a:r>
              <a:rPr spc="-10" dirty="0"/>
              <a:t>obtain </a:t>
            </a:r>
            <a:r>
              <a:rPr spc="-15" dirty="0"/>
              <a:t>your  </a:t>
            </a:r>
            <a:r>
              <a:rPr spc="-10" dirty="0"/>
              <a:t>personal </a:t>
            </a:r>
            <a:r>
              <a:rPr dirty="0"/>
              <a:t>and </a:t>
            </a:r>
            <a:r>
              <a:rPr spc="-5" dirty="0"/>
              <a:t>financial  </a:t>
            </a:r>
            <a:r>
              <a:rPr spc="-10" dirty="0"/>
              <a:t>information </a:t>
            </a:r>
            <a:r>
              <a:rPr dirty="0"/>
              <a:t>via</a:t>
            </a:r>
            <a:r>
              <a:rPr spc="-60" dirty="0"/>
              <a:t> </a:t>
            </a:r>
            <a:r>
              <a:rPr spc="-5" dirty="0"/>
              <a:t>spoofing</a:t>
            </a:r>
          </a:p>
        </p:txBody>
      </p:sp>
      <p:sp>
        <p:nvSpPr>
          <p:cNvPr id="4" name="object 4"/>
          <p:cNvSpPr/>
          <p:nvPr/>
        </p:nvSpPr>
        <p:spPr>
          <a:xfrm>
            <a:off x="457200" y="2498598"/>
            <a:ext cx="4038600" cy="2729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6445707"/>
            <a:ext cx="998219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587 -</a:t>
            </a:r>
            <a:r>
              <a:rPr sz="1200" spc="-5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588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4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11-35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79235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49030" y="6479235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50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865822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001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concern </a:t>
            </a:r>
            <a:r>
              <a:rPr sz="3200" dirty="0">
                <a:latin typeface="Carlito"/>
                <a:cs typeface="Carlito"/>
              </a:rPr>
              <a:t>about </a:t>
            </a:r>
            <a:r>
              <a:rPr sz="3200" spc="-10" dirty="0">
                <a:latin typeface="Carlito"/>
                <a:cs typeface="Carlito"/>
              </a:rPr>
              <a:t>privacy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dirty="0">
                <a:latin typeface="Carlito"/>
                <a:cs typeface="Carlito"/>
              </a:rPr>
              <a:t>led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enactment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25" dirty="0">
                <a:latin typeface="Carlito"/>
                <a:cs typeface="Carlito"/>
              </a:rPr>
              <a:t>federal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30" dirty="0">
                <a:latin typeface="Carlito"/>
                <a:cs typeface="Carlito"/>
              </a:rPr>
              <a:t>state </a:t>
            </a:r>
            <a:r>
              <a:rPr sz="3200" spc="-15" dirty="0">
                <a:latin typeface="Carlito"/>
                <a:cs typeface="Carlito"/>
              </a:rPr>
              <a:t>laws </a:t>
            </a:r>
            <a:r>
              <a:rPr sz="3200" spc="-20" dirty="0">
                <a:latin typeface="Carlito"/>
                <a:cs typeface="Carlito"/>
              </a:rPr>
              <a:t>regarding </a:t>
            </a:r>
            <a:r>
              <a:rPr sz="3200" spc="-5" dirty="0">
                <a:latin typeface="Carlito"/>
                <a:cs typeface="Carlito"/>
              </a:rPr>
              <a:t>the  </a:t>
            </a:r>
            <a:r>
              <a:rPr sz="3200" spc="-25" dirty="0">
                <a:latin typeface="Carlito"/>
                <a:cs typeface="Carlito"/>
              </a:rPr>
              <a:t>storage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disclosure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personal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20" dirty="0">
                <a:latin typeface="Carlito"/>
                <a:cs typeface="Carlito"/>
              </a:rPr>
              <a:t>data</a:t>
            </a:r>
            <a:endParaRPr sz="32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solidFill>
                  <a:srgbClr val="5F497A"/>
                </a:solidFill>
                <a:latin typeface="Arial"/>
                <a:cs typeface="Arial"/>
              </a:rPr>
              <a:t>– </a:t>
            </a:r>
            <a:r>
              <a:rPr sz="2800" spc="-10" dirty="0">
                <a:latin typeface="Carlito"/>
                <a:cs typeface="Carlito"/>
              </a:rPr>
              <a:t>See </a:t>
            </a:r>
            <a:r>
              <a:rPr sz="2800" spc="-15" dirty="0">
                <a:latin typeface="Carlito"/>
                <a:cs typeface="Carlito"/>
              </a:rPr>
              <a:t>Figure </a:t>
            </a:r>
            <a:r>
              <a:rPr sz="2800" spc="-10" dirty="0">
                <a:latin typeface="Carlito"/>
                <a:cs typeface="Carlito"/>
              </a:rPr>
              <a:t>11-36 </a:t>
            </a:r>
            <a:r>
              <a:rPr sz="2800" spc="-5" dirty="0">
                <a:latin typeface="Carlito"/>
                <a:cs typeface="Carlito"/>
              </a:rPr>
              <a:t>on </a:t>
            </a:r>
            <a:r>
              <a:rPr sz="2800" spc="-15" dirty="0">
                <a:latin typeface="Carlito"/>
                <a:cs typeface="Carlito"/>
              </a:rPr>
              <a:t>page </a:t>
            </a:r>
            <a:r>
              <a:rPr sz="2800" spc="-10" dirty="0">
                <a:latin typeface="Carlito"/>
                <a:cs typeface="Carlito"/>
              </a:rPr>
              <a:t>589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5" dirty="0">
                <a:latin typeface="Carlito"/>
                <a:cs typeface="Carlito"/>
              </a:rPr>
              <a:t>listing </a:t>
            </a:r>
            <a:r>
              <a:rPr sz="2800" spc="-5" dirty="0">
                <a:latin typeface="Carlito"/>
                <a:cs typeface="Carlito"/>
              </a:rPr>
              <a:t>of major </a:t>
            </a:r>
            <a:r>
              <a:rPr sz="2800" spc="-20" dirty="0">
                <a:latin typeface="Carlito"/>
                <a:cs typeface="Carlito"/>
              </a:rPr>
              <a:t>U.S.  </a:t>
            </a:r>
            <a:r>
              <a:rPr sz="2800" spc="-15" dirty="0">
                <a:latin typeface="Carlito"/>
                <a:cs typeface="Carlito"/>
              </a:rPr>
              <a:t>government laws </a:t>
            </a:r>
            <a:r>
              <a:rPr sz="2800" spc="-10" dirty="0">
                <a:latin typeface="Carlito"/>
                <a:cs typeface="Carlito"/>
              </a:rPr>
              <a:t>concerning</a:t>
            </a:r>
            <a:r>
              <a:rPr sz="2800" spc="55" dirty="0">
                <a:latin typeface="Carlito"/>
                <a:cs typeface="Carlito"/>
              </a:rPr>
              <a:t> </a:t>
            </a:r>
            <a:r>
              <a:rPr sz="2800" spc="-15" dirty="0">
                <a:latin typeface="Carlito"/>
                <a:cs typeface="Carlito"/>
              </a:rPr>
              <a:t>privacy</a:t>
            </a:r>
            <a:endParaRPr sz="2800">
              <a:latin typeface="Carlito"/>
              <a:cs typeface="Carlito"/>
            </a:endParaRPr>
          </a:p>
          <a:p>
            <a:pPr marL="355600" marR="715645" indent="-342900">
              <a:lnSpc>
                <a:spcPct val="100000"/>
              </a:lnSpc>
              <a:spcBef>
                <a:spcPts val="75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rlito"/>
                <a:cs typeface="Carlito"/>
              </a:rPr>
              <a:t>The 1970 </a:t>
            </a:r>
            <a:r>
              <a:rPr sz="3200" b="1" spc="-20" dirty="0">
                <a:solidFill>
                  <a:srgbClr val="DB7530"/>
                </a:solidFill>
                <a:latin typeface="Carlito"/>
                <a:cs typeface="Carlito"/>
              </a:rPr>
              <a:t>Fair </a:t>
            </a:r>
            <a:r>
              <a:rPr sz="3200" b="1" spc="-10" dirty="0">
                <a:solidFill>
                  <a:srgbClr val="DB7530"/>
                </a:solidFill>
                <a:latin typeface="Carlito"/>
                <a:cs typeface="Carlito"/>
              </a:rPr>
              <a:t>Credit Reporting </a:t>
            </a:r>
            <a:r>
              <a:rPr sz="3200" b="1" dirty="0">
                <a:solidFill>
                  <a:srgbClr val="DB7530"/>
                </a:solidFill>
                <a:latin typeface="Carlito"/>
                <a:cs typeface="Carlito"/>
              </a:rPr>
              <a:t>Act </a:t>
            </a:r>
            <a:r>
              <a:rPr sz="3200" spc="-5" dirty="0">
                <a:latin typeface="Carlito"/>
                <a:cs typeface="Carlito"/>
              </a:rPr>
              <a:t>limits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rights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5" dirty="0">
                <a:latin typeface="Carlito"/>
                <a:cs typeface="Carlito"/>
              </a:rPr>
              <a:t>others </a:t>
            </a:r>
            <a:r>
              <a:rPr sz="3200" spc="-5" dirty="0">
                <a:latin typeface="Carlito"/>
                <a:cs typeface="Carlito"/>
              </a:rPr>
              <a:t>viewing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credit </a:t>
            </a:r>
            <a:r>
              <a:rPr sz="3200" spc="-10" dirty="0">
                <a:latin typeface="Carlito"/>
                <a:cs typeface="Carlito"/>
              </a:rPr>
              <a:t>report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spc="-5" dirty="0">
                <a:latin typeface="Carlito"/>
                <a:cs typeface="Carlito"/>
              </a:rPr>
              <a:t>only  those with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0" dirty="0">
                <a:latin typeface="Carlito"/>
                <a:cs typeface="Carlito"/>
              </a:rPr>
              <a:t>legitimate </a:t>
            </a:r>
            <a:r>
              <a:rPr sz="3200" spc="-5" dirty="0">
                <a:latin typeface="Carlito"/>
                <a:cs typeface="Carlito"/>
              </a:rPr>
              <a:t>business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need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625" y="2057400"/>
            <a:ext cx="9067800" cy="3619500"/>
            <a:chOff x="47625" y="2057400"/>
            <a:chExt cx="9067800" cy="3619500"/>
          </a:xfrm>
        </p:grpSpPr>
        <p:sp>
          <p:nvSpPr>
            <p:cNvPr id="4" name="object 4"/>
            <p:cNvSpPr/>
            <p:nvPr/>
          </p:nvSpPr>
          <p:spPr>
            <a:xfrm>
              <a:off x="47625" y="2057400"/>
              <a:ext cx="9001125" cy="182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625" y="3848100"/>
              <a:ext cx="9067800" cy="1828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1172" y="2223007"/>
            <a:ext cx="8395335" cy="31578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405"/>
              </a:spcBef>
            </a:pPr>
            <a:r>
              <a:rPr sz="3100" b="1" spc="-5" dirty="0">
                <a:solidFill>
                  <a:srgbClr val="FFFFFF"/>
                </a:solidFill>
                <a:latin typeface="Carlito"/>
                <a:cs typeface="Carlito"/>
              </a:rPr>
              <a:t>Social </a:t>
            </a: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engineering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is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defined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as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gaining  unauthorized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access or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obtaining confidential  </a:t>
            </a:r>
            <a:r>
              <a:rPr sz="3100" spc="-15" dirty="0">
                <a:solidFill>
                  <a:srgbClr val="FFFFFF"/>
                </a:solidFill>
                <a:latin typeface="Carlito"/>
                <a:cs typeface="Carlito"/>
              </a:rPr>
              <a:t>information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by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taking </a:t>
            </a:r>
            <a:r>
              <a:rPr sz="3100" spc="-20" dirty="0">
                <a:solidFill>
                  <a:srgbClr val="FFFFFF"/>
                </a:solidFill>
                <a:latin typeface="Carlito"/>
                <a:cs typeface="Carlito"/>
              </a:rPr>
              <a:t>advantage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trust </a:t>
            </a:r>
            <a:r>
              <a:rPr sz="31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3100" spc="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spc="-10" dirty="0">
                <a:solidFill>
                  <a:srgbClr val="FFFFFF"/>
                </a:solidFill>
                <a:latin typeface="Carlito"/>
                <a:cs typeface="Carlito"/>
              </a:rPr>
              <a:t>naivety</a:t>
            </a:r>
            <a:endParaRPr sz="31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3200">
              <a:latin typeface="Carlito"/>
              <a:cs typeface="Carlito"/>
            </a:endParaRPr>
          </a:p>
          <a:p>
            <a:pPr marL="12700" marR="5715" algn="just">
              <a:lnSpc>
                <a:spcPct val="91600"/>
              </a:lnSpc>
            </a:pPr>
            <a:r>
              <a:rPr sz="3100" b="1" spc="-15" dirty="0">
                <a:solidFill>
                  <a:srgbClr val="FFFFFF"/>
                </a:solidFill>
                <a:latin typeface="Carlito"/>
                <a:cs typeface="Carlito"/>
              </a:rPr>
              <a:t>Employee </a:t>
            </a: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monitoring </a:t>
            </a:r>
            <a:r>
              <a:rPr sz="3100" spc="-20" dirty="0">
                <a:solidFill>
                  <a:srgbClr val="FFFFFF"/>
                </a:solidFill>
                <a:latin typeface="Carlito"/>
                <a:cs typeface="Carlito"/>
              </a:rPr>
              <a:t>involves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the use of </a:t>
            </a:r>
            <a:r>
              <a:rPr sz="3100" spc="-20" dirty="0">
                <a:solidFill>
                  <a:srgbClr val="FFFFFF"/>
                </a:solidFill>
                <a:latin typeface="Carlito"/>
                <a:cs typeface="Carlito"/>
              </a:rPr>
              <a:t>computers  </a:t>
            </a:r>
            <a:r>
              <a:rPr sz="31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100" spc="-140" dirty="0">
                <a:solidFill>
                  <a:srgbClr val="FFFFFF"/>
                </a:solidFill>
                <a:latin typeface="Arial"/>
                <a:cs typeface="Arial"/>
              </a:rPr>
              <a:t>observe, </a:t>
            </a:r>
            <a:r>
              <a:rPr sz="3100" spc="-110" dirty="0">
                <a:solidFill>
                  <a:srgbClr val="FFFFFF"/>
                </a:solidFill>
                <a:latin typeface="Arial"/>
                <a:cs typeface="Arial"/>
              </a:rPr>
              <a:t>record, </a:t>
            </a:r>
            <a:r>
              <a:rPr sz="3100" spc="-14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3100" spc="-95" dirty="0">
                <a:solidFill>
                  <a:srgbClr val="FFFFFF"/>
                </a:solidFill>
                <a:latin typeface="Arial"/>
                <a:cs typeface="Arial"/>
              </a:rPr>
              <a:t>review </a:t>
            </a:r>
            <a:r>
              <a:rPr sz="3100" spc="-170" dirty="0">
                <a:solidFill>
                  <a:srgbClr val="FFFFFF"/>
                </a:solidFill>
                <a:latin typeface="Arial"/>
                <a:cs typeface="Arial"/>
              </a:rPr>
              <a:t>an </a:t>
            </a:r>
            <a:r>
              <a:rPr sz="3100" spc="-150" dirty="0">
                <a:solidFill>
                  <a:srgbClr val="FFFFFF"/>
                </a:solidFill>
                <a:latin typeface="Arial"/>
                <a:cs typeface="Arial"/>
              </a:rPr>
              <a:t>employee’s </a:t>
            </a:r>
            <a:r>
              <a:rPr sz="3100" spc="-210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3100" spc="-1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3100" spc="-5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100" spc="-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spc="-15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31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6463995"/>
            <a:ext cx="5880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588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52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3371850" y="6497523"/>
            <a:ext cx="2553970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38023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Ethics </a:t>
            </a:r>
            <a:r>
              <a:rPr spc="-5" dirty="0"/>
              <a:t>and</a:t>
            </a:r>
            <a:r>
              <a:rPr spc="-15" dirty="0"/>
              <a:t> </a:t>
            </a:r>
            <a:r>
              <a:rPr spc="-1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2513"/>
            <a:ext cx="3784600" cy="42271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20" dirty="0">
                <a:solidFill>
                  <a:srgbClr val="DB7530"/>
                </a:solidFill>
                <a:latin typeface="Carlito"/>
                <a:cs typeface="Carlito"/>
              </a:rPr>
              <a:t>Content </a:t>
            </a:r>
            <a:r>
              <a:rPr sz="2600" b="1" spc="-10" dirty="0">
                <a:solidFill>
                  <a:srgbClr val="DB7530"/>
                </a:solidFill>
                <a:latin typeface="Carlito"/>
                <a:cs typeface="Carlito"/>
              </a:rPr>
              <a:t>filtering </a:t>
            </a:r>
            <a:r>
              <a:rPr sz="2600" dirty="0">
                <a:latin typeface="Carlito"/>
                <a:cs typeface="Carlito"/>
              </a:rPr>
              <a:t>is the  </a:t>
            </a:r>
            <a:r>
              <a:rPr sz="2600" spc="-10" dirty="0">
                <a:latin typeface="Carlito"/>
                <a:cs typeface="Carlito"/>
              </a:rPr>
              <a:t>process </a:t>
            </a:r>
            <a:r>
              <a:rPr sz="2600" dirty="0">
                <a:latin typeface="Carlito"/>
                <a:cs typeface="Carlito"/>
              </a:rPr>
              <a:t>of </a:t>
            </a:r>
            <a:r>
              <a:rPr sz="2600" spc="-5" dirty="0">
                <a:latin typeface="Carlito"/>
                <a:cs typeface="Carlito"/>
              </a:rPr>
              <a:t>restricting  </a:t>
            </a:r>
            <a:r>
              <a:rPr sz="2600" dirty="0">
                <a:latin typeface="Carlito"/>
                <a:cs typeface="Carlito"/>
              </a:rPr>
              <a:t>access </a:t>
            </a:r>
            <a:r>
              <a:rPr sz="2600" spc="-15" dirty="0">
                <a:latin typeface="Carlito"/>
                <a:cs typeface="Carlito"/>
              </a:rPr>
              <a:t>to </a:t>
            </a:r>
            <a:r>
              <a:rPr sz="2600" spc="-5" dirty="0">
                <a:latin typeface="Carlito"/>
                <a:cs typeface="Carlito"/>
              </a:rPr>
              <a:t>certain</a:t>
            </a:r>
            <a:r>
              <a:rPr sz="2600" spc="-70" dirty="0">
                <a:latin typeface="Carlito"/>
                <a:cs typeface="Carlito"/>
              </a:rPr>
              <a:t> </a:t>
            </a:r>
            <a:r>
              <a:rPr sz="2600" spc="-10" dirty="0">
                <a:latin typeface="Carlito"/>
                <a:cs typeface="Carlito"/>
              </a:rPr>
              <a:t>material  </a:t>
            </a:r>
            <a:r>
              <a:rPr sz="2600" spc="-5" dirty="0">
                <a:latin typeface="Carlito"/>
                <a:cs typeface="Carlito"/>
              </a:rPr>
              <a:t>on </a:t>
            </a:r>
            <a:r>
              <a:rPr sz="2600" dirty="0">
                <a:latin typeface="Carlito"/>
                <a:cs typeface="Carlito"/>
              </a:rPr>
              <a:t>the</a:t>
            </a:r>
            <a:r>
              <a:rPr sz="2600" spc="-35" dirty="0">
                <a:latin typeface="Carlito"/>
                <a:cs typeface="Carlito"/>
              </a:rPr>
              <a:t> Web</a:t>
            </a:r>
            <a:endParaRPr sz="2600">
              <a:latin typeface="Carlito"/>
              <a:cs typeface="Carlito"/>
            </a:endParaRPr>
          </a:p>
          <a:p>
            <a:pPr marL="355600" marR="612775" indent="-342900">
              <a:lnSpc>
                <a:spcPts val="2810"/>
              </a:lnSpc>
              <a:spcBef>
                <a:spcPts val="66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Many </a:t>
            </a:r>
            <a:r>
              <a:rPr sz="2600" spc="-5" dirty="0">
                <a:latin typeface="Carlito"/>
                <a:cs typeface="Carlito"/>
              </a:rPr>
              <a:t>businesses</a:t>
            </a:r>
            <a:r>
              <a:rPr sz="2600" spc="-14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use  </a:t>
            </a:r>
            <a:r>
              <a:rPr sz="2600" spc="-15" dirty="0">
                <a:latin typeface="Carlito"/>
                <a:cs typeface="Carlito"/>
              </a:rPr>
              <a:t>content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filtering</a:t>
            </a:r>
            <a:endParaRPr sz="2600">
              <a:latin typeface="Carlito"/>
              <a:cs typeface="Carlito"/>
            </a:endParaRPr>
          </a:p>
          <a:p>
            <a:pPr marL="355600" marR="262255" indent="-342900">
              <a:lnSpc>
                <a:spcPts val="2810"/>
              </a:lnSpc>
              <a:spcBef>
                <a:spcPts val="62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rlito"/>
                <a:cs typeface="Carlito"/>
              </a:rPr>
              <a:t>Internet </a:t>
            </a:r>
            <a:r>
              <a:rPr sz="2600" spc="-15" dirty="0">
                <a:latin typeface="Carlito"/>
                <a:cs typeface="Carlito"/>
              </a:rPr>
              <a:t>Content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Rating  Association</a:t>
            </a:r>
            <a:r>
              <a:rPr sz="2600" spc="-45" dirty="0">
                <a:latin typeface="Carlito"/>
                <a:cs typeface="Carlito"/>
              </a:rPr>
              <a:t> </a:t>
            </a:r>
            <a:r>
              <a:rPr sz="2600" dirty="0">
                <a:latin typeface="Carlito"/>
                <a:cs typeface="Carlito"/>
              </a:rPr>
              <a:t>(ICRA)</a:t>
            </a:r>
            <a:endParaRPr sz="2600">
              <a:latin typeface="Carlito"/>
              <a:cs typeface="Carlito"/>
            </a:endParaRPr>
          </a:p>
          <a:p>
            <a:pPr marL="355600" marR="347345" indent="-342900">
              <a:lnSpc>
                <a:spcPct val="90000"/>
              </a:lnSpc>
              <a:spcBef>
                <a:spcPts val="580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spc="-35" dirty="0">
                <a:solidFill>
                  <a:srgbClr val="DB7530"/>
                </a:solidFill>
                <a:latin typeface="Carlito"/>
                <a:cs typeface="Carlito"/>
              </a:rPr>
              <a:t>Web </a:t>
            </a:r>
            <a:r>
              <a:rPr sz="2600" b="1" spc="-10" dirty="0">
                <a:solidFill>
                  <a:srgbClr val="DB7530"/>
                </a:solidFill>
                <a:latin typeface="Carlito"/>
                <a:cs typeface="Carlito"/>
              </a:rPr>
              <a:t>filtering </a:t>
            </a:r>
            <a:r>
              <a:rPr sz="2600" b="1" spc="-5" dirty="0">
                <a:solidFill>
                  <a:srgbClr val="DB7530"/>
                </a:solidFill>
                <a:latin typeface="Carlito"/>
                <a:cs typeface="Carlito"/>
              </a:rPr>
              <a:t>software </a:t>
            </a:r>
            <a:r>
              <a:rPr sz="2600" b="1" spc="-5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restricts </a:t>
            </a:r>
            <a:r>
              <a:rPr sz="2600" dirty="0">
                <a:latin typeface="Carlito"/>
                <a:cs typeface="Carlito"/>
              </a:rPr>
              <a:t>access </a:t>
            </a:r>
            <a:r>
              <a:rPr sz="2600" spc="-15" dirty="0">
                <a:latin typeface="Carlito"/>
                <a:cs typeface="Carlito"/>
              </a:rPr>
              <a:t>to  </a:t>
            </a:r>
            <a:r>
              <a:rPr sz="2600" spc="-5" dirty="0">
                <a:latin typeface="Carlito"/>
                <a:cs typeface="Carlito"/>
              </a:rPr>
              <a:t>specified </a:t>
            </a:r>
            <a:r>
              <a:rPr sz="2600" spc="-35" dirty="0">
                <a:latin typeface="Carlito"/>
                <a:cs typeface="Carlito"/>
              </a:rPr>
              <a:t>Web</a:t>
            </a:r>
            <a:r>
              <a:rPr sz="2600" spc="-8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sites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41135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389319"/>
            <a:ext cx="1026794" cy="42799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590 </a:t>
            </a:r>
            <a:r>
              <a:rPr sz="1200" spc="-70" dirty="0">
                <a:latin typeface="Arial"/>
                <a:cs typeface="Arial"/>
              </a:rPr>
              <a:t>–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dirty="0">
                <a:latin typeface="Carlito"/>
                <a:cs typeface="Carlito"/>
              </a:rPr>
              <a:t>591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4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40248" y="1600136"/>
            <a:ext cx="3254629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20370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666750" y="1552575"/>
            <a:ext cx="3943350" cy="2276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97737" y="2290063"/>
            <a:ext cx="341693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068705" marR="5080" indent="-1056640">
              <a:lnSpc>
                <a:spcPts val="2530"/>
              </a:lnSpc>
              <a:spcBef>
                <a:spcPts val="380"/>
              </a:spcBef>
            </a:pP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Potential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computer risks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safeguards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6300" y="1552575"/>
            <a:ext cx="3714750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66461" y="2290063"/>
            <a:ext cx="3142615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31544" marR="5080" indent="-919480">
              <a:lnSpc>
                <a:spcPts val="2530"/>
              </a:lnSpc>
              <a:spcBef>
                <a:spcPts val="380"/>
              </a:spcBef>
            </a:pP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Wireless security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risks</a:t>
            </a:r>
            <a:r>
              <a:rPr sz="23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and  </a:t>
            </a:r>
            <a:r>
              <a:rPr sz="2300" spc="-15" dirty="0">
                <a:solidFill>
                  <a:srgbClr val="FFFFFF"/>
                </a:solidFill>
                <a:latin typeface="Carlito"/>
                <a:cs typeface="Carlito"/>
              </a:rPr>
              <a:t>safeguards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2475" y="4057650"/>
            <a:ext cx="3695700" cy="2266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20241" y="4792217"/>
            <a:ext cx="2971800" cy="698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37160" marR="5080" indent="-125095">
              <a:lnSpc>
                <a:spcPts val="2530"/>
              </a:lnSpc>
              <a:spcBef>
                <a:spcPts val="380"/>
              </a:spcBef>
            </a:pP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Computer-related</a:t>
            </a:r>
            <a:r>
              <a:rPr sz="23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health  issues and</a:t>
            </a:r>
            <a:r>
              <a:rPr sz="23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preventions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29150" y="4038600"/>
            <a:ext cx="3876675" cy="228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61305" y="4150233"/>
            <a:ext cx="3351529" cy="198183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065" marR="5080" indent="1905" algn="ctr">
              <a:lnSpc>
                <a:spcPct val="91600"/>
              </a:lnSpc>
              <a:spcBef>
                <a:spcPts val="335"/>
              </a:spcBef>
            </a:pP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Ethical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issues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surrounding  information </a:t>
            </a:r>
            <a:r>
              <a:rPr sz="2300" spc="-25" dirty="0">
                <a:solidFill>
                  <a:srgbClr val="FFFFFF"/>
                </a:solidFill>
                <a:latin typeface="Carlito"/>
                <a:cs typeface="Carlito"/>
              </a:rPr>
              <a:t>accuracy, 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intellectual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property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rights, 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codes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of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conduct, green  </a:t>
            </a:r>
            <a:r>
              <a:rPr sz="2300" spc="-5" dirty="0">
                <a:solidFill>
                  <a:srgbClr val="FFFFFF"/>
                </a:solidFill>
                <a:latin typeface="Carlito"/>
                <a:cs typeface="Carlito"/>
              </a:rPr>
              <a:t>computing, </a:t>
            </a:r>
            <a:r>
              <a:rPr sz="2300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300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Carlito"/>
                <a:cs typeface="Carlito"/>
              </a:rPr>
              <a:t>information  privacy</a:t>
            </a:r>
            <a:endParaRPr sz="23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49030" y="644113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54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1140" y="6425895"/>
            <a:ext cx="5880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591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75201"/>
            <a:ext cx="458787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56435" algn="ctr">
              <a:lnSpc>
                <a:spcPct val="100000"/>
              </a:lnSpc>
              <a:spcBef>
                <a:spcPts val="100"/>
              </a:spcBef>
            </a:pPr>
            <a:r>
              <a:rPr sz="3200" spc="-20" dirty="0">
                <a:latin typeface="Arial Black"/>
                <a:cs typeface="Arial Black"/>
              </a:rPr>
              <a:t>Discovering</a:t>
            </a:r>
            <a:endParaRPr sz="3200" dirty="0">
              <a:latin typeface="Arial Black"/>
              <a:cs typeface="Arial Black"/>
            </a:endParaRPr>
          </a:p>
          <a:p>
            <a:pPr marL="914400" algn="ctr">
              <a:lnSpc>
                <a:spcPct val="100000"/>
              </a:lnSpc>
              <a:spcBef>
                <a:spcPts val="5"/>
              </a:spcBef>
            </a:pPr>
            <a:r>
              <a:rPr sz="3200" spc="10" dirty="0">
                <a:latin typeface="Arial Black"/>
                <a:cs typeface="Arial Black"/>
              </a:rPr>
              <a:t>Computers</a:t>
            </a:r>
            <a:r>
              <a:rPr sz="3200" spc="-95" dirty="0">
                <a:latin typeface="Arial Black"/>
                <a:cs typeface="Arial Black"/>
              </a:rPr>
              <a:t> </a:t>
            </a:r>
            <a:r>
              <a:rPr lang="en-US" sz="3200" dirty="0">
                <a:latin typeface="Arial Black"/>
                <a:cs typeface="Arial Black"/>
              </a:rPr>
              <a:t> </a:t>
            </a:r>
            <a:endParaRPr sz="32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43990" y="5496255"/>
            <a:ext cx="3341370" cy="108204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23545" marR="5080" indent="-219710">
              <a:lnSpc>
                <a:spcPts val="2160"/>
              </a:lnSpc>
              <a:spcBef>
                <a:spcPts val="375"/>
              </a:spcBef>
            </a:pPr>
            <a:r>
              <a:rPr sz="2000" spc="-45" dirty="0">
                <a:latin typeface="Arial Black"/>
                <a:cs typeface="Arial Black"/>
              </a:rPr>
              <a:t>Your </a:t>
            </a:r>
            <a:r>
              <a:rPr sz="2000" spc="-5" dirty="0">
                <a:latin typeface="Arial Black"/>
                <a:cs typeface="Arial Black"/>
              </a:rPr>
              <a:t>Interactive </a:t>
            </a:r>
            <a:r>
              <a:rPr sz="2000" dirty="0">
                <a:latin typeface="Arial Black"/>
                <a:cs typeface="Arial Black"/>
              </a:rPr>
              <a:t>Guide  to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Digital</a:t>
            </a:r>
            <a:r>
              <a:rPr sz="2000" spc="-65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World</a:t>
            </a:r>
            <a:endParaRPr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400" b="1" spc="-10" dirty="0">
                <a:solidFill>
                  <a:srgbClr val="E36C09"/>
                </a:solidFill>
                <a:latin typeface="Carlito"/>
                <a:cs typeface="Carlito"/>
              </a:rPr>
              <a:t>Chapter </a:t>
            </a:r>
            <a:r>
              <a:rPr sz="2400" b="1" spc="-5" dirty="0">
                <a:solidFill>
                  <a:srgbClr val="E36C09"/>
                </a:solidFill>
                <a:latin typeface="Carlito"/>
                <a:cs typeface="Carlito"/>
              </a:rPr>
              <a:t>11 </a:t>
            </a:r>
            <a:r>
              <a:rPr sz="2400" b="1" spc="-10" dirty="0">
                <a:solidFill>
                  <a:srgbClr val="E36C09"/>
                </a:solidFill>
                <a:latin typeface="Carlito"/>
                <a:cs typeface="Carlito"/>
              </a:rPr>
              <a:t>Complete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10613"/>
            <a:ext cx="8147684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27660" indent="-342900">
              <a:lnSpc>
                <a:spcPct val="100000"/>
              </a:lnSpc>
              <a:spcBef>
                <a:spcPts val="9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Carlito"/>
                <a:cs typeface="Carlito"/>
              </a:rPr>
              <a:t>Information transmitted over networks </a:t>
            </a:r>
            <a:r>
              <a:rPr sz="2800" spc="-10" dirty="0">
                <a:latin typeface="Carlito"/>
                <a:cs typeface="Carlito"/>
              </a:rPr>
              <a:t>has </a:t>
            </a:r>
            <a:r>
              <a:rPr sz="2800" spc="-5" dirty="0">
                <a:latin typeface="Carlito"/>
                <a:cs typeface="Carlito"/>
              </a:rPr>
              <a:t>a </a:t>
            </a:r>
            <a:r>
              <a:rPr sz="2800" spc="-10" dirty="0">
                <a:latin typeface="Carlito"/>
                <a:cs typeface="Carlito"/>
              </a:rPr>
              <a:t>higher  </a:t>
            </a:r>
            <a:r>
              <a:rPr sz="2800" spc="-15" dirty="0">
                <a:latin typeface="Carlito"/>
                <a:cs typeface="Carlito"/>
              </a:rPr>
              <a:t>degree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security risk </a:t>
            </a:r>
            <a:r>
              <a:rPr sz="2800" spc="-5" dirty="0">
                <a:latin typeface="Carlito"/>
                <a:cs typeface="Carlito"/>
              </a:rPr>
              <a:t>than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30" dirty="0">
                <a:latin typeface="Carlito"/>
                <a:cs typeface="Carlito"/>
              </a:rPr>
              <a:t>kept </a:t>
            </a:r>
            <a:r>
              <a:rPr sz="2800" spc="-5" dirty="0">
                <a:latin typeface="Carlito"/>
                <a:cs typeface="Carlito"/>
              </a:rPr>
              <a:t>on an  </a:t>
            </a:r>
            <a:r>
              <a:rPr sz="2800" spc="-120" dirty="0">
                <a:latin typeface="Arial"/>
                <a:cs typeface="Arial"/>
              </a:rPr>
              <a:t>organization’s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45" dirty="0">
                <a:latin typeface="Arial"/>
                <a:cs typeface="Arial"/>
              </a:rPr>
              <a:t>premises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7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rlito"/>
                <a:cs typeface="Carlito"/>
              </a:rPr>
              <a:t>An </a:t>
            </a:r>
            <a:r>
              <a:rPr sz="2800" b="1" spc="-5" dirty="0">
                <a:solidFill>
                  <a:srgbClr val="DB7530"/>
                </a:solidFill>
                <a:latin typeface="Carlito"/>
                <a:cs typeface="Carlito"/>
              </a:rPr>
              <a:t>online security service </a:t>
            </a:r>
            <a:r>
              <a:rPr sz="2800" spc="-5" dirty="0">
                <a:latin typeface="Carlito"/>
                <a:cs typeface="Carlito"/>
              </a:rPr>
              <a:t>is a </a:t>
            </a:r>
            <a:r>
              <a:rPr sz="2800" spc="-45" dirty="0">
                <a:latin typeface="Carlito"/>
                <a:cs typeface="Carlito"/>
              </a:rPr>
              <a:t>Web </a:t>
            </a:r>
            <a:r>
              <a:rPr sz="2800" spc="-15" dirty="0">
                <a:latin typeface="Carlito"/>
                <a:cs typeface="Carlito"/>
              </a:rPr>
              <a:t>site </a:t>
            </a:r>
            <a:r>
              <a:rPr sz="2800" spc="-10" dirty="0">
                <a:latin typeface="Carlito"/>
                <a:cs typeface="Carlito"/>
              </a:rPr>
              <a:t>that </a:t>
            </a:r>
            <a:r>
              <a:rPr sz="2800" spc="-15" dirty="0">
                <a:latin typeface="Carlito"/>
                <a:cs typeface="Carlito"/>
              </a:rPr>
              <a:t>evaluates  </a:t>
            </a:r>
            <a:r>
              <a:rPr sz="2800" spc="-20" dirty="0">
                <a:latin typeface="Carlito"/>
                <a:cs typeface="Carlito"/>
              </a:rPr>
              <a:t>your </a:t>
            </a:r>
            <a:r>
              <a:rPr sz="2800" spc="-15" dirty="0">
                <a:latin typeface="Carlito"/>
                <a:cs typeface="Carlito"/>
              </a:rPr>
              <a:t>computer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check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15" dirty="0">
                <a:latin typeface="Carlito"/>
                <a:cs typeface="Carlito"/>
              </a:rPr>
              <a:t>Internet </a:t>
            </a:r>
            <a:r>
              <a:rPr sz="2800" spc="-5" dirty="0">
                <a:latin typeface="Carlito"/>
                <a:cs typeface="Carlito"/>
              </a:rPr>
              <a:t>and </a:t>
            </a:r>
            <a:r>
              <a:rPr sz="2800" dirty="0">
                <a:latin typeface="Carlito"/>
                <a:cs typeface="Carlito"/>
              </a:rPr>
              <a:t>e-mail  </a:t>
            </a:r>
            <a:r>
              <a:rPr sz="2800" spc="-10" dirty="0">
                <a:latin typeface="Carlito"/>
                <a:cs typeface="Carlito"/>
              </a:rPr>
              <a:t>vulnerabilities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397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4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07607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200400" y="4114863"/>
            <a:ext cx="4971161" cy="1957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646874"/>
            <a:ext cx="74739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11-2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8100" y="1762125"/>
            <a:ext cx="2247900" cy="4343400"/>
            <a:chOff x="38100" y="1762125"/>
            <a:chExt cx="2247900" cy="4343400"/>
          </a:xfrm>
        </p:grpSpPr>
        <p:sp>
          <p:nvSpPr>
            <p:cNvPr id="4" name="object 4"/>
            <p:cNvSpPr/>
            <p:nvPr/>
          </p:nvSpPr>
          <p:spPr>
            <a:xfrm>
              <a:off x="76200" y="1762125"/>
              <a:ext cx="2143125" cy="952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100" y="2581275"/>
              <a:ext cx="2247900" cy="3524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400" y="1865122"/>
            <a:ext cx="1741170" cy="30251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 algn="ctr">
              <a:lnSpc>
                <a:spcPts val="2530"/>
              </a:lnSpc>
              <a:spcBef>
                <a:spcPts val="95"/>
              </a:spcBef>
            </a:pPr>
            <a:r>
              <a:rPr sz="2200" spc="-10" dirty="0">
                <a:solidFill>
                  <a:srgbClr val="FFFFFF"/>
                </a:solidFill>
                <a:latin typeface="Carlito"/>
                <a:cs typeface="Carlito"/>
              </a:rPr>
              <a:t>Computer</a:t>
            </a:r>
            <a:endParaRPr sz="2200">
              <a:latin typeface="Carlito"/>
              <a:cs typeface="Carlito"/>
            </a:endParaRPr>
          </a:p>
          <a:p>
            <a:pPr marL="46990" algn="ctr">
              <a:lnSpc>
                <a:spcPts val="2530"/>
              </a:lnSpc>
            </a:pPr>
            <a:r>
              <a:rPr sz="2200" b="1" spc="-10" dirty="0">
                <a:solidFill>
                  <a:srgbClr val="FFFFFF"/>
                </a:solidFill>
                <a:latin typeface="Carlito"/>
                <a:cs typeface="Carlito"/>
              </a:rPr>
              <a:t>Virus</a:t>
            </a:r>
            <a:endParaRPr sz="2200">
              <a:latin typeface="Carlito"/>
              <a:cs typeface="Carlito"/>
            </a:endParaRPr>
          </a:p>
          <a:p>
            <a:pPr marL="240665" marR="5080" indent="-228600">
              <a:lnSpc>
                <a:spcPct val="91600"/>
              </a:lnSpc>
              <a:spcBef>
                <a:spcPts val="163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5" dirty="0">
                <a:latin typeface="Carlito"/>
                <a:cs typeface="Carlito"/>
              </a:rPr>
              <a:t>Affects </a:t>
            </a:r>
            <a:r>
              <a:rPr sz="2200" spc="-5" dirty="0">
                <a:latin typeface="Carlito"/>
                <a:cs typeface="Carlito"/>
              </a:rPr>
              <a:t>a  </a:t>
            </a:r>
            <a:r>
              <a:rPr sz="2200" spc="-15" dirty="0">
                <a:latin typeface="Carlito"/>
                <a:cs typeface="Carlito"/>
              </a:rPr>
              <a:t>computer  negatively</a:t>
            </a:r>
            <a:r>
              <a:rPr sz="2200" spc="-65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by  </a:t>
            </a:r>
            <a:r>
              <a:rPr sz="2200" spc="-5" dirty="0">
                <a:latin typeface="Carlito"/>
                <a:cs typeface="Carlito"/>
              </a:rPr>
              <a:t>altering the  </a:t>
            </a:r>
            <a:r>
              <a:rPr sz="2200" spc="-25" dirty="0">
                <a:latin typeface="Carlito"/>
                <a:cs typeface="Carlito"/>
              </a:rPr>
              <a:t>way </a:t>
            </a:r>
            <a:r>
              <a:rPr sz="2200" spc="-5" dirty="0">
                <a:latin typeface="Carlito"/>
                <a:cs typeface="Carlito"/>
              </a:rPr>
              <a:t>the  </a:t>
            </a:r>
            <a:r>
              <a:rPr sz="2200" spc="-15" dirty="0">
                <a:latin typeface="Carlito"/>
                <a:cs typeface="Carlito"/>
              </a:rPr>
              <a:t>computer  works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200" y="1781175"/>
            <a:ext cx="2133600" cy="9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61207" y="2018792"/>
            <a:ext cx="7442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90" dirty="0">
                <a:solidFill>
                  <a:srgbClr val="FFFFFF"/>
                </a:solidFill>
                <a:latin typeface="Carlito"/>
                <a:cs typeface="Carlito"/>
              </a:rPr>
              <a:t>W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orm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14575" y="2581275"/>
            <a:ext cx="2181225" cy="3524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38729" y="2686634"/>
            <a:ext cx="1668145" cy="281749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latin typeface="Carlito"/>
                <a:cs typeface="Carlito"/>
              </a:rPr>
              <a:t>Copies itself  </a:t>
            </a:r>
            <a:r>
              <a:rPr sz="2200" spc="-25" dirty="0">
                <a:latin typeface="Carlito"/>
                <a:cs typeface="Carlito"/>
              </a:rPr>
              <a:t>repeatedly,  </a:t>
            </a:r>
            <a:r>
              <a:rPr sz="2200" spc="-10" dirty="0">
                <a:latin typeface="Carlito"/>
                <a:cs typeface="Carlito"/>
              </a:rPr>
              <a:t>using up  resources 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possibly  shutting  down </a:t>
            </a:r>
            <a:r>
              <a:rPr sz="2200" spc="-5" dirty="0">
                <a:latin typeface="Carlito"/>
                <a:cs typeface="Carlito"/>
              </a:rPr>
              <a:t>the  </a:t>
            </a:r>
            <a:r>
              <a:rPr sz="2200" spc="-15" dirty="0">
                <a:latin typeface="Carlito"/>
                <a:cs typeface="Carlito"/>
              </a:rPr>
              <a:t>computer</a:t>
            </a:r>
            <a:r>
              <a:rPr sz="2200" spc="-40" dirty="0">
                <a:latin typeface="Carlito"/>
                <a:cs typeface="Carlito"/>
              </a:rPr>
              <a:t> </a:t>
            </a:r>
            <a:r>
              <a:rPr sz="2200" spc="-5" dirty="0">
                <a:latin typeface="Carlito"/>
                <a:cs typeface="Carlito"/>
              </a:rPr>
              <a:t>or  </a:t>
            </a:r>
            <a:r>
              <a:rPr sz="2200" spc="-10" dirty="0">
                <a:latin typeface="Carlito"/>
                <a:cs typeface="Carlito"/>
              </a:rPr>
              <a:t>network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8675" y="1781175"/>
            <a:ext cx="2133600" cy="9334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67732" y="2018792"/>
            <a:ext cx="14897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25" dirty="0">
                <a:solidFill>
                  <a:srgbClr val="FFFFFF"/>
                </a:solidFill>
                <a:latin typeface="Carlito"/>
                <a:cs typeface="Carlito"/>
              </a:rPr>
              <a:t>Trojan</a:t>
            </a:r>
            <a:r>
              <a:rPr sz="22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Carlito"/>
                <a:cs typeface="Carlito"/>
              </a:rPr>
              <a:t>Horse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91050" y="2581275"/>
            <a:ext cx="2257425" cy="3524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817109" y="2686634"/>
            <a:ext cx="1746250" cy="18954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malicious  </a:t>
            </a:r>
            <a:r>
              <a:rPr sz="2200" spc="-20" dirty="0">
                <a:latin typeface="Carlito"/>
                <a:cs typeface="Carlito"/>
              </a:rPr>
              <a:t>program</a:t>
            </a:r>
            <a:r>
              <a:rPr sz="2200" spc="-70" dirty="0">
                <a:latin typeface="Carlito"/>
                <a:cs typeface="Carlito"/>
              </a:rPr>
              <a:t> </a:t>
            </a:r>
            <a:r>
              <a:rPr sz="2200" spc="-10" dirty="0">
                <a:latin typeface="Carlito"/>
                <a:cs typeface="Carlito"/>
              </a:rPr>
              <a:t>that  hides </a:t>
            </a:r>
            <a:r>
              <a:rPr sz="2200" spc="-5" dirty="0">
                <a:latin typeface="Carlito"/>
                <a:cs typeface="Carlito"/>
              </a:rPr>
              <a:t>within  or </a:t>
            </a:r>
            <a:r>
              <a:rPr sz="2200" spc="-10" dirty="0">
                <a:latin typeface="Carlito"/>
                <a:cs typeface="Carlito"/>
              </a:rPr>
              <a:t>looks </a:t>
            </a:r>
            <a:r>
              <a:rPr sz="2200" spc="-25" dirty="0">
                <a:latin typeface="Carlito"/>
                <a:cs typeface="Carlito"/>
              </a:rPr>
              <a:t>like  </a:t>
            </a:r>
            <a:r>
              <a:rPr sz="2200" spc="-5" dirty="0">
                <a:latin typeface="Carlito"/>
                <a:cs typeface="Carlito"/>
              </a:rPr>
              <a:t>a </a:t>
            </a:r>
            <a:r>
              <a:rPr sz="2200" spc="-10" dirty="0">
                <a:latin typeface="Carlito"/>
                <a:cs typeface="Carlito"/>
              </a:rPr>
              <a:t>legitimate  </a:t>
            </a:r>
            <a:r>
              <a:rPr sz="2200" spc="-20" dirty="0">
                <a:latin typeface="Carlito"/>
                <a:cs typeface="Carlito"/>
              </a:rPr>
              <a:t>program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15150" y="1781175"/>
            <a:ext cx="2143125" cy="933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53959" y="2018792"/>
            <a:ext cx="8724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5" dirty="0">
                <a:solidFill>
                  <a:srgbClr val="FFFFFF"/>
                </a:solidFill>
                <a:latin typeface="Carlito"/>
                <a:cs typeface="Carlito"/>
              </a:rPr>
              <a:t>R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200" b="1" spc="-20" dirty="0">
                <a:solidFill>
                  <a:srgbClr val="FFFFFF"/>
                </a:solidFill>
                <a:latin typeface="Carlito"/>
                <a:cs typeface="Carlito"/>
              </a:rPr>
              <a:t>o</a:t>
            </a:r>
            <a:r>
              <a:rPr sz="2200" b="1" spc="-5" dirty="0">
                <a:solidFill>
                  <a:srgbClr val="FFFFFF"/>
                </a:solidFill>
                <a:latin typeface="Carlito"/>
                <a:cs typeface="Carlito"/>
              </a:rPr>
              <a:t>tkit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67525" y="2581275"/>
            <a:ext cx="2247900" cy="35242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095490" y="2686634"/>
            <a:ext cx="1744980" cy="31242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41300" marR="5080" indent="-228600">
              <a:lnSpc>
                <a:spcPct val="91600"/>
              </a:lnSpc>
              <a:spcBef>
                <a:spcPts val="320"/>
              </a:spcBef>
              <a:buFont typeface="Arial"/>
              <a:buChar char="•"/>
              <a:tabLst>
                <a:tab pos="241300" algn="l"/>
              </a:tabLst>
            </a:pPr>
            <a:r>
              <a:rPr sz="2200" spc="-15" dirty="0">
                <a:latin typeface="Carlito"/>
                <a:cs typeface="Carlito"/>
              </a:rPr>
              <a:t>Program</a:t>
            </a:r>
            <a:r>
              <a:rPr sz="2200" spc="-80" dirty="0">
                <a:latin typeface="Carlito"/>
                <a:cs typeface="Carlito"/>
              </a:rPr>
              <a:t> </a:t>
            </a:r>
            <a:r>
              <a:rPr sz="2200" spc="-15" dirty="0">
                <a:latin typeface="Carlito"/>
                <a:cs typeface="Carlito"/>
              </a:rPr>
              <a:t>that  </a:t>
            </a:r>
            <a:r>
              <a:rPr sz="2200" spc="-10" dirty="0">
                <a:latin typeface="Carlito"/>
                <a:cs typeface="Carlito"/>
              </a:rPr>
              <a:t>hides </a:t>
            </a:r>
            <a:r>
              <a:rPr sz="2200" spc="-5" dirty="0">
                <a:latin typeface="Carlito"/>
                <a:cs typeface="Carlito"/>
              </a:rPr>
              <a:t>in a  </a:t>
            </a:r>
            <a:r>
              <a:rPr sz="2200" spc="-15" dirty="0">
                <a:latin typeface="Carlito"/>
                <a:cs typeface="Carlito"/>
              </a:rPr>
              <a:t>computer  </a:t>
            </a:r>
            <a:r>
              <a:rPr sz="2200" spc="-5" dirty="0">
                <a:latin typeface="Carlito"/>
                <a:cs typeface="Carlito"/>
              </a:rPr>
              <a:t>and </a:t>
            </a:r>
            <a:r>
              <a:rPr sz="2200" spc="-10" dirty="0">
                <a:latin typeface="Carlito"/>
                <a:cs typeface="Carlito"/>
              </a:rPr>
              <a:t>allows  </a:t>
            </a:r>
            <a:r>
              <a:rPr sz="2200" spc="-5" dirty="0">
                <a:latin typeface="Carlito"/>
                <a:cs typeface="Carlito"/>
              </a:rPr>
              <a:t>someone  </a:t>
            </a:r>
            <a:r>
              <a:rPr sz="2200" spc="-15" dirty="0">
                <a:latin typeface="Carlito"/>
                <a:cs typeface="Carlito"/>
              </a:rPr>
              <a:t>from </a:t>
            </a:r>
            <a:r>
              <a:rPr sz="2200" spc="-5" dirty="0">
                <a:latin typeface="Carlito"/>
                <a:cs typeface="Carlito"/>
              </a:rPr>
              <a:t>a  </a:t>
            </a:r>
            <a:r>
              <a:rPr sz="2200" spc="-15" dirty="0">
                <a:latin typeface="Carlito"/>
                <a:cs typeface="Carlito"/>
              </a:rPr>
              <a:t>remote  </a:t>
            </a:r>
            <a:r>
              <a:rPr sz="2200" spc="-10" dirty="0">
                <a:latin typeface="Carlito"/>
                <a:cs typeface="Carlito"/>
              </a:rPr>
              <a:t>location </a:t>
            </a:r>
            <a:r>
              <a:rPr sz="2200" spc="-20" dirty="0">
                <a:latin typeface="Carlito"/>
                <a:cs typeface="Carlito"/>
              </a:rPr>
              <a:t>to  </a:t>
            </a:r>
            <a:r>
              <a:rPr sz="2200" spc="-30" dirty="0">
                <a:latin typeface="Carlito"/>
                <a:cs typeface="Carlito"/>
              </a:rPr>
              <a:t>take </a:t>
            </a:r>
            <a:r>
              <a:rPr sz="2200" spc="-10" dirty="0">
                <a:latin typeface="Carlito"/>
                <a:cs typeface="Carlito"/>
              </a:rPr>
              <a:t>full  </a:t>
            </a:r>
            <a:r>
              <a:rPr sz="2200" spc="-20" dirty="0">
                <a:latin typeface="Carlito"/>
                <a:cs typeface="Carlito"/>
              </a:rPr>
              <a:t>control</a:t>
            </a:r>
            <a:endParaRPr sz="220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7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1140" y="6425895"/>
            <a:ext cx="587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7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558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607565"/>
            <a:ext cx="782447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5F497A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An </a:t>
            </a:r>
            <a:r>
              <a:rPr sz="3200" spc="-25" dirty="0">
                <a:latin typeface="Carlito"/>
                <a:cs typeface="Carlito"/>
              </a:rPr>
              <a:t>infected </a:t>
            </a:r>
            <a:r>
              <a:rPr sz="3200" spc="-10" dirty="0">
                <a:latin typeface="Carlito"/>
                <a:cs typeface="Carlito"/>
              </a:rPr>
              <a:t>computer </a:t>
            </a:r>
            <a:r>
              <a:rPr sz="3200" spc="-5" dirty="0">
                <a:latin typeface="Carlito"/>
                <a:cs typeface="Carlito"/>
              </a:rPr>
              <a:t>has </a:t>
            </a:r>
            <a:r>
              <a:rPr sz="3200" dirty="0">
                <a:latin typeface="Carlito"/>
                <a:cs typeface="Carlito"/>
              </a:rPr>
              <a:t>one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15" dirty="0">
                <a:latin typeface="Carlito"/>
                <a:cs typeface="Carlito"/>
              </a:rPr>
              <a:t>more </a:t>
            </a:r>
            <a:r>
              <a:rPr sz="3200" spc="-5" dirty="0">
                <a:latin typeface="Carlito"/>
                <a:cs typeface="Carlito"/>
              </a:rPr>
              <a:t>of the  </a:t>
            </a:r>
            <a:r>
              <a:rPr sz="3200" spc="-15" dirty="0">
                <a:latin typeface="Carlito"/>
                <a:cs typeface="Carlito"/>
              </a:rPr>
              <a:t>following</a:t>
            </a:r>
            <a:r>
              <a:rPr sz="3200" spc="-5" dirty="0">
                <a:latin typeface="Carlito"/>
                <a:cs typeface="Carlito"/>
              </a:rPr>
              <a:t> </a:t>
            </a:r>
            <a:r>
              <a:rPr sz="3200" spc="-15" dirty="0">
                <a:latin typeface="Carlito"/>
                <a:cs typeface="Carlito"/>
              </a:rPr>
              <a:t>symptoms: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1850" y="6459423"/>
            <a:ext cx="255206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8654" y="6441135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8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6425895"/>
            <a:ext cx="9982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rlito"/>
                <a:cs typeface="Carlito"/>
              </a:rPr>
              <a:t>Pages </a:t>
            </a:r>
            <a:r>
              <a:rPr sz="1200" dirty="0">
                <a:latin typeface="Carlito"/>
                <a:cs typeface="Carlito"/>
              </a:rPr>
              <a:t>558 -</a:t>
            </a:r>
            <a:r>
              <a:rPr sz="1200" spc="-6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1500" y="2695575"/>
            <a:ext cx="2000250" cy="122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61796" y="2887726"/>
            <a:ext cx="158432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indent="2540" algn="ctr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17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rlito"/>
                <a:cs typeface="Carlito"/>
              </a:rPr>
              <a:t>system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runs much</a:t>
            </a:r>
            <a:r>
              <a:rPr sz="17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slower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than</a:t>
            </a:r>
            <a:r>
              <a:rPr sz="1700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usual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81275" y="2695575"/>
            <a:ext cx="2019300" cy="122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64282" y="2887726"/>
            <a:ext cx="160591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Available</a:t>
            </a:r>
            <a:r>
              <a:rPr sz="1700" spc="-12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memory  is less than 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expected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91050" y="2695575"/>
            <a:ext cx="1962150" cy="1228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93640" y="3006344"/>
            <a:ext cx="116840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46685" marR="5080" indent="-134620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Files</a:t>
            </a:r>
            <a:r>
              <a:rPr sz="17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become  corrupted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10350" y="2695575"/>
            <a:ext cx="1962150" cy="1228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27011" y="2887726"/>
            <a:ext cx="152463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Screen displays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unusual</a:t>
            </a:r>
            <a:r>
              <a:rPr sz="1700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message  or</a:t>
            </a:r>
            <a:r>
              <a:rPr sz="1700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image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1500" y="3981450"/>
            <a:ext cx="1971675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9228" y="4167885"/>
            <a:ext cx="152971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75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Music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17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unusual  sound </a:t>
            </a: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plays 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randomly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43175" y="3981450"/>
            <a:ext cx="2038350" cy="1219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27705" y="4286503"/>
            <a:ext cx="1676400" cy="52133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50165">
              <a:lnSpc>
                <a:spcPts val="1860"/>
              </a:lnSpc>
              <a:spcBef>
                <a:spcPts val="31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Existing </a:t>
            </a: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programs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and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files</a:t>
            </a:r>
            <a:r>
              <a:rPr sz="1700" spc="-10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disappear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591050" y="3981450"/>
            <a:ext cx="196215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27523" y="4167885"/>
            <a:ext cx="1498600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065" marR="5080" algn="ctr">
              <a:lnSpc>
                <a:spcPct val="91500"/>
              </a:lnSpc>
              <a:spcBef>
                <a:spcPts val="275"/>
              </a:spcBef>
            </a:pP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Programs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1700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files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do not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work  properly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10350" y="3962400"/>
            <a:ext cx="1952625" cy="12382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39204" y="4048709"/>
            <a:ext cx="1499870" cy="99631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indent="1270" algn="ctr">
              <a:lnSpc>
                <a:spcPct val="91400"/>
              </a:lnSpc>
              <a:spcBef>
                <a:spcPts val="280"/>
              </a:spcBef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Unknown  </a:t>
            </a: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programs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or</a:t>
            </a:r>
            <a:r>
              <a:rPr sz="1700" spc="-9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files  </a:t>
            </a: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mysteriously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appear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71625" y="5257800"/>
            <a:ext cx="2019300" cy="1228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755394" y="5566359"/>
            <a:ext cx="1612265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950"/>
              </a:lnSpc>
              <a:spcBef>
                <a:spcPts val="105"/>
              </a:spcBef>
            </a:pPr>
            <a:r>
              <a:rPr sz="1700" spc="-1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r>
              <a:rPr sz="1700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properties</a:t>
            </a:r>
            <a:endParaRPr sz="1700">
              <a:latin typeface="Carlito"/>
              <a:cs typeface="Carlito"/>
            </a:endParaRPr>
          </a:p>
          <a:p>
            <a:pPr algn="ctr">
              <a:lnSpc>
                <a:spcPts val="1950"/>
              </a:lnSpc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change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90925" y="5257800"/>
            <a:ext cx="1981200" cy="1228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794252" y="5566359"/>
            <a:ext cx="1556385" cy="52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50"/>
              </a:lnSpc>
              <a:spcBef>
                <a:spcPts val="10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17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rlito"/>
                <a:cs typeface="Carlito"/>
              </a:rPr>
              <a:t>system</a:t>
            </a:r>
            <a:endParaRPr sz="1700">
              <a:latin typeface="Carlito"/>
              <a:cs typeface="Carlito"/>
            </a:endParaRPr>
          </a:p>
          <a:p>
            <a:pPr marL="30480">
              <a:lnSpc>
                <a:spcPts val="1950"/>
              </a:lnSpc>
            </a:pP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does not </a:t>
            </a:r>
            <a:r>
              <a:rPr sz="1700" spc="-10" dirty="0">
                <a:solidFill>
                  <a:srgbClr val="FFFFFF"/>
                </a:solidFill>
                <a:latin typeface="Carlito"/>
                <a:cs typeface="Carlito"/>
              </a:rPr>
              <a:t>start</a:t>
            </a:r>
            <a:r>
              <a:rPr sz="1700" spc="-1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up</a:t>
            </a:r>
            <a:endParaRPr sz="1700">
              <a:latin typeface="Carlito"/>
              <a:cs typeface="Carlito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00700" y="5257800"/>
            <a:ext cx="1990725" cy="1228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805932" y="5447791"/>
            <a:ext cx="1556385" cy="759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275"/>
              </a:spcBef>
            </a:pP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Operating</a:t>
            </a:r>
            <a:r>
              <a:rPr sz="1700" spc="-1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1700" spc="-15" dirty="0">
                <a:solidFill>
                  <a:srgbClr val="FFFFFF"/>
                </a:solidFill>
                <a:latin typeface="Carlito"/>
                <a:cs typeface="Carlito"/>
              </a:rPr>
              <a:t>system  </a:t>
            </a:r>
            <a:r>
              <a:rPr sz="1700" dirty="0">
                <a:solidFill>
                  <a:srgbClr val="FFFFFF"/>
                </a:solidFill>
                <a:latin typeface="Carlito"/>
                <a:cs typeface="Carlito"/>
              </a:rPr>
              <a:t>shuts </a:t>
            </a:r>
            <a:r>
              <a:rPr sz="1700" spc="-5" dirty="0">
                <a:solidFill>
                  <a:srgbClr val="FFFFFF"/>
                </a:solidFill>
                <a:latin typeface="Carlito"/>
                <a:cs typeface="Carlito"/>
              </a:rPr>
              <a:t>down  unexpectedly</a:t>
            </a:r>
            <a:endParaRPr sz="17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374345"/>
            <a:ext cx="62484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Internet </a:t>
            </a:r>
            <a:r>
              <a:rPr spc="-10" dirty="0"/>
              <a:t>and </a:t>
            </a:r>
            <a:r>
              <a:rPr spc="-15" dirty="0"/>
              <a:t>Network</a:t>
            </a:r>
            <a:r>
              <a:rPr spc="20" dirty="0"/>
              <a:t> </a:t>
            </a:r>
            <a:r>
              <a:rPr spc="-40" dirty="0"/>
              <a:t>Attacks</a:t>
            </a:r>
          </a:p>
        </p:txBody>
      </p:sp>
      <p:sp>
        <p:nvSpPr>
          <p:cNvPr id="3" name="object 3"/>
          <p:cNvSpPr/>
          <p:nvPr/>
        </p:nvSpPr>
        <p:spPr>
          <a:xfrm>
            <a:off x="702284" y="1600200"/>
            <a:ext cx="773938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6445707"/>
            <a:ext cx="721995" cy="379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10" dirty="0">
                <a:latin typeface="Carlito"/>
                <a:cs typeface="Carlito"/>
              </a:rPr>
              <a:t>Page</a:t>
            </a:r>
            <a:r>
              <a:rPr sz="1200" spc="-2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559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Carlito"/>
                <a:cs typeface="Carlito"/>
              </a:rPr>
              <a:t>Figure</a:t>
            </a:r>
            <a:r>
              <a:rPr sz="1200" spc="-9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11-3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88654" y="6479235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b="1" dirty="0">
                <a:solidFill>
                  <a:srgbClr val="EDEBC9"/>
                </a:solidFill>
                <a:latin typeface="Carlito"/>
                <a:cs typeface="Carlito"/>
              </a:rPr>
              <a:t>9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1850" y="6497523"/>
            <a:ext cx="2552065" cy="156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5" dirty="0">
                <a:latin typeface="Carlito"/>
                <a:cs typeface="Carlito"/>
              </a:rPr>
              <a:t>Discovering Computers </a:t>
            </a:r>
            <a:r>
              <a:rPr lang="en-US" sz="120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Chapter</a:t>
            </a:r>
            <a:r>
              <a:rPr sz="1200" spc="-11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2401</Words>
  <Application>Microsoft Office PowerPoint</Application>
  <PresentationFormat>On-screen Show (4:3)</PresentationFormat>
  <Paragraphs>458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Arial Black</vt:lpstr>
      <vt:lpstr>Calibri</vt:lpstr>
      <vt:lpstr>Carlito</vt:lpstr>
      <vt:lpstr>Times New Roman</vt:lpstr>
      <vt:lpstr>Office Theme</vt:lpstr>
      <vt:lpstr>PowerPoint Presentation</vt:lpstr>
      <vt:lpstr>Objectives Overview</vt:lpstr>
      <vt:lpstr>Objectives Overview</vt:lpstr>
      <vt:lpstr>Computer Security Risks</vt:lpstr>
      <vt:lpstr>Computer Security Risks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Unauthorized Access and Use</vt:lpstr>
      <vt:lpstr>Unauthorized Access and Use</vt:lpstr>
      <vt:lpstr>Unauthorized Access and Use</vt:lpstr>
      <vt:lpstr>Unauthorized Access and Use</vt:lpstr>
      <vt:lpstr>Unauthorized Access and Use</vt:lpstr>
      <vt:lpstr>Hardware Theft and Vandalism</vt:lpstr>
      <vt:lpstr>Hardware Theft and Vandalism</vt:lpstr>
      <vt:lpstr>Software Theft</vt:lpstr>
      <vt:lpstr>Software Theft</vt:lpstr>
      <vt:lpstr>Software Theft</vt:lpstr>
      <vt:lpstr>Information Theft</vt:lpstr>
      <vt:lpstr>Information Theft</vt:lpstr>
      <vt:lpstr>Information Theft</vt:lpstr>
      <vt:lpstr>Information Theft</vt:lpstr>
      <vt:lpstr>Information Theft</vt:lpstr>
      <vt:lpstr>System Failure</vt:lpstr>
      <vt:lpstr>System Failure</vt:lpstr>
      <vt:lpstr>Backing Up – The Ultimate Safeguard</vt:lpstr>
      <vt:lpstr>Backing Up – The Ultimate Safeguard</vt:lpstr>
      <vt:lpstr>Wireless Security</vt:lpstr>
      <vt:lpstr>Wireless Security</vt:lpstr>
      <vt:lpstr>Health Concerns of Computer Use</vt:lpstr>
      <vt:lpstr>Health Concerns of Computer Use</vt:lpstr>
      <vt:lpstr>Health Concerns of Computer Use</vt:lpstr>
      <vt:lpstr>Health Concerns of Computer Use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Abdul Qadeer</cp:lastModifiedBy>
  <cp:revision>1</cp:revision>
  <dcterms:created xsi:type="dcterms:W3CDTF">2020-11-29T13:02:28Z</dcterms:created>
  <dcterms:modified xsi:type="dcterms:W3CDTF">2020-11-29T13:11:16Z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2012-02-15T00:00:00Z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2020-11-29T00:00:00Z</vt:filetime>
  </property>
</Properties>
</file>