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593B-3768-406A-A66E-AF6590749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8</a:t>
            </a:r>
            <a:br>
              <a:rPr lang="en-US" dirty="0"/>
            </a:br>
            <a:r>
              <a:rPr lang="en-US" dirty="0"/>
              <a:t>INFORMATION IN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B2062-B568-4F15-B123-A070955382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Prepared by khansa saleem</a:t>
            </a:r>
          </a:p>
        </p:txBody>
      </p:sp>
    </p:spTree>
    <p:extLst>
      <p:ext uri="{BB962C8B-B14F-4D97-AF65-F5344CB8AC3E}">
        <p14:creationId xmlns:p14="http://schemas.microsoft.com/office/powerpoint/2010/main" val="221670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C2DA-E887-4897-98A7-E411AF4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8.4 A figure 1 diagram of the system that fills customer orders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4756C2-69A6-4822-8658-E0901A168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67"/>
          <a:stretch/>
        </p:blipFill>
        <p:spPr>
          <a:xfrm>
            <a:off x="2975628" y="1782531"/>
            <a:ext cx="7720081" cy="51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5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951F1-6AB5-4B79-BEF7-88C4BE2F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Systems That Order Replenishment Stock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19AC6-4E9A-4552-B3F7-A6A68A84C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subsystems concerned with ordering replenishment stock from suppliers are shown in Figure 8.5, which is called a </a:t>
            </a:r>
            <a:r>
              <a:rPr lang="en-US" sz="2400" b="1" dirty="0"/>
              <a:t>Figure 2 diagram </a:t>
            </a:r>
            <a:r>
              <a:rPr lang="en-US" sz="2400" dirty="0"/>
              <a:t>since it explodes Process 2 of the Figure 0 diagram</a:t>
            </a:r>
          </a:p>
          <a:p>
            <a:pPr marL="0" indent="0">
              <a:buNone/>
            </a:pPr>
            <a:r>
              <a:rPr lang="en-US" sz="2400" dirty="0"/>
              <a:t>	– The </a:t>
            </a:r>
            <a:r>
              <a:rPr lang="en-US" sz="2400" b="1" dirty="0"/>
              <a:t>purchasing system </a:t>
            </a:r>
            <a:r>
              <a:rPr lang="en-US" sz="2400" dirty="0"/>
              <a:t>issues purchase orders to 		suppliers for the needed stock </a:t>
            </a:r>
          </a:p>
          <a:p>
            <a:pPr marL="400050" lvl="1" indent="0">
              <a:buNone/>
            </a:pPr>
            <a:r>
              <a:rPr lang="en-US" sz="2400" dirty="0"/>
              <a:t>– The </a:t>
            </a:r>
            <a:r>
              <a:rPr lang="en-US" sz="2400" b="1" dirty="0"/>
              <a:t>receiving system </a:t>
            </a:r>
            <a:r>
              <a:rPr lang="en-US" sz="2400" dirty="0"/>
              <a:t>receives the stock, and</a:t>
            </a:r>
          </a:p>
          <a:p>
            <a:pPr marL="400050" lvl="1" indent="0">
              <a:buNone/>
            </a:pPr>
            <a:r>
              <a:rPr lang="en-US" sz="2400" dirty="0"/>
              <a:t>– The </a:t>
            </a:r>
            <a:r>
              <a:rPr lang="en-US" sz="2400" b="1" dirty="0"/>
              <a:t>accounts payable system </a:t>
            </a:r>
            <a:r>
              <a:rPr lang="en-US" sz="2400" dirty="0"/>
              <a:t>makes payment</a:t>
            </a:r>
          </a:p>
        </p:txBody>
      </p:sp>
    </p:spTree>
    <p:extLst>
      <p:ext uri="{BB962C8B-B14F-4D97-AF65-F5344CB8AC3E}">
        <p14:creationId xmlns:p14="http://schemas.microsoft.com/office/powerpoint/2010/main" val="364400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26E5-981F-41D3-87AD-9B35B09A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8.5 A figure 2 diagram of the system that order replenishment stock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A51AE7-0052-4DBD-A0B2-A7921727E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67"/>
          <a:stretch/>
        </p:blipFill>
        <p:spPr>
          <a:xfrm>
            <a:off x="1136073" y="370433"/>
            <a:ext cx="9019309" cy="65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9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6848-C86F-4E3D-9279-A3B973E5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9249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Systems That Perform General Ledger Processes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E5B1D-FF9C-477D-A2BB-92DDFE3F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957" y="1773382"/>
            <a:ext cx="8915400" cy="4987636"/>
          </a:xfrm>
        </p:spPr>
        <p:txBody>
          <a:bodyPr>
            <a:noAutofit/>
          </a:bodyPr>
          <a:lstStyle/>
          <a:p>
            <a:r>
              <a:rPr lang="en-US" sz="2400" dirty="0"/>
              <a:t>Figure 8.6 shows the detail for the last of the three processes in the Figure 0 diagram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general ledger system </a:t>
            </a:r>
            <a:r>
              <a:rPr lang="en-US" sz="2400" dirty="0"/>
              <a:t>is the part of the accounting system that combines data from other accounting systems to present a </a:t>
            </a:r>
            <a:r>
              <a:rPr lang="en-US" sz="2400" dirty="0">
                <a:solidFill>
                  <a:srgbClr val="FF0000"/>
                </a:solidFill>
              </a:rPr>
              <a:t>composite financial picture of the firm. </a:t>
            </a:r>
            <a:r>
              <a:rPr lang="en-US" sz="2400" dirty="0"/>
              <a:t>Two subsystems are involved:</a:t>
            </a:r>
          </a:p>
          <a:p>
            <a:pPr marL="457200" lvl="1" indent="0">
              <a:buNone/>
            </a:pPr>
            <a:r>
              <a:rPr lang="en-US" sz="2200" dirty="0"/>
              <a:t>– The </a:t>
            </a:r>
            <a:r>
              <a:rPr lang="en-US" sz="2200" b="1" dirty="0"/>
              <a:t>update general ledger system </a:t>
            </a:r>
            <a:r>
              <a:rPr lang="en-US" sz="2200" dirty="0"/>
              <a:t>posts records that describe the various </a:t>
            </a:r>
            <a:r>
              <a:rPr lang="en-US" sz="2200" dirty="0">
                <a:solidFill>
                  <a:srgbClr val="FF0000"/>
                </a:solidFill>
              </a:rPr>
              <a:t>actions and transactions</a:t>
            </a:r>
            <a:r>
              <a:rPr lang="en-US" sz="2200" dirty="0"/>
              <a:t> to the general ledger</a:t>
            </a:r>
          </a:p>
          <a:p>
            <a:pPr marL="457200" lvl="1" indent="0">
              <a:buNone/>
            </a:pPr>
            <a:r>
              <a:rPr lang="en-US" sz="2200" dirty="0"/>
              <a:t>– The </a:t>
            </a:r>
            <a:r>
              <a:rPr lang="en-US" sz="2200" b="1" dirty="0"/>
              <a:t>prepare management reports system </a:t>
            </a:r>
            <a:r>
              <a:rPr lang="en-US" sz="2200" dirty="0"/>
              <a:t>uses the contents of the general ledger to prepare the </a:t>
            </a:r>
            <a:r>
              <a:rPr lang="en-US" sz="2200" dirty="0">
                <a:solidFill>
                  <a:srgbClr val="FF0000"/>
                </a:solidFill>
              </a:rPr>
              <a:t>balance sheet and income statement</a:t>
            </a:r>
          </a:p>
        </p:txBody>
      </p:sp>
    </p:spTree>
    <p:extLst>
      <p:ext uri="{BB962C8B-B14F-4D97-AF65-F5344CB8AC3E}">
        <p14:creationId xmlns:p14="http://schemas.microsoft.com/office/powerpoint/2010/main" val="69173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9E04-12DE-46F0-9190-CC3A1E86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8.6 A figure 3 diagram of the systems that perform general ledger processes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7F0181-AB4B-4356-9FB2-0A7A9C92A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68"/>
          <a:stretch/>
        </p:blipFill>
        <p:spPr>
          <a:xfrm>
            <a:off x="2464118" y="1905000"/>
            <a:ext cx="7996063" cy="44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6D7F-06B0-4528-AD1D-1594BBDA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ORGANIZATIONAL INFORMATION SYSTEMS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A5EC4-18FB-4385-91EE-8B736EB9F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849" y="19050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Other specialized information systems used in a firm include the </a:t>
            </a:r>
            <a:r>
              <a:rPr lang="en-US" sz="2400" dirty="0">
                <a:solidFill>
                  <a:srgbClr val="FF0000"/>
                </a:solidFill>
              </a:rPr>
              <a:t>marketing information system (MKIS) </a:t>
            </a:r>
            <a:r>
              <a:rPr lang="en-US" sz="2400" dirty="0"/>
              <a:t>and the </a:t>
            </a:r>
            <a:r>
              <a:rPr lang="en-US" sz="2400" dirty="0">
                <a:solidFill>
                  <a:srgbClr val="FF0000"/>
                </a:solidFill>
              </a:rPr>
              <a:t>human resources information system (HRIS)</a:t>
            </a:r>
          </a:p>
          <a:p>
            <a:r>
              <a:rPr lang="en-US" sz="2400" dirty="0"/>
              <a:t>Another IS that is implemented at the organizational level is the </a:t>
            </a:r>
            <a:r>
              <a:rPr lang="en-US" sz="2400" dirty="0">
                <a:solidFill>
                  <a:srgbClr val="FF0000"/>
                </a:solidFill>
              </a:rPr>
              <a:t>executive information systems (EIS), </a:t>
            </a:r>
            <a:r>
              <a:rPr lang="en-US" sz="2400" dirty="0"/>
              <a:t>used by upper level managers in an organization</a:t>
            </a:r>
          </a:p>
          <a:p>
            <a:r>
              <a:rPr lang="en-US" sz="2400" dirty="0"/>
              <a:t>The MKIS, HRIS, and EIS are described below.</a:t>
            </a:r>
          </a:p>
        </p:txBody>
      </p:sp>
    </p:spTree>
    <p:extLst>
      <p:ext uri="{BB962C8B-B14F-4D97-AF65-F5344CB8AC3E}">
        <p14:creationId xmlns:p14="http://schemas.microsoft.com/office/powerpoint/2010/main" val="97815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AB13-03E5-4247-A9C9-01EC1D11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Marketing Information System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A0332-AFDE-49F3-AF2A-CFD4C647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51709"/>
            <a:ext cx="8915400" cy="491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MKIS is made up of input and output subsystems connected by a database (Figure 8.7)</a:t>
            </a:r>
          </a:p>
          <a:p>
            <a:pPr marL="0" indent="0">
              <a:buNone/>
            </a:pPr>
            <a:r>
              <a:rPr lang="en-US" dirty="0"/>
              <a:t>• The Input Subsystems are: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• </a:t>
            </a:r>
            <a:r>
              <a:rPr lang="en-US" b="1" dirty="0"/>
              <a:t>Transaction processing 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• The </a:t>
            </a:r>
            <a:r>
              <a:rPr lang="en-US" b="1" dirty="0"/>
              <a:t>marketing research subsystem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• The </a:t>
            </a:r>
            <a:r>
              <a:rPr lang="en-US" b="1" dirty="0"/>
              <a:t>marketing intelligence subsystem</a:t>
            </a:r>
          </a:p>
          <a:p>
            <a:pPr marL="0" indent="0">
              <a:buNone/>
            </a:pPr>
            <a:r>
              <a:rPr lang="en-US" dirty="0"/>
              <a:t>• Each output subsystem provides information about four critical elements in the marketing mix: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– The </a:t>
            </a:r>
            <a:r>
              <a:rPr lang="en-US" b="1" dirty="0"/>
              <a:t>product subsystem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– The </a:t>
            </a:r>
            <a:r>
              <a:rPr lang="en-US" b="1" dirty="0"/>
              <a:t>place subsystem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– The </a:t>
            </a:r>
            <a:r>
              <a:rPr lang="en-US" b="1" dirty="0"/>
              <a:t>promotion subsystem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– The </a:t>
            </a:r>
            <a:r>
              <a:rPr lang="en-US" b="1" dirty="0"/>
              <a:t>price subsystem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72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1EC5-5B82-4A74-AC77-D1852988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8.7 A Model of a marketing Information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66E6FB-0936-4978-80DA-4CC3E6A88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67"/>
          <a:stretch/>
        </p:blipFill>
        <p:spPr>
          <a:xfrm>
            <a:off x="2482089" y="1905000"/>
            <a:ext cx="8130493" cy="49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5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E956-E144-4CBA-AF57-DECDF8A7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Human Resources Information System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BBFC5-A335-4C6F-8C85-6E6CC8AA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• Figure 8.8 illustrates the </a:t>
            </a:r>
            <a:r>
              <a:rPr lang="en-US" sz="2400" b="1" dirty="0"/>
              <a:t>human resources information system (HRIS)</a:t>
            </a:r>
          </a:p>
          <a:p>
            <a:pPr marL="0" indent="0">
              <a:buNone/>
            </a:pPr>
            <a:r>
              <a:rPr lang="en-US" sz="2400" dirty="0"/>
              <a:t>• The figure shows three main HRIS input subsystems:</a:t>
            </a:r>
          </a:p>
          <a:p>
            <a:pPr marL="400050" lvl="1" indent="0">
              <a:buNone/>
            </a:pPr>
            <a:r>
              <a:rPr lang="en-US" sz="2400" dirty="0"/>
              <a:t>– The </a:t>
            </a:r>
            <a:r>
              <a:rPr lang="en-US" sz="2400" dirty="0">
                <a:solidFill>
                  <a:srgbClr val="FF0000"/>
                </a:solidFill>
              </a:rPr>
              <a:t>transaction processing system</a:t>
            </a:r>
            <a:r>
              <a:rPr lang="en-US" sz="2400" dirty="0"/>
              <a:t> provides </a:t>
            </a:r>
            <a:r>
              <a:rPr lang="en-US" sz="2400" dirty="0">
                <a:solidFill>
                  <a:srgbClr val="FF0000"/>
                </a:solidFill>
              </a:rPr>
              <a:t>input data</a:t>
            </a:r>
          </a:p>
          <a:p>
            <a:pPr marL="400050" lvl="1" indent="0">
              <a:buNone/>
            </a:pPr>
            <a:r>
              <a:rPr lang="en-US" sz="2400" dirty="0"/>
              <a:t>– The </a:t>
            </a:r>
            <a:r>
              <a:rPr lang="en-US" sz="2400" dirty="0">
                <a:solidFill>
                  <a:srgbClr val="FF0000"/>
                </a:solidFill>
              </a:rPr>
              <a:t>human resources research subsystem</a:t>
            </a:r>
            <a:r>
              <a:rPr lang="en-US" sz="2400" dirty="0"/>
              <a:t> used for </a:t>
            </a:r>
            <a:r>
              <a:rPr lang="en-US" sz="2400" dirty="0">
                <a:solidFill>
                  <a:srgbClr val="FF0000"/>
                </a:solidFill>
              </a:rPr>
              <a:t>gathering specialized research </a:t>
            </a:r>
            <a:r>
              <a:rPr lang="en-US" sz="2400" dirty="0"/>
              <a:t>information</a:t>
            </a:r>
          </a:p>
          <a:p>
            <a:pPr marL="400050" lvl="1" indent="0">
              <a:buNone/>
            </a:pPr>
            <a:r>
              <a:rPr lang="en-US" sz="2400" dirty="0"/>
              <a:t>– The </a:t>
            </a:r>
            <a:r>
              <a:rPr lang="en-US" sz="2400" dirty="0">
                <a:solidFill>
                  <a:srgbClr val="FF0000"/>
                </a:solidFill>
              </a:rPr>
              <a:t>human resources intelligence subsystem </a:t>
            </a:r>
            <a:r>
              <a:rPr lang="en-US" sz="2400" dirty="0"/>
              <a:t>that gathers </a:t>
            </a:r>
            <a:r>
              <a:rPr lang="en-US" sz="2400" dirty="0">
                <a:solidFill>
                  <a:srgbClr val="FF0000"/>
                </a:solidFill>
              </a:rPr>
              <a:t>environmental data that bears on HR issues</a:t>
            </a:r>
          </a:p>
        </p:txBody>
      </p:sp>
    </p:spTree>
    <p:extLst>
      <p:ext uri="{BB962C8B-B14F-4D97-AF65-F5344CB8AC3E}">
        <p14:creationId xmlns:p14="http://schemas.microsoft.com/office/powerpoint/2010/main" val="3264495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E1BD8-C868-4EB1-88E0-2BDF9065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3" y="624110"/>
            <a:ext cx="9758939" cy="1280890"/>
          </a:xfrm>
        </p:spPr>
        <p:txBody>
          <a:bodyPr>
            <a:normAutofit/>
          </a:bodyPr>
          <a:lstStyle/>
          <a:p>
            <a:r>
              <a:rPr lang="en-US" sz="2800" dirty="0"/>
              <a:t>Figure 8.8 A model of a Human Resources Information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FB67AD-C8BE-4225-B136-222B816C0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5" t="10653" r="3011" b="3239"/>
          <a:stretch/>
        </p:blipFill>
        <p:spPr>
          <a:xfrm>
            <a:off x="4827729" y="1163782"/>
            <a:ext cx="4895380" cy="49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532EE-89C7-4021-AD20-641F28E4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BEC50-80F4-48EB-94C4-43B212B3B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chapter gives examples of how information is used in today's firms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Transaction Processing Systems </a:t>
            </a:r>
            <a:r>
              <a:rPr lang="en-US" sz="2000" dirty="0"/>
              <a:t>process data that describe the firm's daily operations and produce a database used by other firm systems</a:t>
            </a:r>
          </a:p>
          <a:p>
            <a:r>
              <a:rPr lang="en-US" sz="2000" dirty="0"/>
              <a:t>A related application is </a:t>
            </a:r>
            <a:r>
              <a:rPr lang="en-US" sz="2000" dirty="0">
                <a:solidFill>
                  <a:srgbClr val="FF0000"/>
                </a:solidFill>
              </a:rPr>
              <a:t>Customer Relationship Management (CRM</a:t>
            </a:r>
            <a:r>
              <a:rPr lang="en-US" sz="2000" dirty="0"/>
              <a:t>)</a:t>
            </a:r>
          </a:p>
          <a:p>
            <a:r>
              <a:rPr lang="en-US" sz="2000" dirty="0"/>
              <a:t>CRM uses </a:t>
            </a:r>
            <a:r>
              <a:rPr lang="en-US" sz="2000" dirty="0">
                <a:solidFill>
                  <a:srgbClr val="FF0000"/>
                </a:solidFill>
              </a:rPr>
              <a:t>data warehousing</a:t>
            </a:r>
            <a:r>
              <a:rPr lang="en-US" sz="2000" dirty="0"/>
              <a:t>, meaning data accumulates over time and can retrieved for use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82367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4B00-21FC-44E3-BF02-D3C0771A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Executive Information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DC82D-F215-4316-8FB0-70C8DFFAB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 The </a:t>
            </a:r>
            <a:r>
              <a:rPr lang="en-US" sz="2000" b="1" dirty="0"/>
              <a:t>executive information system (EIS) </a:t>
            </a:r>
            <a:r>
              <a:rPr lang="en-US" sz="2000" dirty="0"/>
              <a:t>provides information </a:t>
            </a:r>
            <a:r>
              <a:rPr lang="en-US" sz="2000" dirty="0">
                <a:solidFill>
                  <a:srgbClr val="FF0000"/>
                </a:solidFill>
              </a:rPr>
              <a:t>to top-level managers on overall firm performance.</a:t>
            </a:r>
          </a:p>
          <a:p>
            <a:pPr marL="0" indent="0">
              <a:buNone/>
            </a:pPr>
            <a:r>
              <a:rPr lang="en-US" sz="2000" dirty="0"/>
              <a:t>• A firm's EIS usually includes executive workstations networked to a central server (shown in Figure 8.9)</a:t>
            </a:r>
          </a:p>
          <a:p>
            <a:pPr marL="0" indent="0">
              <a:buNone/>
            </a:pPr>
            <a:r>
              <a:rPr lang="en-US" sz="2000" dirty="0"/>
              <a:t>• Some executives prefer more detail, so EIS designers build in flexibility so their systems fit the preferences of all executives, whatever they are</a:t>
            </a:r>
          </a:p>
          <a:p>
            <a:pPr marL="0" indent="0">
              <a:buNone/>
            </a:pPr>
            <a:r>
              <a:rPr lang="en-US" sz="2000" dirty="0"/>
              <a:t>• One approach is to provide a </a:t>
            </a:r>
            <a:r>
              <a:rPr lang="en-US" sz="2000" b="1" dirty="0"/>
              <a:t>drill-down </a:t>
            </a:r>
            <a:r>
              <a:rPr lang="en-US" sz="2000" dirty="0"/>
              <a:t>capability, giving executives the ability to bring up a summary display and then display successively greater levels of detail (Figure 8.10)</a:t>
            </a:r>
          </a:p>
        </p:txBody>
      </p:sp>
    </p:spTree>
    <p:extLst>
      <p:ext uri="{BB962C8B-B14F-4D97-AF65-F5344CB8AC3E}">
        <p14:creationId xmlns:p14="http://schemas.microsoft.com/office/powerpoint/2010/main" val="330013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B254-8217-4C0E-BFDD-32E32468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8.9 An EIS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3DE50A-75BD-4C8F-9EF0-4AD69938D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6" t="10584" r="2568" b="3650"/>
          <a:stretch/>
        </p:blipFill>
        <p:spPr>
          <a:xfrm>
            <a:off x="2769906" y="1264555"/>
            <a:ext cx="6652188" cy="51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36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40D4F-5DD8-4A0A-B383-7C3CA809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8.10 The Drill-down Technique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62970F-DF95-4DDC-A633-A9F37C763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2"/>
          <a:stretch/>
        </p:blipFill>
        <p:spPr>
          <a:xfrm>
            <a:off x="4525289" y="1431514"/>
            <a:ext cx="4034256" cy="52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6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8E08-FB3E-44CE-91C6-B11BE9F0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27" y="624110"/>
            <a:ext cx="9745085" cy="1280890"/>
          </a:xfrm>
        </p:spPr>
        <p:txBody>
          <a:bodyPr>
            <a:normAutofit/>
          </a:bodyPr>
          <a:lstStyle/>
          <a:p>
            <a:r>
              <a:rPr lang="en-US" b="1" dirty="0"/>
              <a:t>CUSTOMER RELATIONSHIP MANAGEMENT (CRM)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539F3-038E-41F5-8F96-7D4CC1E27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• CRM systems are used to manage relationships between a firm and its customers so both can receive maximum value from the relationship</a:t>
            </a:r>
          </a:p>
          <a:p>
            <a:pPr marL="0" indent="0">
              <a:buNone/>
            </a:pPr>
            <a:r>
              <a:rPr lang="en-US" sz="2400" dirty="0"/>
              <a:t>• Using more effort to cultivate long-term client relationships makes good marketing sense since its usually cheaper to keep existing customers than to obtain new ones</a:t>
            </a:r>
          </a:p>
          <a:p>
            <a:pPr marL="0" indent="0">
              <a:buNone/>
            </a:pPr>
            <a:r>
              <a:rPr lang="en-US" sz="2400" dirty="0"/>
              <a:t>• The </a:t>
            </a:r>
            <a:r>
              <a:rPr lang="en-US" sz="2400" b="1" dirty="0"/>
              <a:t>CRM system </a:t>
            </a:r>
            <a:r>
              <a:rPr lang="en-US" sz="2400" dirty="0"/>
              <a:t>accumulates customer data over a long period and uses the data to produce information for users. A CRM system’s central element is the </a:t>
            </a:r>
            <a:r>
              <a:rPr lang="en-US" sz="2400" b="1" dirty="0"/>
              <a:t>data warehouse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242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8853-472C-4D66-B0D4-992ED4EC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WAREHOUSING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E43CC-C782-4888-A761-56370C2C5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994" y="1800435"/>
            <a:ext cx="8915400" cy="4433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• Until recently, computer technology could not support a system with such large-scale data demands</a:t>
            </a:r>
          </a:p>
          <a:p>
            <a:pPr marL="0" indent="0">
              <a:buNone/>
            </a:pPr>
            <a:r>
              <a:rPr lang="en-US" sz="2400" dirty="0"/>
              <a:t>• The term </a:t>
            </a:r>
            <a:r>
              <a:rPr lang="en-US" sz="2400" b="1" dirty="0"/>
              <a:t>data warehouse </a:t>
            </a:r>
            <a:r>
              <a:rPr lang="en-US" sz="2400" dirty="0"/>
              <a:t>was coined to describe a data store with the following characteristics:</a:t>
            </a:r>
          </a:p>
          <a:p>
            <a:pPr marL="400050" lvl="1" indent="0">
              <a:buNone/>
            </a:pPr>
            <a:r>
              <a:rPr lang="en-US" sz="2200" dirty="0"/>
              <a:t>– Very large scale storage capacity</a:t>
            </a:r>
          </a:p>
          <a:p>
            <a:pPr marL="400050" lvl="1" indent="0">
              <a:buNone/>
            </a:pPr>
            <a:r>
              <a:rPr lang="en-US" sz="2200" dirty="0"/>
              <a:t>– The data is accumulated into new records instead of updating existing records with new information</a:t>
            </a:r>
          </a:p>
          <a:p>
            <a:pPr marL="400050" lvl="1" indent="0">
              <a:buNone/>
            </a:pPr>
            <a:r>
              <a:rPr lang="en-US" sz="2200" dirty="0"/>
              <a:t>– The data is easily retrievable.</a:t>
            </a:r>
          </a:p>
          <a:p>
            <a:pPr marL="400050" lvl="1" indent="0">
              <a:buNone/>
            </a:pPr>
            <a:r>
              <a:rPr lang="en-US" sz="2200" dirty="0"/>
              <a:t>– The data is used for decision making, not for the firm's daily operations </a:t>
            </a:r>
          </a:p>
        </p:txBody>
      </p:sp>
    </p:spTree>
    <p:extLst>
      <p:ext uri="{BB962C8B-B14F-4D97-AF65-F5344CB8AC3E}">
        <p14:creationId xmlns:p14="http://schemas.microsoft.com/office/powerpoint/2010/main" val="4032063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6170-FAB5-4A53-A08D-CE62E615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Warehousing 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AF1E6-6B2C-4CBF-9A26-EF3F616A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45" y="1905000"/>
            <a:ext cx="10113819" cy="4225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 A </a:t>
            </a:r>
            <a:r>
              <a:rPr lang="en-US" sz="2000" b="1" dirty="0"/>
              <a:t>data warehousing system </a:t>
            </a:r>
            <a:r>
              <a:rPr lang="en-US" sz="2000" dirty="0"/>
              <a:t>(Figure 8.11) enters data into the warehouse, transforms the data into information, and makes the information available to users</a:t>
            </a:r>
          </a:p>
          <a:p>
            <a:pPr marL="0" indent="0">
              <a:buNone/>
            </a:pPr>
            <a:r>
              <a:rPr lang="en-US" sz="2000" dirty="0"/>
              <a:t>• Data is gathered from data sources and goes through a staging area before being entered in the warehouse data repository</a:t>
            </a:r>
          </a:p>
          <a:p>
            <a:pPr marL="0" indent="0">
              <a:buNone/>
            </a:pPr>
            <a:r>
              <a:rPr lang="en-US" sz="2000" dirty="0"/>
              <a:t>• An information delivery system obtains data from the warehouse data repository and transforms it into information for the users</a:t>
            </a:r>
          </a:p>
          <a:p>
            <a:pPr marL="0" indent="0">
              <a:buNone/>
            </a:pPr>
            <a:r>
              <a:rPr lang="en-US" sz="2000" dirty="0"/>
              <a:t>• The data warehousing system also includes a management and control components</a:t>
            </a:r>
          </a:p>
        </p:txBody>
      </p:sp>
    </p:spTree>
    <p:extLst>
      <p:ext uri="{BB962C8B-B14F-4D97-AF65-F5344CB8AC3E}">
        <p14:creationId xmlns:p14="http://schemas.microsoft.com/office/powerpoint/2010/main" val="1494304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B117-37CC-4D81-ADC9-1A8F5F40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8.11 A model of a Data Warehousing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D1142C-6207-4226-A7F7-363968C43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0" t="10634" r="2127"/>
          <a:stretch/>
        </p:blipFill>
        <p:spPr>
          <a:xfrm>
            <a:off x="2528447" y="2202872"/>
            <a:ext cx="7135105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66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503A-9FE5-410C-BE98-EB984C7A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Data Is Stored in the Warehouse Data Repository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00ACF-EDEF-4403-9B0B-17BAD6DE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339" y="1905000"/>
            <a:ext cx="8915400" cy="4932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• The warehouse data repository stores two types of data in separate tables, which are combined to produce an information package</a:t>
            </a:r>
          </a:p>
          <a:p>
            <a:pPr marL="0" indent="0">
              <a:buNone/>
            </a:pPr>
            <a:r>
              <a:rPr lang="en-US" sz="2400" dirty="0"/>
              <a:t>• Identifying and descriptive data are stored in </a:t>
            </a:r>
            <a:r>
              <a:rPr lang="en-US" sz="2400" b="1" dirty="0"/>
              <a:t>dimension tables </a:t>
            </a:r>
            <a:r>
              <a:rPr lang="en-US" sz="2400" dirty="0"/>
              <a:t>(Figure 8.12)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b="1" dirty="0"/>
              <a:t>Fact tables </a:t>
            </a:r>
            <a:r>
              <a:rPr lang="en-US" sz="2400" dirty="0"/>
              <a:t>contain the quantitative measures of an entity, object, or activity (Fig. 8.13)</a:t>
            </a:r>
          </a:p>
          <a:p>
            <a:pPr marL="0" indent="0">
              <a:buNone/>
            </a:pPr>
            <a:r>
              <a:rPr lang="en-US" sz="2400" dirty="0"/>
              <a:t>• An </a:t>
            </a:r>
            <a:r>
              <a:rPr lang="en-US" sz="2400" b="1" dirty="0"/>
              <a:t>information package </a:t>
            </a:r>
            <a:r>
              <a:rPr lang="en-US" sz="2400" dirty="0"/>
              <a:t>identifies all of the dimensions that will be used in analyzing a particular activity. Figure 8.14 shows the format and Figure 8.15 includes some sample data</a:t>
            </a:r>
          </a:p>
        </p:txBody>
      </p:sp>
    </p:spTree>
    <p:extLst>
      <p:ext uri="{BB962C8B-B14F-4D97-AF65-F5344CB8AC3E}">
        <p14:creationId xmlns:p14="http://schemas.microsoft.com/office/powerpoint/2010/main" val="2629418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936A-64D4-44AF-BF04-5E7906D4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8.12 A sample Dimension Table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37F0E5-1CC0-4112-86F5-0E5F93E5F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23" t="13201" r="3278"/>
          <a:stretch/>
        </p:blipFill>
        <p:spPr>
          <a:xfrm>
            <a:off x="3685308" y="1905000"/>
            <a:ext cx="6137564" cy="48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44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B0A8-6894-4367-A0F1-1C9F614F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8.13 A sample Fact Table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A4F1A2-0C7E-499C-8B41-42BC3FFA1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9" t="13568" r="3892" b="2827"/>
          <a:stretch/>
        </p:blipFill>
        <p:spPr>
          <a:xfrm>
            <a:off x="3214253" y="1378527"/>
            <a:ext cx="6844147" cy="51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3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FA2F-BA3F-4768-AB60-5A2CE471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TRANSACTION PROCESSING SYSTEM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F8B8A-41C2-4FAC-8C19-79EFCDDCF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64182"/>
          </a:xfrm>
        </p:spPr>
        <p:txBody>
          <a:bodyPr>
            <a:noAutofit/>
          </a:bodyPr>
          <a:lstStyle/>
          <a:p>
            <a:r>
              <a:rPr lang="en-US" sz="2400" dirty="0"/>
              <a:t>This term TPS is used to describe the IS that </a:t>
            </a:r>
            <a:r>
              <a:rPr lang="en-US" sz="2400" dirty="0">
                <a:solidFill>
                  <a:srgbClr val="FF0000"/>
                </a:solidFill>
              </a:rPr>
              <a:t>gathers data </a:t>
            </a:r>
            <a:r>
              <a:rPr lang="en-US" sz="2400" dirty="0"/>
              <a:t>describing the firm’s activities, </a:t>
            </a:r>
            <a:r>
              <a:rPr lang="en-US" sz="2400" dirty="0">
                <a:solidFill>
                  <a:srgbClr val="FF0000"/>
                </a:solidFill>
              </a:rPr>
              <a:t>transforms the data into information</a:t>
            </a:r>
            <a:r>
              <a:rPr lang="en-US" sz="2400" dirty="0"/>
              <a:t>, and makes the </a:t>
            </a:r>
            <a:r>
              <a:rPr lang="en-US" sz="2400" dirty="0">
                <a:solidFill>
                  <a:srgbClr val="FF0000"/>
                </a:solidFill>
              </a:rPr>
              <a:t>information available to users both inside and outside the firm</a:t>
            </a:r>
          </a:p>
          <a:p>
            <a:r>
              <a:rPr lang="en-US" sz="2400" dirty="0"/>
              <a:t>Figure 8.1 is a model of a TPS where </a:t>
            </a:r>
            <a:r>
              <a:rPr lang="en-US" sz="2400" dirty="0">
                <a:solidFill>
                  <a:srgbClr val="FF0000"/>
                </a:solidFill>
              </a:rPr>
              <a:t>data is gathered from the firm’s physical system and environment, and entered into a database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Data processing software transforms the data into information </a:t>
            </a:r>
            <a:r>
              <a:rPr lang="en-US" sz="2400" dirty="0"/>
              <a:t>for the firm’s management and for individuals and organizations in the firm’s environment</a:t>
            </a:r>
          </a:p>
        </p:txBody>
      </p:sp>
    </p:spTree>
    <p:extLst>
      <p:ext uri="{BB962C8B-B14F-4D97-AF65-F5344CB8AC3E}">
        <p14:creationId xmlns:p14="http://schemas.microsoft.com/office/powerpoint/2010/main" val="3427278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EE12-5BC3-44D9-AE33-B0566A1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8.14 Information Package Format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B67BD8-BAFE-4C85-89B9-DCFE74CCB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260" y="1905000"/>
            <a:ext cx="9531928" cy="54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2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A32B-24B0-44AF-929F-03D7FBF3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8.15 A sample Information package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B405FC-58CB-4520-AA8F-18F997926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905000"/>
            <a:ext cx="8257309" cy="46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7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21CB-BA61-4DDB-A613-FFC89943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Star Schema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3EDF-21FA-4536-9E29-6C80BA0A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25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• The key that identifies the </a:t>
            </a:r>
            <a:r>
              <a:rPr lang="en-US" sz="2400" dirty="0">
                <a:solidFill>
                  <a:srgbClr val="FF0000"/>
                </a:solidFill>
              </a:rPr>
              <a:t>dimension and provides the link to connect the dimension tables to the fact table </a:t>
            </a:r>
            <a:r>
              <a:rPr lang="en-US" sz="2400" dirty="0"/>
              <a:t>is called a star schema</a:t>
            </a:r>
          </a:p>
          <a:p>
            <a:pPr marL="0" indent="0">
              <a:buNone/>
            </a:pPr>
            <a:r>
              <a:rPr lang="en-US" sz="2400" dirty="0"/>
              <a:t>• Figure 8.16 shows how the keys in four dimension tables are related to keys in the information package in the center</a:t>
            </a:r>
          </a:p>
          <a:p>
            <a:pPr marL="0" indent="0">
              <a:buNone/>
            </a:pPr>
            <a:r>
              <a:rPr lang="en-US" sz="2400" dirty="0"/>
              <a:t>• Fig. 8.17 is an example using the four dimension tables: customer, time, salesperson, and product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The warehouse data repository contains multiple star schemas </a:t>
            </a:r>
            <a:r>
              <a:rPr lang="en-US" sz="2400" dirty="0"/>
              <a:t>– one for each activity type to be analyzed</a:t>
            </a:r>
          </a:p>
        </p:txBody>
      </p:sp>
    </p:spTree>
    <p:extLst>
      <p:ext uri="{BB962C8B-B14F-4D97-AF65-F5344CB8AC3E}">
        <p14:creationId xmlns:p14="http://schemas.microsoft.com/office/powerpoint/2010/main" val="1065901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FAD9-0688-4F2E-B825-66C180A0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8.16 Star Schema Format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DBECBB-093C-4959-842D-E90E5CAFD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67"/>
          <a:stretch/>
        </p:blipFill>
        <p:spPr>
          <a:xfrm>
            <a:off x="2324419" y="1620981"/>
            <a:ext cx="8260453" cy="49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2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45D0-E607-438F-A880-F1365D5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8.17 A Sample Star Schema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E268D8-9C39-42FA-924A-D2B250942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9" t="9104" r="1497" b="2516"/>
          <a:stretch/>
        </p:blipFill>
        <p:spPr>
          <a:xfrm>
            <a:off x="2592925" y="1524656"/>
            <a:ext cx="7848592" cy="500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14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4945-029A-49CE-8EF2-5AE82EB7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INFORMATION DELIVERY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292A-17D8-4419-AC06-0EF8B2648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• The final element in the data warehousing system is the information delivery system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Information is obtained from the data repository, </a:t>
            </a:r>
            <a:r>
              <a:rPr lang="en-US" sz="2400" dirty="0"/>
              <a:t>transformed into information, and made available to users</a:t>
            </a:r>
          </a:p>
          <a:p>
            <a:pPr marL="0" indent="0">
              <a:buNone/>
            </a:pPr>
            <a:r>
              <a:rPr lang="en-US" sz="2400" dirty="0"/>
              <a:t>• Figure 8.18 shows how the user can navigate the data repository to produce </a:t>
            </a:r>
            <a:r>
              <a:rPr lang="en-US" sz="2400" dirty="0">
                <a:solidFill>
                  <a:srgbClr val="FF0000"/>
                </a:solidFill>
              </a:rPr>
              <a:t>summary information, detailed information, and detailed data</a:t>
            </a:r>
          </a:p>
          <a:p>
            <a:pPr marL="0" indent="0">
              <a:buNone/>
            </a:pPr>
            <a:r>
              <a:rPr lang="en-US" sz="2400" dirty="0"/>
              <a:t>• Figure 8.19 shows the results of a </a:t>
            </a:r>
            <a:r>
              <a:rPr lang="en-US" sz="2400" dirty="0">
                <a:solidFill>
                  <a:srgbClr val="FF0000"/>
                </a:solidFill>
              </a:rPr>
              <a:t>drill-across navigation, producing outputs in different hierarchies</a:t>
            </a:r>
          </a:p>
        </p:txBody>
      </p:sp>
    </p:spTree>
    <p:extLst>
      <p:ext uri="{BB962C8B-B14F-4D97-AF65-F5344CB8AC3E}">
        <p14:creationId xmlns:p14="http://schemas.microsoft.com/office/powerpoint/2010/main" val="3702111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5036-919F-47B5-B4D7-0D8155B9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8.18 Navigation through the Warehouse Data Repository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EE008C-5F3F-4D1B-BD76-9F3012510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93" t="12468" r="9641"/>
          <a:stretch/>
        </p:blipFill>
        <p:spPr>
          <a:xfrm>
            <a:off x="2479964" y="2078181"/>
            <a:ext cx="7732490" cy="42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22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C5EA-2031-46EF-9B12-5A2BA869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8.19 Drilling across Hierarchies produces multiple views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EA7B58-2EC3-46A8-914C-AD13FA18B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5" t="7712" r="1457"/>
          <a:stretch/>
        </p:blipFill>
        <p:spPr>
          <a:xfrm>
            <a:off x="2592925" y="1905001"/>
            <a:ext cx="706954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36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45C7-E604-4AAA-9C31-906D28FB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ONLINE ANALYTCAL PROCESSING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112F-6A25-49A5-86E5-6D85AF854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b="1" dirty="0">
                <a:solidFill>
                  <a:srgbClr val="FF0000"/>
                </a:solidFill>
              </a:rPr>
              <a:t>OLAP </a:t>
            </a:r>
            <a:r>
              <a:rPr lang="en-US" sz="2000" dirty="0">
                <a:solidFill>
                  <a:srgbClr val="FF0000"/>
                </a:solidFill>
              </a:rPr>
              <a:t>is a type of software especially developed for data warehouses</a:t>
            </a:r>
          </a:p>
          <a:p>
            <a:pPr marL="0" indent="0">
              <a:buNone/>
            </a:pPr>
            <a:r>
              <a:rPr lang="en-US" sz="2000" dirty="0"/>
              <a:t>• Using OLAP, </a:t>
            </a:r>
            <a:r>
              <a:rPr lang="en-US" sz="2000" dirty="0">
                <a:solidFill>
                  <a:srgbClr val="FF0000"/>
                </a:solidFill>
              </a:rPr>
              <a:t>users can communicate with the data warehouse either through a GUI or Web interface</a:t>
            </a:r>
            <a:r>
              <a:rPr lang="en-US" sz="2000" dirty="0"/>
              <a:t>, and quickly produce information in a variety of forms, including graphics</a:t>
            </a:r>
          </a:p>
          <a:p>
            <a:pPr marL="0" indent="0">
              <a:buNone/>
            </a:pPr>
            <a:r>
              <a:rPr lang="en-US" sz="2000" dirty="0"/>
              <a:t>• There are two approaches to OLAP (Figure 8.20):</a:t>
            </a:r>
          </a:p>
          <a:p>
            <a:pPr marL="457200" lvl="1" indent="0">
              <a:buNone/>
            </a:pPr>
            <a:r>
              <a:rPr lang="en-US" sz="2000" b="1" dirty="0"/>
              <a:t>1. ROLAP </a:t>
            </a:r>
            <a:r>
              <a:rPr lang="en-US" sz="2000" dirty="0"/>
              <a:t>(for </a:t>
            </a:r>
            <a:r>
              <a:rPr lang="en-US" sz="2000" b="1" dirty="0"/>
              <a:t>relational online analytical processing</a:t>
            </a:r>
            <a:r>
              <a:rPr lang="en-US" sz="2000" dirty="0"/>
              <a:t>) that</a:t>
            </a:r>
          </a:p>
          <a:p>
            <a:pPr marL="457200" lvl="1" indent="0">
              <a:buNone/>
            </a:pPr>
            <a:r>
              <a:rPr lang="en-US" sz="2000" dirty="0"/>
              <a:t>utilizes a </a:t>
            </a:r>
            <a:r>
              <a:rPr lang="en-US" sz="2000" dirty="0">
                <a:solidFill>
                  <a:srgbClr val="FF0000"/>
                </a:solidFill>
              </a:rPr>
              <a:t>standard relational DBMS</a:t>
            </a:r>
          </a:p>
          <a:p>
            <a:pPr marL="457200" lvl="1" indent="0">
              <a:buNone/>
            </a:pPr>
            <a:r>
              <a:rPr lang="en-US" sz="2000" b="1" dirty="0"/>
              <a:t>2. MOLAP </a:t>
            </a:r>
            <a:r>
              <a:rPr lang="en-US" sz="2000" dirty="0"/>
              <a:t>(for </a:t>
            </a:r>
            <a:r>
              <a:rPr lang="en-US" sz="2000" b="1" dirty="0"/>
              <a:t>multidimensional online analytical</a:t>
            </a:r>
          </a:p>
          <a:p>
            <a:pPr marL="457200" lvl="1" indent="0">
              <a:buNone/>
            </a:pPr>
            <a:r>
              <a:rPr lang="en-US" sz="2000" b="1" dirty="0"/>
              <a:t>processing</a:t>
            </a:r>
            <a:r>
              <a:rPr lang="en-US" sz="2000" dirty="0"/>
              <a:t>) that utilizes a </a:t>
            </a:r>
            <a:r>
              <a:rPr lang="en-US" sz="2000" dirty="0">
                <a:solidFill>
                  <a:srgbClr val="FF0000"/>
                </a:solidFill>
              </a:rPr>
              <a:t>special multidimensional DBMS</a:t>
            </a:r>
          </a:p>
        </p:txBody>
      </p:sp>
    </p:spTree>
    <p:extLst>
      <p:ext uri="{BB962C8B-B14F-4D97-AF65-F5344CB8AC3E}">
        <p14:creationId xmlns:p14="http://schemas.microsoft.com/office/powerpoint/2010/main" val="1899870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E39F-4176-48E2-8468-A71E75DB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8.20 ROLAP and MOLAP Architectures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52C3C9-7442-48D0-BDFA-B157E5F7A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8" t="8801" r="2890" b="5026"/>
          <a:stretch/>
        </p:blipFill>
        <p:spPr>
          <a:xfrm>
            <a:off x="2798618" y="1752599"/>
            <a:ext cx="7190509" cy="49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9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068A-F4F1-4F61-A6F4-54C6AF5E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798" y="347019"/>
            <a:ext cx="8911687" cy="1280890"/>
          </a:xfrm>
        </p:spPr>
        <p:txBody>
          <a:bodyPr/>
          <a:lstStyle/>
          <a:p>
            <a:r>
              <a:rPr lang="en-US" dirty="0"/>
              <a:t>Figure 8.1 A Model of a Transaction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CFF81C-B735-4B70-8DB2-FAB67887A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66"/>
          <a:stretch/>
        </p:blipFill>
        <p:spPr>
          <a:xfrm>
            <a:off x="4516581" y="1357090"/>
            <a:ext cx="6751736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28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7BBA-8068-4B31-9016-9BEE1535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ROLAP and MOLAP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B61C-C759-4AE1-AF71-8C9F604CD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05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 Both OLAP types include a data warehouse server and a second server that houses OLAP software</a:t>
            </a:r>
          </a:p>
          <a:p>
            <a:pPr marL="0" indent="0">
              <a:buNone/>
            </a:pPr>
            <a:r>
              <a:rPr lang="en-US" sz="2000" dirty="0"/>
              <a:t>• A major difference is that the MOLAP workstation includes a downloaded multidimensional database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>
                <a:solidFill>
                  <a:srgbClr val="FF0000"/>
                </a:solidFill>
              </a:rPr>
              <a:t>The data in this database has already been formatted in various dimensions so that it may be made available quickly rather than go through time-consuming analyses</a:t>
            </a:r>
          </a:p>
          <a:p>
            <a:pPr marL="0" indent="0">
              <a:buNone/>
            </a:pPr>
            <a:r>
              <a:rPr lang="en-US" sz="2000" dirty="0"/>
              <a:t>• Figure 8.21 illustrates a report that is the type that ROLAP can easily prepare</a:t>
            </a:r>
          </a:p>
          <a:p>
            <a:pPr marL="0" indent="0">
              <a:buNone/>
            </a:pPr>
            <a:r>
              <a:rPr lang="en-US" sz="2000" dirty="0"/>
              <a:t>• MOLAP can produce information in many dimensions </a:t>
            </a:r>
          </a:p>
          <a:p>
            <a:pPr marL="0" indent="0">
              <a:buNone/>
            </a:pPr>
            <a:r>
              <a:rPr lang="en-US" sz="2000" dirty="0"/>
              <a:t>• Figure 8.22 illustrates a summary report in four dimensions: store type, product, age, and gender</a:t>
            </a:r>
          </a:p>
        </p:txBody>
      </p:sp>
    </p:spTree>
    <p:extLst>
      <p:ext uri="{BB962C8B-B14F-4D97-AF65-F5344CB8AC3E}">
        <p14:creationId xmlns:p14="http://schemas.microsoft.com/office/powerpoint/2010/main" val="3099207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3DE1-0A1B-4B9B-844B-6A8F782E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126" y="217791"/>
            <a:ext cx="8911687" cy="1280890"/>
          </a:xfrm>
        </p:spPr>
        <p:txBody>
          <a:bodyPr/>
          <a:lstStyle/>
          <a:p>
            <a:r>
              <a:rPr lang="en-US" dirty="0"/>
              <a:t>Figure 8.21 An Example of a Report that could be produced with ROLAP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8F01E8-6814-4CB5-A4F9-133F077AF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34"/>
          <a:stretch/>
        </p:blipFill>
        <p:spPr>
          <a:xfrm>
            <a:off x="2592926" y="1498681"/>
            <a:ext cx="7229948" cy="49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29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DE30-C608-4479-93BA-38113736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8.22 An Example of a report that could be produced with MOLAP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0EC5B2-0177-4EC3-BE16-44DAD9469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05"/>
          <a:stretch/>
        </p:blipFill>
        <p:spPr>
          <a:xfrm>
            <a:off x="2242922" y="2313709"/>
            <a:ext cx="9090096" cy="39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27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F712-595C-4E8E-9FAC-A9C18F26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MINING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91B2-6709-4BEB-A0AC-2ECEE8AF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33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• Data mining is the process of finding relationships in data previously unknown to the user</a:t>
            </a:r>
          </a:p>
          <a:p>
            <a:pPr marL="0" indent="0">
              <a:buNone/>
            </a:pPr>
            <a:r>
              <a:rPr lang="en-US" sz="2400" dirty="0"/>
              <a:t>• Data mining helps users discover </a:t>
            </a:r>
            <a:r>
              <a:rPr lang="en-US" sz="2400" dirty="0">
                <a:solidFill>
                  <a:srgbClr val="FF0000"/>
                </a:solidFill>
              </a:rPr>
              <a:t>relationships and present them in an understandable way so the relationships can be used in decision making</a:t>
            </a:r>
          </a:p>
          <a:p>
            <a:pPr marL="0" indent="0">
              <a:buNone/>
            </a:pPr>
            <a:r>
              <a:rPr lang="en-US" sz="2400" dirty="0"/>
              <a:t>• The two basic data mining techniques are:</a:t>
            </a:r>
          </a:p>
          <a:p>
            <a:pPr marL="457200" lvl="1" indent="0">
              <a:buNone/>
            </a:pPr>
            <a:r>
              <a:rPr lang="en-US" sz="2400" dirty="0"/>
              <a:t>– </a:t>
            </a:r>
            <a:r>
              <a:rPr lang="en-US" sz="2400" b="1" dirty="0"/>
              <a:t>Hypothesis Verification </a:t>
            </a:r>
            <a:r>
              <a:rPr lang="en-US" sz="2400" dirty="0"/>
              <a:t>where </a:t>
            </a:r>
            <a:r>
              <a:rPr lang="en-US" sz="2400" dirty="0">
                <a:solidFill>
                  <a:srgbClr val="FF0000"/>
                </a:solidFill>
              </a:rPr>
              <a:t>data is used to test theories</a:t>
            </a:r>
          </a:p>
          <a:p>
            <a:pPr marL="457200" lvl="1" indent="0">
              <a:buNone/>
            </a:pPr>
            <a:r>
              <a:rPr lang="en-US" sz="2400" dirty="0"/>
              <a:t>– </a:t>
            </a:r>
            <a:r>
              <a:rPr lang="en-US" sz="2400" b="1" dirty="0"/>
              <a:t>Knowledge Discovery </a:t>
            </a:r>
            <a:r>
              <a:rPr lang="en-US" sz="2400" dirty="0"/>
              <a:t>in which </a:t>
            </a:r>
            <a:r>
              <a:rPr lang="en-US" sz="2400" dirty="0">
                <a:solidFill>
                  <a:srgbClr val="FF0000"/>
                </a:solidFill>
              </a:rPr>
              <a:t>users search for common characteristics within the data</a:t>
            </a:r>
          </a:p>
        </p:txBody>
      </p:sp>
    </p:spTree>
    <p:extLst>
      <p:ext uri="{BB962C8B-B14F-4D97-AF65-F5344CB8AC3E}">
        <p14:creationId xmlns:p14="http://schemas.microsoft.com/office/powerpoint/2010/main" val="147013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6F4A-FBED-4416-80CD-0DE30D25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4A058-B412-41F7-A5AF-8A502AFF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Data flow diagrams (DFDs) are used to document the system in a hierarchical manner</a:t>
            </a:r>
          </a:p>
          <a:p>
            <a:r>
              <a:rPr lang="en-US" sz="2400" dirty="0"/>
              <a:t>The diagram in Figure 8.2 represents the highest level, called a </a:t>
            </a:r>
            <a:r>
              <a:rPr lang="en-US" sz="2400" b="1" dirty="0"/>
              <a:t>context diagram </a:t>
            </a:r>
            <a:r>
              <a:rPr lang="en-US" sz="2400" dirty="0"/>
              <a:t>because it presents the system in the context of its environment</a:t>
            </a:r>
          </a:p>
          <a:p>
            <a:r>
              <a:rPr lang="en-US" sz="2400" dirty="0"/>
              <a:t>The data flowing from the distribution system to management consists of the standard accounting reports</a:t>
            </a:r>
          </a:p>
        </p:txBody>
      </p:sp>
    </p:spTree>
    <p:extLst>
      <p:ext uri="{BB962C8B-B14F-4D97-AF65-F5344CB8AC3E}">
        <p14:creationId xmlns:p14="http://schemas.microsoft.com/office/powerpoint/2010/main" val="302470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3E11-F3B6-45A4-AB96-06448278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8.2 A context diagram of the Distribution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CC1CC3-DE15-4711-90E6-729537803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67"/>
          <a:stretch/>
        </p:blipFill>
        <p:spPr>
          <a:xfrm>
            <a:off x="1891574" y="1905000"/>
            <a:ext cx="7903697" cy="48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8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89E1-ACB9-4396-8E84-9C9E7030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Major Subsystems of the Distribution 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B6242-E221-489C-B3BB-8B72A1A20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While context diagrams define the system boundary, other DFDs are used to describe the major subsystems in the firms data processes</a:t>
            </a:r>
          </a:p>
          <a:p>
            <a:r>
              <a:rPr lang="en-US" sz="2400" dirty="0"/>
              <a:t>When a series of DFDs are used in a hierarchy, they are called </a:t>
            </a:r>
            <a:r>
              <a:rPr lang="en-US" sz="2400" b="1" dirty="0"/>
              <a:t>leveled DFDs</a:t>
            </a:r>
          </a:p>
          <a:p>
            <a:r>
              <a:rPr lang="en-US" sz="2400" dirty="0"/>
              <a:t>Figure 8.3 which is a </a:t>
            </a:r>
            <a:r>
              <a:rPr lang="en-US" sz="2400" b="1" dirty="0"/>
              <a:t>Figure 0 diagram </a:t>
            </a:r>
            <a:r>
              <a:rPr lang="en-US" sz="2400" dirty="0"/>
              <a:t>showing three major subsystems</a:t>
            </a:r>
          </a:p>
          <a:p>
            <a:r>
              <a:rPr lang="en-US" sz="2400" dirty="0"/>
              <a:t>These subsystems are identified by the numbered upright rectangles in Figure 8.3</a:t>
            </a:r>
          </a:p>
        </p:txBody>
      </p:sp>
    </p:spTree>
    <p:extLst>
      <p:ext uri="{BB962C8B-B14F-4D97-AF65-F5344CB8AC3E}">
        <p14:creationId xmlns:p14="http://schemas.microsoft.com/office/powerpoint/2010/main" val="670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105FB-ABFE-456F-840F-0F258EB3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8.3 A figure 0 diagram of the distribution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8FE30E-7483-4948-B54F-3CCB1D08C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68"/>
          <a:stretch/>
        </p:blipFill>
        <p:spPr>
          <a:xfrm>
            <a:off x="1730883" y="386639"/>
            <a:ext cx="7565515" cy="667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4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6C02-4FC6-4146-9AEA-EF77C4CF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That Fill Customer Orders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2BEE8-0490-47A9-8708-0B105246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521" y="1841999"/>
            <a:ext cx="8915400" cy="4391891"/>
          </a:xfrm>
        </p:spPr>
        <p:txBody>
          <a:bodyPr>
            <a:noAutofit/>
          </a:bodyPr>
          <a:lstStyle/>
          <a:p>
            <a:r>
              <a:rPr lang="en-US" sz="2400" dirty="0"/>
              <a:t>Figure 8.4 shows the four main systems involved in filling customer orders:</a:t>
            </a:r>
          </a:p>
          <a:p>
            <a:pPr marL="400050" lvl="1" indent="0">
              <a:buNone/>
            </a:pPr>
            <a:r>
              <a:rPr lang="en-US" sz="2400" dirty="0"/>
              <a:t>– The </a:t>
            </a:r>
            <a:r>
              <a:rPr lang="en-US" sz="2400" b="1" dirty="0"/>
              <a:t>order entry system </a:t>
            </a:r>
            <a:r>
              <a:rPr lang="en-US" sz="2400" dirty="0"/>
              <a:t>enters customer orders into the system</a:t>
            </a:r>
          </a:p>
          <a:p>
            <a:pPr marL="400050" lvl="1" indent="0">
              <a:buNone/>
            </a:pPr>
            <a:r>
              <a:rPr lang="en-US" sz="2400" dirty="0"/>
              <a:t>– The </a:t>
            </a:r>
            <a:r>
              <a:rPr lang="en-US" sz="2400" b="1" dirty="0"/>
              <a:t>inventory system </a:t>
            </a:r>
            <a:r>
              <a:rPr lang="en-US" sz="2400" dirty="0"/>
              <a:t>maintains the inventory records</a:t>
            </a:r>
          </a:p>
          <a:p>
            <a:pPr marL="400050" lvl="1" indent="0">
              <a:buNone/>
            </a:pPr>
            <a:r>
              <a:rPr lang="en-US" sz="2400" dirty="0"/>
              <a:t>– The </a:t>
            </a:r>
            <a:r>
              <a:rPr lang="en-US" sz="2400" b="1" dirty="0"/>
              <a:t>billing system </a:t>
            </a:r>
            <a:r>
              <a:rPr lang="en-US" sz="2400" dirty="0"/>
              <a:t>prepares the customer invoices, and</a:t>
            </a:r>
          </a:p>
          <a:p>
            <a:pPr marL="400050" lvl="1" indent="0">
              <a:buNone/>
            </a:pPr>
            <a:r>
              <a:rPr lang="en-US" sz="2400" dirty="0"/>
              <a:t>– The </a:t>
            </a:r>
            <a:r>
              <a:rPr lang="en-US" sz="2400" b="1" dirty="0"/>
              <a:t>accounts receivable system </a:t>
            </a:r>
            <a:r>
              <a:rPr lang="en-US" sz="2400" dirty="0"/>
              <a:t>collects the money from the customers</a:t>
            </a:r>
          </a:p>
          <a:p>
            <a:r>
              <a:rPr lang="en-US" sz="2400" dirty="0"/>
              <a:t>Figure 8.4 expands Process 1 shown in the Figure 0 diagram, and is called a </a:t>
            </a:r>
            <a:r>
              <a:rPr lang="en-US" sz="2400" b="1" dirty="0"/>
              <a:t>Figure 1 diagram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01688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</TotalTime>
  <Words>1748</Words>
  <Application>Microsoft Office PowerPoint</Application>
  <PresentationFormat>Widescreen</PresentationFormat>
  <Paragraphs>138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Century Gothic</vt:lpstr>
      <vt:lpstr>Wingdings</vt:lpstr>
      <vt:lpstr>Wingdings 3</vt:lpstr>
      <vt:lpstr>Wisp</vt:lpstr>
      <vt:lpstr>Chapter 8 INFORMATION IN ACTION</vt:lpstr>
      <vt:lpstr>Introduction </vt:lpstr>
      <vt:lpstr>THE TRANSACTION PROCESSING SYSTEM </vt:lpstr>
      <vt:lpstr>Figure 8.1 A Model of a Transaction System</vt:lpstr>
      <vt:lpstr>System Overview </vt:lpstr>
      <vt:lpstr>Figure 8.2 A context diagram of the Distribution system</vt:lpstr>
      <vt:lpstr>The Major Subsystems of the Distribution System </vt:lpstr>
      <vt:lpstr>Figure 8.3 A figure 0 diagram of the distribution system</vt:lpstr>
      <vt:lpstr>Systems That Fill Customer Orders </vt:lpstr>
      <vt:lpstr>Figure 8.4 A figure 1 diagram of the system that fills customer orders</vt:lpstr>
      <vt:lpstr>Systems That Order Replenishment Stock </vt:lpstr>
      <vt:lpstr>Figure 8.5 A figure 2 diagram of the system that order replenishment stock</vt:lpstr>
      <vt:lpstr>Systems That Perform General Ledger Processes </vt:lpstr>
      <vt:lpstr>Figure 8.6 A figure 3 diagram of the systems that perform general ledger processes</vt:lpstr>
      <vt:lpstr>ORGANIZATIONAL INFORMATION SYSTEMS </vt:lpstr>
      <vt:lpstr>The Marketing Information System </vt:lpstr>
      <vt:lpstr>Figure 8.7 A Model of a marketing Information System</vt:lpstr>
      <vt:lpstr>The Human Resources Information System </vt:lpstr>
      <vt:lpstr>Figure 8.8 A model of a Human Resources Information System</vt:lpstr>
      <vt:lpstr>The Executive Information System</vt:lpstr>
      <vt:lpstr>Figure 8.9 An EIS Model</vt:lpstr>
      <vt:lpstr>Figure 8.10 The Drill-down Technique</vt:lpstr>
      <vt:lpstr>CUSTOMER RELATIONSHIP MANAGEMENT (CRM)</vt:lpstr>
      <vt:lpstr>DATA WAREHOUSING </vt:lpstr>
      <vt:lpstr>The Data Warehousing System </vt:lpstr>
      <vt:lpstr>Figure 8.11 A model of a Data Warehousing system</vt:lpstr>
      <vt:lpstr>How Data Is Stored in the Warehouse Data Repository </vt:lpstr>
      <vt:lpstr>Figure 8.12 A sample Dimension Table</vt:lpstr>
      <vt:lpstr>Figure 8.13 A sample Fact Table</vt:lpstr>
      <vt:lpstr>Figure 8.14 Information Package Format</vt:lpstr>
      <vt:lpstr>Figure 8.15 A sample Information package</vt:lpstr>
      <vt:lpstr>The Star Schema </vt:lpstr>
      <vt:lpstr>Figure 8.16 Star Schema Format</vt:lpstr>
      <vt:lpstr>Figure 8.17 A Sample Star Schema</vt:lpstr>
      <vt:lpstr>INFORMATION DELIVERY </vt:lpstr>
      <vt:lpstr>Figure 8.18 Navigation through the Warehouse Data Repository</vt:lpstr>
      <vt:lpstr>Figure 8.19 Drilling across Hierarchies produces multiple views</vt:lpstr>
      <vt:lpstr>ONLINE ANALYTCAL PROCESSING </vt:lpstr>
      <vt:lpstr>Figure 8.20 ROLAP and MOLAP Architectures</vt:lpstr>
      <vt:lpstr>ROLAP and MOLAP </vt:lpstr>
      <vt:lpstr>Figure 8.21 An Example of a Report that could be produced with ROLAP</vt:lpstr>
      <vt:lpstr>Figure 8.22 An Example of a report that could be produced with MOLAP</vt:lpstr>
      <vt:lpstr>DATA MINING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INFORMATION IN ACTION</dc:title>
  <dc:creator>Khansa</dc:creator>
  <cp:lastModifiedBy>Khansa</cp:lastModifiedBy>
  <cp:revision>28</cp:revision>
  <dcterms:created xsi:type="dcterms:W3CDTF">2020-04-10T11:52:46Z</dcterms:created>
  <dcterms:modified xsi:type="dcterms:W3CDTF">2020-04-17T06:43:17Z</dcterms:modified>
</cp:coreProperties>
</file>