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D31803-0660-4664-97CD-EA2DD2889612}"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A4444-EDB0-4300-9E24-88374D0A5754}" type="slidenum">
              <a:rPr lang="en-US" smtClean="0"/>
              <a:t>‹#›</a:t>
            </a:fld>
            <a:endParaRPr lang="en-US"/>
          </a:p>
        </p:txBody>
      </p:sp>
    </p:spTree>
    <p:extLst>
      <p:ext uri="{BB962C8B-B14F-4D97-AF65-F5344CB8AC3E}">
        <p14:creationId xmlns:p14="http://schemas.microsoft.com/office/powerpoint/2010/main" val="3113482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D31803-0660-4664-97CD-EA2DD2889612}"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A4444-EDB0-4300-9E24-88374D0A5754}" type="slidenum">
              <a:rPr lang="en-US" smtClean="0"/>
              <a:t>‹#›</a:t>
            </a:fld>
            <a:endParaRPr lang="en-US"/>
          </a:p>
        </p:txBody>
      </p:sp>
    </p:spTree>
    <p:extLst>
      <p:ext uri="{BB962C8B-B14F-4D97-AF65-F5344CB8AC3E}">
        <p14:creationId xmlns:p14="http://schemas.microsoft.com/office/powerpoint/2010/main" val="161419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D31803-0660-4664-97CD-EA2DD2889612}"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A4444-EDB0-4300-9E24-88374D0A5754}" type="slidenum">
              <a:rPr lang="en-US" smtClean="0"/>
              <a:t>‹#›</a:t>
            </a:fld>
            <a:endParaRPr lang="en-US"/>
          </a:p>
        </p:txBody>
      </p:sp>
    </p:spTree>
    <p:extLst>
      <p:ext uri="{BB962C8B-B14F-4D97-AF65-F5344CB8AC3E}">
        <p14:creationId xmlns:p14="http://schemas.microsoft.com/office/powerpoint/2010/main" val="237433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D31803-0660-4664-97CD-EA2DD2889612}"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A4444-EDB0-4300-9E24-88374D0A5754}" type="slidenum">
              <a:rPr lang="en-US" smtClean="0"/>
              <a:t>‹#›</a:t>
            </a:fld>
            <a:endParaRPr lang="en-US"/>
          </a:p>
        </p:txBody>
      </p:sp>
    </p:spTree>
    <p:extLst>
      <p:ext uri="{BB962C8B-B14F-4D97-AF65-F5344CB8AC3E}">
        <p14:creationId xmlns:p14="http://schemas.microsoft.com/office/powerpoint/2010/main" val="402082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D31803-0660-4664-97CD-EA2DD2889612}"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A4444-EDB0-4300-9E24-88374D0A5754}" type="slidenum">
              <a:rPr lang="en-US" smtClean="0"/>
              <a:t>‹#›</a:t>
            </a:fld>
            <a:endParaRPr lang="en-US"/>
          </a:p>
        </p:txBody>
      </p:sp>
    </p:spTree>
    <p:extLst>
      <p:ext uri="{BB962C8B-B14F-4D97-AF65-F5344CB8AC3E}">
        <p14:creationId xmlns:p14="http://schemas.microsoft.com/office/powerpoint/2010/main" val="1300353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D31803-0660-4664-97CD-EA2DD2889612}"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A4444-EDB0-4300-9E24-88374D0A5754}" type="slidenum">
              <a:rPr lang="en-US" smtClean="0"/>
              <a:t>‹#›</a:t>
            </a:fld>
            <a:endParaRPr lang="en-US"/>
          </a:p>
        </p:txBody>
      </p:sp>
    </p:spTree>
    <p:extLst>
      <p:ext uri="{BB962C8B-B14F-4D97-AF65-F5344CB8AC3E}">
        <p14:creationId xmlns:p14="http://schemas.microsoft.com/office/powerpoint/2010/main" val="2656926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D31803-0660-4664-97CD-EA2DD2889612}" type="datetimeFigureOut">
              <a:rPr lang="en-US" smtClean="0"/>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A4444-EDB0-4300-9E24-88374D0A5754}" type="slidenum">
              <a:rPr lang="en-US" smtClean="0"/>
              <a:t>‹#›</a:t>
            </a:fld>
            <a:endParaRPr lang="en-US"/>
          </a:p>
        </p:txBody>
      </p:sp>
    </p:spTree>
    <p:extLst>
      <p:ext uri="{BB962C8B-B14F-4D97-AF65-F5344CB8AC3E}">
        <p14:creationId xmlns:p14="http://schemas.microsoft.com/office/powerpoint/2010/main" val="194459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D31803-0660-4664-97CD-EA2DD2889612}"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A4444-EDB0-4300-9E24-88374D0A5754}" type="slidenum">
              <a:rPr lang="en-US" smtClean="0"/>
              <a:t>‹#›</a:t>
            </a:fld>
            <a:endParaRPr lang="en-US"/>
          </a:p>
        </p:txBody>
      </p:sp>
    </p:spTree>
    <p:extLst>
      <p:ext uri="{BB962C8B-B14F-4D97-AF65-F5344CB8AC3E}">
        <p14:creationId xmlns:p14="http://schemas.microsoft.com/office/powerpoint/2010/main" val="329703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31803-0660-4664-97CD-EA2DD2889612}" type="datetimeFigureOut">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A4444-EDB0-4300-9E24-88374D0A5754}" type="slidenum">
              <a:rPr lang="en-US" smtClean="0"/>
              <a:t>‹#›</a:t>
            </a:fld>
            <a:endParaRPr lang="en-US"/>
          </a:p>
        </p:txBody>
      </p:sp>
    </p:spTree>
    <p:extLst>
      <p:ext uri="{BB962C8B-B14F-4D97-AF65-F5344CB8AC3E}">
        <p14:creationId xmlns:p14="http://schemas.microsoft.com/office/powerpoint/2010/main" val="3432533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31803-0660-4664-97CD-EA2DD2889612}"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A4444-EDB0-4300-9E24-88374D0A5754}" type="slidenum">
              <a:rPr lang="en-US" smtClean="0"/>
              <a:t>‹#›</a:t>
            </a:fld>
            <a:endParaRPr lang="en-US"/>
          </a:p>
        </p:txBody>
      </p:sp>
    </p:spTree>
    <p:extLst>
      <p:ext uri="{BB962C8B-B14F-4D97-AF65-F5344CB8AC3E}">
        <p14:creationId xmlns:p14="http://schemas.microsoft.com/office/powerpoint/2010/main" val="251369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31803-0660-4664-97CD-EA2DD2889612}"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A4444-EDB0-4300-9E24-88374D0A5754}" type="slidenum">
              <a:rPr lang="en-US" smtClean="0"/>
              <a:t>‹#›</a:t>
            </a:fld>
            <a:endParaRPr lang="en-US"/>
          </a:p>
        </p:txBody>
      </p:sp>
    </p:spTree>
    <p:extLst>
      <p:ext uri="{BB962C8B-B14F-4D97-AF65-F5344CB8AC3E}">
        <p14:creationId xmlns:p14="http://schemas.microsoft.com/office/powerpoint/2010/main" val="2489399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31803-0660-4664-97CD-EA2DD2889612}" type="datetimeFigureOut">
              <a:rPr lang="en-US" smtClean="0"/>
              <a:t>4/21/2020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A4444-EDB0-4300-9E24-88374D0A5754}" type="slidenum">
              <a:rPr lang="en-US" smtClean="0"/>
              <a:t>‹#›</a:t>
            </a:fld>
            <a:endParaRPr lang="en-US"/>
          </a:p>
        </p:txBody>
      </p:sp>
    </p:spTree>
    <p:extLst>
      <p:ext uri="{BB962C8B-B14F-4D97-AF65-F5344CB8AC3E}">
        <p14:creationId xmlns:p14="http://schemas.microsoft.com/office/powerpoint/2010/main" val="4055310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910" y="117811"/>
            <a:ext cx="11938715" cy="616285"/>
          </a:xfrm>
        </p:spPr>
        <p:txBody>
          <a:bodyPr>
            <a:normAutofit/>
          </a:bodyPr>
          <a:lstStyle/>
          <a:p>
            <a:r>
              <a:rPr lang="en-US" sz="3600" dirty="0" err="1" smtClean="0"/>
              <a:t>Magne-tostatic</a:t>
            </a:r>
            <a:r>
              <a:rPr lang="en-US" sz="3600" dirty="0" smtClean="0"/>
              <a:t> Boundary Conditions:</a:t>
            </a:r>
            <a:endParaRPr lang="en-US" sz="3600" dirty="0"/>
          </a:p>
        </p:txBody>
      </p:sp>
      <p:pic>
        <p:nvPicPr>
          <p:cNvPr id="5" name="Picture 4"/>
          <p:cNvPicPr>
            <a:picLocks noChangeAspect="1"/>
          </p:cNvPicPr>
          <p:nvPr/>
        </p:nvPicPr>
        <p:blipFill>
          <a:blip r:embed="rId2"/>
          <a:stretch>
            <a:fillRect/>
          </a:stretch>
        </p:blipFill>
        <p:spPr>
          <a:xfrm>
            <a:off x="4463167" y="1700258"/>
            <a:ext cx="3381576" cy="2782688"/>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15910" y="734096"/>
                <a:ext cx="12076090" cy="966162"/>
              </a:xfrm>
              <a:prstGeom prst="rect">
                <a:avLst/>
              </a:prstGeom>
              <a:noFill/>
            </p:spPr>
            <p:txBody>
              <a:bodyPr wrap="square" rtlCol="0">
                <a:spAutoFit/>
              </a:bodyPr>
              <a:lstStyle/>
              <a:p>
                <a:pPr algn="just"/>
                <a:r>
                  <a:rPr lang="en-US" dirty="0" smtClean="0"/>
                  <a:t> We have already constructed a Triangle among the three Electrostatic quantities </a:t>
                </a:r>
                <a:r>
                  <a:rPr lang="en-US" b="1" dirty="0" smtClean="0"/>
                  <a:t>E,V</a:t>
                </a:r>
                <a:r>
                  <a:rPr lang="en-US" dirty="0" smtClean="0"/>
                  <a:t> and </a:t>
                </a:r>
                <a:r>
                  <a:rPr lang="en-US" b="1" dirty="0" smtClean="0"/>
                  <a:t>ρ</a:t>
                </a:r>
                <a:r>
                  <a:rPr lang="en-US" dirty="0" smtClean="0"/>
                  <a:t>. A similar Triangle(below diagram) may be constructed for Magnetic Quantities </a:t>
                </a:r>
                <a:r>
                  <a:rPr lang="en-US" b="1" dirty="0" smtClean="0"/>
                  <a:t>B, A </a:t>
                </a:r>
                <a:r>
                  <a:rPr lang="en-US" dirty="0" smtClean="0"/>
                  <a:t>and </a:t>
                </a:r>
                <a:r>
                  <a:rPr lang="en-US" b="1" dirty="0" smtClean="0"/>
                  <a:t>J</a:t>
                </a:r>
                <a:r>
                  <a:rPr lang="en-US" dirty="0" smtClean="0"/>
                  <a:t>. There is only one inconsistency over here, that like, </a:t>
                </a:r>
                <a14:m>
                  <m:oMath xmlns:m="http://schemas.openxmlformats.org/officeDocument/2006/math">
                    <m:r>
                      <a:rPr lang="en-US" b="0" i="0" smtClean="0">
                        <a:latin typeface="Cambria Math" panose="02040503050406030204" pitchFamily="18" charset="0"/>
                      </a:rPr>
                      <m:t> </m:t>
                    </m:r>
                    <m:r>
                      <a:rPr lang="en-US" b="1" i="1" smtClean="0">
                        <a:latin typeface="Cambria Math" panose="02040503050406030204" pitchFamily="18" charset="0"/>
                      </a:rPr>
                      <m:t>𝑬</m:t>
                    </m:r>
                    <m:r>
                      <a:rPr lang="en-US" b="1" i="1"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𝑽</m:t>
                    </m:r>
                  </m:oMath>
                </a14:m>
                <a:r>
                  <a:rPr lang="en-US" b="1" dirty="0" smtClean="0"/>
                  <a:t> </a:t>
                </a:r>
                <a:r>
                  <a:rPr lang="en-US" dirty="0" smtClean="0"/>
                  <a:t>we have  </a:t>
                </a:r>
                <a14:m>
                  <m:oMath xmlns:m="http://schemas.openxmlformats.org/officeDocument/2006/math">
                    <m:r>
                      <a:rPr lang="en-US" b="1" i="1" smtClean="0">
                        <a:latin typeface="Cambria Math" panose="02040503050406030204" pitchFamily="18" charset="0"/>
                      </a:rPr>
                      <m:t>𝑩</m:t>
                    </m:r>
                    <m:r>
                      <a:rPr lang="en-US" b="1" i="1"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𝑨</m:t>
                    </m:r>
                    <m:r>
                      <a:rPr lang="en-US" b="1" i="1" smtClean="0">
                        <a:latin typeface="Cambria Math" panose="02040503050406030204" pitchFamily="18" charset="0"/>
                        <a:ea typeface="Cambria Math" panose="02040503050406030204" pitchFamily="18" charset="0"/>
                      </a:rPr>
                      <m:t>  </m:t>
                    </m:r>
                  </m:oMath>
                </a14:m>
                <a:r>
                  <a:rPr lang="en-US" b="0" i="1" dirty="0" smtClean="0">
                    <a:latin typeface="Cambria Math" panose="02040503050406030204" pitchFamily="18" charset="0"/>
                    <a:ea typeface="Cambria Math" panose="02040503050406030204" pitchFamily="18" charset="0"/>
                  </a:rPr>
                  <a:t>but  for  </a:t>
                </a:r>
                <a14:m>
                  <m:oMath xmlns:m="http://schemas.openxmlformats.org/officeDocument/2006/math">
                    <m:r>
                      <a:rPr lang="en-US" b="1" i="1" smtClean="0">
                        <a:latin typeface="Cambria Math" panose="02040503050406030204" pitchFamily="18" charset="0"/>
                      </a:rPr>
                      <m:t>𝑽</m:t>
                    </m:r>
                    <m:r>
                      <a:rPr lang="en-US" b="1" i="1" smtClean="0">
                        <a:latin typeface="Cambria Math" panose="02040503050406030204" pitchFamily="18" charset="0"/>
                      </a:rPr>
                      <m:t>=−</m:t>
                    </m:r>
                    <m:nary>
                      <m:naryPr>
                        <m:limLoc m:val="undOvr"/>
                        <m:subHide m:val="on"/>
                        <m:supHide m:val="on"/>
                        <m:ctrlPr>
                          <a:rPr lang="en-US" b="1" i="1" smtClean="0">
                            <a:latin typeface="Cambria Math" panose="02040503050406030204" pitchFamily="18" charset="0"/>
                          </a:rPr>
                        </m:ctrlPr>
                      </m:naryPr>
                      <m:sub/>
                      <m:sup/>
                      <m:e>
                        <m:r>
                          <a:rPr lang="en-US" b="1" i="1" smtClean="0">
                            <a:latin typeface="Cambria Math" panose="02040503050406030204" pitchFamily="18" charset="0"/>
                          </a:rPr>
                          <m:t>𝑬</m:t>
                        </m:r>
                        <m:r>
                          <a:rPr lang="en-US" b="1" i="1" smtClean="0">
                            <a:latin typeface="Cambria Math" panose="02040503050406030204" pitchFamily="18" charset="0"/>
                          </a:rPr>
                          <m:t>.</m:t>
                        </m:r>
                        <m:r>
                          <a:rPr lang="en-US" b="1" i="1" smtClean="0">
                            <a:latin typeface="Cambria Math" panose="02040503050406030204" pitchFamily="18" charset="0"/>
                          </a:rPr>
                          <m:t>𝒅𝒍</m:t>
                        </m:r>
                      </m:e>
                    </m:nary>
                  </m:oMath>
                </a14:m>
                <a:r>
                  <a:rPr lang="en-US" dirty="0" smtClean="0"/>
                  <a:t> we have no such relation for </a:t>
                </a:r>
                <a14:m>
                  <m:oMath xmlns:m="http://schemas.openxmlformats.org/officeDocument/2006/math">
                    <m:r>
                      <a:rPr lang="en-US" b="1" i="1" smtClean="0">
                        <a:latin typeface="Cambria Math" panose="02040503050406030204" pitchFamily="18" charset="0"/>
                      </a:rPr>
                      <m:t>𝑨</m:t>
                    </m:r>
                    <m:r>
                      <a:rPr lang="en-US" b="1" i="1" smtClean="0">
                        <a:latin typeface="Cambria Math" panose="02040503050406030204" pitchFamily="18" charset="0"/>
                        <a:ea typeface="Cambria Math" panose="02040503050406030204" pitchFamily="18" charset="0"/>
                      </a:rPr>
                      <m:t>≠</m:t>
                    </m:r>
                    <m:nary>
                      <m:naryPr>
                        <m:limLoc m:val="undOvr"/>
                        <m:subHide m:val="on"/>
                        <m:supHide m:val="on"/>
                        <m:ctrlPr>
                          <a:rPr lang="en-US" b="1" i="1" smtClean="0">
                            <a:latin typeface="Cambria Math" panose="02040503050406030204" pitchFamily="18" charset="0"/>
                            <a:ea typeface="Cambria Math" panose="02040503050406030204" pitchFamily="18" charset="0"/>
                          </a:rPr>
                        </m:ctrlPr>
                      </m:naryPr>
                      <m:sub/>
                      <m:sup/>
                      <m:e>
                        <m:r>
                          <a:rPr lang="en-US" b="1" i="1" smtClean="0">
                            <a:latin typeface="Cambria Math" panose="02040503050406030204" pitchFamily="18" charset="0"/>
                            <a:ea typeface="Cambria Math" panose="02040503050406030204" pitchFamily="18" charset="0"/>
                          </a:rPr>
                          <m:t>𝑩</m:t>
                        </m:r>
                        <m:r>
                          <a:rPr lang="en-US" b="1" i="1" smtClean="0">
                            <a:latin typeface="Cambria Math" panose="02040503050406030204" pitchFamily="18" charset="0"/>
                            <a:ea typeface="Cambria Math" panose="02040503050406030204" pitchFamily="18" charset="0"/>
                          </a:rPr>
                          <m:t>…….</m:t>
                        </m:r>
                      </m:e>
                    </m:nary>
                  </m:oMath>
                </a14:m>
                <a:endParaRPr lang="en-US" b="1" dirty="0"/>
              </a:p>
            </p:txBody>
          </p:sp>
        </mc:Choice>
        <mc:Fallback xmlns="">
          <p:sp>
            <p:nvSpPr>
              <p:cNvPr id="6" name="TextBox 5"/>
              <p:cNvSpPr txBox="1">
                <a:spLocks noRot="1" noChangeAspect="1" noMove="1" noResize="1" noEditPoints="1" noAdjustHandles="1" noChangeArrowheads="1" noChangeShapeType="1" noTextEdit="1"/>
              </p:cNvSpPr>
              <p:nvPr/>
            </p:nvSpPr>
            <p:spPr>
              <a:xfrm>
                <a:off x="115910" y="734096"/>
                <a:ext cx="12076090" cy="966162"/>
              </a:xfrm>
              <a:prstGeom prst="rect">
                <a:avLst/>
              </a:prstGeom>
              <a:blipFill rotWithShape="0">
                <a:blip r:embed="rId3"/>
                <a:stretch>
                  <a:fillRect l="-404" t="-3145" r="-454" b="-81132"/>
                </a:stretch>
              </a:blipFill>
            </p:spPr>
            <p:txBody>
              <a:bodyPr/>
              <a:lstStyle/>
              <a:p>
                <a:r>
                  <a:rPr lang="en-US">
                    <a:noFill/>
                  </a:rPr>
                  <a:t> </a:t>
                </a:r>
              </a:p>
            </p:txBody>
          </p:sp>
        </mc:Fallback>
      </mc:AlternateContent>
      <p:sp>
        <p:nvSpPr>
          <p:cNvPr id="7" name="TextBox 6"/>
          <p:cNvSpPr txBox="1"/>
          <p:nvPr/>
        </p:nvSpPr>
        <p:spPr>
          <a:xfrm>
            <a:off x="115910" y="4314423"/>
            <a:ext cx="12076089" cy="923330"/>
          </a:xfrm>
          <a:prstGeom prst="rect">
            <a:avLst/>
          </a:prstGeom>
          <a:noFill/>
        </p:spPr>
        <p:txBody>
          <a:bodyPr wrap="square" rtlCol="0">
            <a:spAutoFit/>
          </a:bodyPr>
          <a:lstStyle/>
          <a:p>
            <a:pPr algn="just"/>
            <a:r>
              <a:rPr lang="en-US" dirty="0" smtClean="0"/>
              <a:t>Perpendicular component of the Electric field are discontinuous at the boundary surface, for magnetic field they are the parallel components which are discontinuous at the surface. Note an important point that only those parallel components are discontinuous which are Perpendicular to the surface.</a:t>
            </a:r>
            <a:endParaRPr lang="en-US" dirty="0"/>
          </a:p>
        </p:txBody>
      </p:sp>
    </p:spTree>
    <p:extLst>
      <p:ext uri="{BB962C8B-B14F-4D97-AF65-F5344CB8AC3E}">
        <p14:creationId xmlns:p14="http://schemas.microsoft.com/office/powerpoint/2010/main" val="3006609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244699" y="2137893"/>
                <a:ext cx="11573814" cy="4224269"/>
              </a:xfrm>
            </p:spPr>
            <p:txBody>
              <a:bodyPr/>
              <a:lstStyle/>
              <a:p>
                <a:pPr algn="l"/>
                <a:r>
                  <a:rPr lang="en-US" dirty="0" smtClean="0"/>
                  <a:t>Parallel Components: </a:t>
                </a:r>
                <a:r>
                  <a:rPr lang="en-US" sz="1800" dirty="0" smtClean="0"/>
                  <a:t>Parallel Components are discontinuous. </a:t>
                </a:r>
              </a:p>
              <a:p>
                <a:pPr algn="l"/>
                <a:r>
                  <a:rPr lang="en-US" sz="1800" dirty="0" smtClean="0"/>
                  <a:t>Since </a:t>
                </a:r>
                <a14:m>
                  <m:oMath xmlns:m="http://schemas.openxmlformats.org/officeDocument/2006/math">
                    <m:nary>
                      <m:naryPr>
                        <m:chr m:val="∮"/>
                        <m:limLoc m:val="undOvr"/>
                        <m:subHide m:val="on"/>
                        <m:supHide m:val="on"/>
                        <m:ctrlPr>
                          <a:rPr lang="en-US" sz="1800" b="1" i="1" smtClean="0">
                            <a:latin typeface="Cambria Math" panose="02040503050406030204" pitchFamily="18" charset="0"/>
                          </a:rPr>
                        </m:ctrlPr>
                      </m:naryPr>
                      <m:sub/>
                      <m:sup/>
                      <m:e>
                        <m:r>
                          <a:rPr lang="en-US" sz="1800" b="1" i="1" smtClean="0">
                            <a:latin typeface="Cambria Math" panose="02040503050406030204" pitchFamily="18" charset="0"/>
                          </a:rPr>
                          <m:t>𝑩</m:t>
                        </m:r>
                        <m:r>
                          <a:rPr lang="en-US" sz="1800" b="1" i="1" smtClean="0">
                            <a:latin typeface="Cambria Math" panose="02040503050406030204" pitchFamily="18" charset="0"/>
                          </a:rPr>
                          <m:t>.</m:t>
                        </m:r>
                        <m:r>
                          <a:rPr lang="en-US" sz="1800" b="1" i="1" smtClean="0">
                            <a:latin typeface="Cambria Math" panose="02040503050406030204" pitchFamily="18" charset="0"/>
                          </a:rPr>
                          <m:t>𝒅𝒍</m:t>
                        </m:r>
                        <m:r>
                          <a:rPr lang="en-US" sz="1800" b="1" i="1" smtClean="0">
                            <a:latin typeface="Cambria Math" panose="02040503050406030204" pitchFamily="18" charset="0"/>
                          </a:rPr>
                          <m:t>=</m:t>
                        </m:r>
                        <m:sSubSup>
                          <m:sSubSupPr>
                            <m:ctrlPr>
                              <a:rPr lang="en-US" sz="1800" b="1" i="1" smtClean="0">
                                <a:latin typeface="Cambria Math" panose="02040503050406030204" pitchFamily="18" charset="0"/>
                              </a:rPr>
                            </m:ctrlPr>
                          </m:sSubSupPr>
                          <m:e>
                            <m:r>
                              <a:rPr lang="en-US" sz="1800" b="1" i="1" smtClean="0">
                                <a:latin typeface="Cambria Math" panose="02040503050406030204" pitchFamily="18" charset="0"/>
                              </a:rPr>
                              <m:t>(</m:t>
                            </m:r>
                            <m:r>
                              <a:rPr lang="en-US" sz="1800" b="1" i="1" smtClean="0">
                                <a:latin typeface="Cambria Math" panose="02040503050406030204" pitchFamily="18" charset="0"/>
                              </a:rPr>
                              <m:t>𝑩</m:t>
                            </m:r>
                          </m:e>
                          <m:sub>
                            <m:r>
                              <a:rPr lang="en-US" sz="1800" b="1" i="1" smtClean="0">
                                <a:latin typeface="Cambria Math" panose="02040503050406030204" pitchFamily="18" charset="0"/>
                              </a:rPr>
                              <m:t>𝒂𝒃𝒐𝒗𝒆</m:t>
                            </m:r>
                          </m:sub>
                          <m:sup>
                            <m:r>
                              <a:rPr lang="en-US" sz="1800" b="1" i="1" smtClean="0">
                                <a:latin typeface="Cambria Math" panose="02040503050406030204" pitchFamily="18" charset="0"/>
                              </a:rPr>
                              <m:t> ‖</m:t>
                            </m:r>
                          </m:sup>
                        </m:sSubSup>
                        <m:r>
                          <a:rPr lang="en-US" sz="1800" b="1" i="1" smtClean="0">
                            <a:latin typeface="Cambria Math" panose="02040503050406030204" pitchFamily="18" charset="0"/>
                          </a:rPr>
                          <m:t>−</m:t>
                        </m:r>
                        <m:sSubSup>
                          <m:sSubSupPr>
                            <m:ctrlPr>
                              <a:rPr lang="en-US" sz="1800" b="1" i="1" smtClean="0">
                                <a:latin typeface="Cambria Math" panose="02040503050406030204" pitchFamily="18" charset="0"/>
                              </a:rPr>
                            </m:ctrlPr>
                          </m:sSubSupPr>
                          <m:e>
                            <m:r>
                              <a:rPr lang="en-US" sz="1800" b="1" i="1" smtClean="0">
                                <a:latin typeface="Cambria Math" panose="02040503050406030204" pitchFamily="18" charset="0"/>
                              </a:rPr>
                              <m:t>𝑩</m:t>
                            </m:r>
                          </m:e>
                          <m:sub>
                            <m:r>
                              <a:rPr lang="en-US" sz="1800" b="1" i="1" smtClean="0">
                                <a:latin typeface="Cambria Math" panose="02040503050406030204" pitchFamily="18" charset="0"/>
                              </a:rPr>
                              <m:t>𝒃𝒆𝒍𝒐𝒘</m:t>
                            </m:r>
                          </m:sub>
                          <m:sup>
                            <m:r>
                              <a:rPr lang="en-US" sz="1800" b="1" i="1" smtClean="0">
                                <a:latin typeface="Cambria Math" panose="02040503050406030204" pitchFamily="18" charset="0"/>
                              </a:rPr>
                              <m:t>‖</m:t>
                            </m:r>
                          </m:sup>
                        </m:sSubSup>
                        <m:r>
                          <a:rPr lang="en-US" sz="1800" b="1" i="1" smtClean="0">
                            <a:latin typeface="Cambria Math" panose="02040503050406030204" pitchFamily="18" charset="0"/>
                          </a:rPr>
                          <m:t>)</m:t>
                        </m:r>
                        <m:r>
                          <a:rPr lang="en-US" sz="1800" b="1" i="1" smtClean="0">
                            <a:latin typeface="Cambria Math" panose="02040503050406030204" pitchFamily="18" charset="0"/>
                          </a:rPr>
                          <m:t>𝒍</m:t>
                        </m:r>
                      </m:e>
                    </m:nary>
                    <m:r>
                      <a:rPr lang="en-US" sz="1800" b="1" i="0" smtClean="0">
                        <a:latin typeface="Cambria Math" panose="02040503050406030204" pitchFamily="18" charset="0"/>
                      </a:rPr>
                      <m:t>=</m:t>
                    </m:r>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ea typeface="Cambria Math" panose="02040503050406030204" pitchFamily="18" charset="0"/>
                          </a:rPr>
                          <m:t>𝝁</m:t>
                        </m:r>
                      </m:e>
                      <m:sub>
                        <m:r>
                          <a:rPr lang="en-US" sz="1800" b="1" i="1" smtClean="0">
                            <a:latin typeface="Cambria Math" panose="02040503050406030204" pitchFamily="18" charset="0"/>
                          </a:rPr>
                          <m:t>𝟎</m:t>
                        </m:r>
                      </m:sub>
                    </m:sSub>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𝑰</m:t>
                        </m:r>
                      </m:e>
                      <m:sub>
                        <m:r>
                          <a:rPr lang="en-US" sz="1800" b="1" i="1" smtClean="0">
                            <a:latin typeface="Cambria Math" panose="02040503050406030204" pitchFamily="18" charset="0"/>
                          </a:rPr>
                          <m:t>𝒆𝒏𝒄</m:t>
                        </m:r>
                      </m:sub>
                    </m:sSub>
                    <m:r>
                      <a:rPr lang="en-US" sz="1800" b="1" i="1" smtClean="0">
                        <a:latin typeface="Cambria Math" panose="02040503050406030204" pitchFamily="18" charset="0"/>
                      </a:rPr>
                      <m:t>=</m:t>
                    </m:r>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ea typeface="Cambria Math" panose="02040503050406030204" pitchFamily="18" charset="0"/>
                          </a:rPr>
                          <m:t>𝝁</m:t>
                        </m:r>
                      </m:e>
                      <m:sub>
                        <m:r>
                          <a:rPr lang="en-US" sz="1800" b="1" i="1" smtClean="0">
                            <a:latin typeface="Cambria Math" panose="02040503050406030204" pitchFamily="18" charset="0"/>
                          </a:rPr>
                          <m:t>𝟎</m:t>
                        </m:r>
                      </m:sub>
                    </m:sSub>
                    <m:r>
                      <a:rPr lang="en-US" sz="1800" b="1" i="1" smtClean="0">
                        <a:latin typeface="Cambria Math" panose="02040503050406030204" pitchFamily="18" charset="0"/>
                      </a:rPr>
                      <m:t>𝑲𝒍</m:t>
                    </m:r>
                  </m:oMath>
                </a14:m>
                <a:r>
                  <a:rPr lang="en-US" sz="1800" dirty="0" smtClean="0"/>
                  <a:t>.  </a:t>
                </a:r>
              </a:p>
              <a:p>
                <a:pPr algn="l"/>
                <a:r>
                  <a:rPr lang="en-US" sz="1800" dirty="0" smtClean="0"/>
                  <a:t>Since, Current enclosed in an </a:t>
                </a:r>
                <a:r>
                  <a:rPr lang="en-US" sz="1800" dirty="0" err="1" smtClean="0"/>
                  <a:t>Amperian</a:t>
                </a:r>
                <a:r>
                  <a:rPr lang="en-US" sz="1800" dirty="0" smtClean="0"/>
                  <a:t> loop is,  </a:t>
                </a:r>
                <a14:m>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𝑰</m:t>
                        </m:r>
                      </m:e>
                      <m:sub>
                        <m:r>
                          <a:rPr lang="en-US" sz="1800" b="1" i="1" smtClean="0">
                            <a:latin typeface="Cambria Math" panose="02040503050406030204" pitchFamily="18" charset="0"/>
                          </a:rPr>
                          <m:t>𝒆𝒏𝒄</m:t>
                        </m:r>
                      </m:sub>
                    </m:sSub>
                    <m:r>
                      <a:rPr lang="en-US" sz="1800" b="1" i="1" smtClean="0">
                        <a:latin typeface="Cambria Math" panose="02040503050406030204" pitchFamily="18" charset="0"/>
                      </a:rPr>
                      <m:t>=</m:t>
                    </m:r>
                    <m:r>
                      <a:rPr lang="en-US" sz="1800" b="1" i="1" smtClean="0">
                        <a:latin typeface="Cambria Math" panose="02040503050406030204" pitchFamily="18" charset="0"/>
                      </a:rPr>
                      <m:t>𝑲𝒍</m:t>
                    </m:r>
                  </m:oMath>
                </a14:m>
                <a:r>
                  <a:rPr lang="en-US" sz="1800" b="1" dirty="0" smtClean="0"/>
                  <a:t>.</a:t>
                </a:r>
              </a:p>
              <a:p>
                <a:pPr algn="l"/>
                <a14:m>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𝑩</m:t>
                        </m:r>
                      </m:e>
                      <m:sub>
                        <m:r>
                          <a:rPr lang="en-US" sz="1800" b="1" i="1" smtClean="0">
                            <a:latin typeface="Cambria Math" panose="02040503050406030204" pitchFamily="18" charset="0"/>
                          </a:rPr>
                          <m:t>𝒂𝒃𝒐𝒗𝒆</m:t>
                        </m:r>
                      </m:sub>
                    </m:sSub>
                    <m:r>
                      <a:rPr lang="en-US" sz="1800" b="1" i="1" smtClean="0">
                        <a:latin typeface="Cambria Math" panose="02040503050406030204" pitchFamily="18" charset="0"/>
                      </a:rPr>
                      <m:t>−</m:t>
                    </m:r>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𝑩</m:t>
                        </m:r>
                      </m:e>
                      <m:sub>
                        <m:r>
                          <a:rPr lang="en-US" sz="1800" b="1" i="1" smtClean="0">
                            <a:latin typeface="Cambria Math" panose="02040503050406030204" pitchFamily="18" charset="0"/>
                          </a:rPr>
                          <m:t>𝒃𝒆𝒍𝒐𝒘</m:t>
                        </m:r>
                      </m:sub>
                    </m:sSub>
                    <m:r>
                      <a:rPr lang="en-US" sz="1800" b="1" i="1" smtClean="0">
                        <a:latin typeface="Cambria Math" panose="02040503050406030204" pitchFamily="18" charset="0"/>
                      </a:rPr>
                      <m:t>=</m:t>
                    </m:r>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ea typeface="Cambria Math" panose="02040503050406030204" pitchFamily="18" charset="0"/>
                          </a:rPr>
                          <m:t>𝝁</m:t>
                        </m:r>
                      </m:e>
                      <m:sub>
                        <m:r>
                          <a:rPr lang="en-US" sz="1800" b="1" i="1" smtClean="0">
                            <a:latin typeface="Cambria Math" panose="02040503050406030204" pitchFamily="18" charset="0"/>
                          </a:rPr>
                          <m:t>𝟎</m:t>
                        </m:r>
                      </m:sub>
                    </m:sSub>
                    <m:d>
                      <m:dPr>
                        <m:ctrlPr>
                          <a:rPr lang="en-US" sz="1800" b="1" i="1" smtClean="0">
                            <a:latin typeface="Cambria Math" panose="02040503050406030204" pitchFamily="18" charset="0"/>
                          </a:rPr>
                        </m:ctrlPr>
                      </m:dPr>
                      <m:e>
                        <m:r>
                          <a:rPr lang="en-US" sz="1800" b="1" i="1" smtClean="0">
                            <a:latin typeface="Cambria Math" panose="02040503050406030204" pitchFamily="18" charset="0"/>
                          </a:rPr>
                          <m:t>𝑲</m:t>
                        </m:r>
                        <m:r>
                          <a:rPr lang="en-US" sz="1800" b="1" i="1" smtClean="0">
                            <a:latin typeface="Cambria Math" panose="02040503050406030204" pitchFamily="18" charset="0"/>
                            <a:ea typeface="Cambria Math" panose="02040503050406030204" pitchFamily="18" charset="0"/>
                          </a:rPr>
                          <m:t>×</m:t>
                        </m:r>
                        <m:acc>
                          <m:accPr>
                            <m:chr m:val="̂"/>
                            <m:ctrlPr>
                              <a:rPr lang="en-US" sz="1800" b="1" i="1" smtClean="0">
                                <a:latin typeface="Cambria Math" panose="02040503050406030204" pitchFamily="18" charset="0"/>
                                <a:ea typeface="Cambria Math" panose="02040503050406030204" pitchFamily="18" charset="0"/>
                              </a:rPr>
                            </m:ctrlPr>
                          </m:accPr>
                          <m:e>
                            <m:r>
                              <a:rPr lang="en-US" sz="1800" b="1" i="1" smtClean="0">
                                <a:latin typeface="Cambria Math" panose="02040503050406030204" pitchFamily="18" charset="0"/>
                                <a:ea typeface="Cambria Math" panose="02040503050406030204" pitchFamily="18" charset="0"/>
                              </a:rPr>
                              <m:t>𝒏</m:t>
                            </m:r>
                          </m:e>
                        </m:acc>
                      </m:e>
                    </m:d>
                  </m:oMath>
                </a14:m>
                <a:r>
                  <a:rPr lang="en-US" sz="1800" b="1" dirty="0" smtClean="0"/>
                  <a:t>,     </a:t>
                </a:r>
              </a:p>
              <a:p>
                <a:pPr algn="l"/>
                <a:endParaRPr lang="en-US" sz="1800" b="1" dirty="0"/>
              </a:p>
              <a:p>
                <a:pPr algn="l"/>
                <a:r>
                  <a:rPr lang="en-US" sz="1800" b="1" dirty="0" smtClean="0"/>
                  <a:t> </a:t>
                </a:r>
                <a14:m>
                  <m:oMath xmlns:m="http://schemas.openxmlformats.org/officeDocument/2006/math">
                    <m:acc>
                      <m:accPr>
                        <m:chr m:val="̂"/>
                        <m:ctrlPr>
                          <a:rPr lang="en-US" sz="1800" b="1" i="1" dirty="0" smtClean="0">
                            <a:latin typeface="Cambria Math" panose="02040503050406030204" pitchFamily="18" charset="0"/>
                          </a:rPr>
                        </m:ctrlPr>
                      </m:accPr>
                      <m:e>
                        <m:r>
                          <a:rPr lang="en-US" sz="1800" b="1" i="1" dirty="0" smtClean="0">
                            <a:latin typeface="Cambria Math" panose="02040503050406030204" pitchFamily="18" charset="0"/>
                          </a:rPr>
                          <m:t>𝒏</m:t>
                        </m:r>
                      </m:e>
                    </m:acc>
                  </m:oMath>
                </a14:m>
                <a:r>
                  <a:rPr lang="en-US" sz="1800" dirty="0" smtClean="0"/>
                  <a:t> is normal to surface, upon which current is flowing. From this equation, it can easily be found the direction of magnetic field. Here, in this case, parallel to the loop and perpendicular to the current. </a:t>
                </a:r>
                <a14:m>
                  <m:oMath xmlns:m="http://schemas.openxmlformats.org/officeDocument/2006/math">
                    <m:r>
                      <a:rPr lang="en-US" sz="1800" b="0" i="1" smtClean="0">
                        <a:latin typeface="Cambria Math" panose="02040503050406030204" pitchFamily="18" charset="0"/>
                      </a:rPr>
                      <m:t>𝐵</m:t>
                    </m:r>
                    <m:r>
                      <a:rPr lang="en-US" sz="1800" b="0" i="1" smtClean="0">
                        <a:latin typeface="Cambria Math" panose="02040503050406030204" pitchFamily="18" charset="0"/>
                      </a:rPr>
                      <m:t>, </m:t>
                    </m:r>
                    <m:r>
                      <a:rPr lang="en-US" sz="1800" b="0" i="1" smtClean="0">
                        <a:latin typeface="Cambria Math" panose="02040503050406030204" pitchFamily="18" charset="0"/>
                      </a:rPr>
                      <m:t>𝐶𝑢𝑟𝑟𝑒𝑛𝑡</m:t>
                    </m:r>
                    <m:r>
                      <a:rPr lang="en-US" sz="1800" b="0" i="1" smtClean="0">
                        <a:latin typeface="Cambria Math" panose="02040503050406030204" pitchFamily="18" charset="0"/>
                      </a:rPr>
                      <m:t> </m:t>
                    </m:r>
                    <m:r>
                      <a:rPr lang="en-US" sz="1800" b="0" i="1" smtClean="0">
                        <a:latin typeface="Cambria Math" panose="02040503050406030204" pitchFamily="18" charset="0"/>
                      </a:rPr>
                      <m:t>𝑎𝑛𝑑</m:t>
                    </m:r>
                    <m:r>
                      <a:rPr lang="en-US" sz="1800" b="0" i="1" smtClean="0">
                        <a:latin typeface="Cambria Math" panose="02040503050406030204" pitchFamily="18" charset="0"/>
                      </a:rPr>
                      <m:t> </m:t>
                    </m:r>
                    <m:r>
                      <a:rPr lang="en-US" sz="1800" b="0" i="1" smtClean="0">
                        <a:latin typeface="Cambria Math" panose="02040503050406030204" pitchFamily="18" charset="0"/>
                      </a:rPr>
                      <m:t>𝑛𝑜𝑟𝑚𝑎𝑙</m:t>
                    </m:r>
                    <m:r>
                      <a:rPr lang="en-US" sz="1800" b="0" i="1" smtClean="0">
                        <a:latin typeface="Cambria Math" panose="02040503050406030204" pitchFamily="18" charset="0"/>
                      </a:rPr>
                      <m:t> </m:t>
                    </m:r>
                    <m:r>
                      <a:rPr lang="en-US" sz="1800" b="0" i="1" smtClean="0">
                        <a:latin typeface="Cambria Math" panose="02040503050406030204" pitchFamily="18" charset="0"/>
                      </a:rPr>
                      <m:t>𝑡h𝑒</m:t>
                    </m:r>
                    <m:r>
                      <a:rPr lang="en-US" sz="1800" b="0" i="1" smtClean="0">
                        <a:latin typeface="Cambria Math" panose="02040503050406030204" pitchFamily="18" charset="0"/>
                      </a:rPr>
                      <m:t> </m:t>
                    </m:r>
                    <m:r>
                      <a:rPr lang="en-US" sz="1800" b="0" i="1" smtClean="0">
                        <a:latin typeface="Cambria Math" panose="02040503050406030204" pitchFamily="18" charset="0"/>
                      </a:rPr>
                      <m:t>𝑠𝑢𝑟𝑓𝑎𝑐𝑒</m:t>
                    </m:r>
                    <m:r>
                      <a:rPr lang="en-US" sz="1800" b="0" i="1" smtClean="0">
                        <a:latin typeface="Cambria Math" panose="02040503050406030204" pitchFamily="18" charset="0"/>
                      </a:rPr>
                      <m:t> </m:t>
                    </m:r>
                    <m:r>
                      <a:rPr lang="en-US" sz="1800" b="0" i="1" smtClean="0">
                        <a:latin typeface="Cambria Math" panose="02040503050406030204" pitchFamily="18" charset="0"/>
                      </a:rPr>
                      <m:t>𝑎𝑟𝑒</m:t>
                    </m:r>
                    <m:r>
                      <a:rPr lang="en-US" sz="1800" b="0" i="1" smtClean="0">
                        <a:latin typeface="Cambria Math" panose="02040503050406030204" pitchFamily="18" charset="0"/>
                      </a:rPr>
                      <m:t> </m:t>
                    </m:r>
                    <m:r>
                      <a:rPr lang="en-US" sz="1800" b="0" i="1" smtClean="0">
                        <a:latin typeface="Cambria Math" panose="02040503050406030204" pitchFamily="18" charset="0"/>
                      </a:rPr>
                      <m:t>𝑚𝑢𝑡𝑢𝑎𝑙𝑙𝑦</m:t>
                    </m:r>
                    <m:r>
                      <a:rPr lang="en-US" sz="1800" b="0" i="1" smtClean="0">
                        <a:latin typeface="Cambria Math" panose="02040503050406030204" pitchFamily="18" charset="0"/>
                      </a:rPr>
                      <m:t> </m:t>
                    </m:r>
                    <m:r>
                      <a:rPr lang="en-US" sz="1800" b="0" i="1" smtClean="0">
                        <a:latin typeface="Cambria Math" panose="02040503050406030204" pitchFamily="18" charset="0"/>
                      </a:rPr>
                      <m:t>𝑝𝑒𝑟𝑝𝑒𝑛𝑑𝑖𝑐𝑢𝑙𝑎𝑟</m:t>
                    </m:r>
                    <m:r>
                      <a:rPr lang="en-US" sz="1800" b="0" i="1" smtClean="0">
                        <a:latin typeface="Cambria Math" panose="02040503050406030204" pitchFamily="18" charset="0"/>
                      </a:rPr>
                      <m:t> </m:t>
                    </m:r>
                    <m:r>
                      <a:rPr lang="en-US" sz="1800" b="0" i="1" smtClean="0">
                        <a:latin typeface="Cambria Math" panose="02040503050406030204" pitchFamily="18" charset="0"/>
                      </a:rPr>
                      <m:t>𝑎𝑛𝑑</m:t>
                    </m:r>
                    <m:r>
                      <a:rPr lang="en-US" sz="1800" b="0" i="1" smtClean="0">
                        <a:latin typeface="Cambria Math" panose="02040503050406030204" pitchFamily="18" charset="0"/>
                      </a:rPr>
                      <m:t> </m:t>
                    </m:r>
                    <m:r>
                      <a:rPr lang="en-US" sz="1800" b="0" i="1" smtClean="0">
                        <a:latin typeface="Cambria Math" panose="02040503050406030204" pitchFamily="18" charset="0"/>
                      </a:rPr>
                      <m:t>𝑜𝑏𝑒𝑦</m:t>
                    </m:r>
                    <m:r>
                      <a:rPr lang="en-US" sz="1800" b="0" i="1" smtClean="0">
                        <a:latin typeface="Cambria Math" panose="02040503050406030204" pitchFamily="18" charset="0"/>
                      </a:rPr>
                      <m:t> </m:t>
                    </m:r>
                    <m:r>
                      <a:rPr lang="en-US" sz="1800" b="0" i="1" smtClean="0">
                        <a:latin typeface="Cambria Math" panose="02040503050406030204" pitchFamily="18" charset="0"/>
                      </a:rPr>
                      <m:t>𝑡h𝑒</m:t>
                    </m:r>
                    <m:r>
                      <a:rPr lang="en-US" sz="1800" b="0" i="1" smtClean="0">
                        <a:latin typeface="Cambria Math" panose="02040503050406030204" pitchFamily="18" charset="0"/>
                      </a:rPr>
                      <m:t> </m:t>
                    </m:r>
                    <m:r>
                      <a:rPr lang="en-US" sz="1800" b="0" i="1" smtClean="0">
                        <a:latin typeface="Cambria Math" panose="02040503050406030204" pitchFamily="18" charset="0"/>
                      </a:rPr>
                      <m:t>𝑅𝑖𝑔h𝑡</m:t>
                    </m:r>
                    <m:r>
                      <a:rPr lang="en-US" sz="1800" b="0" i="1" smtClean="0">
                        <a:latin typeface="Cambria Math" panose="02040503050406030204" pitchFamily="18" charset="0"/>
                      </a:rPr>
                      <m:t> </m:t>
                    </m:r>
                    <m:r>
                      <a:rPr lang="en-US" sz="1800" b="0" i="1" smtClean="0">
                        <a:latin typeface="Cambria Math" panose="02040503050406030204" pitchFamily="18" charset="0"/>
                      </a:rPr>
                      <m:t>h𝑎𝑛𝑑</m:t>
                    </m:r>
                    <m:r>
                      <a:rPr lang="en-US" sz="1800" b="0" i="1" smtClean="0">
                        <a:latin typeface="Cambria Math" panose="02040503050406030204" pitchFamily="18" charset="0"/>
                      </a:rPr>
                      <m:t> </m:t>
                    </m:r>
                    <m:r>
                      <a:rPr lang="en-US" sz="1800" b="0" i="1" smtClean="0">
                        <a:latin typeface="Cambria Math" panose="02040503050406030204" pitchFamily="18" charset="0"/>
                      </a:rPr>
                      <m:t>𝑟𝑢𝑙𝑒</m:t>
                    </m:r>
                    <m:r>
                      <a:rPr lang="en-US" sz="1800" b="0" i="1" smtClean="0">
                        <a:latin typeface="Cambria Math" panose="02040503050406030204" pitchFamily="18" charset="0"/>
                      </a:rPr>
                      <m:t>.</m:t>
                    </m:r>
                  </m:oMath>
                </a14:m>
                <a:r>
                  <a:rPr lang="en-US" sz="1800" dirty="0" smtClean="0"/>
                  <a:t> From this, you can easily find the Vector potential </a:t>
                </a:r>
                <a:r>
                  <a:rPr lang="en-US" sz="1800" b="1" dirty="0" smtClean="0"/>
                  <a:t>A.</a:t>
                </a:r>
              </a:p>
              <a:p>
                <a:pPr algn="l"/>
                <a:endParaRPr lang="en-US" sz="1800"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244699" y="2137893"/>
                <a:ext cx="11573814" cy="4224269"/>
              </a:xfrm>
              <a:blipFill rotWithShape="0">
                <a:blip r:embed="rId2"/>
                <a:stretch>
                  <a:fillRect l="-790" t="-2020" r="-790"/>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8690782" y="-283335"/>
            <a:ext cx="3127731" cy="2537156"/>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44699" y="231820"/>
                <a:ext cx="8680360" cy="1288045"/>
              </a:xfrm>
              <a:prstGeom prst="rect">
                <a:avLst/>
              </a:prstGeom>
              <a:noFill/>
            </p:spPr>
            <p:txBody>
              <a:bodyPr wrap="square" rtlCol="0">
                <a:spAutoFit/>
              </a:bodyPr>
              <a:lstStyle/>
              <a:p>
                <a:r>
                  <a:rPr lang="en-US" sz="2000" b="1" dirty="0" smtClean="0"/>
                  <a:t>Perpendicular Components</a:t>
                </a:r>
                <a:r>
                  <a:rPr lang="en-US" dirty="0" smtClean="0"/>
                  <a:t>: Magnetic flux through a pillbox is </a:t>
                </a:r>
                <a14:m>
                  <m:oMath xmlns:m="http://schemas.openxmlformats.org/officeDocument/2006/math">
                    <m:nary>
                      <m:naryPr>
                        <m:chr m:val="∮"/>
                        <m:limLoc m:val="undOvr"/>
                        <m:subHide m:val="on"/>
                        <m:supHide m:val="on"/>
                        <m:ctrlPr>
                          <a:rPr lang="en-US" b="1" i="1" smtClean="0">
                            <a:latin typeface="Cambria Math" panose="02040503050406030204" pitchFamily="18" charset="0"/>
                          </a:rPr>
                        </m:ctrlPr>
                      </m:naryPr>
                      <m:sub/>
                      <m:sup/>
                      <m:e>
                        <m:r>
                          <a:rPr lang="en-US" b="1" i="1" smtClean="0">
                            <a:latin typeface="Cambria Math" panose="02040503050406030204" pitchFamily="18" charset="0"/>
                          </a:rPr>
                          <m:t>𝑩</m:t>
                        </m:r>
                        <m:r>
                          <a:rPr lang="en-US" b="1" i="1" smtClean="0">
                            <a:latin typeface="Cambria Math" panose="02040503050406030204" pitchFamily="18" charset="0"/>
                          </a:rPr>
                          <m:t>.</m:t>
                        </m:r>
                        <m:r>
                          <a:rPr lang="en-US" b="1" i="1" smtClean="0">
                            <a:latin typeface="Cambria Math" panose="02040503050406030204" pitchFamily="18" charset="0"/>
                          </a:rPr>
                          <m:t>𝒅𝒂</m:t>
                        </m:r>
                        <m:r>
                          <a:rPr lang="en-US" b="1" i="1" smtClean="0">
                            <a:latin typeface="Cambria Math" panose="02040503050406030204" pitchFamily="18" charset="0"/>
                          </a:rPr>
                          <m:t>=</m:t>
                        </m:r>
                        <m:r>
                          <a:rPr lang="en-US" b="1" i="1" smtClean="0">
                            <a:latin typeface="Cambria Math" panose="02040503050406030204" pitchFamily="18" charset="0"/>
                          </a:rPr>
                          <m:t>𝟎</m:t>
                        </m:r>
                      </m:e>
                    </m:nary>
                  </m:oMath>
                </a14:m>
                <a:r>
                  <a:rPr lang="en-US" dirty="0" smtClean="0"/>
                  <a:t>, This is because Number of lines entering and leaving are same so flux is zero. Moreover these components are perpendicular to the surface, therefore perpendicular components are equal. </a:t>
                </a:r>
                <a14:m>
                  <m:oMath xmlns:m="http://schemas.openxmlformats.org/officeDocument/2006/math">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𝑩</m:t>
                        </m:r>
                      </m:e>
                      <m:sub>
                        <m:r>
                          <a:rPr lang="en-US" b="1" i="1" smtClean="0">
                            <a:latin typeface="Cambria Math" panose="02040503050406030204" pitchFamily="18" charset="0"/>
                          </a:rPr>
                          <m:t>𝒂𝒃𝒐𝒗𝒆</m:t>
                        </m:r>
                      </m:sub>
                      <m:sup>
                        <m:r>
                          <a:rPr lang="en-US" b="1" i="1" smtClean="0">
                            <a:latin typeface="Cambria Math" panose="02040503050406030204" pitchFamily="18" charset="0"/>
                          </a:rPr>
                          <m:t>⟘</m:t>
                        </m:r>
                      </m:sup>
                    </m:sSubSup>
                    <m:r>
                      <a:rPr lang="en-US" b="1" i="1" smtClean="0">
                        <a:latin typeface="Cambria Math" panose="02040503050406030204" pitchFamily="18" charset="0"/>
                      </a:rPr>
                      <m:t>−</m:t>
                    </m:r>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𝑩</m:t>
                        </m:r>
                      </m:e>
                      <m:sub>
                        <m:r>
                          <a:rPr lang="en-US" b="1" i="1" smtClean="0">
                            <a:latin typeface="Cambria Math" panose="02040503050406030204" pitchFamily="18" charset="0"/>
                          </a:rPr>
                          <m:t>𝒃𝒆𝒍𝒐𝒘</m:t>
                        </m:r>
                      </m:sub>
                      <m:sup>
                        <m:r>
                          <a:rPr lang="en-US" b="1" i="1" smtClean="0">
                            <a:latin typeface="Cambria Math" panose="02040503050406030204" pitchFamily="18" charset="0"/>
                          </a:rPr>
                          <m:t>⟘</m:t>
                        </m:r>
                      </m:sup>
                    </m:sSubSup>
                    <m:r>
                      <a:rPr lang="en-US" b="1" i="0" smtClean="0">
                        <a:latin typeface="Cambria Math" panose="02040503050406030204" pitchFamily="18" charset="0"/>
                      </a:rPr>
                      <m:t>=</m:t>
                    </m:r>
                    <m:r>
                      <a:rPr lang="en-US" b="1" i="0" smtClean="0">
                        <a:latin typeface="Cambria Math" panose="02040503050406030204" pitchFamily="18" charset="0"/>
                      </a:rPr>
                      <m:t>𝟎</m:t>
                    </m:r>
                  </m:oMath>
                </a14:m>
                <a:endParaRPr lang="en-US" b="1" dirty="0"/>
              </a:p>
            </p:txBody>
          </p:sp>
        </mc:Choice>
        <mc:Fallback xmlns="">
          <p:sp>
            <p:nvSpPr>
              <p:cNvPr id="5" name="TextBox 4"/>
              <p:cNvSpPr txBox="1">
                <a:spLocks noRot="1" noChangeAspect="1" noMove="1" noResize="1" noEditPoints="1" noAdjustHandles="1" noChangeArrowheads="1" noChangeShapeType="1" noTextEdit="1"/>
              </p:cNvSpPr>
              <p:nvPr/>
            </p:nvSpPr>
            <p:spPr>
              <a:xfrm>
                <a:off x="244699" y="231820"/>
                <a:ext cx="8680360" cy="1288045"/>
              </a:xfrm>
              <a:prstGeom prst="rect">
                <a:avLst/>
              </a:prstGeom>
              <a:blipFill rotWithShape="0">
                <a:blip r:embed="rId4"/>
                <a:stretch>
                  <a:fillRect l="-702" t="-42180" b="-6635"/>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1188027" y="5512627"/>
            <a:ext cx="2971849" cy="849535"/>
          </a:xfrm>
          <a:prstGeom prst="rect">
            <a:avLst/>
          </a:prstGeom>
        </p:spPr>
      </p:pic>
      <p:pic>
        <p:nvPicPr>
          <p:cNvPr id="7" name="Picture 6"/>
          <p:cNvPicPr>
            <a:picLocks noChangeAspect="1"/>
          </p:cNvPicPr>
          <p:nvPr/>
        </p:nvPicPr>
        <p:blipFill>
          <a:blip r:embed="rId6"/>
          <a:stretch>
            <a:fillRect/>
          </a:stretch>
        </p:blipFill>
        <p:spPr>
          <a:xfrm>
            <a:off x="7237927" y="2149624"/>
            <a:ext cx="4803819" cy="1791469"/>
          </a:xfrm>
          <a:prstGeom prst="rect">
            <a:avLst/>
          </a:prstGeom>
        </p:spPr>
      </p:pic>
    </p:spTree>
    <p:extLst>
      <p:ext uri="{BB962C8B-B14F-4D97-AF65-F5344CB8AC3E}">
        <p14:creationId xmlns:p14="http://schemas.microsoft.com/office/powerpoint/2010/main" val="3521061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80304" y="29709"/>
                <a:ext cx="8551572" cy="6292235"/>
              </a:xfrm>
              <a:prstGeom prst="rect">
                <a:avLst/>
              </a:prstGeom>
              <a:noFill/>
            </p:spPr>
            <p:txBody>
              <a:bodyPr wrap="square" rtlCol="0">
                <a:spAutoFit/>
              </a:bodyPr>
              <a:lstStyle/>
              <a:p>
                <a:r>
                  <a:rPr lang="en-US" b="1" dirty="0" smtClean="0"/>
                  <a:t>Multipole Expansion</a:t>
                </a:r>
                <a:r>
                  <a:rPr lang="en-US" dirty="0" smtClean="0"/>
                  <a:t>: </a:t>
                </a:r>
                <a14:m>
                  <m:oMath xmlns:m="http://schemas.openxmlformats.org/officeDocument/2006/math">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0</m:t>
                            </m:r>
                          </m:sub>
                        </m:sSub>
                        <m:r>
                          <a:rPr lang="en-US" b="0" i="1" smtClean="0">
                            <a:latin typeface="Cambria Math" panose="02040503050406030204" pitchFamily="18" charset="0"/>
                          </a:rPr>
                          <m:t>𝐼</m:t>
                        </m:r>
                      </m:num>
                      <m:den>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den>
                    </m:f>
                    <m:nary>
                      <m:naryPr>
                        <m:chr m:val="∮"/>
                        <m:limLoc m:val="undOvr"/>
                        <m:subHide m:val="on"/>
                        <m:supHide m:val="on"/>
                        <m:ctrlPr>
                          <a:rPr lang="en-US" b="0" i="1" smtClean="0">
                            <a:latin typeface="Cambria Math" panose="02040503050406030204" pitchFamily="18" charset="0"/>
                          </a:rPr>
                        </m:ctrlPr>
                      </m:naryPr>
                      <m:sub/>
                      <m:sup/>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𝑑𝑙</m:t>
                                </m:r>
                              </m:e>
                              <m:sup>
                                <m:r>
                                  <a:rPr lang="en-US" b="0" i="1" smtClean="0">
                                    <a:latin typeface="Cambria Math" panose="02040503050406030204" pitchFamily="18" charset="0"/>
                                  </a:rPr>
                                  <m:t>′</m:t>
                                </m:r>
                              </m:sup>
                            </m:sSup>
                          </m:num>
                          <m:den>
                            <m:r>
                              <a:rPr lang="en-US" b="0" i="1" smtClean="0">
                                <a:latin typeface="Cambria Math" panose="02040503050406030204" pitchFamily="18" charset="0"/>
                              </a:rPr>
                              <m:t>𝓈</m:t>
                            </m:r>
                          </m:den>
                        </m:f>
                      </m:e>
                    </m:nary>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𝓈</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m:t>
                            </m:r>
                          </m:sup>
                        </m:sSup>
                      </m:e>
                    </m:acc>
                  </m:oMath>
                </a14:m>
                <a:endParaRPr lang="en-US" b="0" dirty="0" smtClean="0"/>
              </a:p>
              <a:p>
                <a:endParaRPr lang="en-US" b="0" dirty="0" smtClean="0"/>
              </a:p>
              <a:p>
                <a:endParaRPr lang="en-US" dirty="0" smtClean="0"/>
              </a:p>
              <a:p>
                <a:endParaRPr lang="en-US" dirty="0"/>
              </a:p>
              <a:p>
                <a:endParaRPr lang="en-US" dirty="0" smtClean="0"/>
              </a:p>
              <a:p>
                <a:endParaRPr lang="en-US" dirty="0"/>
              </a:p>
              <a:p>
                <a:r>
                  <a:rPr lang="en-US" dirty="0" smtClean="0"/>
                  <a:t>			              </a:t>
                </a:r>
              </a:p>
              <a:p>
                <a:endParaRPr lang="en-US" dirty="0"/>
              </a:p>
              <a:p>
                <a:endParaRPr lang="en-US" dirty="0" smtClean="0"/>
              </a:p>
              <a:p>
                <a:endParaRPr lang="en-US" dirty="0"/>
              </a:p>
              <a:p>
                <a:endParaRPr lang="en-US" dirty="0" smtClean="0"/>
              </a:p>
              <a:p>
                <a:r>
                  <a:rPr lang="en-US" dirty="0" smtClean="0"/>
                  <a:t>First term goes like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𝑟</m:t>
                        </m:r>
                      </m:den>
                    </m:f>
                    <m:r>
                      <a:rPr lang="en-US" b="0" i="0" smtClean="0">
                        <a:latin typeface="Cambria Math" panose="02040503050406030204" pitchFamily="18" charset="0"/>
                      </a:rPr>
                      <m:t> </m:t>
                    </m:r>
                  </m:oMath>
                </a14:m>
                <a:r>
                  <a:rPr lang="en-US" dirty="0" smtClean="0"/>
                  <a:t> it is a monopole term, </a:t>
                </a:r>
                <a:r>
                  <a:rPr lang="en-US" dirty="0" err="1" smtClean="0"/>
                  <a:t>bu</a:t>
                </a:r>
                <a:r>
                  <a:rPr lang="en-US" dirty="0" smtClean="0"/>
                  <a:t> Since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𝑑𝑙</m:t>
                        </m:r>
                      </m:e>
                      <m:sup>
                        <m:r>
                          <a:rPr lang="en-US" b="0" i="1" smtClean="0">
                            <a:latin typeface="Cambria Math" panose="02040503050406030204" pitchFamily="18" charset="0"/>
                          </a:rPr>
                          <m:t>′</m:t>
                        </m:r>
                      </m:sup>
                    </m:sSup>
                  </m:oMath>
                </a14:m>
                <a:r>
                  <a:rPr lang="en-US" dirty="0" smtClean="0"/>
                  <a:t>is a vector, so </a:t>
                </a:r>
                <a14:m>
                  <m:oMath xmlns:m="http://schemas.openxmlformats.org/officeDocument/2006/math">
                    <m:nary>
                      <m:naryPr>
                        <m:chr m:val="∮"/>
                        <m:limLoc m:val="undOvr"/>
                        <m:subHide m:val="on"/>
                        <m:supHide m:val="on"/>
                        <m:ctrlPr>
                          <a:rPr lang="en-US" i="1" smtClean="0">
                            <a:latin typeface="Cambria Math" panose="02040503050406030204" pitchFamily="18" charset="0"/>
                          </a:rPr>
                        </m:ctrlPr>
                      </m:naryPr>
                      <m:sub/>
                      <m:sup/>
                      <m:e>
                        <m:sSup>
                          <m:sSupPr>
                            <m:ctrlPr>
                              <a:rPr lang="en-US" i="1" smtClean="0">
                                <a:latin typeface="Cambria Math" panose="02040503050406030204" pitchFamily="18" charset="0"/>
                              </a:rPr>
                            </m:ctrlPr>
                          </m:sSupPr>
                          <m:e>
                            <m:r>
                              <a:rPr lang="en-US" b="0" i="1" smtClean="0">
                                <a:latin typeface="Cambria Math" panose="02040503050406030204" pitchFamily="18" charset="0"/>
                              </a:rPr>
                              <m:t>𝑑𝑙</m:t>
                            </m:r>
                          </m:e>
                          <m:sup>
                            <m:r>
                              <a:rPr lang="en-US" b="0" i="1" smtClean="0">
                                <a:latin typeface="Cambria Math" panose="02040503050406030204" pitchFamily="18" charset="0"/>
                              </a:rPr>
                              <m:t>′</m:t>
                            </m:r>
                          </m:sup>
                        </m:sSup>
                        <m:r>
                          <a:rPr lang="en-US" b="0" i="1" smtClean="0">
                            <a:latin typeface="Cambria Math" panose="02040503050406030204" pitchFamily="18" charset="0"/>
                          </a:rPr>
                          <m:t>=0</m:t>
                        </m:r>
                      </m:e>
                    </m:nary>
                  </m:oMath>
                </a14:m>
                <a:r>
                  <a:rPr lang="en-US" dirty="0" smtClean="0"/>
                  <a:t>. It is again justified that Magnetic Monopole does not exist.</a:t>
                </a:r>
              </a:p>
              <a:p>
                <a:r>
                  <a:rPr lang="en-US" dirty="0" smtClean="0"/>
                  <a:t>Now, 2</a:t>
                </a:r>
                <a:r>
                  <a:rPr lang="en-US" baseline="30000" dirty="0" smtClean="0"/>
                  <a:t>nd</a:t>
                </a:r>
                <a:r>
                  <a:rPr lang="en-US" dirty="0" smtClean="0"/>
                  <a:t> term is dipole term which goes like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oMath>
                </a14:m>
                <a:endParaRPr lang="en-US" i="1" dirty="0" smtClean="0">
                  <a:latin typeface="Cambria Math" panose="02040503050406030204" pitchFamily="18" charset="0"/>
                </a:endParaRPr>
              </a:p>
              <a:p>
                <a:endParaRPr lang="en-US" i="1" dirty="0" smtClean="0">
                  <a:latin typeface="Cambria Math" panose="02040503050406030204" pitchFamily="18" charset="0"/>
                </a:endParaRPr>
              </a:p>
              <a:p>
                <a:endParaRPr lang="en-US" dirty="0" smtClean="0"/>
              </a:p>
              <a:p>
                <a:endParaRPr lang="en-US" dirty="0" smtClean="0"/>
              </a:p>
              <a:p>
                <a:endParaRPr lang="en-US" dirty="0"/>
              </a:p>
              <a:p>
                <a:endParaRPr lang="en-US" dirty="0" smtClean="0"/>
              </a:p>
              <a:p>
                <a:endParaRPr lang="en-US"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80304" y="29709"/>
                <a:ext cx="8551572" cy="6292235"/>
              </a:xfrm>
              <a:prstGeom prst="rect">
                <a:avLst/>
              </a:prstGeom>
              <a:blipFill rotWithShape="0">
                <a:blip r:embed="rId2"/>
                <a:stretch>
                  <a:fillRect l="-642"/>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8532931" y="668296"/>
            <a:ext cx="3136797" cy="2437125"/>
          </a:xfrm>
          <a:prstGeom prst="rect">
            <a:avLst/>
          </a:prstGeom>
        </p:spPr>
      </p:pic>
      <p:pic>
        <p:nvPicPr>
          <p:cNvPr id="6" name="Picture 5"/>
          <p:cNvPicPr>
            <a:picLocks noChangeAspect="1"/>
          </p:cNvPicPr>
          <p:nvPr/>
        </p:nvPicPr>
        <p:blipFill>
          <a:blip r:embed="rId4"/>
          <a:stretch>
            <a:fillRect/>
          </a:stretch>
        </p:blipFill>
        <p:spPr>
          <a:xfrm>
            <a:off x="1740117" y="942625"/>
            <a:ext cx="4242835" cy="700219"/>
          </a:xfrm>
          <a:prstGeom prst="rect">
            <a:avLst/>
          </a:prstGeom>
        </p:spPr>
      </p:pic>
      <p:pic>
        <p:nvPicPr>
          <p:cNvPr id="7" name="Picture 6"/>
          <p:cNvPicPr>
            <a:picLocks noChangeAspect="1"/>
          </p:cNvPicPr>
          <p:nvPr/>
        </p:nvPicPr>
        <p:blipFill>
          <a:blip r:embed="rId5"/>
          <a:stretch>
            <a:fillRect/>
          </a:stretch>
        </p:blipFill>
        <p:spPr>
          <a:xfrm>
            <a:off x="1919668" y="1660405"/>
            <a:ext cx="4351626" cy="563813"/>
          </a:xfrm>
          <a:prstGeom prst="rect">
            <a:avLst/>
          </a:prstGeom>
        </p:spPr>
      </p:pic>
      <p:pic>
        <p:nvPicPr>
          <p:cNvPr id="8" name="Picture 7"/>
          <p:cNvPicPr>
            <a:picLocks noChangeAspect="1"/>
          </p:cNvPicPr>
          <p:nvPr/>
        </p:nvPicPr>
        <p:blipFill>
          <a:blip r:embed="rId6"/>
          <a:stretch>
            <a:fillRect/>
          </a:stretch>
        </p:blipFill>
        <p:spPr>
          <a:xfrm>
            <a:off x="894052" y="2298309"/>
            <a:ext cx="3254653" cy="600188"/>
          </a:xfrm>
          <a:prstGeom prst="rect">
            <a:avLst/>
          </a:prstGeom>
        </p:spPr>
      </p:pic>
      <p:pic>
        <p:nvPicPr>
          <p:cNvPr id="9" name="Picture 8"/>
          <p:cNvPicPr>
            <a:picLocks noChangeAspect="1"/>
          </p:cNvPicPr>
          <p:nvPr/>
        </p:nvPicPr>
        <p:blipFill>
          <a:blip r:embed="rId7"/>
          <a:stretch>
            <a:fillRect/>
          </a:stretch>
        </p:blipFill>
        <p:spPr>
          <a:xfrm>
            <a:off x="4148705" y="2370433"/>
            <a:ext cx="2964545" cy="545625"/>
          </a:xfrm>
          <a:prstGeom prst="rect">
            <a:avLst/>
          </a:prstGeom>
        </p:spPr>
      </p:pic>
    </p:spTree>
    <p:extLst>
      <p:ext uri="{BB962C8B-B14F-4D97-AF65-F5344CB8AC3E}">
        <p14:creationId xmlns:p14="http://schemas.microsoft.com/office/powerpoint/2010/main" val="175619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1524000" y="206062"/>
                <a:ext cx="10388958" cy="6259132"/>
              </a:xfrm>
            </p:spPr>
            <p:txBody>
              <a:bodyPr>
                <a:normAutofit/>
              </a:bodyPr>
              <a:lstStyle/>
              <a:p>
                <a:pPr lvl="0">
                  <a:lnSpc>
                    <a:spcPct val="100000"/>
                  </a:lnSpc>
                  <a:spcBef>
                    <a:spcPts val="0"/>
                  </a:spcBef>
                </a:pPr>
                <a14:m>
                  <m:oMath xmlns:m="http://schemas.openxmlformats.org/officeDocument/2006/math">
                    <m:sSup>
                      <m:sSupPr>
                        <m:ctrlPr>
                          <a:rPr lang="en-US" sz="1800" i="1" dirty="0" smtClean="0">
                            <a:solidFill>
                              <a:prstClr val="black"/>
                            </a:solidFill>
                            <a:latin typeface="Cambria Math" panose="02040503050406030204" pitchFamily="18" charset="0"/>
                          </a:rPr>
                        </m:ctrlPr>
                      </m:sSupPr>
                      <m:e>
                        <m:r>
                          <a:rPr lang="en-US" sz="1800" i="1" dirty="0">
                            <a:solidFill>
                              <a:prstClr val="black"/>
                            </a:solidFill>
                            <a:latin typeface="Cambria Math" panose="02040503050406030204" pitchFamily="18" charset="0"/>
                          </a:rPr>
                          <m:t>𝑟</m:t>
                        </m:r>
                      </m:e>
                      <m:sup>
                        <m:r>
                          <a:rPr lang="en-US" sz="1800" i="1" dirty="0">
                            <a:solidFill>
                              <a:prstClr val="black"/>
                            </a:solidFill>
                            <a:latin typeface="Cambria Math" panose="02040503050406030204" pitchFamily="18" charset="0"/>
                          </a:rPr>
                          <m:t>′</m:t>
                        </m:r>
                      </m:sup>
                    </m:sSup>
                    <m:func>
                      <m:funcPr>
                        <m:ctrlPr>
                          <a:rPr lang="en-US" sz="1800" i="1" dirty="0">
                            <a:solidFill>
                              <a:prstClr val="black"/>
                            </a:solidFill>
                            <a:latin typeface="Cambria Math" panose="02040503050406030204" pitchFamily="18" charset="0"/>
                          </a:rPr>
                        </m:ctrlPr>
                      </m:funcPr>
                      <m:fName>
                        <m:r>
                          <m:rPr>
                            <m:sty m:val="p"/>
                          </m:rPr>
                          <a:rPr lang="en-US" sz="1800" dirty="0">
                            <a:solidFill>
                              <a:prstClr val="black"/>
                            </a:solidFill>
                            <a:latin typeface="Cambria Math" panose="02040503050406030204" pitchFamily="18" charset="0"/>
                          </a:rPr>
                          <m:t>cos</m:t>
                        </m:r>
                      </m:fName>
                      <m:e>
                        <m:r>
                          <a:rPr lang="en-US" sz="1800" i="1" dirty="0">
                            <a:solidFill>
                              <a:prstClr val="black"/>
                            </a:solidFill>
                            <a:latin typeface="Cambria Math" panose="02040503050406030204" pitchFamily="18" charset="0"/>
                            <a:ea typeface="Cambria Math" panose="02040503050406030204" pitchFamily="18" charset="0"/>
                          </a:rPr>
                          <m:t>𝛼</m:t>
                        </m:r>
                        <m:r>
                          <a:rPr lang="en-US" sz="1800" i="1" dirty="0">
                            <a:solidFill>
                              <a:prstClr val="black"/>
                            </a:solidFill>
                            <a:latin typeface="Cambria Math" panose="02040503050406030204" pitchFamily="18" charset="0"/>
                            <a:ea typeface="Cambria Math" panose="02040503050406030204" pitchFamily="18" charset="0"/>
                          </a:rPr>
                          <m:t>=</m:t>
                        </m:r>
                        <m:acc>
                          <m:accPr>
                            <m:chr m:val="̂"/>
                            <m:ctrlPr>
                              <a:rPr lang="en-US" sz="1800" i="1" dirty="0">
                                <a:solidFill>
                                  <a:prstClr val="black"/>
                                </a:solidFill>
                                <a:latin typeface="Cambria Math" panose="02040503050406030204" pitchFamily="18" charset="0"/>
                                <a:ea typeface="Cambria Math" panose="02040503050406030204" pitchFamily="18" charset="0"/>
                              </a:rPr>
                            </m:ctrlPr>
                          </m:accPr>
                          <m:e>
                            <m:r>
                              <a:rPr lang="en-US" sz="1800" i="1" dirty="0">
                                <a:solidFill>
                                  <a:prstClr val="black"/>
                                </a:solidFill>
                                <a:latin typeface="Cambria Math" panose="02040503050406030204" pitchFamily="18" charset="0"/>
                                <a:ea typeface="Cambria Math" panose="02040503050406030204" pitchFamily="18" charset="0"/>
                              </a:rPr>
                              <m:t>𝑟</m:t>
                            </m:r>
                          </m:e>
                        </m:acc>
                        <m:r>
                          <a:rPr lang="en-US" sz="1800" i="1" dirty="0">
                            <a:solidFill>
                              <a:prstClr val="black"/>
                            </a:solidFill>
                            <a:latin typeface="Cambria Math" panose="02040503050406030204" pitchFamily="18" charset="0"/>
                          </a:rPr>
                          <m:t>.</m:t>
                        </m:r>
                        <m:sSup>
                          <m:sSupPr>
                            <m:ctrlPr>
                              <a:rPr lang="en-US" sz="1800" i="1" dirty="0">
                                <a:solidFill>
                                  <a:prstClr val="black"/>
                                </a:solidFill>
                                <a:latin typeface="Cambria Math" panose="02040503050406030204" pitchFamily="18" charset="0"/>
                              </a:rPr>
                            </m:ctrlPr>
                          </m:sSupPr>
                          <m:e>
                            <m:r>
                              <a:rPr lang="en-US" sz="1800" i="1" dirty="0">
                                <a:solidFill>
                                  <a:prstClr val="black"/>
                                </a:solidFill>
                                <a:latin typeface="Cambria Math" panose="02040503050406030204" pitchFamily="18" charset="0"/>
                              </a:rPr>
                              <m:t>𝑟</m:t>
                            </m:r>
                          </m:e>
                          <m:sup>
                            <m:r>
                              <a:rPr lang="en-US" sz="1800" i="1" dirty="0">
                                <a:solidFill>
                                  <a:prstClr val="black"/>
                                </a:solidFill>
                                <a:latin typeface="Cambria Math" panose="02040503050406030204" pitchFamily="18" charset="0"/>
                              </a:rPr>
                              <m:t>′</m:t>
                            </m:r>
                          </m:sup>
                        </m:sSup>
                      </m:e>
                    </m:func>
                  </m:oMath>
                </a14:m>
                <a:r>
                  <a:rPr lang="en-US" sz="1800" dirty="0" smtClean="0">
                    <a:solidFill>
                      <a:prstClr val="black"/>
                    </a:solidFill>
                  </a:rPr>
                  <a:t>  </a:t>
                </a:r>
              </a:p>
              <a:p>
                <a:pPr lvl="0" algn="l">
                  <a:lnSpc>
                    <a:spcPct val="100000"/>
                  </a:lnSpc>
                  <a:spcBef>
                    <a:spcPts val="0"/>
                  </a:spcBef>
                </a:pPr>
                <a14:m>
                  <m:oMathPara xmlns:m="http://schemas.openxmlformats.org/officeDocument/2006/math">
                    <m:oMathParaPr>
                      <m:jc m:val="centerGroup"/>
                    </m:oMathParaPr>
                    <m:oMath xmlns:m="http://schemas.openxmlformats.org/officeDocument/2006/math">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𝐴</m:t>
                          </m:r>
                        </m:e>
                        <m:sub>
                          <m:r>
                            <a:rPr lang="en-US" sz="1800" i="1">
                              <a:solidFill>
                                <a:prstClr val="black"/>
                              </a:solidFill>
                              <a:latin typeface="Cambria Math" panose="02040503050406030204" pitchFamily="18" charset="0"/>
                            </a:rPr>
                            <m:t>𝑑𝑖𝑝𝑜𝑙𝑒</m:t>
                          </m:r>
                        </m:sub>
                      </m:sSub>
                      <m:r>
                        <a:rPr lang="en-US" sz="1800" i="1">
                          <a:solidFill>
                            <a:prstClr val="black"/>
                          </a:solidFill>
                          <a:latin typeface="Cambria Math" panose="02040503050406030204" pitchFamily="18" charset="0"/>
                        </a:rPr>
                        <m:t>=</m:t>
                      </m:r>
                      <m:f>
                        <m:fPr>
                          <m:ctrlPr>
                            <a:rPr lang="en-US" sz="1800" i="1">
                              <a:solidFill>
                                <a:prstClr val="black"/>
                              </a:solidFill>
                              <a:latin typeface="Cambria Math" panose="02040503050406030204" pitchFamily="18" charset="0"/>
                            </a:rPr>
                          </m:ctrlPr>
                        </m:fPr>
                        <m:num>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ea typeface="Cambria Math" panose="02040503050406030204" pitchFamily="18" charset="0"/>
                                </a:rPr>
                                <m:t>𝜇</m:t>
                              </m:r>
                            </m:e>
                            <m:sub>
                              <m:r>
                                <a:rPr lang="en-US" sz="1800" i="1">
                                  <a:solidFill>
                                    <a:prstClr val="black"/>
                                  </a:solidFill>
                                  <a:latin typeface="Cambria Math" panose="02040503050406030204" pitchFamily="18" charset="0"/>
                                </a:rPr>
                                <m:t>0</m:t>
                              </m:r>
                            </m:sub>
                          </m:sSub>
                          <m:r>
                            <a:rPr lang="en-US" sz="1800" i="1">
                              <a:solidFill>
                                <a:prstClr val="black"/>
                              </a:solidFill>
                              <a:latin typeface="Cambria Math" panose="02040503050406030204" pitchFamily="18" charset="0"/>
                            </a:rPr>
                            <m:t>𝐼</m:t>
                          </m:r>
                        </m:num>
                        <m:den>
                          <m:r>
                            <a:rPr lang="en-US" sz="1800" i="1">
                              <a:solidFill>
                                <a:prstClr val="black"/>
                              </a:solidFill>
                              <a:latin typeface="Cambria Math" panose="02040503050406030204" pitchFamily="18" charset="0"/>
                            </a:rPr>
                            <m:t>4</m:t>
                          </m:r>
                          <m:r>
                            <a:rPr lang="en-US" sz="1800" i="1">
                              <a:solidFill>
                                <a:prstClr val="black"/>
                              </a:solidFill>
                              <a:latin typeface="Cambria Math" panose="02040503050406030204" pitchFamily="18" charset="0"/>
                              <a:ea typeface="Cambria Math" panose="02040503050406030204" pitchFamily="18" charset="0"/>
                            </a:rPr>
                            <m:t>𝜋</m:t>
                          </m:r>
                          <m:sSup>
                            <m:sSupPr>
                              <m:ctrlPr>
                                <a:rPr lang="en-US" sz="1800" i="1">
                                  <a:solidFill>
                                    <a:prstClr val="black"/>
                                  </a:solidFill>
                                  <a:latin typeface="Cambria Math" panose="02040503050406030204" pitchFamily="18" charset="0"/>
                                  <a:ea typeface="Cambria Math" panose="02040503050406030204" pitchFamily="18" charset="0"/>
                                </a:rPr>
                              </m:ctrlPr>
                            </m:sSupPr>
                            <m:e>
                              <m:r>
                                <a:rPr lang="en-US" sz="1800" i="1">
                                  <a:solidFill>
                                    <a:prstClr val="black"/>
                                  </a:solidFill>
                                  <a:latin typeface="Cambria Math" panose="02040503050406030204" pitchFamily="18" charset="0"/>
                                  <a:ea typeface="Cambria Math" panose="02040503050406030204" pitchFamily="18" charset="0"/>
                                </a:rPr>
                                <m:t>𝑟</m:t>
                              </m:r>
                            </m:e>
                            <m:sup>
                              <m:r>
                                <a:rPr lang="en-US" sz="1800" i="1">
                                  <a:solidFill>
                                    <a:prstClr val="black"/>
                                  </a:solidFill>
                                  <a:latin typeface="Cambria Math" panose="02040503050406030204" pitchFamily="18" charset="0"/>
                                  <a:ea typeface="Cambria Math" panose="02040503050406030204" pitchFamily="18" charset="0"/>
                                </a:rPr>
                                <m:t>2</m:t>
                              </m:r>
                            </m:sup>
                          </m:sSup>
                        </m:den>
                      </m:f>
                      <m:nary>
                        <m:naryPr>
                          <m:chr m:val="∮"/>
                          <m:limLoc m:val="undOvr"/>
                          <m:subHide m:val="on"/>
                          <m:supHide m:val="on"/>
                          <m:ctrlPr>
                            <a:rPr lang="en-US" sz="1800" i="1">
                              <a:solidFill>
                                <a:prstClr val="black"/>
                              </a:solidFill>
                              <a:latin typeface="Cambria Math" panose="02040503050406030204" pitchFamily="18" charset="0"/>
                            </a:rPr>
                          </m:ctrlPr>
                        </m:naryPr>
                        <m:sub/>
                        <m:sup/>
                        <m:e>
                          <m:r>
                            <a:rPr lang="en-US" sz="1800" i="1">
                              <a:solidFill>
                                <a:prstClr val="black"/>
                              </a:solidFill>
                              <a:latin typeface="Cambria Math" panose="02040503050406030204" pitchFamily="18" charset="0"/>
                            </a:rPr>
                            <m:t>(</m:t>
                          </m:r>
                          <m:acc>
                            <m:accPr>
                              <m:chr m:val="̂"/>
                              <m:ctrlPr>
                                <a:rPr lang="en-US" sz="1800" i="1">
                                  <a:solidFill>
                                    <a:prstClr val="black"/>
                                  </a:solidFill>
                                  <a:latin typeface="Cambria Math" panose="02040503050406030204" pitchFamily="18" charset="0"/>
                                </a:rPr>
                              </m:ctrlPr>
                            </m:accPr>
                            <m:e>
                              <m:r>
                                <a:rPr lang="en-US" sz="1800" i="1">
                                  <a:solidFill>
                                    <a:prstClr val="black"/>
                                  </a:solidFill>
                                  <a:latin typeface="Cambria Math" panose="02040503050406030204" pitchFamily="18" charset="0"/>
                                </a:rPr>
                                <m:t>𝑟</m:t>
                              </m:r>
                            </m:e>
                          </m:acc>
                          <m:r>
                            <a:rPr lang="en-US" sz="1800" i="1">
                              <a:solidFill>
                                <a:prstClr val="black"/>
                              </a:solidFill>
                              <a:latin typeface="Cambria Math" panose="02040503050406030204" pitchFamily="18" charset="0"/>
                            </a:rPr>
                            <m:t>.</m:t>
                          </m:r>
                          <m:acc>
                            <m:accPr>
                              <m:chr m:val="⃗"/>
                              <m:ctrlPr>
                                <a:rPr lang="en-US" sz="1800" i="1">
                                  <a:solidFill>
                                    <a:prstClr val="black"/>
                                  </a:solidFill>
                                  <a:latin typeface="Cambria Math" panose="02040503050406030204" pitchFamily="18" charset="0"/>
                                </a:rPr>
                              </m:ctrlPr>
                            </m:accPr>
                            <m:e>
                              <m:r>
                                <a:rPr lang="en-US" sz="1800" i="1">
                                  <a:solidFill>
                                    <a:prstClr val="black"/>
                                  </a:solidFill>
                                  <a:latin typeface="Cambria Math" panose="02040503050406030204" pitchFamily="18" charset="0"/>
                                </a:rPr>
                                <m:t>𝑟</m:t>
                              </m:r>
                            </m:e>
                          </m:acc>
                          <m:r>
                            <a:rPr lang="en-US" sz="1800" i="1">
                              <a:solidFill>
                                <a:prstClr val="black"/>
                              </a:solidFill>
                              <a:latin typeface="Cambria Math" panose="02040503050406030204" pitchFamily="18" charset="0"/>
                            </a:rPr>
                            <m:t>)</m:t>
                          </m:r>
                          <m:sSup>
                            <m:sSupPr>
                              <m:ctrlPr>
                                <a:rPr lang="en-US" sz="1800" i="1">
                                  <a:solidFill>
                                    <a:prstClr val="black"/>
                                  </a:solidFill>
                                  <a:latin typeface="Cambria Math" panose="02040503050406030204" pitchFamily="18" charset="0"/>
                                </a:rPr>
                              </m:ctrlPr>
                            </m:sSupPr>
                            <m:e>
                              <m:r>
                                <a:rPr lang="en-US" sz="1800" i="1">
                                  <a:solidFill>
                                    <a:prstClr val="black"/>
                                  </a:solidFill>
                                  <a:latin typeface="Cambria Math" panose="02040503050406030204" pitchFamily="18" charset="0"/>
                                </a:rPr>
                                <m:t>𝑑𝑙</m:t>
                              </m:r>
                            </m:e>
                            <m:sup>
                              <m:r>
                                <a:rPr lang="en-US" sz="1800" i="1">
                                  <a:solidFill>
                                    <a:prstClr val="black"/>
                                  </a:solidFill>
                                  <a:latin typeface="Cambria Math" panose="02040503050406030204" pitchFamily="18" charset="0"/>
                                </a:rPr>
                                <m:t>′</m:t>
                              </m:r>
                            </m:sup>
                          </m:sSup>
                        </m:e>
                      </m:nary>
                    </m:oMath>
                  </m:oMathPara>
                </a14:m>
                <a:endParaRPr lang="en-US" sz="1800" dirty="0">
                  <a:solidFill>
                    <a:prstClr val="black"/>
                  </a:solidFill>
                </a:endParaRPr>
              </a:p>
              <a:p>
                <a:pPr lvl="0" algn="l">
                  <a:lnSpc>
                    <a:spcPct val="100000"/>
                  </a:lnSpc>
                  <a:spcBef>
                    <a:spcPts val="0"/>
                  </a:spcBef>
                </a:pPr>
                <a14:m>
                  <m:oMathPara xmlns:m="http://schemas.openxmlformats.org/officeDocument/2006/math">
                    <m:oMathParaPr>
                      <m:jc m:val="centerGroup"/>
                    </m:oMathParaPr>
                    <m:oMath xmlns:m="http://schemas.openxmlformats.org/officeDocument/2006/math">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𝐴</m:t>
                          </m:r>
                        </m:e>
                        <m:sub>
                          <m:r>
                            <a:rPr lang="en-US" sz="1800" i="1">
                              <a:solidFill>
                                <a:prstClr val="black"/>
                              </a:solidFill>
                              <a:latin typeface="Cambria Math" panose="02040503050406030204" pitchFamily="18" charset="0"/>
                            </a:rPr>
                            <m:t>𝑑𝑖𝑝𝑜𝑙𝑒</m:t>
                          </m:r>
                        </m:sub>
                      </m:sSub>
                      <m:r>
                        <a:rPr lang="en-US" sz="1800" i="1">
                          <a:solidFill>
                            <a:prstClr val="black"/>
                          </a:solidFill>
                          <a:latin typeface="Cambria Math" panose="02040503050406030204" pitchFamily="18" charset="0"/>
                        </a:rPr>
                        <m:t>=</m:t>
                      </m:r>
                      <m:f>
                        <m:fPr>
                          <m:ctrlPr>
                            <a:rPr lang="en-US" sz="1800" i="1">
                              <a:solidFill>
                                <a:prstClr val="black"/>
                              </a:solidFill>
                              <a:latin typeface="Cambria Math" panose="02040503050406030204" pitchFamily="18" charset="0"/>
                            </a:rPr>
                          </m:ctrlPr>
                        </m:fPr>
                        <m:num>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ea typeface="Cambria Math" panose="02040503050406030204" pitchFamily="18" charset="0"/>
                                </a:rPr>
                                <m:t>𝜇</m:t>
                              </m:r>
                            </m:e>
                            <m:sub>
                              <m:r>
                                <a:rPr lang="en-US" sz="1800" i="1">
                                  <a:solidFill>
                                    <a:prstClr val="black"/>
                                  </a:solidFill>
                                  <a:latin typeface="Cambria Math" panose="02040503050406030204" pitchFamily="18" charset="0"/>
                                </a:rPr>
                                <m:t>0</m:t>
                              </m:r>
                            </m:sub>
                          </m:sSub>
                        </m:num>
                        <m:den>
                          <m:r>
                            <a:rPr lang="en-US" sz="1800" i="1">
                              <a:solidFill>
                                <a:prstClr val="black"/>
                              </a:solidFill>
                              <a:latin typeface="Cambria Math" panose="02040503050406030204" pitchFamily="18" charset="0"/>
                            </a:rPr>
                            <m:t>4</m:t>
                          </m:r>
                          <m:r>
                            <a:rPr lang="en-US" sz="1800" i="1">
                              <a:solidFill>
                                <a:prstClr val="black"/>
                              </a:solidFill>
                              <a:latin typeface="Cambria Math" panose="02040503050406030204" pitchFamily="18" charset="0"/>
                              <a:ea typeface="Cambria Math" panose="02040503050406030204" pitchFamily="18" charset="0"/>
                            </a:rPr>
                            <m:t>𝜋</m:t>
                          </m:r>
                          <m:sSup>
                            <m:sSupPr>
                              <m:ctrlPr>
                                <a:rPr lang="en-US" sz="1800" i="1">
                                  <a:solidFill>
                                    <a:prstClr val="black"/>
                                  </a:solidFill>
                                  <a:latin typeface="Cambria Math" panose="02040503050406030204" pitchFamily="18" charset="0"/>
                                  <a:ea typeface="Cambria Math" panose="02040503050406030204" pitchFamily="18" charset="0"/>
                                </a:rPr>
                              </m:ctrlPr>
                            </m:sSupPr>
                            <m:e>
                              <m:r>
                                <a:rPr lang="en-US" sz="1800" i="1">
                                  <a:solidFill>
                                    <a:prstClr val="black"/>
                                  </a:solidFill>
                                  <a:latin typeface="Cambria Math" panose="02040503050406030204" pitchFamily="18" charset="0"/>
                                  <a:ea typeface="Cambria Math" panose="02040503050406030204" pitchFamily="18" charset="0"/>
                                </a:rPr>
                                <m:t>𝑟</m:t>
                              </m:r>
                            </m:e>
                            <m:sup>
                              <m:r>
                                <a:rPr lang="en-US" sz="1800" i="1">
                                  <a:solidFill>
                                    <a:prstClr val="black"/>
                                  </a:solidFill>
                                  <a:latin typeface="Cambria Math" panose="02040503050406030204" pitchFamily="18" charset="0"/>
                                  <a:ea typeface="Cambria Math" panose="02040503050406030204" pitchFamily="18" charset="0"/>
                                </a:rPr>
                                <m:t>2</m:t>
                              </m:r>
                            </m:sup>
                          </m:sSup>
                        </m:den>
                      </m:f>
                      <m:nary>
                        <m:naryPr>
                          <m:chr m:val="∮"/>
                          <m:limLoc m:val="undOvr"/>
                          <m:subHide m:val="on"/>
                          <m:supHide m:val="on"/>
                          <m:ctrlPr>
                            <a:rPr lang="en-US" sz="1800" i="1">
                              <a:solidFill>
                                <a:prstClr val="black"/>
                              </a:solidFill>
                              <a:latin typeface="Cambria Math" panose="02040503050406030204" pitchFamily="18" charset="0"/>
                            </a:rPr>
                          </m:ctrlPr>
                        </m:naryPr>
                        <m:sub/>
                        <m:sup/>
                        <m:e>
                          <m:r>
                            <a:rPr lang="en-US" sz="1800" i="1">
                              <a:solidFill>
                                <a:prstClr val="black"/>
                              </a:solidFill>
                              <a:latin typeface="Cambria Math" panose="02040503050406030204" pitchFamily="18" charset="0"/>
                            </a:rPr>
                            <m:t>𝐼𝑑</m:t>
                          </m:r>
                          <m:acc>
                            <m:accPr>
                              <m:chr m:val="̂"/>
                              <m:ctrlPr>
                                <a:rPr lang="en-US" sz="1800" i="1">
                                  <a:solidFill>
                                    <a:prstClr val="black"/>
                                  </a:solidFill>
                                  <a:latin typeface="Cambria Math" panose="02040503050406030204" pitchFamily="18" charset="0"/>
                                </a:rPr>
                              </m:ctrlPr>
                            </m:accPr>
                            <m:e>
                              <m:r>
                                <a:rPr lang="en-US" sz="1800" i="1">
                                  <a:solidFill>
                                    <a:prstClr val="black"/>
                                  </a:solidFill>
                                  <a:latin typeface="Cambria Math" panose="02040503050406030204" pitchFamily="18" charset="0"/>
                                </a:rPr>
                                <m:t>𝑎</m:t>
                              </m:r>
                            </m:e>
                          </m:acc>
                          <m:r>
                            <a:rPr lang="en-US" sz="1800" i="1">
                              <a:solidFill>
                                <a:prstClr val="black"/>
                              </a:solidFill>
                              <a:latin typeface="Cambria Math" panose="02040503050406030204" pitchFamily="18" charset="0"/>
                              <a:ea typeface="Cambria Math" panose="02040503050406030204" pitchFamily="18" charset="0"/>
                            </a:rPr>
                            <m:t>×</m:t>
                          </m:r>
                          <m:acc>
                            <m:accPr>
                              <m:chr m:val="̂"/>
                              <m:ctrlPr>
                                <a:rPr lang="en-US" sz="1800" i="1">
                                  <a:solidFill>
                                    <a:prstClr val="black"/>
                                  </a:solidFill>
                                  <a:latin typeface="Cambria Math" panose="02040503050406030204" pitchFamily="18" charset="0"/>
                                  <a:ea typeface="Cambria Math" panose="02040503050406030204" pitchFamily="18" charset="0"/>
                                </a:rPr>
                              </m:ctrlPr>
                            </m:accPr>
                            <m:e>
                              <m:r>
                                <a:rPr lang="en-US" sz="1800" i="1">
                                  <a:solidFill>
                                    <a:prstClr val="black"/>
                                  </a:solidFill>
                                  <a:latin typeface="Cambria Math" panose="02040503050406030204" pitchFamily="18" charset="0"/>
                                  <a:ea typeface="Cambria Math" panose="02040503050406030204" pitchFamily="18" charset="0"/>
                                </a:rPr>
                                <m:t>𝑟</m:t>
                              </m:r>
                            </m:e>
                          </m:acc>
                        </m:e>
                      </m:nary>
                    </m:oMath>
                  </m:oMathPara>
                </a14:m>
                <a:endParaRPr lang="en-US" sz="1800" dirty="0">
                  <a:solidFill>
                    <a:prstClr val="black"/>
                  </a:solidFill>
                </a:endParaRPr>
              </a:p>
              <a:p>
                <a:pPr lvl="0" algn="l">
                  <a:lnSpc>
                    <a:spcPct val="100000"/>
                  </a:lnSpc>
                  <a:spcBef>
                    <a:spcPts val="0"/>
                  </a:spcBef>
                </a:pPr>
                <a14:m>
                  <m:oMathPara xmlns:m="http://schemas.openxmlformats.org/officeDocument/2006/math">
                    <m:oMathParaPr>
                      <m:jc m:val="centerGroup"/>
                    </m:oMathParaPr>
                    <m:oMath xmlns:m="http://schemas.openxmlformats.org/officeDocument/2006/math">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𝐴</m:t>
                          </m:r>
                        </m:e>
                        <m:sub>
                          <m:r>
                            <a:rPr lang="en-US" sz="1800" i="1">
                              <a:solidFill>
                                <a:prstClr val="black"/>
                              </a:solidFill>
                              <a:latin typeface="Cambria Math" panose="02040503050406030204" pitchFamily="18" charset="0"/>
                            </a:rPr>
                            <m:t>𝑑𝑖𝑝𝑜𝑙𝑒</m:t>
                          </m:r>
                        </m:sub>
                      </m:sSub>
                      <m:r>
                        <a:rPr lang="en-US" sz="1800" i="1">
                          <a:solidFill>
                            <a:prstClr val="black"/>
                          </a:solidFill>
                          <a:latin typeface="Cambria Math" panose="02040503050406030204" pitchFamily="18" charset="0"/>
                        </a:rPr>
                        <m:t>=</m:t>
                      </m:r>
                      <m:f>
                        <m:fPr>
                          <m:ctrlPr>
                            <a:rPr lang="en-US" sz="1800" i="1">
                              <a:solidFill>
                                <a:prstClr val="black"/>
                              </a:solidFill>
                              <a:latin typeface="Cambria Math" panose="02040503050406030204" pitchFamily="18" charset="0"/>
                            </a:rPr>
                          </m:ctrlPr>
                        </m:fPr>
                        <m:num>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ea typeface="Cambria Math" panose="02040503050406030204" pitchFamily="18" charset="0"/>
                                </a:rPr>
                                <m:t>𝜇</m:t>
                              </m:r>
                            </m:e>
                            <m:sub>
                              <m:r>
                                <a:rPr lang="en-US" sz="1800" i="1">
                                  <a:solidFill>
                                    <a:prstClr val="black"/>
                                  </a:solidFill>
                                  <a:latin typeface="Cambria Math" panose="02040503050406030204" pitchFamily="18" charset="0"/>
                                </a:rPr>
                                <m:t>0</m:t>
                              </m:r>
                            </m:sub>
                          </m:sSub>
                        </m:num>
                        <m:den>
                          <m:r>
                            <a:rPr lang="en-US" sz="1800" i="1">
                              <a:solidFill>
                                <a:prstClr val="black"/>
                              </a:solidFill>
                              <a:latin typeface="Cambria Math" panose="02040503050406030204" pitchFamily="18" charset="0"/>
                            </a:rPr>
                            <m:t>4</m:t>
                          </m:r>
                          <m:r>
                            <a:rPr lang="en-US" sz="1800" i="1">
                              <a:solidFill>
                                <a:prstClr val="black"/>
                              </a:solidFill>
                              <a:latin typeface="Cambria Math" panose="02040503050406030204" pitchFamily="18" charset="0"/>
                              <a:ea typeface="Cambria Math" panose="02040503050406030204" pitchFamily="18" charset="0"/>
                            </a:rPr>
                            <m:t>𝜋</m:t>
                          </m:r>
                        </m:den>
                      </m:f>
                      <m:f>
                        <m:fPr>
                          <m:ctrlPr>
                            <a:rPr lang="en-US" sz="1800" i="1">
                              <a:solidFill>
                                <a:prstClr val="black"/>
                              </a:solidFill>
                              <a:latin typeface="Cambria Math" panose="02040503050406030204" pitchFamily="18" charset="0"/>
                            </a:rPr>
                          </m:ctrlPr>
                        </m:fPr>
                        <m:num>
                          <m:r>
                            <a:rPr lang="en-US" sz="1800" b="1" i="1">
                              <a:solidFill>
                                <a:prstClr val="black"/>
                              </a:solidFill>
                              <a:latin typeface="Cambria Math" panose="02040503050406030204" pitchFamily="18" charset="0"/>
                            </a:rPr>
                            <m:t>𝒎</m:t>
                          </m:r>
                          <m:r>
                            <a:rPr lang="en-US" sz="1800" i="1">
                              <a:solidFill>
                                <a:prstClr val="black"/>
                              </a:solidFill>
                              <a:latin typeface="Cambria Math" panose="02040503050406030204" pitchFamily="18" charset="0"/>
                              <a:ea typeface="Cambria Math" panose="02040503050406030204" pitchFamily="18" charset="0"/>
                            </a:rPr>
                            <m:t>×</m:t>
                          </m:r>
                          <m:acc>
                            <m:accPr>
                              <m:chr m:val="̂"/>
                              <m:ctrlPr>
                                <a:rPr lang="en-US" sz="1800" i="1">
                                  <a:solidFill>
                                    <a:prstClr val="black"/>
                                  </a:solidFill>
                                  <a:latin typeface="Cambria Math" panose="02040503050406030204" pitchFamily="18" charset="0"/>
                                  <a:ea typeface="Cambria Math" panose="02040503050406030204" pitchFamily="18" charset="0"/>
                                </a:rPr>
                              </m:ctrlPr>
                            </m:accPr>
                            <m:e>
                              <m:r>
                                <a:rPr lang="en-US" sz="1800" i="1">
                                  <a:solidFill>
                                    <a:prstClr val="black"/>
                                  </a:solidFill>
                                  <a:latin typeface="Cambria Math" panose="02040503050406030204" pitchFamily="18" charset="0"/>
                                  <a:ea typeface="Cambria Math" panose="02040503050406030204" pitchFamily="18" charset="0"/>
                                </a:rPr>
                                <m:t>𝑟</m:t>
                              </m:r>
                            </m:e>
                          </m:acc>
                        </m:num>
                        <m:den>
                          <m:sSup>
                            <m:sSupPr>
                              <m:ctrlPr>
                                <a:rPr lang="en-US" sz="1800" i="1">
                                  <a:solidFill>
                                    <a:prstClr val="black"/>
                                  </a:solidFill>
                                  <a:latin typeface="Cambria Math" panose="02040503050406030204" pitchFamily="18" charset="0"/>
                                </a:rPr>
                              </m:ctrlPr>
                            </m:sSupPr>
                            <m:e>
                              <m:r>
                                <a:rPr lang="en-US" sz="1800" i="1">
                                  <a:solidFill>
                                    <a:prstClr val="black"/>
                                  </a:solidFill>
                                  <a:latin typeface="Cambria Math" panose="02040503050406030204" pitchFamily="18" charset="0"/>
                                </a:rPr>
                                <m:t>𝑟</m:t>
                              </m:r>
                            </m:e>
                            <m:sup>
                              <m:r>
                                <a:rPr lang="en-US" sz="1800" i="1">
                                  <a:solidFill>
                                    <a:prstClr val="black"/>
                                  </a:solidFill>
                                  <a:latin typeface="Cambria Math" panose="02040503050406030204" pitchFamily="18" charset="0"/>
                                </a:rPr>
                                <m:t>2</m:t>
                              </m:r>
                            </m:sup>
                          </m:sSup>
                        </m:den>
                      </m:f>
                    </m:oMath>
                  </m:oMathPara>
                </a14:m>
                <a:endParaRPr lang="en-US" sz="1800" dirty="0" smtClean="0">
                  <a:solidFill>
                    <a:prstClr val="black"/>
                  </a:solidFill>
                </a:endParaRPr>
              </a:p>
              <a:p>
                <a:pPr lvl="0" algn="l">
                  <a:lnSpc>
                    <a:spcPct val="100000"/>
                  </a:lnSpc>
                  <a:spcBef>
                    <a:spcPts val="0"/>
                  </a:spcBef>
                </a:pPr>
                <a14:m>
                  <m:oMath xmlns:m="http://schemas.openxmlformats.org/officeDocument/2006/math">
                    <m:r>
                      <a:rPr lang="en-US" sz="1800" b="0" i="1" smtClean="0">
                        <a:solidFill>
                          <a:prstClr val="black"/>
                        </a:solidFill>
                        <a:latin typeface="Cambria Math" panose="02040503050406030204" pitchFamily="18" charset="0"/>
                      </a:rPr>
                      <m:t>𝑚</m:t>
                    </m:r>
                    <m:r>
                      <a:rPr lang="en-US" sz="1800" b="0" i="0" smtClean="0">
                        <a:solidFill>
                          <a:prstClr val="black"/>
                        </a:solidFill>
                        <a:latin typeface="Cambria Math" panose="02040503050406030204" pitchFamily="18" charset="0"/>
                      </a:rPr>
                      <m:t>, </m:t>
                    </m:r>
                  </m:oMath>
                </a14:m>
                <a:r>
                  <a:rPr lang="en-US" sz="1800" dirty="0" smtClean="0">
                    <a:solidFill>
                      <a:prstClr val="black"/>
                    </a:solidFill>
                  </a:rPr>
                  <a:t>is the magnetic moment=</a:t>
                </a:r>
                <a14:m>
                  <m:oMath xmlns:m="http://schemas.openxmlformats.org/officeDocument/2006/math">
                    <m:nary>
                      <m:naryPr>
                        <m:limLoc m:val="undOvr"/>
                        <m:subHide m:val="on"/>
                        <m:supHide m:val="on"/>
                        <m:ctrlPr>
                          <a:rPr lang="en-US" sz="1800" i="1" smtClean="0">
                            <a:solidFill>
                              <a:prstClr val="black"/>
                            </a:solidFill>
                            <a:latin typeface="Cambria Math" panose="02040503050406030204" pitchFamily="18" charset="0"/>
                          </a:rPr>
                        </m:ctrlPr>
                      </m:naryPr>
                      <m:sub/>
                      <m:sup/>
                      <m:e>
                        <m:r>
                          <a:rPr lang="en-US" sz="1800" b="0" i="1" smtClean="0">
                            <a:solidFill>
                              <a:prstClr val="black"/>
                            </a:solidFill>
                            <a:latin typeface="Cambria Math" panose="02040503050406030204" pitchFamily="18" charset="0"/>
                          </a:rPr>
                          <m:t>𝐼</m:t>
                        </m:r>
                        <m:acc>
                          <m:accPr>
                            <m:chr m:val="⃗"/>
                            <m:ctrlPr>
                              <a:rPr lang="en-US" sz="1800" b="0" i="1" smtClean="0">
                                <a:solidFill>
                                  <a:prstClr val="black"/>
                                </a:solidFill>
                                <a:latin typeface="Cambria Math" panose="02040503050406030204" pitchFamily="18" charset="0"/>
                              </a:rPr>
                            </m:ctrlPr>
                          </m:accPr>
                          <m:e>
                            <m:r>
                              <a:rPr lang="en-US" sz="1800" b="0" i="1" smtClean="0">
                                <a:solidFill>
                                  <a:prstClr val="black"/>
                                </a:solidFill>
                                <a:latin typeface="Cambria Math" panose="02040503050406030204" pitchFamily="18" charset="0"/>
                              </a:rPr>
                              <m:t>𝑑𝑎</m:t>
                            </m:r>
                          </m:e>
                        </m:acc>
                      </m:e>
                    </m:nary>
                  </m:oMath>
                </a14:m>
                <a:r>
                  <a:rPr lang="en-US" sz="1800" dirty="0" smtClean="0">
                    <a:solidFill>
                      <a:prstClr val="black"/>
                    </a:solidFill>
                  </a:rPr>
                  <a:t>. It is vector in the direction of Vector area A and obeys the right hand rule i.e. curl your fingers in the direction of current and erect thumb will give you the direction </a:t>
                </a:r>
                <a:r>
                  <a:rPr lang="en-US" sz="1800" b="1" dirty="0" smtClean="0">
                    <a:solidFill>
                      <a:prstClr val="black"/>
                    </a:solidFill>
                  </a:rPr>
                  <a:t>m.</a:t>
                </a:r>
              </a:p>
              <a:p>
                <a:pPr lvl="0" algn="l">
                  <a:lnSpc>
                    <a:spcPct val="100000"/>
                  </a:lnSpc>
                  <a:spcBef>
                    <a:spcPts val="0"/>
                  </a:spcBef>
                </a:pPr>
                <a:endParaRPr lang="en-US" sz="1800" b="1" dirty="0">
                  <a:solidFill>
                    <a:prstClr val="black"/>
                  </a:solidFill>
                </a:endParaRPr>
              </a:p>
              <a:p>
                <a:pPr lvl="0" algn="l">
                  <a:lnSpc>
                    <a:spcPct val="100000"/>
                  </a:lnSpc>
                  <a:spcBef>
                    <a:spcPts val="0"/>
                  </a:spcBef>
                </a:pPr>
                <a:endParaRPr lang="en-US" sz="1800" b="1" dirty="0" smtClean="0">
                  <a:solidFill>
                    <a:prstClr val="black"/>
                  </a:solidFill>
                </a:endParaRPr>
              </a:p>
              <a:p>
                <a:pPr lvl="0" algn="l">
                  <a:lnSpc>
                    <a:spcPct val="100000"/>
                  </a:lnSpc>
                  <a:spcBef>
                    <a:spcPts val="0"/>
                  </a:spcBef>
                </a:pPr>
                <a:endParaRPr lang="en-US" sz="1800" b="1" dirty="0">
                  <a:solidFill>
                    <a:prstClr val="black"/>
                  </a:solidFill>
                </a:endParaRPr>
              </a:p>
              <a:p>
                <a:pPr lvl="0" algn="l">
                  <a:lnSpc>
                    <a:spcPct val="100000"/>
                  </a:lnSpc>
                  <a:spcBef>
                    <a:spcPts val="0"/>
                  </a:spcBef>
                </a:pPr>
                <a:endParaRPr lang="en-US" sz="1800" b="1" dirty="0" smtClean="0">
                  <a:solidFill>
                    <a:prstClr val="black"/>
                  </a:solidFill>
                </a:endParaRPr>
              </a:p>
              <a:p>
                <a:pPr lvl="0" algn="l">
                  <a:lnSpc>
                    <a:spcPct val="100000"/>
                  </a:lnSpc>
                  <a:spcBef>
                    <a:spcPts val="0"/>
                  </a:spcBef>
                </a:pPr>
                <a:endParaRPr lang="en-US" sz="1800" b="1" dirty="0" smtClean="0">
                  <a:solidFill>
                    <a:prstClr val="black"/>
                  </a:solidFill>
                </a:endParaRPr>
              </a:p>
              <a:p>
                <a:pPr lvl="0" algn="l">
                  <a:lnSpc>
                    <a:spcPct val="100000"/>
                  </a:lnSpc>
                  <a:spcBef>
                    <a:spcPts val="0"/>
                  </a:spcBef>
                </a:pPr>
                <a:r>
                  <a:rPr lang="en-US" sz="1800" b="1" dirty="0" smtClean="0">
                    <a:solidFill>
                      <a:prstClr val="black"/>
                    </a:solidFill>
                  </a:rPr>
                  <a:t>Calculations for Equation</a:t>
                </a:r>
                <a:r>
                  <a:rPr lang="en-US" sz="1800" dirty="0" smtClean="0"/>
                  <a:t> 2  to 3 of this slide are done on slide#5.</a:t>
                </a:r>
                <a:endParaRPr lang="en-US" sz="1800" b="1" dirty="0">
                  <a:solidFill>
                    <a:prstClr val="black"/>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1524000" y="206062"/>
                <a:ext cx="10388958" cy="6259132"/>
              </a:xfrm>
              <a:blipFill rotWithShape="0">
                <a:blip r:embed="rId2"/>
                <a:stretch>
                  <a:fillRect l="-469" t="-389"/>
                </a:stretch>
              </a:blipFill>
            </p:spPr>
            <p:txBody>
              <a:bodyPr/>
              <a:lstStyle/>
              <a:p>
                <a:r>
                  <a:rPr lang="en-US">
                    <a:noFill/>
                  </a:rPr>
                  <a:t> </a:t>
                </a:r>
              </a:p>
            </p:txBody>
          </p:sp>
        </mc:Fallback>
      </mc:AlternateContent>
    </p:spTree>
    <p:extLst>
      <p:ext uri="{BB962C8B-B14F-4D97-AF65-F5344CB8AC3E}">
        <p14:creationId xmlns:p14="http://schemas.microsoft.com/office/powerpoint/2010/main" val="137599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3494" y="0"/>
            <a:ext cx="8500056" cy="6858000"/>
          </a:xfrm>
          <a:prstGeom prst="rect">
            <a:avLst/>
          </a:prstGeom>
        </p:spPr>
      </p:pic>
    </p:spTree>
    <p:extLst>
      <p:ext uri="{BB962C8B-B14F-4D97-AF65-F5344CB8AC3E}">
        <p14:creationId xmlns:p14="http://schemas.microsoft.com/office/powerpoint/2010/main" val="1023686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132</Words>
  <Application>Microsoft Office PowerPoint</Application>
  <PresentationFormat>Widescreen</PresentationFormat>
  <Paragraphs>39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Cambria Math</vt:lpstr>
      <vt:lpstr>Office Theme</vt:lpstr>
      <vt:lpstr>Magne-tostatic Boundary Conditions: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Magnetostatic Boundary Conditions</dc:title>
  <dc:creator>Akhtar-PC</dc:creator>
  <cp:lastModifiedBy>Akhtar-PC</cp:lastModifiedBy>
  <cp:revision>31</cp:revision>
  <dcterms:created xsi:type="dcterms:W3CDTF">2020-04-20T04:11:53Z</dcterms:created>
  <dcterms:modified xsi:type="dcterms:W3CDTF">2020-04-21T07:56:33Z</dcterms:modified>
</cp:coreProperties>
</file>