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74" r:id="rId5"/>
    <p:sldId id="275" r:id="rId6"/>
    <p:sldId id="277" r:id="rId7"/>
    <p:sldId id="278" r:id="rId8"/>
    <p:sldId id="279" r:id="rId9"/>
    <p:sldId id="267" r:id="rId10"/>
    <p:sldId id="268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69" d="100"/>
          <a:sy n="69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5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9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3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2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3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0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1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0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9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6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DCBC4-3B20-4538-B2D6-7C033ABD7D14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6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069975"/>
          </a:xfrm>
        </p:spPr>
        <p:txBody>
          <a:bodyPr>
            <a:normAutofit/>
          </a:bodyPr>
          <a:lstStyle/>
          <a:p>
            <a:r>
              <a:rPr lang="en-US" b="1" dirty="0"/>
              <a:t>Citrus </a:t>
            </a:r>
            <a:r>
              <a:rPr lang="en-US" b="1" dirty="0" err="1"/>
              <a:t>Tristeza</a:t>
            </a:r>
            <a:r>
              <a:rPr lang="en-US" b="1" dirty="0"/>
              <a:t> Disease (CTD)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3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Acquired by the aphid from infected source and transmitted to healthy one.</a:t>
            </a:r>
          </a:p>
          <a:p>
            <a:r>
              <a:rPr lang="en-US" dirty="0"/>
              <a:t>Phloem limited virus, disturbs the physiology of plant. </a:t>
            </a:r>
          </a:p>
          <a:p>
            <a:r>
              <a:rPr lang="en-US" dirty="0"/>
              <a:t>Infected rootstock or scion are also the sources of spread.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6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Management: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Rootstocks that offer resistance to </a:t>
            </a:r>
            <a:r>
              <a:rPr lang="en-US" dirty="0" err="1"/>
              <a:t>tristeza</a:t>
            </a:r>
            <a:r>
              <a:rPr lang="en-US" dirty="0"/>
              <a:t> decline include the </a:t>
            </a:r>
            <a:r>
              <a:rPr lang="en-US" dirty="0" err="1"/>
              <a:t>citranges</a:t>
            </a:r>
            <a:r>
              <a:rPr lang="en-US" dirty="0"/>
              <a:t> (C-35, Carrizo, Troyer), </a:t>
            </a:r>
            <a:r>
              <a:rPr lang="en-US" dirty="0" err="1"/>
              <a:t>citrumelos</a:t>
            </a:r>
            <a:r>
              <a:rPr lang="en-US" dirty="0"/>
              <a:t> (</a:t>
            </a:r>
            <a:r>
              <a:rPr lang="en-US" dirty="0" err="1"/>
              <a:t>Swingle</a:t>
            </a:r>
            <a:r>
              <a:rPr lang="en-US" dirty="0"/>
              <a:t>), mandarins (Cleopatra).</a:t>
            </a:r>
          </a:p>
          <a:p>
            <a:pPr lvl="0"/>
            <a:r>
              <a:rPr lang="en-US" dirty="0"/>
              <a:t>Use of insecticides to control aphid population (</a:t>
            </a:r>
            <a:r>
              <a:rPr lang="en-US" dirty="0" err="1"/>
              <a:t>Imidacloprid</a:t>
            </a:r>
            <a:r>
              <a:rPr lang="en-US" dirty="0"/>
              <a:t>).</a:t>
            </a:r>
          </a:p>
          <a:p>
            <a:pPr lvl="0"/>
            <a:r>
              <a:rPr lang="en-US" dirty="0"/>
              <a:t>Neem oil with the addition of soap.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118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Responsible for death of million of trees and as many become unproductive</a:t>
            </a:r>
            <a:r>
              <a:rPr lang="en-US" dirty="0" smtClean="0"/>
              <a:t>. In </a:t>
            </a:r>
            <a:r>
              <a:rPr lang="en-US" dirty="0"/>
              <a:t>1930s this disease devastated the citrus orchards in Brazil and South American regions. That’s why farmers refer it as “</a:t>
            </a:r>
            <a:r>
              <a:rPr lang="en-US" dirty="0" err="1"/>
              <a:t>Tristeza</a:t>
            </a:r>
            <a:r>
              <a:rPr lang="en-US" dirty="0"/>
              <a:t>” means sadness (in Portuguese and Spanish).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62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History and Importance: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Largest threat to citrus industry round the globe.</a:t>
            </a:r>
          </a:p>
          <a:p>
            <a:r>
              <a:rPr lang="en-US" dirty="0"/>
              <a:t>Most destructive (yield reduction, reduced quality of produce) among all virus diseases of plants. </a:t>
            </a:r>
          </a:p>
          <a:p>
            <a:r>
              <a:rPr lang="en-US" dirty="0"/>
              <a:t>In 1981 total world loss due to this disease was destruction of 50 million trees.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reported from Argentina in 1930.</a:t>
            </a:r>
          </a:p>
          <a:p>
            <a:r>
              <a:rPr lang="en-US" dirty="0"/>
              <a:t>Infects all type of citrus.</a:t>
            </a:r>
          </a:p>
          <a:p>
            <a:r>
              <a:rPr lang="en-US" dirty="0"/>
              <a:t>Prevalent (widespread in a particular area and time) in all citrus growing regions.</a:t>
            </a:r>
          </a:p>
          <a:p>
            <a:r>
              <a:rPr lang="en-US" dirty="0"/>
              <a:t>Shortened life span of citrus </a:t>
            </a:r>
            <a:r>
              <a:rPr lang="en-US" dirty="0" err="1"/>
              <a:t>upto</a:t>
            </a:r>
            <a:r>
              <a:rPr lang="en-US" dirty="0"/>
              <a:t> 10-15 years.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89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Causal organism: Citrus </a:t>
            </a:r>
            <a:r>
              <a:rPr lang="en-US" dirty="0" err="1"/>
              <a:t>Tristeza</a:t>
            </a:r>
            <a:r>
              <a:rPr lang="en-US" dirty="0"/>
              <a:t> Virus (CTV)</a:t>
            </a:r>
          </a:p>
          <a:p>
            <a:r>
              <a:rPr lang="en-US" dirty="0"/>
              <a:t>Genome: </a:t>
            </a:r>
            <a:r>
              <a:rPr lang="en-US" dirty="0" err="1"/>
              <a:t>ssRNA</a:t>
            </a:r>
            <a:endParaRPr lang="en-US" dirty="0"/>
          </a:p>
          <a:p>
            <a:r>
              <a:rPr lang="en-US" dirty="0"/>
              <a:t>Genus: </a:t>
            </a:r>
            <a:r>
              <a:rPr lang="en-US" dirty="0" err="1"/>
              <a:t>Closterovirus</a:t>
            </a:r>
            <a:endParaRPr lang="en-US" dirty="0"/>
          </a:p>
          <a:p>
            <a:r>
              <a:rPr lang="en-US" dirty="0"/>
              <a:t>Family: </a:t>
            </a:r>
            <a:r>
              <a:rPr lang="en-US" dirty="0" err="1"/>
              <a:t>Closteroviridae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912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Stem pitting-Honey combing below bud union or on branches.</a:t>
            </a:r>
          </a:p>
          <a:p>
            <a:pPr lvl="0"/>
            <a:r>
              <a:rPr lang="en-US" dirty="0"/>
              <a:t>Vein clearing</a:t>
            </a:r>
          </a:p>
          <a:p>
            <a:pPr lvl="0"/>
            <a:r>
              <a:rPr lang="en-US" dirty="0"/>
              <a:t>Seedling Yellows</a:t>
            </a:r>
          </a:p>
          <a:p>
            <a:pPr lvl="0"/>
            <a:r>
              <a:rPr lang="en-US" dirty="0"/>
              <a:t>Decline (Due to blockage of phloem at bud union).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81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pic>
        <p:nvPicPr>
          <p:cNvPr id="1026" name="Picture 2" descr="Image result for citrus tristeza virus stem pitt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150" y="1600200"/>
            <a:ext cx="5681699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6324600" y="3276600"/>
            <a:ext cx="152400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543800" y="4343400"/>
            <a:ext cx="132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Stem pitting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85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Symptoms</a:t>
            </a:r>
            <a:endParaRPr lang="en-US" b="1" dirty="0"/>
          </a:p>
        </p:txBody>
      </p:sp>
      <p:pic>
        <p:nvPicPr>
          <p:cNvPr id="2052" name="Picture 4" descr="Image result for Vein clearing citrus tristiza viru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764" y="1600200"/>
            <a:ext cx="339447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4724400" y="3581400"/>
            <a:ext cx="2057400" cy="1066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477000" y="5029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Vein Clearing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44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4296" y="1663021"/>
            <a:ext cx="6861903" cy="2895485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4419600" y="2895600"/>
            <a:ext cx="76200" cy="2362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733800" y="5334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Yellow seedling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269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Brown Citrus Aphid (</a:t>
            </a:r>
            <a:r>
              <a:rPr lang="en-US" i="1" dirty="0" err="1"/>
              <a:t>Toxoptera</a:t>
            </a:r>
            <a:r>
              <a:rPr lang="en-US" i="1" dirty="0"/>
              <a:t> </a:t>
            </a:r>
            <a:r>
              <a:rPr lang="en-US" i="1" dirty="0" err="1"/>
              <a:t>citricida</a:t>
            </a:r>
            <a:r>
              <a:rPr lang="en-US" dirty="0"/>
              <a:t>)</a:t>
            </a:r>
          </a:p>
          <a:p>
            <a:r>
              <a:rPr lang="en-US" dirty="0"/>
              <a:t>Semi-persistent manner</a:t>
            </a:r>
          </a:p>
          <a:p>
            <a:r>
              <a:rPr lang="en-US" dirty="0"/>
              <a:t>Acquisition access period 30-60 </a:t>
            </a:r>
            <a:r>
              <a:rPr lang="en-US" dirty="0" err="1"/>
              <a:t>mins</a:t>
            </a:r>
            <a:r>
              <a:rPr lang="en-US" dirty="0"/>
              <a:t>.</a:t>
            </a:r>
          </a:p>
          <a:p>
            <a:r>
              <a:rPr lang="en-US" dirty="0"/>
              <a:t>Retention period: 24 hours.</a:t>
            </a:r>
          </a:p>
          <a:p>
            <a:r>
              <a:rPr lang="en-US" dirty="0"/>
              <a:t>Grafting is also the mean of virus transmission if rootstock or scion is affected.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2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310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Citrus Tristeza Disease (CTD)</vt:lpstr>
      <vt:lpstr>Description</vt:lpstr>
      <vt:lpstr>History and Importance: </vt:lpstr>
      <vt:lpstr>Etiology</vt:lpstr>
      <vt:lpstr>Symptoms</vt:lpstr>
      <vt:lpstr>Symptoms</vt:lpstr>
      <vt:lpstr>Symptoms</vt:lpstr>
      <vt:lpstr>Symptoms</vt:lpstr>
      <vt:lpstr>Transmission</vt:lpstr>
      <vt:lpstr>Disease cycle</vt:lpstr>
      <vt:lpstr>Management: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BANANA BUNCHY TOP</dc:title>
  <dc:creator>salman</dc:creator>
  <cp:lastModifiedBy>Windows User</cp:lastModifiedBy>
  <cp:revision>24</cp:revision>
  <dcterms:created xsi:type="dcterms:W3CDTF">2015-04-10T01:34:07Z</dcterms:created>
  <dcterms:modified xsi:type="dcterms:W3CDTF">2020-02-16T17:58:55Z</dcterms:modified>
</cp:coreProperties>
</file>