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8" r:id="rId3"/>
    <p:sldId id="259" r:id="rId4"/>
    <p:sldId id="271" r:id="rId5"/>
    <p:sldId id="267" r:id="rId6"/>
    <p:sldId id="265" r:id="rId7"/>
    <p:sldId id="268" r:id="rId8"/>
    <p:sldId id="269" r:id="rId9"/>
    <p:sldId id="270" r:id="rId10"/>
    <p:sldId id="275"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FA01EA-B3CB-423F-98B4-D64C0D45E570}"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88730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A01EA-B3CB-423F-98B4-D64C0D45E570}"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2745904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A01EA-B3CB-423F-98B4-D64C0D45E570}"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143166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684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A01EA-B3CB-423F-98B4-D64C0D45E570}"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3716190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FA01EA-B3CB-423F-98B4-D64C0D45E570}"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3870190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FA01EA-B3CB-423F-98B4-D64C0D45E570}"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991576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FA01EA-B3CB-423F-98B4-D64C0D45E570}" type="datetimeFigureOut">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213059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FA01EA-B3CB-423F-98B4-D64C0D45E570}" type="datetimeFigureOut">
              <a:rPr lang="en-US" smtClean="0"/>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3124143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A01EA-B3CB-423F-98B4-D64C0D45E570}" type="datetimeFigureOut">
              <a:rPr lang="en-US" smtClean="0"/>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4117006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A01EA-B3CB-423F-98B4-D64C0D45E570}"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290849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A01EA-B3CB-423F-98B4-D64C0D45E570}"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ACD37B-0D50-4BA1-8FD7-AEFF07A8F91C}" type="slidenum">
              <a:rPr lang="en-US" smtClean="0"/>
              <a:t>‹#›</a:t>
            </a:fld>
            <a:endParaRPr lang="en-US"/>
          </a:p>
        </p:txBody>
      </p:sp>
    </p:spTree>
    <p:extLst>
      <p:ext uri="{BB962C8B-B14F-4D97-AF65-F5344CB8AC3E}">
        <p14:creationId xmlns:p14="http://schemas.microsoft.com/office/powerpoint/2010/main" val="3719802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A01EA-B3CB-423F-98B4-D64C0D45E570}" type="datetimeFigureOut">
              <a:rPr lang="en-US" smtClean="0"/>
              <a:t>10/28/2020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CD37B-0D50-4BA1-8FD7-AEFF07A8F91C}" type="slidenum">
              <a:rPr lang="en-US" smtClean="0"/>
              <a:t>‹#›</a:t>
            </a:fld>
            <a:endParaRPr lang="en-US"/>
          </a:p>
        </p:txBody>
      </p:sp>
    </p:spTree>
    <p:extLst>
      <p:ext uri="{BB962C8B-B14F-4D97-AF65-F5344CB8AC3E}">
        <p14:creationId xmlns:p14="http://schemas.microsoft.com/office/powerpoint/2010/main" val="1413307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9397" y="850006"/>
            <a:ext cx="10303099" cy="4431983"/>
          </a:xfrm>
          <a:prstGeom prst="rect">
            <a:avLst/>
          </a:prstGeom>
          <a:noFill/>
        </p:spPr>
        <p:txBody>
          <a:bodyPr wrap="square" rtlCol="0">
            <a:spAutoFit/>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Subject:</a:t>
            </a:r>
            <a:r>
              <a:rPr lang="en-US" sz="3200" dirty="0" smtClean="0">
                <a:latin typeface="Times New Roman" pitchFamily="18" charset="0"/>
                <a:cs typeface="Times New Roman" pitchFamily="18" charset="0"/>
              </a:rPr>
              <a:t>	Quantitative Technique and Statistical Inference</a:t>
            </a:r>
            <a:br>
              <a:rPr lang="en-US" sz="3200"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Class:</a:t>
            </a:r>
            <a:r>
              <a:rPr lang="en-US" sz="3200" dirty="0" smtClean="0">
                <a:latin typeface="Times New Roman" pitchFamily="18" charset="0"/>
                <a:cs typeface="Times New Roman" pitchFamily="18" charset="0"/>
              </a:rPr>
              <a:t>	MCOM 1</a:t>
            </a:r>
            <a:r>
              <a:rPr lang="en-US" sz="3200" baseline="30000" dirty="0" smtClean="0">
                <a:latin typeface="Times New Roman" pitchFamily="18" charset="0"/>
                <a:cs typeface="Times New Roman" pitchFamily="18" charset="0"/>
              </a:rPr>
              <a:t>st</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Lecture:</a:t>
            </a:r>
            <a:r>
              <a:rPr lang="en-US" sz="3200" dirty="0" smtClean="0">
                <a:latin typeface="Times New Roman" pitchFamily="18" charset="0"/>
                <a:cs typeface="Times New Roman" pitchFamily="18" charset="0"/>
              </a:rPr>
              <a:t>	1</a:t>
            </a:r>
            <a:r>
              <a:rPr lang="en-US" sz="3200" baseline="30000" dirty="0" smtClean="0">
                <a:latin typeface="Times New Roman" pitchFamily="18" charset="0"/>
                <a:cs typeface="Times New Roman" pitchFamily="18" charset="0"/>
              </a:rPr>
              <a:t>st</a:t>
            </a:r>
            <a:r>
              <a:rPr lang="en-US" sz="3200" dirty="0" smtClean="0">
                <a:latin typeface="Times New Roman" pitchFamily="18" charset="0"/>
                <a:cs typeface="Times New Roman" pitchFamily="18" charset="0"/>
              </a:rPr>
              <a:t> week</a:t>
            </a:r>
            <a:br>
              <a:rPr lang="en-US" sz="3200"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Topic:</a:t>
            </a:r>
            <a:r>
              <a:rPr lang="en-US" sz="3200" dirty="0" smtClean="0">
                <a:latin typeface="Times New Roman" pitchFamily="18" charset="0"/>
                <a:cs typeface="Times New Roman" pitchFamily="18" charset="0"/>
              </a:rPr>
              <a:t>	Introduction of Statistics</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extLst>
      <p:ext uri="{BB962C8B-B14F-4D97-AF65-F5344CB8AC3E}">
        <p14:creationId xmlns:p14="http://schemas.microsoft.com/office/powerpoint/2010/main" val="3403145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3183" y="425003"/>
            <a:ext cx="11771290" cy="5632311"/>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Use &amp; Applications of Statistics</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has a number of application in marketing, economics, medical, banking and finance, </a:t>
            </a:r>
            <a:r>
              <a:rPr lang="en-US" sz="2400" dirty="0" smtClean="0">
                <a:latin typeface="Times New Roman" panose="02020603050405020304" pitchFamily="18" charset="0"/>
                <a:cs typeface="Times New Roman" panose="02020603050405020304" pitchFamily="18" charset="0"/>
              </a:rPr>
              <a:t>p</a:t>
            </a:r>
            <a:r>
              <a:rPr lang="en-US" sz="2400" dirty="0" smtClean="0">
                <a:latin typeface="Times New Roman" panose="02020603050405020304" pitchFamily="18" charset="0"/>
                <a:cs typeface="Times New Roman" panose="02020603050405020304" pitchFamily="18" charset="0"/>
              </a:rPr>
              <a:t>sychology</a:t>
            </a:r>
            <a:r>
              <a:rPr lang="en-US" sz="2400" dirty="0" smtClean="0">
                <a:latin typeface="Times New Roman" panose="02020603050405020304" pitchFamily="18" charset="0"/>
                <a:cs typeface="Times New Roman" panose="02020603050405020304" pitchFamily="18" charset="0"/>
              </a:rPr>
              <a:t>, c</a:t>
            </a:r>
            <a:r>
              <a:rPr lang="en-US" sz="2400" dirty="0" smtClean="0">
                <a:latin typeface="Times New Roman" panose="02020603050405020304" pitchFamily="18" charset="0"/>
                <a:cs typeface="Times New Roman" panose="02020603050405020304" pitchFamily="18" charset="0"/>
              </a:rPr>
              <a:t>hemistry and so on.</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helps in collecting appropriate quantitative data.</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To predict the decision regarding future outcomes.</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To estimate the unknown quantities.</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To establish association between factors.</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Quality testing is another use of statistics in every area of life.</a:t>
            </a:r>
          </a:p>
          <a:p>
            <a:pPr marL="514350" indent="-514350" algn="just">
              <a:lnSpc>
                <a:spcPct val="150000"/>
              </a:lnSpc>
              <a:buFont typeface="+mj-lt"/>
              <a:buAutoNum type="romanLcPeriod"/>
            </a:pPr>
            <a:endParaRPr lang="en-US" sz="2400" dirty="0" smtClean="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956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1820" y="270456"/>
            <a:ext cx="11668259" cy="5170646"/>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Characteristics of Statistics</a:t>
            </a:r>
          </a:p>
          <a:p>
            <a:pPr algn="just">
              <a:lnSpc>
                <a:spcPct val="150000"/>
              </a:lnSpc>
            </a:pPr>
            <a:r>
              <a:rPr lang="en-US" sz="2400" dirty="0" smtClean="0">
                <a:latin typeface="Times New Roman" panose="02020603050405020304" pitchFamily="18" charset="0"/>
                <a:cs typeface="Times New Roman" panose="02020603050405020304" pitchFamily="18" charset="0"/>
              </a:rPr>
              <a:t>Statistics (as data) have the following characteristics</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are aggregates of facts</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are affected to great by multiplicity of causes</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are numerically expressed</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are enumerated or estimated according to reasonable standards of accuracy</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are collected in a systematic manner</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are collected with a definite object in view</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are capable of being placed in relation to each other</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2060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546" y="231820"/>
            <a:ext cx="11874322" cy="4062651"/>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Limitation of Statistics</a:t>
            </a:r>
          </a:p>
          <a:p>
            <a:pPr algn="just">
              <a:lnSpc>
                <a:spcPct val="150000"/>
              </a:lnSpc>
            </a:pPr>
            <a:r>
              <a:rPr lang="en-US" sz="2400" dirty="0" smtClean="0">
                <a:latin typeface="Times New Roman" panose="02020603050405020304" pitchFamily="18" charset="0"/>
                <a:cs typeface="Times New Roman" panose="02020603050405020304" pitchFamily="18" charset="0"/>
              </a:rPr>
              <a:t>The following are some limitation of statistics</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Statistics deals with facts which can be numerically measured</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Statistical results true only on the average or in the long run</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Misleading results</a:t>
            </a:r>
          </a:p>
          <a:p>
            <a:pPr marL="514350" indent="-514350" algn="just">
              <a:lnSpc>
                <a:spcPct val="150000"/>
              </a:lnSpc>
              <a:buFont typeface="+mj-lt"/>
              <a:buAutoNum type="romanLcPeriod"/>
            </a:pPr>
            <a:r>
              <a:rPr lang="en-US" sz="2400" dirty="0" smtClean="0">
                <a:latin typeface="Times New Roman" panose="02020603050405020304" pitchFamily="18" charset="0"/>
                <a:cs typeface="Times New Roman" panose="02020603050405020304" pitchFamily="18" charset="0"/>
              </a:rPr>
              <a:t>Experience matters</a:t>
            </a: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138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Introduction of Statistics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6646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518" y="334851"/>
            <a:ext cx="11449319" cy="5887791"/>
          </a:xfrm>
        </p:spPr>
        <p:txBody>
          <a:bodyPr/>
          <a:lstStyle/>
          <a:p>
            <a:pPr marL="0" indent="0" algn="just">
              <a:spcBef>
                <a:spcPts val="600"/>
              </a:spcBef>
              <a:spcAft>
                <a:spcPts val="600"/>
              </a:spcAft>
              <a:buNone/>
            </a:pPr>
            <a:r>
              <a:rPr lang="en-US" sz="3200" b="1" dirty="0">
                <a:latin typeface="Times New Roman" panose="02020603050405020304" pitchFamily="18" charset="0"/>
                <a:cs typeface="Times New Roman" panose="02020603050405020304" pitchFamily="18" charset="0"/>
              </a:rPr>
              <a:t>What is </a:t>
            </a:r>
            <a:r>
              <a:rPr lang="en-US" sz="3200" b="1" dirty="0" smtClean="0">
                <a:latin typeface="Times New Roman" panose="02020603050405020304" pitchFamily="18" charset="0"/>
                <a:cs typeface="Times New Roman" panose="02020603050405020304" pitchFamily="18" charset="0"/>
              </a:rPr>
              <a:t>Statistics?</a:t>
            </a:r>
            <a:endParaRPr lang="en-US" sz="3200" b="1" dirty="0">
              <a:latin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en-US" dirty="0">
                <a:latin typeface="Times New Roman" panose="02020603050405020304" pitchFamily="18" charset="0"/>
                <a:cs typeface="Times New Roman" panose="02020603050405020304" pitchFamily="18" charset="0"/>
              </a:rPr>
              <a:t>Statistics is </a:t>
            </a:r>
            <a:r>
              <a:rPr lang="en-US" dirty="0" smtClean="0">
                <a:latin typeface="Times New Roman" panose="02020603050405020304" pitchFamily="18" charset="0"/>
                <a:cs typeface="Times New Roman" panose="02020603050405020304" pitchFamily="18" charset="0"/>
              </a:rPr>
              <a:t>the science of conducting studies to</a:t>
            </a:r>
            <a:endParaRPr lang="en-US" dirty="0">
              <a:latin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en-US" dirty="0" smtClean="0">
                <a:latin typeface="Times New Roman" panose="02020603050405020304" pitchFamily="18" charset="0"/>
                <a:cs typeface="Times New Roman" panose="02020603050405020304" pitchFamily="18" charset="0"/>
              </a:rPr>
              <a:t>Collect</a:t>
            </a:r>
          </a:p>
          <a:p>
            <a:pPr marL="0" indent="0" algn="just">
              <a:spcBef>
                <a:spcPts val="600"/>
              </a:spcBef>
              <a:spcAft>
                <a:spcPts val="600"/>
              </a:spcAft>
              <a:buNone/>
            </a:pPr>
            <a:r>
              <a:rPr lang="en-US" dirty="0" smtClean="0">
                <a:latin typeface="Times New Roman" panose="02020603050405020304" pitchFamily="18" charset="0"/>
                <a:cs typeface="Times New Roman" panose="02020603050405020304" pitchFamily="18" charset="0"/>
              </a:rPr>
              <a:t>Organize Summarize</a:t>
            </a:r>
            <a:endParaRPr lang="en-US" dirty="0">
              <a:latin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en-US" dirty="0" smtClean="0">
                <a:latin typeface="Times New Roman" panose="02020603050405020304" pitchFamily="18" charset="0"/>
                <a:cs typeface="Times New Roman" panose="02020603050405020304" pitchFamily="18" charset="0"/>
              </a:rPr>
              <a:t>Analyze and</a:t>
            </a:r>
            <a:endParaRPr lang="en-US" dirty="0">
              <a:latin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en-US" dirty="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raw conclusions from data.</a:t>
            </a:r>
            <a:endParaRPr lang="en-US" dirty="0">
              <a:latin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en-US" b="1" dirty="0">
                <a:latin typeface="Times New Roman" panose="02020603050405020304" pitchFamily="18" charset="0"/>
                <a:cs typeface="Times New Roman" panose="02020603050405020304" pitchFamily="18" charset="0"/>
              </a:rPr>
              <a:t>                                      OR</a:t>
            </a:r>
          </a:p>
          <a:p>
            <a:pPr marL="0" indent="0" algn="just">
              <a:spcBef>
                <a:spcPts val="600"/>
              </a:spcBef>
              <a:spcAft>
                <a:spcPts val="600"/>
              </a:spcAft>
              <a:buNone/>
            </a:pPr>
            <a:r>
              <a:rPr lang="en-US" dirty="0" smtClean="0">
                <a:latin typeface="Times New Roman" panose="02020603050405020304" pitchFamily="18" charset="0"/>
                <a:cs typeface="Times New Roman" panose="02020603050405020304" pitchFamily="18" charset="0"/>
              </a:rPr>
              <a:t>Statistics </a:t>
            </a:r>
            <a:r>
              <a:rPr lang="en-US" dirty="0" smtClean="0">
                <a:latin typeface="Times New Roman" panose="02020603050405020304" pitchFamily="18" charset="0"/>
                <a:cs typeface="Times New Roman" panose="02020603050405020304" pitchFamily="18" charset="0"/>
              </a:rPr>
              <a:t>is a branch of mathematics dealing with the </a:t>
            </a:r>
            <a:r>
              <a:rPr lang="en-US" dirty="0" smtClean="0">
                <a:latin typeface="Times New Roman" panose="02020603050405020304" pitchFamily="18" charset="0"/>
                <a:cs typeface="Times New Roman" panose="02020603050405020304" pitchFamily="18" charset="0"/>
              </a:rPr>
              <a:t>collection, presentation</a:t>
            </a:r>
            <a:r>
              <a:rPr lang="en-US" dirty="0">
                <a:latin typeface="Times New Roman" panose="02020603050405020304" pitchFamily="18" charset="0"/>
                <a:cs typeface="Times New Roman" panose="02020603050405020304" pitchFamily="18" charset="0"/>
              </a:rPr>
              <a:t>, and analysis </a:t>
            </a:r>
            <a:r>
              <a:rPr lang="en-US" dirty="0" smtClean="0">
                <a:latin typeface="Times New Roman" panose="02020603050405020304" pitchFamily="18" charset="0"/>
                <a:cs typeface="Times New Roman" panose="02020603050405020304" pitchFamily="18" charset="0"/>
              </a:rPr>
              <a:t>interpretation of data</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33153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1820" y="218941"/>
            <a:ext cx="11603865" cy="6186309"/>
          </a:xfrm>
          <a:prstGeom prst="rect">
            <a:avLst/>
          </a:prstGeom>
          <a:noFill/>
        </p:spPr>
        <p:txBody>
          <a:bodyPr wrap="square" rtlCol="0">
            <a:spAutoFit/>
          </a:bodyPr>
          <a:lstStyle/>
          <a:p>
            <a:pPr algn="just">
              <a:spcBef>
                <a:spcPts val="600"/>
              </a:spcBef>
              <a:spcAft>
                <a:spcPts val="600"/>
              </a:spcAft>
            </a:pPr>
            <a:r>
              <a:rPr lang="en-US" sz="2800" b="1" dirty="0" smtClean="0">
                <a:latin typeface="Times New Roman" panose="02020603050405020304" pitchFamily="18" charset="0"/>
                <a:cs typeface="Times New Roman" panose="02020603050405020304" pitchFamily="18" charset="0"/>
              </a:rPr>
              <a:t>Definitions of Statistics</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The kings and rulers in the ancient times were interested in their manpower. They conducted census to get information about their population. In those days statistics was defined as</a:t>
            </a:r>
          </a:p>
          <a:p>
            <a:pPr algn="ctr">
              <a:spcBef>
                <a:spcPts val="600"/>
              </a:spcBef>
              <a:spcAft>
                <a:spcPts val="600"/>
              </a:spcAft>
            </a:pPr>
            <a:r>
              <a:rPr lang="en-US" sz="2400" b="1" dirty="0" smtClean="0">
                <a:latin typeface="Times New Roman" panose="02020603050405020304" pitchFamily="18" charset="0"/>
                <a:cs typeface="Times New Roman" panose="02020603050405020304" pitchFamily="18" charset="0"/>
              </a:rPr>
              <a:t>“the science of kings, political arithmetic and science of statecraft”.</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A.L. </a:t>
            </a:r>
            <a:r>
              <a:rPr lang="en-US" sz="2400" dirty="0" err="1" smtClean="0">
                <a:latin typeface="Times New Roman" panose="02020603050405020304" pitchFamily="18" charset="0"/>
                <a:cs typeface="Times New Roman" panose="02020603050405020304" pitchFamily="18" charset="0"/>
              </a:rPr>
              <a:t>Bowley</a:t>
            </a:r>
            <a:r>
              <a:rPr lang="en-US" sz="2400" dirty="0" smtClean="0">
                <a:latin typeface="Times New Roman" panose="02020603050405020304" pitchFamily="18" charset="0"/>
                <a:cs typeface="Times New Roman" panose="02020603050405020304" pitchFamily="18" charset="0"/>
              </a:rPr>
              <a:t> defined statistics as</a:t>
            </a:r>
          </a:p>
          <a:p>
            <a:pPr algn="ctr">
              <a:spcBef>
                <a:spcPts val="600"/>
              </a:spcBef>
              <a:spcAft>
                <a:spcPts val="600"/>
              </a:spcAft>
            </a:pPr>
            <a:r>
              <a:rPr lang="en-US" sz="2400" b="1" dirty="0" smtClean="0">
                <a:latin typeface="Times New Roman" panose="02020603050405020304" pitchFamily="18" charset="0"/>
                <a:cs typeface="Times New Roman" panose="02020603050405020304" pitchFamily="18" charset="0"/>
              </a:rPr>
              <a:t>“statistics is the science of counting”.</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A.L. </a:t>
            </a:r>
            <a:r>
              <a:rPr lang="en-US" sz="2400" dirty="0" err="1" smtClean="0">
                <a:latin typeface="Times New Roman" panose="02020603050405020304" pitchFamily="18" charset="0"/>
                <a:cs typeface="Times New Roman" panose="02020603050405020304" pitchFamily="18" charset="0"/>
              </a:rPr>
              <a:t>Bowely</a:t>
            </a:r>
            <a:r>
              <a:rPr lang="en-US" sz="2400" dirty="0" smtClean="0">
                <a:latin typeface="Times New Roman" panose="02020603050405020304" pitchFamily="18" charset="0"/>
                <a:cs typeface="Times New Roman" panose="02020603050405020304" pitchFamily="18" charset="0"/>
              </a:rPr>
              <a:t> has also defined it as</a:t>
            </a:r>
          </a:p>
          <a:p>
            <a:pPr algn="ctr">
              <a:spcBef>
                <a:spcPts val="600"/>
              </a:spcBef>
              <a:spcAft>
                <a:spcPts val="600"/>
              </a:spcAft>
            </a:pPr>
            <a:r>
              <a:rPr lang="en-US" sz="2400" b="1" dirty="0" smtClean="0">
                <a:latin typeface="Times New Roman" panose="02020603050405020304" pitchFamily="18" charset="0"/>
                <a:cs typeface="Times New Roman" panose="02020603050405020304" pitchFamily="18" charset="0"/>
              </a:rPr>
              <a:t>“science of averages”.</a:t>
            </a:r>
          </a:p>
          <a:p>
            <a:pPr algn="just">
              <a:spcBef>
                <a:spcPts val="600"/>
              </a:spcBef>
              <a:spcAft>
                <a:spcPts val="600"/>
              </a:spcAft>
            </a:pPr>
            <a:r>
              <a:rPr lang="en-US" sz="2400" dirty="0" smtClean="0">
                <a:latin typeface="Times New Roman" panose="02020603050405020304" pitchFamily="18" charset="0"/>
                <a:cs typeface="Times New Roman" panose="02020603050405020304" pitchFamily="18" charset="0"/>
              </a:rPr>
              <a:t>The modern definition of statistics can be defined as</a:t>
            </a:r>
          </a:p>
          <a:p>
            <a:pPr algn="ctr">
              <a:spcBef>
                <a:spcPts val="600"/>
              </a:spcBef>
              <a:spcAft>
                <a:spcPts val="600"/>
              </a:spcAft>
            </a:pPr>
            <a:r>
              <a:rPr lang="en-US" sz="2400" b="1" dirty="0" smtClean="0">
                <a:latin typeface="Times New Roman" panose="02020603050405020304" pitchFamily="18" charset="0"/>
                <a:cs typeface="Times New Roman" panose="02020603050405020304" pitchFamily="18" charset="0"/>
              </a:rPr>
              <a:t>“statistics are the numerical statements of facts capable of analysis and interpretation and the science of statistics is the study of the principles and the methods applied in collecting, presenting, analysis and interpreting the numerical data in any field of inquiry”.</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61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hatsApp Image 2020-10-28 at 8.08.16 PM"/>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a:noFill/>
          <a:ln>
            <a:noFill/>
          </a:ln>
        </p:spPr>
      </p:pic>
    </p:spTree>
    <p:extLst>
      <p:ext uri="{BB962C8B-B14F-4D97-AF65-F5344CB8AC3E}">
        <p14:creationId xmlns:p14="http://schemas.microsoft.com/office/powerpoint/2010/main" val="3912731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56" y="321972"/>
            <a:ext cx="11500834" cy="8356134"/>
          </a:xfrm>
          <a:prstGeom prst="rect">
            <a:avLst/>
          </a:prstGeom>
          <a:noFill/>
        </p:spPr>
        <p:txBody>
          <a:bodyPr wrap="square" rtlCol="0">
            <a:spAutoFit/>
          </a:bodyPr>
          <a:lstStyle/>
          <a:p>
            <a:pPr algn="just">
              <a:lnSpc>
                <a:spcPct val="150000"/>
              </a:lnSpc>
            </a:pPr>
            <a:r>
              <a:rPr lang="en-US" sz="2800" b="1" dirty="0" smtClean="0">
                <a:latin typeface="Times New Roman" panose="02020603050405020304" pitchFamily="18" charset="0"/>
                <a:cs typeface="Times New Roman" panose="02020603050405020304" pitchFamily="18" charset="0"/>
              </a:rPr>
              <a:t>Meaning of Statistics</a:t>
            </a:r>
          </a:p>
          <a:p>
            <a:pPr algn="just">
              <a:lnSpc>
                <a:spcPct val="150000"/>
              </a:lnSpc>
            </a:pPr>
            <a:r>
              <a:rPr lang="en-US" sz="2200" dirty="0" smtClean="0">
                <a:latin typeface="Times New Roman" panose="02020603050405020304" pitchFamily="18" charset="0"/>
                <a:cs typeface="Times New Roman" panose="02020603050405020304" pitchFamily="18" charset="0"/>
              </a:rPr>
              <a:t>At present, this word is used to give the following three meanings.</a:t>
            </a:r>
          </a:p>
          <a:p>
            <a:pPr marL="457200" indent="-457200" algn="just">
              <a:lnSpc>
                <a:spcPct val="150000"/>
              </a:lnSpc>
              <a:buFont typeface="+mj-lt"/>
              <a:buAutoNum type="arabicPeriod"/>
            </a:pPr>
            <a:r>
              <a:rPr lang="en-US" sz="2200" b="1" dirty="0" smtClean="0">
                <a:latin typeface="Times New Roman" panose="02020603050405020304" pitchFamily="18" charset="0"/>
                <a:cs typeface="Times New Roman" panose="02020603050405020304" pitchFamily="18" charset="0"/>
              </a:rPr>
              <a:t>Plural Sense</a:t>
            </a:r>
          </a:p>
          <a:p>
            <a:pPr algn="just">
              <a:lnSpc>
                <a:spcPct val="150000"/>
              </a:lnSpc>
            </a:pPr>
            <a:r>
              <a:rPr lang="en-US" sz="2200" dirty="0" smtClean="0">
                <a:latin typeface="Times New Roman" panose="02020603050405020304" pitchFamily="18" charset="0"/>
                <a:cs typeface="Times New Roman" panose="02020603050405020304" pitchFamily="18" charset="0"/>
              </a:rPr>
              <a:t>Firstly it is used in plural sense to refer to numerical facts and figures in any field of study. These facts are collected in a systematic manner with a definite purpose in view. Often we read about statistics of deaths and births, price statistics, agricultural statistics etc. </a:t>
            </a:r>
          </a:p>
          <a:p>
            <a:pPr marL="457200" indent="-457200" algn="just">
              <a:lnSpc>
                <a:spcPct val="150000"/>
              </a:lnSpc>
              <a:buFont typeface="+mj-lt"/>
              <a:buAutoNum type="arabicPeriod" startAt="2"/>
            </a:pPr>
            <a:r>
              <a:rPr lang="en-US" sz="2200" b="1" dirty="0" smtClean="0">
                <a:latin typeface="Times New Roman" panose="02020603050405020304" pitchFamily="18" charset="0"/>
                <a:cs typeface="Times New Roman" panose="02020603050405020304" pitchFamily="18" charset="0"/>
              </a:rPr>
              <a:t>Singular Sense</a:t>
            </a:r>
          </a:p>
          <a:p>
            <a:pPr algn="just">
              <a:lnSpc>
                <a:spcPct val="150000"/>
              </a:lnSpc>
            </a:pPr>
            <a:r>
              <a:rPr lang="en-US" sz="2200" dirty="0" smtClean="0">
                <a:latin typeface="Times New Roman" panose="02020603050405020304" pitchFamily="18" charset="0"/>
                <a:cs typeface="Times New Roman" panose="02020603050405020304" pitchFamily="18" charset="0"/>
              </a:rPr>
              <a:t>Secondly, the word statistics is used in the singular sense. In this sense, it refers to the science comprising methods which are used in the collection, presentation, analysis and interpretation of numerical data. These methods are used when we want to draw conclusions about a given phenomenon from the relevant data</a:t>
            </a:r>
          </a:p>
          <a:p>
            <a:pPr algn="just">
              <a:lnSpc>
                <a:spcPct val="150000"/>
              </a:lnSpc>
            </a:pPr>
            <a:endParaRPr lang="en-US" sz="2200" dirty="0" smtClean="0">
              <a:latin typeface="Times New Roman" panose="02020603050405020304" pitchFamily="18" charset="0"/>
              <a:cs typeface="Times New Roman" panose="02020603050405020304" pitchFamily="18" charset="0"/>
            </a:endParaRPr>
          </a:p>
          <a:p>
            <a:pPr algn="just">
              <a:lnSpc>
                <a:spcPct val="150000"/>
              </a:lnSpc>
            </a:pPr>
            <a:endParaRPr lang="en-US" sz="2200" dirty="0" smtClean="0">
              <a:latin typeface="Times New Roman" panose="02020603050405020304" pitchFamily="18" charset="0"/>
              <a:cs typeface="Times New Roman" panose="02020603050405020304" pitchFamily="18" charset="0"/>
            </a:endParaRPr>
          </a:p>
          <a:p>
            <a:pPr algn="just">
              <a:lnSpc>
                <a:spcPct val="150000"/>
              </a:lnSpc>
            </a:pPr>
            <a:endParaRPr lang="en-US" sz="2200" dirty="0" smtClean="0">
              <a:latin typeface="Times New Roman" panose="02020603050405020304" pitchFamily="18" charset="0"/>
              <a:cs typeface="Times New Roman" panose="02020603050405020304" pitchFamily="18" charset="0"/>
            </a:endParaRPr>
          </a:p>
          <a:p>
            <a:pPr algn="just">
              <a:lnSpc>
                <a:spcPct val="150000"/>
              </a:lnSpc>
            </a:pPr>
            <a:endParaRPr lang="en-US" sz="2200" dirty="0" smtClean="0">
              <a:latin typeface="Times New Roman" panose="02020603050405020304" pitchFamily="18" charset="0"/>
              <a:cs typeface="Times New Roman" panose="02020603050405020304" pitchFamily="18" charset="0"/>
            </a:endParaRPr>
          </a:p>
          <a:p>
            <a:pPr algn="just">
              <a:lnSpc>
                <a:spcPct val="150000"/>
              </a:lnSpc>
            </a:pP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8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4851" y="360608"/>
            <a:ext cx="11333408" cy="2954655"/>
          </a:xfrm>
          <a:prstGeom prst="rect">
            <a:avLst/>
          </a:prstGeom>
          <a:noFill/>
        </p:spPr>
        <p:txBody>
          <a:bodyPr wrap="square" rtlCol="0">
            <a:spAutoFit/>
          </a:bodyPr>
          <a:lstStyle/>
          <a:p>
            <a:pPr marL="514350" indent="-514350" algn="just">
              <a:lnSpc>
                <a:spcPct val="150000"/>
              </a:lnSpc>
              <a:buFont typeface="+mj-lt"/>
              <a:buAutoNum type="arabicPeriod" startAt="3"/>
            </a:pPr>
            <a:r>
              <a:rPr lang="en-US" sz="2800" b="1" dirty="0" smtClean="0">
                <a:latin typeface="Times New Roman" panose="02020603050405020304" pitchFamily="18" charset="0"/>
                <a:cs typeface="Times New Roman" panose="02020603050405020304" pitchFamily="18" charset="0"/>
              </a:rPr>
              <a:t>Technical Sense as Plural of Statistic</a:t>
            </a:r>
          </a:p>
          <a:p>
            <a:pPr algn="just">
              <a:lnSpc>
                <a:spcPct val="150000"/>
              </a:lnSpc>
            </a:pPr>
            <a:r>
              <a:rPr lang="en-US" sz="2400" dirty="0" smtClean="0">
                <a:latin typeface="Times New Roman" panose="02020603050405020304" pitchFamily="18" charset="0"/>
                <a:cs typeface="Times New Roman" panose="02020603050405020304" pitchFamily="18" charset="0"/>
              </a:rPr>
              <a:t>Thirdly, the word statistics is used in a technical sense as plural of statistic. By statistic, we mean a quantity calculated from few observations taken on sample bases. If we select at random ten students from a class of fifty students, </a:t>
            </a:r>
            <a:r>
              <a:rPr lang="en-US" sz="2400" dirty="0" err="1" smtClean="0">
                <a:latin typeface="Times New Roman" panose="02020603050405020304" pitchFamily="18" charset="0"/>
                <a:cs typeface="Times New Roman" panose="02020603050405020304" pitchFamily="18" charset="0"/>
              </a:rPr>
              <a:t>easure</a:t>
            </a:r>
            <a:r>
              <a:rPr lang="en-US" sz="2400" dirty="0" smtClean="0">
                <a:latin typeface="Times New Roman" panose="02020603050405020304" pitchFamily="18" charset="0"/>
                <a:cs typeface="Times New Roman" panose="02020603050405020304" pitchFamily="18" charset="0"/>
              </a:rPr>
              <a:t> their heights and find the average height; this average is a statistic.</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2782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8941" y="270456"/>
            <a:ext cx="11642501" cy="6832640"/>
          </a:xfrm>
          <a:prstGeom prst="rect">
            <a:avLst/>
          </a:prstGeom>
          <a:noFill/>
        </p:spPr>
        <p:txBody>
          <a:bodyPr wrap="square" rtlCol="0">
            <a:spAutoFit/>
          </a:bodyPr>
          <a:lstStyle/>
          <a:p>
            <a:pPr>
              <a:lnSpc>
                <a:spcPct val="150000"/>
              </a:lnSpc>
            </a:pPr>
            <a:r>
              <a:rPr lang="en-US" sz="2800" b="1" dirty="0" smtClean="0">
                <a:latin typeface="Times New Roman" panose="02020603050405020304" pitchFamily="18" charset="0"/>
                <a:cs typeface="Times New Roman" panose="02020603050405020304" pitchFamily="18" charset="0"/>
              </a:rPr>
              <a:t>Branches of Statistics</a:t>
            </a:r>
          </a:p>
          <a:p>
            <a:pPr>
              <a:lnSpc>
                <a:spcPct val="150000"/>
              </a:lnSpc>
            </a:pPr>
            <a:r>
              <a:rPr lang="en-US" sz="2400" dirty="0" smtClean="0">
                <a:latin typeface="Times New Roman" panose="02020603050405020304" pitchFamily="18" charset="0"/>
                <a:cs typeface="Times New Roman" panose="02020603050405020304" pitchFamily="18" charset="0"/>
              </a:rPr>
              <a:t>The science of statistics can be distributed in the following four branches</a:t>
            </a:r>
          </a:p>
          <a:p>
            <a:pPr marL="457200" indent="-457200">
              <a:lnSpc>
                <a:spcPct val="150000"/>
              </a:lnSpc>
              <a:buFont typeface="+mj-lt"/>
              <a:buAutoNum type="arabicPeriod"/>
            </a:pPr>
            <a:r>
              <a:rPr lang="en-US" sz="2400" b="1" dirty="0" smtClean="0">
                <a:latin typeface="Times New Roman" panose="02020603050405020304" pitchFamily="18" charset="0"/>
                <a:cs typeface="Times New Roman" panose="02020603050405020304" pitchFamily="18" charset="0"/>
              </a:rPr>
              <a:t>Theoretical Statistics</a:t>
            </a:r>
          </a:p>
          <a:p>
            <a:pPr>
              <a:lnSpc>
                <a:spcPct val="150000"/>
              </a:lnSpc>
            </a:pPr>
            <a:r>
              <a:rPr lang="en-US" sz="2400" dirty="0" smtClean="0">
                <a:latin typeface="Times New Roman" panose="02020603050405020304" pitchFamily="18" charset="0"/>
                <a:cs typeface="Times New Roman" panose="02020603050405020304" pitchFamily="18" charset="0"/>
              </a:rPr>
              <a:t>This branch of statistics deals with the rules and formulas used in statistical work. These rules are used in descriptive as well as inferential and applied statistics.</a:t>
            </a:r>
          </a:p>
          <a:p>
            <a:pPr marL="457200" indent="-457200">
              <a:lnSpc>
                <a:spcPct val="150000"/>
              </a:lnSpc>
              <a:buFont typeface="+mj-lt"/>
              <a:buAutoNum type="arabicPeriod" startAt="2"/>
            </a:pPr>
            <a:r>
              <a:rPr lang="en-US" sz="2400" b="1" dirty="0" smtClean="0">
                <a:latin typeface="Times New Roman" panose="02020603050405020304" pitchFamily="18" charset="0"/>
                <a:cs typeface="Times New Roman" panose="02020603050405020304" pitchFamily="18" charset="0"/>
              </a:rPr>
              <a:t>Descriptive Statistics</a:t>
            </a:r>
          </a:p>
          <a:p>
            <a:pPr>
              <a:lnSpc>
                <a:spcPct val="150000"/>
              </a:lnSpc>
            </a:pPr>
            <a:r>
              <a:rPr lang="en-US" sz="2400" dirty="0" smtClean="0">
                <a:latin typeface="Times New Roman" panose="02020603050405020304" pitchFamily="18" charset="0"/>
                <a:cs typeface="Times New Roman" panose="02020603050405020304" pitchFamily="18" charset="0"/>
              </a:rPr>
              <a:t>A branch of statistics that deals with the collection of data, its presentation in various forms, such as tables, graphs and diagrams and finding averages and other measures which would be describe the data is known as descriptive statistics. The purpose of descriptive statistics is to present the information in such a way that can rapidly help the decision maker. For example businessman make use of descriptive statistics in presenting their annual reports.</a:t>
            </a:r>
          </a:p>
          <a:p>
            <a:pPr>
              <a:lnSpc>
                <a:spcPct val="150000"/>
              </a:lnSpc>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4587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031" y="309093"/>
            <a:ext cx="11900079" cy="5575052"/>
          </a:xfrm>
          <a:prstGeom prst="rect">
            <a:avLst/>
          </a:prstGeom>
          <a:noFill/>
        </p:spPr>
        <p:txBody>
          <a:bodyPr wrap="square" rtlCol="0">
            <a:spAutoFit/>
          </a:bodyPr>
          <a:lstStyle/>
          <a:p>
            <a:pPr marL="457200" indent="-457200" algn="just">
              <a:lnSpc>
                <a:spcPct val="150000"/>
              </a:lnSpc>
              <a:buFont typeface="+mj-lt"/>
              <a:buAutoNum type="arabicPeriod" startAt="3"/>
            </a:pPr>
            <a:r>
              <a:rPr lang="en-US" sz="2400" b="1" dirty="0" smtClean="0">
                <a:latin typeface="Times New Roman" panose="02020603050405020304" pitchFamily="18" charset="0"/>
                <a:cs typeface="Times New Roman" panose="02020603050405020304" pitchFamily="18" charset="0"/>
              </a:rPr>
              <a:t>Inferential Statistics</a:t>
            </a:r>
          </a:p>
          <a:p>
            <a:pPr algn="just">
              <a:lnSpc>
                <a:spcPct val="150000"/>
              </a:lnSpc>
            </a:pPr>
            <a:r>
              <a:rPr lang="en-US" sz="2400" dirty="0" smtClean="0">
                <a:latin typeface="Times New Roman" panose="02020603050405020304" pitchFamily="18" charset="0"/>
                <a:cs typeface="Times New Roman" panose="02020603050405020304" pitchFamily="18" charset="0"/>
              </a:rPr>
              <a:t>A branch of statistics that deals with techniques used for analysis of data, making the estimates and drawing conclusions from limited information taken on sample basis and testing the reliability of the estimates is called inferential statistics. The knowledge of probability is used to make inferences about the population with the help of sample study. </a:t>
            </a:r>
          </a:p>
          <a:p>
            <a:pPr marL="457200" indent="-457200" algn="just">
              <a:lnSpc>
                <a:spcPct val="150000"/>
              </a:lnSpc>
              <a:buFont typeface="+mj-lt"/>
              <a:buAutoNum type="arabicPeriod" startAt="4"/>
            </a:pPr>
            <a:r>
              <a:rPr lang="en-US" sz="2400" b="1" dirty="0" smtClean="0">
                <a:latin typeface="Times New Roman" panose="02020603050405020304" pitchFamily="18" charset="0"/>
                <a:cs typeface="Times New Roman" panose="02020603050405020304" pitchFamily="18" charset="0"/>
              </a:rPr>
              <a:t>Applied Statistics</a:t>
            </a:r>
          </a:p>
          <a:p>
            <a:pPr algn="just">
              <a:lnSpc>
                <a:spcPct val="150000"/>
              </a:lnSpc>
            </a:pPr>
            <a:r>
              <a:rPr lang="en-US" sz="2400" dirty="0" smtClean="0">
                <a:latin typeface="Times New Roman" panose="02020603050405020304" pitchFamily="18" charset="0"/>
                <a:cs typeface="Times New Roman" panose="02020603050405020304" pitchFamily="18" charset="0"/>
              </a:rPr>
              <a:t>When the statistical knowledge is used in different fields of life it is known as applied statistics. It is used in the field s of business, economy, biometry, demography, agriculture, education, banking, insurance etc. suppose we take the prices of various commodities from the market. We can calculate the index numbers of prices to see the changes in the level of prices.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7923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806</Words>
  <Application>Microsoft Office PowerPoint</Application>
  <PresentationFormat>Widescreen</PresentationFormat>
  <Paragraphs>62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Introduction of Statistics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Subject: Quantitative Technique and    Statistical Inference Class: MCOM 1st Lecture: 1st week Topic: Introduction of Statistics     </dc:title>
  <dc:creator>ABC</dc:creator>
  <cp:lastModifiedBy>ABC</cp:lastModifiedBy>
  <cp:revision>10</cp:revision>
  <dcterms:created xsi:type="dcterms:W3CDTF">2020-10-28T14:24:16Z</dcterms:created>
  <dcterms:modified xsi:type="dcterms:W3CDTF">2020-10-28T16:21:16Z</dcterms:modified>
</cp:coreProperties>
</file>