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58" r:id="rId4"/>
    <p:sldId id="259" r:id="rId5"/>
    <p:sldId id="261" r:id="rId6"/>
    <p:sldId id="260" r:id="rId7"/>
    <p:sldId id="262" r:id="rId8"/>
    <p:sldId id="263" r:id="rId9"/>
    <p:sldId id="264" r:id="rId10"/>
    <p:sldId id="265" r:id="rId11"/>
    <p:sldId id="266" r:id="rId12"/>
    <p:sldId id="269"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7" autoAdjust="0"/>
  </p:normalViewPr>
  <p:slideViewPr>
    <p:cSldViewPr>
      <p:cViewPr>
        <p:scale>
          <a:sx n="100" d="100"/>
          <a:sy n="100" d="100"/>
        </p:scale>
        <p:origin x="-48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9B8085-50FA-4BF1-966E-4D21968BC230}" type="datetimeFigureOut">
              <a:rPr lang="en-US" smtClean="0"/>
              <a:pPr/>
              <a:t>4/30/2020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55FE45-41C0-4529-A18E-FC50CFB9A1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4" y="5254284"/>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9"/>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7"/>
            <a:ext cx="5791200" cy="365125"/>
          </a:xfrm>
        </p:spPr>
        <p:txBody>
          <a:bodyPr tIns="0" bIns="0" anchor="t"/>
          <a:lstStyle>
            <a:lvl1pPr algn="r">
              <a:defRPr sz="1000"/>
            </a:lvl1pPr>
          </a:lstStyle>
          <a:p>
            <a:fld id="{3EEB53BF-DD67-4DC8-BB2D-811176D7750C}" type="datetime1">
              <a:rPr lang="en-US" smtClean="0"/>
              <a:pPr/>
              <a:t>4/30/2020</a:t>
            </a:fld>
            <a:endParaRPr lang="en-US"/>
          </a:p>
        </p:txBody>
      </p:sp>
      <p:sp>
        <p:nvSpPr>
          <p:cNvPr id="17" name="Footer Placeholder 16"/>
          <p:cNvSpPr>
            <a:spLocks noGrp="1"/>
          </p:cNvSpPr>
          <p:nvPr>
            <p:ph type="ftr" sz="quarter" idx="11"/>
          </p:nvPr>
        </p:nvSpPr>
        <p:spPr>
          <a:xfrm>
            <a:off x="1371600" y="5650705"/>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8"/>
            <a:ext cx="502920" cy="365125"/>
          </a:xfrm>
        </p:spPr>
        <p:txBody>
          <a:bodyPr anchor="ctr"/>
          <a:lstStyle>
            <a:lvl1pPr algn="ctr">
              <a:defRPr sz="1300">
                <a:solidFill>
                  <a:srgbClr val="FFFFFF"/>
                </a:solidFill>
              </a:defRPr>
            </a:lvl1pPr>
          </a:lstStyle>
          <a:p>
            <a:fld id="{2420AF83-13C6-4703-B695-7E3B447AAA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67526F-E9F5-4FAD-9D6F-B0B2138F7F6B}" type="datetime1">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0AF83-13C6-4703-B695-7E3B447AAA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6BDDAC-A422-4816-B54B-684CCDEB21D8}" type="datetime1">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0AF83-13C6-4703-B695-7E3B447AAA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550600FF-0723-4D23-9972-70637D6BC245}" type="datetime1">
              <a:rPr lang="en-US" smtClean="0"/>
              <a:pPr/>
              <a:t>4/30/2020</a:t>
            </a:fld>
            <a:endParaRPr lang="en-US"/>
          </a:p>
        </p:txBody>
      </p:sp>
      <p:sp>
        <p:nvSpPr>
          <p:cNvPr id="5" name="Footer Placeholder 4"/>
          <p:cNvSpPr>
            <a:spLocks noGrp="1"/>
          </p:cNvSpPr>
          <p:nvPr>
            <p:ph type="ftr" sz="quarter" idx="11"/>
          </p:nvPr>
        </p:nvSpPr>
        <p:spPr>
          <a:xfrm>
            <a:off x="457200" y="6480970"/>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2420AF83-13C6-4703-B695-7E3B447AAA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5" y="7035"/>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4" y="309491"/>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52024416-3AE2-47B2-A5F8-953DA1980A70}" type="datetime1">
              <a:rPr lang="en-US" smtClean="0"/>
              <a:pPr/>
              <a:t>4/30/2020</a:t>
            </a:fld>
            <a:endParaRPr lang="en-US"/>
          </a:p>
        </p:txBody>
      </p:sp>
      <p:sp>
        <p:nvSpPr>
          <p:cNvPr id="5" name="Footer Placeholder 4"/>
          <p:cNvSpPr>
            <a:spLocks noGrp="1"/>
          </p:cNvSpPr>
          <p:nvPr>
            <p:ph type="ftr" sz="quarter" idx="11"/>
          </p:nvPr>
        </p:nvSpPr>
        <p:spPr>
          <a:xfrm>
            <a:off x="2619376" y="6480970"/>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2420AF83-13C6-4703-B695-7E3B447AAA6B}" type="slidenum">
              <a:rPr lang="en-US" smtClean="0"/>
              <a:pPr/>
              <a:t>‹#›</a:t>
            </a:fld>
            <a:endParaRPr lang="en-US"/>
          </a:p>
        </p:txBody>
      </p:sp>
      <p:cxnSp>
        <p:nvCxnSpPr>
          <p:cNvPr id="11" name="Straight Connector 10"/>
          <p:cNvCxnSpPr/>
          <p:nvPr/>
        </p:nvCxnSpPr>
        <p:spPr>
          <a:xfrm rot="10800000">
            <a:off x="6468795"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5"/>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8"/>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8"/>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F149C1BB-412E-41D1-819E-C79AA42AFB97}" type="datetime1">
              <a:rPr lang="en-US" smtClean="0"/>
              <a:pPr/>
              <a:t>4/30/2020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2420AF83-13C6-4703-B695-7E3B447AAA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9"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7"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7"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29"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29"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48FEFB09-5730-4D96-995B-C92CF23FBCCD}" type="datetime1">
              <a:rPr lang="en-US" smtClean="0"/>
              <a:pPr/>
              <a:t>4/30/2020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2420AF83-13C6-4703-B695-7E3B447AAA6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EFD1CF2-0B0B-4BDA-AB9D-F1E5F8FB1FB5}" type="datetime1">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20AF83-13C6-4703-B695-7E3B447AAA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6AA7A7C9-DC62-4249-8A2D-48CAF90B0FB2}" type="datetime1">
              <a:rPr lang="en-US" smtClean="0"/>
              <a:pPr/>
              <a:t>4/30/2020</a:t>
            </a:fld>
            <a:endParaRPr lang="en-US"/>
          </a:p>
        </p:txBody>
      </p:sp>
      <p:sp>
        <p:nvSpPr>
          <p:cNvPr id="3" name="Footer Placeholder 2"/>
          <p:cNvSpPr>
            <a:spLocks noGrp="1"/>
          </p:cNvSpPr>
          <p:nvPr>
            <p:ph type="ftr" sz="quarter" idx="11"/>
          </p:nvPr>
        </p:nvSpPr>
        <p:spPr>
          <a:xfrm>
            <a:off x="457200" y="6481891"/>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2420AF83-13C6-4703-B695-7E3B447AAA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1"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273AB207-60CD-4EDD-BB75-C4BB26D9E248}" type="datetime1">
              <a:rPr lang="en-US" smtClean="0"/>
              <a:pPr/>
              <a:t>4/30/2020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2420AF83-13C6-4703-B695-7E3B447AAA6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749C1CF-6826-40AA-B99C-F8D7947706CB}" type="datetime1">
              <a:rPr lang="en-US" smtClean="0"/>
              <a:pPr/>
              <a:t>4/30/2020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2420AF83-13C6-4703-B695-7E3B447AAA6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5" y="14069"/>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1"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5"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3C4476A-85CB-44E4-BD5E-2D2F5B88CEA8}" type="datetime1">
              <a:rPr lang="en-US" smtClean="0"/>
              <a:pPr/>
              <a:t>4/30/2020</a:t>
            </a:fld>
            <a:endParaRPr lang="en-US"/>
          </a:p>
        </p:txBody>
      </p:sp>
      <p:sp>
        <p:nvSpPr>
          <p:cNvPr id="3" name="Footer Placeholder 2"/>
          <p:cNvSpPr>
            <a:spLocks noGrp="1"/>
          </p:cNvSpPr>
          <p:nvPr>
            <p:ph type="ftr" sz="quarter" idx="3"/>
          </p:nvPr>
        </p:nvSpPr>
        <p:spPr>
          <a:xfrm>
            <a:off x="457200" y="6481891"/>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420AF83-13C6-4703-B695-7E3B447AAA6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ports-training-adviser.com/sportbiomechanics.html" TargetMode="External"/><Relationship Id="rId3" Type="http://schemas.openxmlformats.org/officeDocument/2006/relationships/hyperlink" Target="http://www.asbweb.org/conferences/2010/abstracts/525.pdf" TargetMode="External"/><Relationship Id="rId7" Type="http://schemas.openxmlformats.org/officeDocument/2006/relationships/hyperlink" Target="https://en.wikipedia.org/wiki/Sports_biomechanics" TargetMode="External"/><Relationship Id="rId2" Type="http://schemas.openxmlformats.org/officeDocument/2006/relationships/hyperlink" Target="https://us.humankinetics.com/blogs/excerpt/apply-biomechanics-to-improve-techniques" TargetMode="External"/><Relationship Id="rId1" Type="http://schemas.openxmlformats.org/officeDocument/2006/relationships/slideLayout" Target="../slideLayouts/slideLayout9.xml"/><Relationship Id="rId6" Type="http://schemas.openxmlformats.org/officeDocument/2006/relationships/hyperlink" Target="https://www.verywellfit.com/understanding-biomechanics-3498389" TargetMode="External"/><Relationship Id="rId5" Type="http://schemas.openxmlformats.org/officeDocument/2006/relationships/hyperlink" Target="https://bjsm.bmj.com/content/46/3/169" TargetMode="External"/><Relationship Id="rId4" Type="http://schemas.openxmlformats.org/officeDocument/2006/relationships/hyperlink" Target="https://link.springer.com/chapter/10.1007/978-1-4757-5298-4_9"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a:r>
            <a:r>
              <a:rPr lang="en-US" dirty="0" smtClean="0">
                <a:latin typeface="Algerian" pitchFamily="82" charset="0"/>
              </a:rPr>
              <a:t>ASSIGNMENT OF SPORTS BIO-MECHANICS</a:t>
            </a:r>
            <a:r>
              <a:rPr lang="en-US" dirty="0" smtClean="0"/>
              <a:t>”</a:t>
            </a:r>
            <a:endParaRPr lang="en-US" dirty="0"/>
          </a:p>
        </p:txBody>
      </p:sp>
      <p:sp>
        <p:nvSpPr>
          <p:cNvPr id="3" name="Text Placeholder 2"/>
          <p:cNvSpPr>
            <a:spLocks noGrp="1"/>
          </p:cNvSpPr>
          <p:nvPr>
            <p:ph type="body" idx="1"/>
          </p:nvPr>
        </p:nvSpPr>
        <p:spPr>
          <a:xfrm>
            <a:off x="381000" y="2057400"/>
            <a:ext cx="7543800" cy="4343400"/>
          </a:xfrm>
        </p:spPr>
        <p:txBody>
          <a:bodyPr/>
          <a:lstStyle/>
          <a:p>
            <a:pPr algn="just">
              <a:buFont typeface="Wingdings" pitchFamily="2" charset="2"/>
              <a:buChar char="§"/>
            </a:pPr>
            <a:r>
              <a:rPr lang="en-US" sz="2400" dirty="0" smtClean="0"/>
              <a:t>Submitted to: </a:t>
            </a:r>
            <a:r>
              <a:rPr lang="en-US" dirty="0" smtClean="0"/>
              <a:t>    Sir Qasid Naveed</a:t>
            </a:r>
          </a:p>
          <a:p>
            <a:pPr algn="just">
              <a:buFont typeface="Wingdings" pitchFamily="2" charset="2"/>
              <a:buChar char="§"/>
            </a:pPr>
            <a:r>
              <a:rPr lang="en-US" sz="2400" dirty="0" smtClean="0"/>
              <a:t>Submitted by</a:t>
            </a:r>
            <a:r>
              <a:rPr lang="en-US" dirty="0" smtClean="0"/>
              <a:t>:     Syeda Sabeeka Fatima</a:t>
            </a:r>
          </a:p>
          <a:p>
            <a:pPr algn="just">
              <a:buFont typeface="Wingdings" pitchFamily="2" charset="2"/>
              <a:buChar char="§"/>
            </a:pPr>
            <a:r>
              <a:rPr lang="en-US" sz="2400" dirty="0" smtClean="0"/>
              <a:t>Roll No:               </a:t>
            </a:r>
            <a:r>
              <a:rPr lang="en-US" dirty="0" smtClean="0"/>
              <a:t>13 (R)</a:t>
            </a:r>
          </a:p>
          <a:p>
            <a:pPr algn="just">
              <a:buFont typeface="Wingdings" pitchFamily="2" charset="2"/>
              <a:buChar char="§"/>
            </a:pPr>
            <a:r>
              <a:rPr lang="en-US" sz="2400" dirty="0" smtClean="0"/>
              <a:t>Class:                   </a:t>
            </a:r>
            <a:r>
              <a:rPr lang="en-US" dirty="0" smtClean="0"/>
              <a:t>MSC-Physical Education</a:t>
            </a:r>
          </a:p>
          <a:p>
            <a:pPr algn="just">
              <a:buFont typeface="Wingdings" pitchFamily="2" charset="2"/>
              <a:buChar char="§"/>
            </a:pPr>
            <a:r>
              <a:rPr lang="en-US" sz="2400" dirty="0" smtClean="0"/>
              <a:t>Topic:             </a:t>
            </a:r>
          </a:p>
          <a:p>
            <a:pPr algn="just"/>
            <a:r>
              <a:rPr lang="en-US" dirty="0" smtClean="0"/>
              <a:t>          “Definition, Significance &amp; function of Bio-mechanics”</a:t>
            </a:r>
          </a:p>
          <a:p>
            <a:pPr algn="just"/>
            <a:endParaRPr lang="en-US" dirty="0" smtClean="0"/>
          </a:p>
          <a:p>
            <a:pPr algn="just"/>
            <a:r>
              <a:rPr lang="en-US" sz="3200" dirty="0" smtClean="0">
                <a:solidFill>
                  <a:schemeClr val="accent1"/>
                </a:solidFill>
                <a:latin typeface="Algerian" pitchFamily="82" charset="0"/>
              </a:rPr>
              <a:t>“Department of  Sports Sciences”</a:t>
            </a:r>
          </a:p>
        </p:txBody>
      </p:sp>
      <p:sp>
        <p:nvSpPr>
          <p:cNvPr id="4" name="Slide Number Placeholder 3"/>
          <p:cNvSpPr>
            <a:spLocks noGrp="1"/>
          </p:cNvSpPr>
          <p:nvPr>
            <p:ph type="sldNum" sz="quarter" idx="12"/>
          </p:nvPr>
        </p:nvSpPr>
        <p:spPr/>
        <p:txBody>
          <a:bodyPr/>
          <a:lstStyle/>
          <a:p>
            <a:fld id="{2420AF83-13C6-4703-B695-7E3B447AAA6B}" type="slidenum">
              <a:rPr lang="en-US" sz="2800" b="1" smtClean="0">
                <a:solidFill>
                  <a:schemeClr val="bg1"/>
                </a:solidFill>
              </a:rPr>
              <a:pPr/>
              <a:t>1</a:t>
            </a:fld>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lgerian" pitchFamily="82" charset="0"/>
              </a:rPr>
              <a:t>Training Improvement</a:t>
            </a:r>
            <a:endParaRPr lang="en-US" b="1" dirty="0">
              <a:latin typeface="Algerian" pitchFamily="82" charset="0"/>
            </a:endParaRPr>
          </a:p>
        </p:txBody>
      </p:sp>
      <p:sp>
        <p:nvSpPr>
          <p:cNvPr id="3" name="Content Placeholder 2"/>
          <p:cNvSpPr>
            <a:spLocks noGrp="1"/>
          </p:cNvSpPr>
          <p:nvPr>
            <p:ph idx="1"/>
          </p:nvPr>
        </p:nvSpPr>
        <p:spPr>
          <a:xfrm>
            <a:off x="457200" y="1676400"/>
            <a:ext cx="3429000" cy="3352800"/>
          </a:xfrm>
        </p:spPr>
        <p:txBody>
          <a:bodyPr>
            <a:normAutofit fontScale="62500" lnSpcReduction="20000"/>
          </a:bodyPr>
          <a:lstStyle/>
          <a:p>
            <a:pPr lvl="0"/>
            <a:r>
              <a:rPr lang="en-US" i="1" dirty="0" smtClean="0"/>
              <a:t>Analyze sport movements.</a:t>
            </a:r>
            <a:endParaRPr lang="en-US" dirty="0" smtClean="0"/>
          </a:p>
          <a:p>
            <a:pPr lvl="0"/>
            <a:r>
              <a:rPr lang="en-US" i="1" dirty="0" smtClean="0"/>
              <a:t>Select the best training exercises.</a:t>
            </a:r>
            <a:endParaRPr lang="en-US" dirty="0" smtClean="0"/>
          </a:p>
          <a:p>
            <a:pPr lvl="0"/>
            <a:r>
              <a:rPr lang="en-US" i="1" dirty="0" smtClean="0"/>
              <a:t>Reduce or prevent injuries.</a:t>
            </a:r>
            <a:endParaRPr lang="en-US" dirty="0" smtClean="0"/>
          </a:p>
          <a:p>
            <a:pPr lvl="0"/>
            <a:r>
              <a:rPr lang="en-US" i="1" dirty="0" smtClean="0"/>
              <a:t>Design or choose the sport equipment that best matches athletes' personal needs.</a:t>
            </a:r>
            <a:endParaRPr lang="en-US" dirty="0" smtClean="0"/>
          </a:p>
          <a:p>
            <a:pPr lvl="0"/>
            <a:r>
              <a:rPr lang="en-US" i="1" dirty="0" smtClean="0"/>
              <a:t>Maximize economy and efficiency of movements.</a:t>
            </a:r>
            <a:endParaRPr lang="en-US" dirty="0"/>
          </a:p>
        </p:txBody>
      </p:sp>
      <p:sp>
        <p:nvSpPr>
          <p:cNvPr id="26626" name="AutoShape 2" descr="What Mental Training for Sports Is Really All About | Psychology Today"/>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What Mental Training for Sports Is Really All About | Psychology Today"/>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30" name="Picture 6" descr="What Mental Training for Sports Is Really All About | Psychology Today"/>
          <p:cNvPicPr>
            <a:picLocks noChangeAspect="1" noChangeArrowheads="1"/>
          </p:cNvPicPr>
          <p:nvPr/>
        </p:nvPicPr>
        <p:blipFill>
          <a:blip r:embed="rId2" cstate="print"/>
          <a:srcRect/>
          <a:stretch>
            <a:fillRect/>
          </a:stretch>
        </p:blipFill>
        <p:spPr bwMode="auto">
          <a:xfrm>
            <a:off x="4038600" y="1600200"/>
            <a:ext cx="2514600" cy="2438400"/>
          </a:xfrm>
          <a:prstGeom prst="rect">
            <a:avLst/>
          </a:prstGeom>
          <a:noFill/>
        </p:spPr>
      </p:pic>
      <p:pic>
        <p:nvPicPr>
          <p:cNvPr id="26632" name="Picture 8" descr="Improving Your Reaction Time | Fit for the 500 | IU Health Sports ..."/>
          <p:cNvPicPr>
            <a:picLocks noChangeAspect="1" noChangeArrowheads="1"/>
          </p:cNvPicPr>
          <p:nvPr/>
        </p:nvPicPr>
        <p:blipFill>
          <a:blip r:embed="rId3" cstate="print"/>
          <a:srcRect/>
          <a:stretch>
            <a:fillRect/>
          </a:stretch>
        </p:blipFill>
        <p:spPr bwMode="auto">
          <a:xfrm>
            <a:off x="6781800" y="1600200"/>
            <a:ext cx="2057400" cy="2438400"/>
          </a:xfrm>
          <a:prstGeom prst="rect">
            <a:avLst/>
          </a:prstGeom>
          <a:noFill/>
        </p:spPr>
      </p:pic>
      <p:pic>
        <p:nvPicPr>
          <p:cNvPr id="26634" name="Picture 10" descr="Sporting Groups | Aumray Yoga"/>
          <p:cNvPicPr>
            <a:picLocks noChangeAspect="1" noChangeArrowheads="1"/>
          </p:cNvPicPr>
          <p:nvPr/>
        </p:nvPicPr>
        <p:blipFill>
          <a:blip r:embed="rId4" cstate="print"/>
          <a:srcRect/>
          <a:stretch>
            <a:fillRect/>
          </a:stretch>
        </p:blipFill>
        <p:spPr bwMode="auto">
          <a:xfrm>
            <a:off x="4267200" y="4495800"/>
            <a:ext cx="4457700" cy="1474788"/>
          </a:xfrm>
          <a:prstGeom prst="rect">
            <a:avLst/>
          </a:prstGeom>
          <a:noFill/>
        </p:spPr>
      </p:pic>
      <p:sp>
        <p:nvSpPr>
          <p:cNvPr id="9" name="Slide Number Placeholder 8"/>
          <p:cNvSpPr>
            <a:spLocks noGrp="1"/>
          </p:cNvSpPr>
          <p:nvPr>
            <p:ph type="sldNum" sz="quarter" idx="12"/>
          </p:nvPr>
        </p:nvSpPr>
        <p:spPr>
          <a:xfrm>
            <a:off x="7543800" y="5943600"/>
            <a:ext cx="990600" cy="914400"/>
          </a:xfrm>
        </p:spPr>
        <p:txBody>
          <a:bodyPr/>
          <a:lstStyle/>
          <a:p>
            <a:fld id="{2420AF83-13C6-4703-B695-7E3B447AAA6B}" type="slidenum">
              <a:rPr lang="en-US" sz="2800" b="1" smtClean="0">
                <a:solidFill>
                  <a:schemeClr val="bg1"/>
                </a:solidFill>
              </a:rPr>
              <a:pPr/>
              <a:t>10</a:t>
            </a:fld>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1465"/>
            <a:ext cx="6705600" cy="1362075"/>
          </a:xfrm>
        </p:spPr>
        <p:txBody>
          <a:bodyPr>
            <a:normAutofit/>
          </a:bodyPr>
          <a:lstStyle/>
          <a:p>
            <a:r>
              <a:rPr lang="en-US" sz="4400" dirty="0" smtClean="0">
                <a:latin typeface="Algerian" pitchFamily="82" charset="0"/>
              </a:rPr>
              <a:t>Injury Prevention</a:t>
            </a:r>
            <a:endParaRPr lang="en-US" sz="4400" dirty="0">
              <a:latin typeface="Algerian" pitchFamily="82" charset="0"/>
            </a:endParaRPr>
          </a:p>
        </p:txBody>
      </p:sp>
      <p:sp>
        <p:nvSpPr>
          <p:cNvPr id="3" name="Text Placeholder 2"/>
          <p:cNvSpPr>
            <a:spLocks noGrp="1"/>
          </p:cNvSpPr>
          <p:nvPr>
            <p:ph type="body" idx="1"/>
          </p:nvPr>
        </p:nvSpPr>
        <p:spPr>
          <a:xfrm>
            <a:off x="381000" y="1828800"/>
            <a:ext cx="3657600" cy="3429000"/>
          </a:xfrm>
        </p:spPr>
        <p:txBody>
          <a:bodyPr>
            <a:normAutofit lnSpcReduction="10000"/>
          </a:bodyPr>
          <a:lstStyle/>
          <a:p>
            <a:pPr>
              <a:buFont typeface="Wingdings" pitchFamily="2" charset="2"/>
              <a:buChar char="§"/>
            </a:pPr>
            <a:r>
              <a:rPr lang="en-US" dirty="0" smtClean="0"/>
              <a:t> Experiencing an injury in any sport is impossible to avoid, but it has been found new ways that may be able to reduce the amount of occurrences. The studies are led by analyzing biomechanics, which is designed to simplify the way we understand the motion of the human body.</a:t>
            </a:r>
            <a:endParaRPr lang="en-US" dirty="0"/>
          </a:p>
        </p:txBody>
      </p:sp>
      <p:pic>
        <p:nvPicPr>
          <p:cNvPr id="27650" name="Picture 2" descr="Aspetar Sports Medicine Journal - Implementing injury prevention"/>
          <p:cNvPicPr>
            <a:picLocks noChangeAspect="1" noChangeArrowheads="1"/>
          </p:cNvPicPr>
          <p:nvPr/>
        </p:nvPicPr>
        <p:blipFill>
          <a:blip r:embed="rId2" cstate="print"/>
          <a:srcRect/>
          <a:stretch>
            <a:fillRect/>
          </a:stretch>
        </p:blipFill>
        <p:spPr bwMode="auto">
          <a:xfrm>
            <a:off x="4114800" y="1828800"/>
            <a:ext cx="4149725" cy="1589088"/>
          </a:xfrm>
          <a:prstGeom prst="rect">
            <a:avLst/>
          </a:prstGeom>
          <a:noFill/>
        </p:spPr>
      </p:pic>
      <p:pic>
        <p:nvPicPr>
          <p:cNvPr id="27652" name="Picture 4" descr="Sports Injury Prevention - RRMG"/>
          <p:cNvPicPr>
            <a:picLocks noChangeAspect="1" noChangeArrowheads="1"/>
          </p:cNvPicPr>
          <p:nvPr/>
        </p:nvPicPr>
        <p:blipFill>
          <a:blip r:embed="rId3" cstate="print"/>
          <a:srcRect/>
          <a:stretch>
            <a:fillRect/>
          </a:stretch>
        </p:blipFill>
        <p:spPr bwMode="auto">
          <a:xfrm>
            <a:off x="4114800" y="3733800"/>
            <a:ext cx="2286000" cy="1828800"/>
          </a:xfrm>
          <a:prstGeom prst="rect">
            <a:avLst/>
          </a:prstGeom>
          <a:noFill/>
        </p:spPr>
      </p:pic>
      <p:pic>
        <p:nvPicPr>
          <p:cNvPr id="27654" name="Picture 6" descr="5 Tips to Prevent Fitness Exercise Injuries - YEG Fitness"/>
          <p:cNvPicPr>
            <a:picLocks noChangeAspect="1" noChangeArrowheads="1"/>
          </p:cNvPicPr>
          <p:nvPr/>
        </p:nvPicPr>
        <p:blipFill>
          <a:blip r:embed="rId4" cstate="print"/>
          <a:srcRect/>
          <a:stretch>
            <a:fillRect/>
          </a:stretch>
        </p:blipFill>
        <p:spPr bwMode="auto">
          <a:xfrm>
            <a:off x="6553200" y="3733800"/>
            <a:ext cx="1905000" cy="1828800"/>
          </a:xfrm>
          <a:prstGeom prst="rect">
            <a:avLst/>
          </a:prstGeom>
          <a:noFill/>
        </p:spPr>
      </p:pic>
      <p:sp>
        <p:nvSpPr>
          <p:cNvPr id="7" name="Slide Number Placeholder 6"/>
          <p:cNvSpPr>
            <a:spLocks noGrp="1"/>
          </p:cNvSpPr>
          <p:nvPr>
            <p:ph type="sldNum" sz="quarter" idx="12"/>
          </p:nvPr>
        </p:nvSpPr>
        <p:spPr>
          <a:xfrm>
            <a:off x="8451056" y="533400"/>
            <a:ext cx="692944" cy="577055"/>
          </a:xfrm>
        </p:spPr>
        <p:txBody>
          <a:bodyPr/>
          <a:lstStyle/>
          <a:p>
            <a:fld id="{2420AF83-13C6-4703-B695-7E3B447AAA6B}" type="slidenum">
              <a:rPr lang="en-US" sz="2800" b="1" smtClean="0">
                <a:solidFill>
                  <a:schemeClr val="bg1"/>
                </a:solidFill>
              </a:rPr>
              <a:pPr/>
              <a:t>11</a:t>
            </a:fld>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Algerian" pitchFamily="82" charset="0"/>
              </a:rPr>
              <a:t>Conclusion</a:t>
            </a:r>
            <a:endParaRPr lang="en-US" sz="4400" dirty="0">
              <a:latin typeface="Algerian" pitchFamily="82" charset="0"/>
            </a:endParaRPr>
          </a:p>
        </p:txBody>
      </p:sp>
      <p:sp>
        <p:nvSpPr>
          <p:cNvPr id="3" name="Content Placeholder 2"/>
          <p:cNvSpPr>
            <a:spLocks noGrp="1"/>
          </p:cNvSpPr>
          <p:nvPr>
            <p:ph idx="1"/>
          </p:nvPr>
        </p:nvSpPr>
        <p:spPr>
          <a:xfrm>
            <a:off x="457200" y="1600200"/>
            <a:ext cx="4267200" cy="4648200"/>
          </a:xfrm>
        </p:spPr>
        <p:txBody>
          <a:bodyPr>
            <a:normAutofit fontScale="77500" lnSpcReduction="20000"/>
          </a:bodyPr>
          <a:lstStyle/>
          <a:p>
            <a:r>
              <a:rPr lang="en-US" dirty="0" smtClean="0"/>
              <a:t>This study concludes that role of biomechanics in physical education and sports play a crucial role in this field. Physical educators teach a wide variety of human movements, and biomechanics provides a rationale critical for evaluating technique and prescribing intervention to help young people improve.</a:t>
            </a:r>
            <a:endParaRPr lang="en-US" dirty="0"/>
          </a:p>
        </p:txBody>
      </p:sp>
      <p:sp>
        <p:nvSpPr>
          <p:cNvPr id="4" name="Slide Number Placeholder 3"/>
          <p:cNvSpPr>
            <a:spLocks noGrp="1"/>
          </p:cNvSpPr>
          <p:nvPr>
            <p:ph type="sldNum" sz="quarter" idx="12"/>
          </p:nvPr>
        </p:nvSpPr>
        <p:spPr>
          <a:xfrm>
            <a:off x="7589520" y="6480969"/>
            <a:ext cx="792480" cy="301752"/>
          </a:xfrm>
        </p:spPr>
        <p:txBody>
          <a:bodyPr/>
          <a:lstStyle/>
          <a:p>
            <a:fld id="{2420AF83-13C6-4703-B695-7E3B447AAA6B}" type="slidenum">
              <a:rPr lang="en-US" sz="2800" b="1" smtClean="0">
                <a:solidFill>
                  <a:schemeClr val="bg1"/>
                </a:solidFill>
              </a:rPr>
              <a:pPr/>
              <a:t>12</a:t>
            </a:fld>
            <a:endParaRPr lang="en-US" sz="2800" b="1" dirty="0">
              <a:solidFill>
                <a:schemeClr val="bg1"/>
              </a:solidFill>
            </a:endParaRPr>
          </a:p>
        </p:txBody>
      </p:sp>
      <p:pic>
        <p:nvPicPr>
          <p:cNvPr id="1026" name="Picture 2" descr="Craving Movement? Here are some reasons why physical activity will ..."/>
          <p:cNvPicPr>
            <a:picLocks noChangeAspect="1" noChangeArrowheads="1"/>
          </p:cNvPicPr>
          <p:nvPr/>
        </p:nvPicPr>
        <p:blipFill>
          <a:blip r:embed="rId2" cstate="print"/>
          <a:srcRect/>
          <a:stretch>
            <a:fillRect/>
          </a:stretch>
        </p:blipFill>
        <p:spPr bwMode="auto">
          <a:xfrm>
            <a:off x="5257800" y="1905000"/>
            <a:ext cx="3048000" cy="3505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5335504"/>
          </a:xfrm>
        </p:spPr>
        <p:txBody>
          <a:bodyPr>
            <a:normAutofit/>
          </a:bodyPr>
          <a:lstStyle/>
          <a:p>
            <a:r>
              <a:rPr lang="en-US" sz="4800" dirty="0" smtClean="0">
                <a:latin typeface="Algerian" pitchFamily="82" charset="0"/>
              </a:rPr>
              <a:t>REferences</a:t>
            </a:r>
            <a:endParaRPr lang="en-US" sz="4800" dirty="0">
              <a:latin typeface="Algerian" pitchFamily="82" charset="0"/>
            </a:endParaRPr>
          </a:p>
        </p:txBody>
      </p:sp>
      <p:sp>
        <p:nvSpPr>
          <p:cNvPr id="4" name="Text Placeholder 3"/>
          <p:cNvSpPr>
            <a:spLocks noGrp="1"/>
          </p:cNvSpPr>
          <p:nvPr>
            <p:ph type="body" sz="half" idx="2"/>
          </p:nvPr>
        </p:nvSpPr>
        <p:spPr>
          <a:xfrm>
            <a:off x="1143000" y="914400"/>
            <a:ext cx="7333488" cy="4724400"/>
          </a:xfrm>
        </p:spPr>
        <p:txBody>
          <a:bodyPr>
            <a:normAutofit lnSpcReduction="10000"/>
          </a:bodyPr>
          <a:lstStyle/>
          <a:p>
            <a:r>
              <a:rPr lang="en-US" b="1" dirty="0" smtClean="0"/>
              <a:t> </a:t>
            </a:r>
            <a:endParaRPr lang="en-US" dirty="0" smtClean="0"/>
          </a:p>
          <a:p>
            <a:endParaRPr lang="en-US" dirty="0" smtClean="0"/>
          </a:p>
          <a:p>
            <a:r>
              <a:rPr lang="en-US" dirty="0" smtClean="0"/>
              <a:t> </a:t>
            </a:r>
          </a:p>
          <a:p>
            <a:r>
              <a:rPr lang="en-US" dirty="0" smtClean="0">
                <a:cs typeface="Times New Roman" pitchFamily="18" charset="0"/>
              </a:rPr>
              <a:t>Apply biomechanics to improve techniques. (</a:t>
            </a:r>
            <a:r>
              <a:rPr lang="en-US" dirty="0" err="1" smtClean="0">
                <a:cs typeface="Times New Roman" pitchFamily="18" charset="0"/>
              </a:rPr>
              <a:t>n.d</a:t>
            </a:r>
            <a:r>
              <a:rPr lang="en-US" dirty="0" smtClean="0">
                <a:cs typeface="Times New Roman" pitchFamily="18" charset="0"/>
              </a:rPr>
              <a:t>.). Retrieved April 24, 2020, from </a:t>
            </a:r>
            <a:r>
              <a:rPr lang="en-US" u="sng" dirty="0" smtClean="0">
                <a:cs typeface="Times New Roman" pitchFamily="18" charset="0"/>
                <a:hlinkClick r:id="rId2"/>
              </a:rPr>
              <a:t>https://us.humankinetics.com/blogs/excerpt/apply-biomechanics-to-improve-techniques</a:t>
            </a:r>
            <a:endParaRPr lang="en-US" dirty="0" smtClean="0">
              <a:cs typeface="Times New Roman" pitchFamily="18" charset="0"/>
            </a:endParaRPr>
          </a:p>
          <a:p>
            <a:r>
              <a:rPr lang="en-US" dirty="0" err="1" smtClean="0">
                <a:cs typeface="Times New Roman" pitchFamily="18" charset="0"/>
              </a:rPr>
              <a:t>Fukuzumi</a:t>
            </a:r>
            <a:r>
              <a:rPr lang="en-US" dirty="0" smtClean="0">
                <a:cs typeface="Times New Roman" pitchFamily="18" charset="0"/>
              </a:rPr>
              <a:t>, S. I., </a:t>
            </a:r>
            <a:r>
              <a:rPr lang="en-US" dirty="0" err="1" smtClean="0">
                <a:cs typeface="Times New Roman" pitchFamily="18" charset="0"/>
              </a:rPr>
              <a:t>Hirasawa</a:t>
            </a:r>
            <a:r>
              <a:rPr lang="en-US" dirty="0" smtClean="0">
                <a:cs typeface="Times New Roman" pitchFamily="18" charset="0"/>
              </a:rPr>
              <a:t>, N., &amp; Azuma, M. (2019). 2F3-7　Usability and Quality in Use. The Japanese Journal of Ergonomics, 55(Supplement). </a:t>
            </a:r>
            <a:r>
              <a:rPr lang="en-US" dirty="0" err="1" smtClean="0">
                <a:cs typeface="Times New Roman" pitchFamily="18" charset="0"/>
              </a:rPr>
              <a:t>doi</a:t>
            </a:r>
            <a:r>
              <a:rPr lang="en-US" dirty="0" smtClean="0">
                <a:cs typeface="Times New Roman" pitchFamily="18" charset="0"/>
              </a:rPr>
              <a:t>: 10.5100/jje.55.2f3-7</a:t>
            </a:r>
          </a:p>
          <a:p>
            <a:r>
              <a:rPr lang="en-US" u="sng" dirty="0" smtClean="0">
                <a:cs typeface="Times New Roman" pitchFamily="18" charset="0"/>
                <a:hlinkClick r:id="rId3"/>
              </a:rPr>
              <a:t>http://www.asbweb.org/conferences/2010/abstracts/525.pdf</a:t>
            </a:r>
            <a:endParaRPr lang="en-US" dirty="0" smtClean="0">
              <a:cs typeface="Times New Roman" pitchFamily="18" charset="0"/>
            </a:endParaRPr>
          </a:p>
          <a:p>
            <a:r>
              <a:rPr lang="en-US" dirty="0" smtClean="0">
                <a:cs typeface="Times New Roman" pitchFamily="18" charset="0"/>
              </a:rPr>
              <a:t>Knudson, D. (1970, January 1). Applying Biomechanics in Physical Education. Retrieved April 24, 2020, from </a:t>
            </a:r>
            <a:r>
              <a:rPr lang="en-US" u="sng" dirty="0" smtClean="0">
                <a:cs typeface="Times New Roman" pitchFamily="18" charset="0"/>
                <a:hlinkClick r:id="rId4"/>
              </a:rPr>
              <a:t>https://link.springer.com/chapter/10.1007/978-1-4757-5298-4_9</a:t>
            </a:r>
            <a:endParaRPr lang="en-US" dirty="0" smtClean="0">
              <a:cs typeface="Times New Roman" pitchFamily="18" charset="0"/>
            </a:endParaRPr>
          </a:p>
          <a:p>
            <a:r>
              <a:rPr lang="en-US" dirty="0" err="1" smtClean="0">
                <a:cs typeface="Times New Roman" pitchFamily="18" charset="0"/>
              </a:rPr>
              <a:t>McBain</a:t>
            </a:r>
            <a:r>
              <a:rPr lang="en-US" dirty="0" smtClean="0">
                <a:cs typeface="Times New Roman" pitchFamily="18" charset="0"/>
              </a:rPr>
              <a:t>, K., </a:t>
            </a:r>
            <a:r>
              <a:rPr lang="en-US" dirty="0" err="1" smtClean="0">
                <a:cs typeface="Times New Roman" pitchFamily="18" charset="0"/>
              </a:rPr>
              <a:t>Shrier</a:t>
            </a:r>
            <a:r>
              <a:rPr lang="en-US" dirty="0" smtClean="0">
                <a:cs typeface="Times New Roman" pitchFamily="18" charset="0"/>
              </a:rPr>
              <a:t>, I., Shultz, R., </a:t>
            </a:r>
            <a:r>
              <a:rPr lang="en-US" dirty="0" err="1" smtClean="0">
                <a:cs typeface="Times New Roman" pitchFamily="18" charset="0"/>
              </a:rPr>
              <a:t>Meeuwisse</a:t>
            </a:r>
            <a:r>
              <a:rPr lang="en-US" dirty="0" smtClean="0">
                <a:cs typeface="Times New Roman" pitchFamily="18" charset="0"/>
              </a:rPr>
              <a:t>, W. H., </a:t>
            </a:r>
            <a:r>
              <a:rPr lang="en-US" dirty="0" err="1" smtClean="0">
                <a:cs typeface="Times New Roman" pitchFamily="18" charset="0"/>
              </a:rPr>
              <a:t>Klügl</a:t>
            </a:r>
            <a:r>
              <a:rPr lang="en-US" dirty="0" smtClean="0">
                <a:cs typeface="Times New Roman" pitchFamily="18" charset="0"/>
              </a:rPr>
              <a:t>, M., Garza, D., &amp; Matheson, G. O. (2012, March 1). Prevention of sports injury I: a systematic review of applied biomechanics and physiology outcomes research. Retrieved April 24, 2020, from </a:t>
            </a:r>
            <a:r>
              <a:rPr lang="en-US" u="sng" dirty="0" smtClean="0">
                <a:cs typeface="Times New Roman" pitchFamily="18" charset="0"/>
                <a:hlinkClick r:id="rId5"/>
              </a:rPr>
              <a:t>https://bjsm.bmj.com/content/46/3/169</a:t>
            </a:r>
            <a:endParaRPr lang="en-US" dirty="0" smtClean="0">
              <a:cs typeface="Times New Roman" pitchFamily="18" charset="0"/>
            </a:endParaRPr>
          </a:p>
          <a:p>
            <a:r>
              <a:rPr lang="en-US" dirty="0" smtClean="0">
                <a:cs typeface="Times New Roman" pitchFamily="18" charset="0"/>
              </a:rPr>
              <a:t>Rogers, P. (2019, September 22). Biomechanics Studies the Interplay of Mechanics and Bodies. Retrieved April 24, 2020, from </a:t>
            </a:r>
            <a:r>
              <a:rPr lang="en-US" u="sng" dirty="0" smtClean="0">
                <a:cs typeface="Times New Roman" pitchFamily="18" charset="0"/>
                <a:hlinkClick r:id="rId6"/>
              </a:rPr>
              <a:t>https://www.verywellfit.com/understanding-biomechanics-3498389</a:t>
            </a:r>
            <a:endParaRPr lang="en-US" dirty="0" smtClean="0">
              <a:cs typeface="Times New Roman" pitchFamily="18" charset="0"/>
            </a:endParaRPr>
          </a:p>
          <a:p>
            <a:r>
              <a:rPr lang="en-US" dirty="0" smtClean="0">
                <a:cs typeface="Times New Roman" pitchFamily="18" charset="0"/>
              </a:rPr>
              <a:t>Sports biomechanics. (2019, October 2). Retrieved April 24, 2020, from </a:t>
            </a:r>
            <a:r>
              <a:rPr lang="en-US" u="sng" dirty="0" smtClean="0">
                <a:cs typeface="Times New Roman" pitchFamily="18" charset="0"/>
                <a:hlinkClick r:id="rId7"/>
              </a:rPr>
              <a:t>https://en.wikipedia.org/wiki/Sports_biomechanics</a:t>
            </a:r>
            <a:endParaRPr lang="en-US" dirty="0" smtClean="0">
              <a:cs typeface="Times New Roman" pitchFamily="18" charset="0"/>
            </a:endParaRPr>
          </a:p>
          <a:p>
            <a:r>
              <a:rPr lang="en-US" dirty="0" smtClean="0">
                <a:cs typeface="Times New Roman" pitchFamily="18" charset="0"/>
              </a:rPr>
              <a:t>Sport Biomechanics: The Rules of Sport Technique. (</a:t>
            </a:r>
            <a:r>
              <a:rPr lang="en-US" dirty="0" err="1" smtClean="0">
                <a:cs typeface="Times New Roman" pitchFamily="18" charset="0"/>
              </a:rPr>
              <a:t>n.d</a:t>
            </a:r>
            <a:r>
              <a:rPr lang="en-US" dirty="0" smtClean="0">
                <a:cs typeface="Times New Roman" pitchFamily="18" charset="0"/>
              </a:rPr>
              <a:t>.). Retrieved April 24, 2020, from </a:t>
            </a:r>
            <a:r>
              <a:rPr lang="en-US" u="sng" dirty="0" smtClean="0">
                <a:cs typeface="Times New Roman" pitchFamily="18" charset="0"/>
                <a:hlinkClick r:id="rId8"/>
              </a:rPr>
              <a:t>https://www.sports-training-adviser.com/sportbiomechanics.html</a:t>
            </a:r>
            <a:endParaRPr lang="en-US" dirty="0" smtClean="0">
              <a:cs typeface="Times New Roman" pitchFamily="18" charset="0"/>
            </a:endParaRPr>
          </a:p>
          <a:p>
            <a:endParaRPr lang="en-US" dirty="0"/>
          </a:p>
        </p:txBody>
      </p:sp>
      <p:sp>
        <p:nvSpPr>
          <p:cNvPr id="5" name="Slide Number Placeholder 4"/>
          <p:cNvSpPr>
            <a:spLocks noGrp="1"/>
          </p:cNvSpPr>
          <p:nvPr>
            <p:ph type="sldNum" sz="quarter" idx="12"/>
          </p:nvPr>
        </p:nvSpPr>
        <p:spPr>
          <a:xfrm>
            <a:off x="8217192" y="6556248"/>
            <a:ext cx="774408" cy="301752"/>
          </a:xfrm>
        </p:spPr>
        <p:txBody>
          <a:bodyPr/>
          <a:lstStyle/>
          <a:p>
            <a:fld id="{2420AF83-13C6-4703-B695-7E3B447AAA6B}" type="slidenum">
              <a:rPr lang="en-US" sz="2800" b="1" smtClean="0">
                <a:solidFill>
                  <a:schemeClr val="bg1"/>
                </a:solidFill>
              </a:rPr>
              <a:pPr/>
              <a:t>13</a:t>
            </a:fld>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1" y="381000"/>
            <a:ext cx="8685514" cy="556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xfrm>
            <a:off x="7589520" y="6480969"/>
            <a:ext cx="944880" cy="301752"/>
          </a:xfrm>
        </p:spPr>
        <p:txBody>
          <a:bodyPr/>
          <a:lstStyle/>
          <a:p>
            <a:fld id="{2420AF83-13C6-4703-B695-7E3B447AAA6B}" type="slidenum">
              <a:rPr lang="en-US" sz="2800" b="1" smtClean="0">
                <a:solidFill>
                  <a:schemeClr val="bg1"/>
                </a:solidFill>
              </a:rPr>
              <a:pPr/>
              <a:t>14</a:t>
            </a:fld>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6553200" cy="1408906"/>
          </a:xfrm>
        </p:spPr>
        <p:txBody>
          <a:bodyPr/>
          <a:lstStyle/>
          <a:p>
            <a:r>
              <a:rPr lang="en-US" b="1" dirty="0" smtClean="0">
                <a:latin typeface="Algerian" pitchFamily="82" charset="0"/>
              </a:rPr>
              <a:t>Table Of Content</a:t>
            </a:r>
            <a:endParaRPr lang="en-US" b="1" dirty="0">
              <a:latin typeface="Algerian" pitchFamily="82" charset="0"/>
            </a:endParaRPr>
          </a:p>
        </p:txBody>
      </p:sp>
      <p:sp>
        <p:nvSpPr>
          <p:cNvPr id="3" name="Content Placeholder 2"/>
          <p:cNvSpPr>
            <a:spLocks noGrp="1"/>
          </p:cNvSpPr>
          <p:nvPr>
            <p:ph idx="1"/>
          </p:nvPr>
        </p:nvSpPr>
        <p:spPr/>
        <p:txBody>
          <a:bodyPr>
            <a:normAutofit/>
          </a:bodyPr>
          <a:lstStyle/>
          <a:p>
            <a:pPr>
              <a:buFont typeface="Wingdings" pitchFamily="2" charset="2"/>
              <a:buChar char="§"/>
            </a:pPr>
            <a:r>
              <a:rPr lang="en-US" sz="2400" dirty="0" smtClean="0"/>
              <a:t>Definitions of Sports Bio-Mechanics</a:t>
            </a:r>
          </a:p>
          <a:p>
            <a:pPr>
              <a:buFont typeface="Wingdings" pitchFamily="2" charset="2"/>
              <a:buChar char="§"/>
            </a:pPr>
            <a:r>
              <a:rPr lang="en-US" sz="2400" dirty="0" smtClean="0"/>
              <a:t>Significance of Sports Bio-Mechanics</a:t>
            </a:r>
          </a:p>
          <a:p>
            <a:pPr>
              <a:buFont typeface="Wingdings" pitchFamily="2" charset="2"/>
              <a:buChar char="§"/>
            </a:pPr>
            <a:r>
              <a:rPr lang="en-US" sz="2400" dirty="0" smtClean="0"/>
              <a:t>Major Function of Sports Bio-Mechanics</a:t>
            </a:r>
          </a:p>
          <a:p>
            <a:pPr>
              <a:buFont typeface="Wingdings" pitchFamily="2" charset="2"/>
              <a:buChar char="§"/>
            </a:pPr>
            <a:r>
              <a:rPr lang="en-US" sz="2400" dirty="0" smtClean="0"/>
              <a:t>Conclusion</a:t>
            </a:r>
            <a:endParaRPr lang="en-US" sz="2400" dirty="0"/>
          </a:p>
        </p:txBody>
      </p:sp>
      <p:sp>
        <p:nvSpPr>
          <p:cNvPr id="4" name="Slide Number Placeholder 3"/>
          <p:cNvSpPr>
            <a:spLocks noGrp="1"/>
          </p:cNvSpPr>
          <p:nvPr>
            <p:ph type="sldNum" sz="quarter" idx="12"/>
          </p:nvPr>
        </p:nvSpPr>
        <p:spPr/>
        <p:txBody>
          <a:bodyPr/>
          <a:lstStyle/>
          <a:p>
            <a:fld id="{2420AF83-13C6-4703-B695-7E3B447AAA6B}" type="slidenum">
              <a:rPr lang="en-US" sz="2800" b="1" smtClean="0">
                <a:solidFill>
                  <a:schemeClr val="bg1"/>
                </a:solidFill>
              </a:rPr>
              <a:pPr/>
              <a:t>2</a:t>
            </a:fld>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694944" cy="5792704"/>
          </a:xfrm>
        </p:spPr>
        <p:txBody>
          <a:bodyPr>
            <a:noAutofit/>
          </a:bodyPr>
          <a:lstStyle/>
          <a:p>
            <a:r>
              <a:rPr lang="en-US" sz="3600" b="1" dirty="0" smtClean="0">
                <a:latin typeface="Algerian" pitchFamily="82" charset="0"/>
              </a:rPr>
              <a:t>SPORTS  BIO-MECHANICS</a:t>
            </a:r>
            <a:endParaRPr lang="en-US" sz="3600" b="1" dirty="0">
              <a:latin typeface="Algerian" pitchFamily="82" charset="0"/>
            </a:endParaRPr>
          </a:p>
        </p:txBody>
      </p:sp>
      <p:pic>
        <p:nvPicPr>
          <p:cNvPr id="1030" name="Picture 6" descr="Biomechanics - What It Is And Why It's Important. | Pat Cash Tennis"/>
          <p:cNvPicPr>
            <a:picLocks noGrp="1" noChangeAspect="1" noChangeArrowheads="1"/>
          </p:cNvPicPr>
          <p:nvPr>
            <p:ph type="pic" idx="1"/>
          </p:nvPr>
        </p:nvPicPr>
        <p:blipFill>
          <a:blip r:embed="rId2" cstate="print"/>
          <a:srcRect l="5440" r="5440"/>
          <a:stretch>
            <a:fillRect/>
          </a:stretch>
        </p:blipFill>
        <p:spPr bwMode="auto">
          <a:xfrm>
            <a:off x="1138237" y="373966"/>
            <a:ext cx="7333488" cy="5798234"/>
          </a:xfrm>
          <a:prstGeom prst="rect">
            <a:avLst/>
          </a:prstGeom>
          <a:noFill/>
        </p:spPr>
      </p:pic>
      <p:sp>
        <p:nvSpPr>
          <p:cNvPr id="8" name="Slide Number Placeholder 7"/>
          <p:cNvSpPr>
            <a:spLocks noGrp="1"/>
          </p:cNvSpPr>
          <p:nvPr>
            <p:ph type="sldNum" sz="quarter" idx="12"/>
          </p:nvPr>
        </p:nvSpPr>
        <p:spPr/>
        <p:txBody>
          <a:bodyPr/>
          <a:lstStyle/>
          <a:p>
            <a:fld id="{2420AF83-13C6-4703-B695-7E3B447AAA6B}" type="slidenum">
              <a:rPr lang="en-US" sz="2800" b="1" smtClean="0">
                <a:solidFill>
                  <a:schemeClr val="bg1"/>
                </a:solidFill>
              </a:rPr>
              <a:pPr/>
              <a:t>3</a:t>
            </a:fld>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lgerian" pitchFamily="82" charset="0"/>
              </a:rPr>
              <a:t>DEFINITIONS:</a:t>
            </a:r>
            <a:endParaRPr lang="en-US" b="1" dirty="0">
              <a:latin typeface="Algerian" pitchFamily="82" charset="0"/>
            </a:endParaRPr>
          </a:p>
        </p:txBody>
      </p:sp>
      <p:sp>
        <p:nvSpPr>
          <p:cNvPr id="4" name="Content Placeholder 3"/>
          <p:cNvSpPr>
            <a:spLocks noGrp="1"/>
          </p:cNvSpPr>
          <p:nvPr>
            <p:ph sz="half" idx="1"/>
          </p:nvPr>
        </p:nvSpPr>
        <p:spPr/>
        <p:txBody>
          <a:bodyPr/>
          <a:lstStyle/>
          <a:p>
            <a:r>
              <a:rPr lang="en-US" b="1" dirty="0" smtClean="0">
                <a:solidFill>
                  <a:schemeClr val="bg1"/>
                </a:solidFill>
              </a:rPr>
              <a:t>Bio-Mechanics:</a:t>
            </a:r>
          </a:p>
          <a:p>
            <a:pPr>
              <a:buNone/>
            </a:pPr>
            <a:r>
              <a:rPr lang="en-US" b="1" dirty="0" smtClean="0">
                <a:solidFill>
                  <a:schemeClr val="bg1"/>
                </a:solidFill>
              </a:rPr>
              <a:t>     </a:t>
            </a:r>
          </a:p>
          <a:p>
            <a:pPr>
              <a:buNone/>
            </a:pPr>
            <a:r>
              <a:rPr lang="en-US" b="1" dirty="0" smtClean="0">
                <a:solidFill>
                  <a:schemeClr val="bg1"/>
                </a:solidFill>
              </a:rPr>
              <a:t>    </a:t>
            </a:r>
            <a:r>
              <a:rPr lang="en-US" dirty="0" smtClean="0"/>
              <a:t>The study of forces and their effects on living organism / system.</a:t>
            </a:r>
            <a:endParaRPr lang="en-US" b="1" dirty="0">
              <a:solidFill>
                <a:schemeClr val="bg1"/>
              </a:solidFill>
            </a:endParaRPr>
          </a:p>
        </p:txBody>
      </p:sp>
      <p:sp>
        <p:nvSpPr>
          <p:cNvPr id="3" name="Content Placeholder 2"/>
          <p:cNvSpPr>
            <a:spLocks noGrp="1"/>
          </p:cNvSpPr>
          <p:nvPr>
            <p:ph sz="half" idx="2"/>
          </p:nvPr>
        </p:nvSpPr>
        <p:spPr/>
        <p:txBody>
          <a:bodyPr/>
          <a:lstStyle/>
          <a:p>
            <a:r>
              <a:rPr lang="en-US" b="1" dirty="0" smtClean="0">
                <a:solidFill>
                  <a:schemeClr val="bg1"/>
                </a:solidFill>
              </a:rPr>
              <a:t>Sports Bio-Mechanics:</a:t>
            </a:r>
          </a:p>
          <a:p>
            <a:pPr>
              <a:buNone/>
            </a:pPr>
            <a:r>
              <a:rPr lang="en-US" b="1" dirty="0" smtClean="0">
                <a:solidFill>
                  <a:schemeClr val="bg1"/>
                </a:solidFill>
              </a:rPr>
              <a:t>    </a:t>
            </a:r>
            <a:r>
              <a:rPr lang="en-US" dirty="0" smtClean="0"/>
              <a:t>The study of forces and their effects on living organsim / system in the area of sports and exercise.</a:t>
            </a:r>
            <a:endParaRPr lang="en-US" b="1" dirty="0">
              <a:solidFill>
                <a:schemeClr val="bg1"/>
              </a:solidFill>
            </a:endParaRPr>
          </a:p>
        </p:txBody>
      </p:sp>
      <p:sp>
        <p:nvSpPr>
          <p:cNvPr id="5" name="Slide Number Placeholder 4"/>
          <p:cNvSpPr>
            <a:spLocks noGrp="1"/>
          </p:cNvSpPr>
          <p:nvPr>
            <p:ph type="sldNum" sz="quarter" idx="12"/>
          </p:nvPr>
        </p:nvSpPr>
        <p:spPr/>
        <p:txBody>
          <a:bodyPr/>
          <a:lstStyle/>
          <a:p>
            <a:fld id="{2420AF83-13C6-4703-B695-7E3B447AAA6B}" type="slidenum">
              <a:rPr lang="en-US" sz="2800" b="1" smtClean="0">
                <a:solidFill>
                  <a:schemeClr val="bg1"/>
                </a:solidFill>
              </a:rPr>
              <a:pPr/>
              <a:t>4</a:t>
            </a:fld>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lgerian" pitchFamily="82" charset="0"/>
              </a:rPr>
              <a:t>Examples:</a:t>
            </a:r>
            <a:endParaRPr lang="en-US" b="1" dirty="0">
              <a:latin typeface="Algerian" pitchFamily="82" charset="0"/>
            </a:endParaRPr>
          </a:p>
        </p:txBody>
      </p:sp>
      <p:sp>
        <p:nvSpPr>
          <p:cNvPr id="3" name="Content Placeholder 2"/>
          <p:cNvSpPr>
            <a:spLocks noGrp="1"/>
          </p:cNvSpPr>
          <p:nvPr>
            <p:ph idx="1"/>
          </p:nvPr>
        </p:nvSpPr>
        <p:spPr>
          <a:xfrm>
            <a:off x="457200" y="1600200"/>
            <a:ext cx="4343400" cy="3810000"/>
          </a:xfrm>
        </p:spPr>
        <p:txBody>
          <a:bodyPr>
            <a:normAutofit fontScale="70000" lnSpcReduction="20000"/>
          </a:bodyPr>
          <a:lstStyle/>
          <a:p>
            <a:r>
              <a:rPr lang="en-US" smtClean="0"/>
              <a:t>Football</a:t>
            </a:r>
            <a:r>
              <a:rPr lang="en-US" dirty="0" smtClean="0"/>
              <a:t>: the physics of collisions.</a:t>
            </a:r>
          </a:p>
          <a:p>
            <a:r>
              <a:rPr lang="en-US" dirty="0" smtClean="0"/>
              <a:t>Athletics: physics of running in lane one and the High Jump.</a:t>
            </a:r>
          </a:p>
          <a:p>
            <a:r>
              <a:rPr lang="en-US" dirty="0" smtClean="0"/>
              <a:t>Baseball: ball throwing physics.</a:t>
            </a:r>
          </a:p>
          <a:p>
            <a:r>
              <a:rPr lang="en-US" dirty="0" smtClean="0"/>
              <a:t>Basketball: physics of basketball.</a:t>
            </a:r>
          </a:p>
          <a:p>
            <a:r>
              <a:rPr lang="en-US" dirty="0" smtClean="0"/>
              <a:t>Bowling: </a:t>
            </a:r>
            <a:r>
              <a:rPr lang="en-US" b="1" dirty="0" smtClean="0"/>
              <a:t>biomechanics</a:t>
            </a:r>
            <a:r>
              <a:rPr lang="en-US" dirty="0" smtClean="0"/>
              <a:t> applied to Tenpin bowling.</a:t>
            </a:r>
          </a:p>
          <a:p>
            <a:r>
              <a:rPr lang="en-US" dirty="0" smtClean="0"/>
              <a:t>Cycling: wheel design and aerodynamics.</a:t>
            </a:r>
          </a:p>
          <a:p>
            <a:pPr>
              <a:buNone/>
            </a:pPr>
            <a:endParaRPr lang="en-US" dirty="0"/>
          </a:p>
        </p:txBody>
      </p:sp>
      <p:pic>
        <p:nvPicPr>
          <p:cNvPr id="20482" name="Picture 2" descr="Speed and Velocity in Sports Biomechanics - TeachPE.com"/>
          <p:cNvPicPr>
            <a:picLocks noChangeAspect="1" noChangeArrowheads="1"/>
          </p:cNvPicPr>
          <p:nvPr/>
        </p:nvPicPr>
        <p:blipFill>
          <a:blip r:embed="rId2" cstate="print"/>
          <a:srcRect/>
          <a:stretch>
            <a:fillRect/>
          </a:stretch>
        </p:blipFill>
        <p:spPr bwMode="auto">
          <a:xfrm>
            <a:off x="4800600" y="1447800"/>
            <a:ext cx="2119745" cy="1371600"/>
          </a:xfrm>
          <a:prstGeom prst="rect">
            <a:avLst/>
          </a:prstGeom>
          <a:noFill/>
        </p:spPr>
      </p:pic>
      <p:pic>
        <p:nvPicPr>
          <p:cNvPr id="20484" name="Picture 4" descr="Angular Motion &amp; Levers In Sports Biomechanics - TeachPE.com"/>
          <p:cNvPicPr>
            <a:picLocks noChangeAspect="1" noChangeArrowheads="1"/>
          </p:cNvPicPr>
          <p:nvPr/>
        </p:nvPicPr>
        <p:blipFill>
          <a:blip r:embed="rId3" cstate="print"/>
          <a:srcRect/>
          <a:stretch>
            <a:fillRect/>
          </a:stretch>
        </p:blipFill>
        <p:spPr bwMode="auto">
          <a:xfrm>
            <a:off x="7162800" y="1447800"/>
            <a:ext cx="1828800" cy="1371600"/>
          </a:xfrm>
          <a:prstGeom prst="rect">
            <a:avLst/>
          </a:prstGeom>
          <a:noFill/>
        </p:spPr>
      </p:pic>
      <p:pic>
        <p:nvPicPr>
          <p:cNvPr id="20486" name="Picture 6" descr="Tech in Sports: Computational Fluid Dynamics - Insight Replay"/>
          <p:cNvPicPr>
            <a:picLocks noChangeAspect="1" noChangeArrowheads="1"/>
          </p:cNvPicPr>
          <p:nvPr/>
        </p:nvPicPr>
        <p:blipFill>
          <a:blip r:embed="rId4" cstate="print"/>
          <a:srcRect/>
          <a:stretch>
            <a:fillRect/>
          </a:stretch>
        </p:blipFill>
        <p:spPr bwMode="auto">
          <a:xfrm>
            <a:off x="4800600" y="3124200"/>
            <a:ext cx="2209800" cy="2239963"/>
          </a:xfrm>
          <a:prstGeom prst="rect">
            <a:avLst/>
          </a:prstGeom>
          <a:noFill/>
        </p:spPr>
      </p:pic>
      <p:pic>
        <p:nvPicPr>
          <p:cNvPr id="20488" name="Picture 8" descr="Pondering Parabolas – Champions of Teaching and Learning"/>
          <p:cNvPicPr>
            <a:picLocks noChangeAspect="1" noChangeArrowheads="1"/>
          </p:cNvPicPr>
          <p:nvPr/>
        </p:nvPicPr>
        <p:blipFill>
          <a:blip r:embed="rId5" cstate="print"/>
          <a:srcRect/>
          <a:stretch>
            <a:fillRect/>
          </a:stretch>
        </p:blipFill>
        <p:spPr bwMode="auto">
          <a:xfrm>
            <a:off x="7239000" y="3124200"/>
            <a:ext cx="1752600" cy="2286000"/>
          </a:xfrm>
          <a:prstGeom prst="rect">
            <a:avLst/>
          </a:prstGeom>
          <a:noFill/>
        </p:spPr>
      </p:pic>
      <p:sp>
        <p:nvSpPr>
          <p:cNvPr id="8" name="Slide Number Placeholder 7"/>
          <p:cNvSpPr>
            <a:spLocks noGrp="1"/>
          </p:cNvSpPr>
          <p:nvPr>
            <p:ph type="sldNum" sz="quarter" idx="12"/>
          </p:nvPr>
        </p:nvSpPr>
        <p:spPr/>
        <p:txBody>
          <a:bodyPr/>
          <a:lstStyle/>
          <a:p>
            <a:fld id="{2420AF83-13C6-4703-B695-7E3B447AAA6B}" type="slidenum">
              <a:rPr lang="en-US" sz="2800" b="1" smtClean="0">
                <a:solidFill>
                  <a:schemeClr val="bg1"/>
                </a:solidFill>
              </a:rPr>
              <a:pPr/>
              <a:t>5</a:t>
            </a:fld>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rPr>
              <a:t>Significance</a:t>
            </a:r>
            <a:endParaRPr lang="en-US" dirty="0">
              <a:latin typeface="Algerian" pitchFamily="82" charset="0"/>
            </a:endParaRPr>
          </a:p>
        </p:txBody>
      </p:sp>
      <p:sp>
        <p:nvSpPr>
          <p:cNvPr id="3" name="Text Placeholder 2"/>
          <p:cNvSpPr>
            <a:spLocks noGrp="1"/>
          </p:cNvSpPr>
          <p:nvPr>
            <p:ph type="body" idx="1"/>
          </p:nvPr>
        </p:nvSpPr>
        <p:spPr>
          <a:xfrm>
            <a:off x="381000" y="1633536"/>
            <a:ext cx="3886200" cy="3776664"/>
          </a:xfrm>
        </p:spPr>
        <p:txBody>
          <a:bodyPr>
            <a:noAutofit/>
          </a:bodyPr>
          <a:lstStyle/>
          <a:p>
            <a:pPr lvl="0">
              <a:buFont typeface="Wingdings" pitchFamily="2" charset="2"/>
              <a:buChar char="§"/>
            </a:pPr>
            <a:r>
              <a:rPr lang="en-US" sz="1800" dirty="0" smtClean="0"/>
              <a:t> Improves performance in sports.</a:t>
            </a:r>
          </a:p>
          <a:p>
            <a:pPr lvl="0">
              <a:buFont typeface="Wingdings" pitchFamily="2" charset="2"/>
              <a:buChar char="§"/>
            </a:pPr>
            <a:r>
              <a:rPr lang="en-US" sz="1800" dirty="0" smtClean="0"/>
              <a:t> Development of improved sports performance.</a:t>
            </a:r>
          </a:p>
          <a:p>
            <a:pPr lvl="0">
              <a:buFont typeface="Wingdings" pitchFamily="2" charset="2"/>
              <a:buChar char="§"/>
            </a:pPr>
            <a:r>
              <a:rPr lang="en-US" sz="1800" dirty="0" smtClean="0"/>
              <a:t> Helps in understand human body.</a:t>
            </a:r>
          </a:p>
          <a:p>
            <a:pPr lvl="0">
              <a:buFont typeface="Wingdings" pitchFamily="2" charset="2"/>
              <a:buChar char="§"/>
            </a:pPr>
            <a:r>
              <a:rPr lang="en-US" sz="1800" dirty="0" smtClean="0"/>
              <a:t> Create confidence in sportsperson.</a:t>
            </a:r>
          </a:p>
          <a:p>
            <a:pPr lvl="0">
              <a:buFont typeface="Wingdings" pitchFamily="2" charset="2"/>
              <a:buChar char="§"/>
            </a:pPr>
            <a:r>
              <a:rPr lang="en-US" sz="1800" dirty="0" smtClean="0"/>
              <a:t> Prevents sports injuries.</a:t>
            </a:r>
          </a:p>
          <a:p>
            <a:pPr lvl="0">
              <a:buFont typeface="Wingdings" pitchFamily="2" charset="2"/>
              <a:buChar char="§"/>
            </a:pPr>
            <a:r>
              <a:rPr lang="en-US" sz="1800" dirty="0" smtClean="0"/>
              <a:t> Improves in training techniques.</a:t>
            </a:r>
          </a:p>
          <a:p>
            <a:pPr>
              <a:buFont typeface="Wingdings" pitchFamily="2" charset="2"/>
              <a:buChar char="§"/>
            </a:pPr>
            <a:r>
              <a:rPr lang="en-US" sz="1800" dirty="0" smtClean="0"/>
              <a:t> Increases the popularity of sports</a:t>
            </a:r>
            <a:endParaRPr lang="en-US" sz="1800" dirty="0"/>
          </a:p>
        </p:txBody>
      </p:sp>
      <p:pic>
        <p:nvPicPr>
          <p:cNvPr id="17410" name="Picture 2" descr="BSc (Hons) Sport and Exercise Science"/>
          <p:cNvPicPr>
            <a:picLocks noChangeAspect="1" noChangeArrowheads="1"/>
          </p:cNvPicPr>
          <p:nvPr/>
        </p:nvPicPr>
        <p:blipFill>
          <a:blip r:embed="rId2" cstate="print"/>
          <a:srcRect/>
          <a:stretch>
            <a:fillRect/>
          </a:stretch>
        </p:blipFill>
        <p:spPr bwMode="auto">
          <a:xfrm>
            <a:off x="4191000" y="1676400"/>
            <a:ext cx="3962400" cy="3810000"/>
          </a:xfrm>
          <a:prstGeom prst="rect">
            <a:avLst/>
          </a:prstGeom>
          <a:noFill/>
        </p:spPr>
      </p:pic>
      <p:sp>
        <p:nvSpPr>
          <p:cNvPr id="5" name="Slide Number Placeholder 4"/>
          <p:cNvSpPr>
            <a:spLocks noGrp="1"/>
          </p:cNvSpPr>
          <p:nvPr>
            <p:ph type="sldNum" sz="quarter" idx="12"/>
          </p:nvPr>
        </p:nvSpPr>
        <p:spPr/>
        <p:txBody>
          <a:bodyPr/>
          <a:lstStyle/>
          <a:p>
            <a:fld id="{2420AF83-13C6-4703-B695-7E3B447AAA6B}" type="slidenum">
              <a:rPr lang="en-US" sz="2800" b="1" smtClean="0">
                <a:solidFill>
                  <a:schemeClr val="bg1"/>
                </a:solidFill>
              </a:rPr>
              <a:pPr/>
              <a:t>6</a:t>
            </a:fld>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8062912" cy="1143000"/>
          </a:xfrm>
        </p:spPr>
        <p:txBody>
          <a:bodyPr/>
          <a:lstStyle/>
          <a:p>
            <a:pPr algn="l"/>
            <a:r>
              <a:rPr lang="en-US" b="1" dirty="0" smtClean="0">
                <a:latin typeface="Algerian" pitchFamily="82" charset="0"/>
              </a:rPr>
              <a:t>Functions:</a:t>
            </a:r>
            <a:endParaRPr lang="en-US" b="1" dirty="0">
              <a:latin typeface="Algerian" pitchFamily="82" charset="0"/>
            </a:endParaRPr>
          </a:p>
        </p:txBody>
      </p:sp>
      <p:sp>
        <p:nvSpPr>
          <p:cNvPr id="3" name="Subtitle 2"/>
          <p:cNvSpPr>
            <a:spLocks noGrp="1"/>
          </p:cNvSpPr>
          <p:nvPr>
            <p:ph type="subTitle" idx="1"/>
          </p:nvPr>
        </p:nvSpPr>
        <p:spPr>
          <a:xfrm>
            <a:off x="533400" y="1600200"/>
            <a:ext cx="8062912" cy="3048000"/>
          </a:xfrm>
        </p:spPr>
        <p:txBody>
          <a:bodyPr>
            <a:normAutofit lnSpcReduction="10000"/>
          </a:bodyPr>
          <a:lstStyle/>
          <a:p>
            <a:pPr algn="l"/>
            <a:r>
              <a:rPr lang="en-US" dirty="0" smtClean="0"/>
              <a:t>There are four major functions of sports bio-mechanics :</a:t>
            </a:r>
          </a:p>
          <a:p>
            <a:pPr algn="l"/>
            <a:endParaRPr lang="en-US" dirty="0" smtClean="0"/>
          </a:p>
          <a:p>
            <a:pPr algn="l">
              <a:buFont typeface="Wingdings" pitchFamily="2" charset="2"/>
              <a:buChar char="§"/>
            </a:pPr>
            <a:r>
              <a:rPr lang="en-US" dirty="0" smtClean="0"/>
              <a:t> Technique Improvement</a:t>
            </a:r>
          </a:p>
          <a:p>
            <a:pPr algn="l">
              <a:buFont typeface="Wingdings" pitchFamily="2" charset="2"/>
              <a:buChar char="§"/>
            </a:pPr>
            <a:r>
              <a:rPr lang="en-US" dirty="0" smtClean="0"/>
              <a:t> Equipment Improvement</a:t>
            </a:r>
          </a:p>
          <a:p>
            <a:pPr algn="l">
              <a:buFont typeface="Wingdings" pitchFamily="2" charset="2"/>
              <a:buChar char="§"/>
            </a:pPr>
            <a:r>
              <a:rPr lang="en-US" dirty="0" smtClean="0"/>
              <a:t> Training Improvement</a:t>
            </a:r>
          </a:p>
          <a:p>
            <a:pPr algn="l">
              <a:buFont typeface="Wingdings" pitchFamily="2" charset="2"/>
              <a:buChar char="§"/>
            </a:pPr>
            <a:r>
              <a:rPr lang="en-US" dirty="0" smtClean="0"/>
              <a:t> Injury Prevention</a:t>
            </a:r>
            <a:endParaRPr lang="en-US" dirty="0"/>
          </a:p>
        </p:txBody>
      </p:sp>
      <p:sp>
        <p:nvSpPr>
          <p:cNvPr id="4" name="Slide Number Placeholder 3"/>
          <p:cNvSpPr>
            <a:spLocks noGrp="1"/>
          </p:cNvSpPr>
          <p:nvPr>
            <p:ph type="sldNum" sz="quarter" idx="12"/>
          </p:nvPr>
        </p:nvSpPr>
        <p:spPr/>
        <p:txBody>
          <a:bodyPr/>
          <a:lstStyle/>
          <a:p>
            <a:fld id="{2420AF83-13C6-4703-B695-7E3B447AAA6B}" type="slidenum">
              <a:rPr lang="en-US" sz="2800" b="1" smtClean="0">
                <a:solidFill>
                  <a:schemeClr val="bg1"/>
                </a:solidFill>
              </a:rPr>
              <a:pPr/>
              <a:t>7</a:t>
            </a:fld>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rPr>
              <a:t>Technique Improvement</a:t>
            </a:r>
            <a:endParaRPr lang="en-US" dirty="0">
              <a:latin typeface="Algerian" pitchFamily="82" charset="0"/>
            </a:endParaRPr>
          </a:p>
        </p:txBody>
      </p:sp>
      <p:sp>
        <p:nvSpPr>
          <p:cNvPr id="3" name="Content Placeholder 2"/>
          <p:cNvSpPr>
            <a:spLocks noGrp="1"/>
          </p:cNvSpPr>
          <p:nvPr>
            <p:ph idx="1"/>
          </p:nvPr>
        </p:nvSpPr>
        <p:spPr>
          <a:xfrm>
            <a:off x="457200" y="1676400"/>
            <a:ext cx="8229600" cy="1981200"/>
          </a:xfrm>
        </p:spPr>
        <p:txBody>
          <a:bodyPr/>
          <a:lstStyle/>
          <a:p>
            <a:pPr algn="just"/>
            <a:r>
              <a:rPr lang="en-US" sz="2000" dirty="0" smtClean="0"/>
              <a:t>Teachers and coaches may use their knowledge of mechanics to correct actions of a student or athlete in order to improve the execution of a skill, or a biomechanics researcher may discover a new and more effective technique for performing a sport skill.</a:t>
            </a:r>
            <a:r>
              <a:rPr lang="en-US" dirty="0" smtClean="0"/>
              <a:t> </a:t>
            </a:r>
            <a:endParaRPr lang="en-US" dirty="0"/>
          </a:p>
        </p:txBody>
      </p:sp>
      <p:pic>
        <p:nvPicPr>
          <p:cNvPr id="22530" name="Picture 2" descr="Biomechanics - What It Is And Why It's Important. | Pat Cash Tennis"/>
          <p:cNvPicPr>
            <a:picLocks noChangeAspect="1" noChangeArrowheads="1"/>
          </p:cNvPicPr>
          <p:nvPr/>
        </p:nvPicPr>
        <p:blipFill>
          <a:blip r:embed="rId2" cstate="print"/>
          <a:srcRect/>
          <a:stretch>
            <a:fillRect/>
          </a:stretch>
        </p:blipFill>
        <p:spPr bwMode="auto">
          <a:xfrm>
            <a:off x="1143000" y="3429000"/>
            <a:ext cx="7239000" cy="2743200"/>
          </a:xfrm>
          <a:prstGeom prst="rect">
            <a:avLst/>
          </a:prstGeom>
          <a:noFill/>
        </p:spPr>
      </p:pic>
      <p:sp>
        <p:nvSpPr>
          <p:cNvPr id="5" name="Slide Number Placeholder 4"/>
          <p:cNvSpPr>
            <a:spLocks noGrp="1"/>
          </p:cNvSpPr>
          <p:nvPr>
            <p:ph type="sldNum" sz="quarter" idx="12"/>
          </p:nvPr>
        </p:nvSpPr>
        <p:spPr>
          <a:xfrm>
            <a:off x="7589520" y="6477000"/>
            <a:ext cx="502920" cy="305721"/>
          </a:xfrm>
        </p:spPr>
        <p:txBody>
          <a:bodyPr/>
          <a:lstStyle/>
          <a:p>
            <a:fld id="{2420AF83-13C6-4703-B695-7E3B447AAA6B}" type="slidenum">
              <a:rPr lang="en-US" sz="2800" b="1" smtClean="0">
                <a:solidFill>
                  <a:schemeClr val="bg1"/>
                </a:solidFill>
              </a:rPr>
              <a:pPr/>
              <a:t>8</a:t>
            </a:fld>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1465"/>
            <a:ext cx="6705600" cy="1362075"/>
          </a:xfrm>
        </p:spPr>
        <p:txBody>
          <a:bodyPr>
            <a:normAutofit/>
          </a:bodyPr>
          <a:lstStyle/>
          <a:p>
            <a:r>
              <a:rPr lang="en-US" sz="4000" dirty="0" smtClean="0">
                <a:latin typeface="Algerian" pitchFamily="82" charset="0"/>
              </a:rPr>
              <a:t>Equipment Improvement</a:t>
            </a:r>
            <a:endParaRPr lang="en-US" sz="4000" dirty="0">
              <a:latin typeface="Algerian" pitchFamily="82" charset="0"/>
            </a:endParaRPr>
          </a:p>
        </p:txBody>
      </p:sp>
      <p:sp>
        <p:nvSpPr>
          <p:cNvPr id="3" name="Text Placeholder 2"/>
          <p:cNvSpPr>
            <a:spLocks noGrp="1"/>
          </p:cNvSpPr>
          <p:nvPr>
            <p:ph type="body" idx="1"/>
          </p:nvPr>
        </p:nvSpPr>
        <p:spPr>
          <a:xfrm>
            <a:off x="381000" y="1633536"/>
            <a:ext cx="3505200" cy="3852864"/>
          </a:xfrm>
        </p:spPr>
        <p:txBody>
          <a:bodyPr>
            <a:normAutofit lnSpcReduction="10000"/>
          </a:bodyPr>
          <a:lstStyle/>
          <a:p>
            <a:pPr>
              <a:buFont typeface="Wingdings" pitchFamily="2" charset="2"/>
              <a:buChar char="§"/>
            </a:pPr>
            <a:r>
              <a:rPr lang="en-US" dirty="0" smtClean="0"/>
              <a:t> There are many example of energy storage in sports equipments. Vaulting poles, diving boards, trampolines, ice-hockey sticks, tennis racquets and other pieces of equipment are successful example of energy storage. In all of these performance in the sports is heighly depending on the equipments. </a:t>
            </a:r>
            <a:endParaRPr lang="en-US" dirty="0"/>
          </a:p>
        </p:txBody>
      </p:sp>
      <p:pic>
        <p:nvPicPr>
          <p:cNvPr id="25604" name="Picture 4" descr="SHOPUS | Wilson Hyper Hammer 5.3 Strung Tennis Racket (Black/White ..."/>
          <p:cNvPicPr>
            <a:picLocks noChangeAspect="1" noChangeArrowheads="1"/>
          </p:cNvPicPr>
          <p:nvPr/>
        </p:nvPicPr>
        <p:blipFill>
          <a:blip r:embed="rId2" cstate="print"/>
          <a:srcRect/>
          <a:stretch>
            <a:fillRect/>
          </a:stretch>
        </p:blipFill>
        <p:spPr bwMode="auto">
          <a:xfrm>
            <a:off x="4419600" y="1752600"/>
            <a:ext cx="1828800" cy="1981200"/>
          </a:xfrm>
          <a:prstGeom prst="rect">
            <a:avLst/>
          </a:prstGeom>
          <a:noFill/>
        </p:spPr>
      </p:pic>
      <p:pic>
        <p:nvPicPr>
          <p:cNvPr id="25606" name="Picture 6" descr="Diving Boards | How It's Made - YouTube"/>
          <p:cNvPicPr>
            <a:picLocks noChangeAspect="1" noChangeArrowheads="1"/>
          </p:cNvPicPr>
          <p:nvPr/>
        </p:nvPicPr>
        <p:blipFill>
          <a:blip r:embed="rId3" cstate="print"/>
          <a:srcRect/>
          <a:stretch>
            <a:fillRect/>
          </a:stretch>
        </p:blipFill>
        <p:spPr bwMode="auto">
          <a:xfrm>
            <a:off x="6477000" y="1752600"/>
            <a:ext cx="1821543" cy="1981200"/>
          </a:xfrm>
          <a:prstGeom prst="rect">
            <a:avLst/>
          </a:prstGeom>
          <a:noFill/>
        </p:spPr>
      </p:pic>
      <p:pic>
        <p:nvPicPr>
          <p:cNvPr id="25608" name="Picture 8" descr="Importance of Having a Good Equipment in Ice Hockey - Boo Yeah!"/>
          <p:cNvPicPr>
            <a:picLocks noChangeAspect="1" noChangeArrowheads="1"/>
          </p:cNvPicPr>
          <p:nvPr/>
        </p:nvPicPr>
        <p:blipFill>
          <a:blip r:embed="rId4" cstate="print"/>
          <a:srcRect/>
          <a:stretch>
            <a:fillRect/>
          </a:stretch>
        </p:blipFill>
        <p:spPr bwMode="auto">
          <a:xfrm>
            <a:off x="4419600" y="3886200"/>
            <a:ext cx="1828800" cy="1828800"/>
          </a:xfrm>
          <a:prstGeom prst="rect">
            <a:avLst/>
          </a:prstGeom>
          <a:noFill/>
        </p:spPr>
      </p:pic>
      <p:pic>
        <p:nvPicPr>
          <p:cNvPr id="25610" name="Picture 10" descr="Trempoline pour enfant avec filet - Achat / Vente jeux et jouets ..."/>
          <p:cNvPicPr>
            <a:picLocks noChangeAspect="1" noChangeArrowheads="1"/>
          </p:cNvPicPr>
          <p:nvPr/>
        </p:nvPicPr>
        <p:blipFill>
          <a:blip r:embed="rId5" cstate="print"/>
          <a:srcRect/>
          <a:stretch>
            <a:fillRect/>
          </a:stretch>
        </p:blipFill>
        <p:spPr bwMode="auto">
          <a:xfrm>
            <a:off x="6477000" y="3886200"/>
            <a:ext cx="1820333" cy="1828800"/>
          </a:xfrm>
          <a:prstGeom prst="rect">
            <a:avLst/>
          </a:prstGeom>
          <a:noFill/>
        </p:spPr>
      </p:pic>
      <p:sp>
        <p:nvSpPr>
          <p:cNvPr id="9" name="Slide Number Placeholder 8"/>
          <p:cNvSpPr>
            <a:spLocks noGrp="1"/>
          </p:cNvSpPr>
          <p:nvPr>
            <p:ph type="sldNum" sz="quarter" idx="12"/>
          </p:nvPr>
        </p:nvSpPr>
        <p:spPr/>
        <p:txBody>
          <a:bodyPr/>
          <a:lstStyle/>
          <a:p>
            <a:fld id="{2420AF83-13C6-4703-B695-7E3B447AAA6B}" type="slidenum">
              <a:rPr lang="en-US" sz="2800" b="1" smtClean="0">
                <a:solidFill>
                  <a:schemeClr val="bg1"/>
                </a:solidFill>
              </a:rPr>
              <a:pPr/>
              <a:t>9</a:t>
            </a:fld>
            <a:endParaRPr lang="en-US" sz="2800" b="1"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165</TotalTime>
  <Words>420</Words>
  <Application>Microsoft Office PowerPoint</Application>
  <PresentationFormat>On-screen Show (4:3)</PresentationFormat>
  <Paragraphs>83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Verve</vt:lpstr>
      <vt:lpstr>“ASSIGNMENT OF SPORTS BIO-MECHANICS”</vt:lpstr>
      <vt:lpstr>Table Of Content</vt:lpstr>
      <vt:lpstr>SPORTS  BIO-MECHANICS</vt:lpstr>
      <vt:lpstr>DEFINITIONS:</vt:lpstr>
      <vt:lpstr>Examples:</vt:lpstr>
      <vt:lpstr>Significance</vt:lpstr>
      <vt:lpstr>Functions:</vt:lpstr>
      <vt:lpstr>Technique Improvement</vt:lpstr>
      <vt:lpstr>Equipment Improvement</vt:lpstr>
      <vt:lpstr>Training Improvement</vt:lpstr>
      <vt:lpstr>Injury Prevention</vt:lpstr>
      <vt:lpstr>Conclusion</vt:lpstr>
      <vt:lpstr>REferences</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OF SPORTS BIO-MECHANICS”</dc:title>
  <dc:creator>Tipu computers</dc:creator>
  <cp:lastModifiedBy>Amin</cp:lastModifiedBy>
  <cp:revision>20</cp:revision>
  <dcterms:created xsi:type="dcterms:W3CDTF">2020-04-21T15:59:15Z</dcterms:created>
  <dcterms:modified xsi:type="dcterms:W3CDTF">2020-04-30T10:24:25Z</dcterms:modified>
</cp:coreProperties>
</file>