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69FB-B100-4A3B-989D-C76038C583FC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C8131-37A9-462B-9A2F-1E8F409CE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7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69FB-B100-4A3B-989D-C76038C583FC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C8131-37A9-462B-9A2F-1E8F409CE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2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69FB-B100-4A3B-989D-C76038C583FC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C8131-37A9-462B-9A2F-1E8F409CED5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3337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69FB-B100-4A3B-989D-C76038C583FC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C8131-37A9-462B-9A2F-1E8F409CE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067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69FB-B100-4A3B-989D-C76038C583FC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C8131-37A9-462B-9A2F-1E8F409CED5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6389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69FB-B100-4A3B-989D-C76038C583FC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C8131-37A9-462B-9A2F-1E8F409CE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617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69FB-B100-4A3B-989D-C76038C583FC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C8131-37A9-462B-9A2F-1E8F409CE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43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69FB-B100-4A3B-989D-C76038C583FC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C8131-37A9-462B-9A2F-1E8F409CE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74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69FB-B100-4A3B-989D-C76038C583FC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C8131-37A9-462B-9A2F-1E8F409CE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69FB-B100-4A3B-989D-C76038C583FC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C8131-37A9-462B-9A2F-1E8F409CE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69FB-B100-4A3B-989D-C76038C583FC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C8131-37A9-462B-9A2F-1E8F409CE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13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69FB-B100-4A3B-989D-C76038C583FC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C8131-37A9-462B-9A2F-1E8F409CE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2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69FB-B100-4A3B-989D-C76038C583FC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C8131-37A9-462B-9A2F-1E8F409CE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24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69FB-B100-4A3B-989D-C76038C583FC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C8131-37A9-462B-9A2F-1E8F409CE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3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69FB-B100-4A3B-989D-C76038C583FC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C8131-37A9-462B-9A2F-1E8F409CE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1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69FB-B100-4A3B-989D-C76038C583FC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C8131-37A9-462B-9A2F-1E8F409CE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41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369FB-B100-4A3B-989D-C76038C583FC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7C8131-37A9-462B-9A2F-1E8F409CE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9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Social Studies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b="1" dirty="0" smtClean="0"/>
              <a:t>Course:   EDU-510</a:t>
            </a:r>
          </a:p>
          <a:p>
            <a:r>
              <a:rPr lang="en-US" sz="2000" b="1" dirty="0" smtClean="0"/>
              <a:t>MA (19-21)</a:t>
            </a:r>
          </a:p>
          <a:p>
            <a:r>
              <a:rPr lang="en-US" sz="2000" b="1" dirty="0" smtClean="0"/>
              <a:t>Instructor: </a:t>
            </a:r>
            <a:r>
              <a:rPr lang="en-US" sz="2000" b="1" dirty="0" err="1" smtClean="0"/>
              <a:t>Amtur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Rauf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1247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Teaching Social Studies and Pakistan Studies in Pakistan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Teaching </a:t>
            </a:r>
            <a:r>
              <a:rPr lang="en-US" dirty="0" smtClean="0"/>
              <a:t>of Social Studies and Pakistan Studies </a:t>
            </a:r>
            <a:r>
              <a:rPr lang="en-US" dirty="0"/>
              <a:t>as a subject provides a background knowledge to </a:t>
            </a:r>
            <a:r>
              <a:rPr lang="en-US" dirty="0" smtClean="0"/>
              <a:t>the students </a:t>
            </a:r>
            <a:r>
              <a:rPr lang="en-US" dirty="0"/>
              <a:t>about </a:t>
            </a:r>
            <a:endParaRPr lang="en-US" dirty="0" smtClean="0"/>
          </a:p>
          <a:p>
            <a:r>
              <a:rPr lang="en-US" dirty="0" smtClean="0"/>
              <a:t>creation </a:t>
            </a:r>
            <a:r>
              <a:rPr lang="en-US" dirty="0"/>
              <a:t>of Pakistan, </a:t>
            </a:r>
            <a:endParaRPr lang="en-US" dirty="0" smtClean="0"/>
          </a:p>
          <a:p>
            <a:r>
              <a:rPr lang="en-US" dirty="0" smtClean="0"/>
              <a:t>Pakistan </a:t>
            </a:r>
            <a:r>
              <a:rPr lang="en-US" dirty="0"/>
              <a:t>Movement </a:t>
            </a:r>
            <a:r>
              <a:rPr lang="en-US" dirty="0" smtClean="0"/>
              <a:t>and</a:t>
            </a:r>
          </a:p>
          <a:p>
            <a:r>
              <a:rPr lang="en-US" dirty="0" smtClean="0"/>
              <a:t> the political </a:t>
            </a:r>
            <a:r>
              <a:rPr lang="en-US" dirty="0"/>
              <a:t>developments in Pakistan. </a:t>
            </a:r>
          </a:p>
        </p:txBody>
      </p:sp>
    </p:spTree>
    <p:extLst>
      <p:ext uri="{BB962C8B-B14F-4D97-AF65-F5344CB8AC3E}">
        <p14:creationId xmlns:p14="http://schemas.microsoft.com/office/powerpoint/2010/main" val="3920269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Teaching of this subject </a:t>
            </a:r>
            <a:r>
              <a:rPr lang="en-US" dirty="0" smtClean="0"/>
              <a:t>also covers </a:t>
            </a:r>
            <a:r>
              <a:rPr lang="en-US" dirty="0"/>
              <a:t>teaching about the salient features of Pakistan such as </a:t>
            </a:r>
            <a:r>
              <a:rPr lang="en-US" dirty="0" smtClean="0"/>
              <a:t>land, economy</a:t>
            </a:r>
            <a:r>
              <a:rPr lang="en-US" dirty="0"/>
              <a:t>, human development, and domestic issues </a:t>
            </a:r>
            <a:r>
              <a:rPr lang="en-US" dirty="0" smtClean="0"/>
              <a:t>and international </a:t>
            </a:r>
            <a:r>
              <a:rPr lang="en-US" dirty="0"/>
              <a:t>current affairs. </a:t>
            </a:r>
          </a:p>
          <a:p>
            <a:r>
              <a:rPr lang="en-US" dirty="0" smtClean="0"/>
              <a:t>Moreover</a:t>
            </a:r>
            <a:r>
              <a:rPr lang="en-US" dirty="0"/>
              <a:t>, this subject aims to </a:t>
            </a:r>
            <a:r>
              <a:rPr lang="en-US" dirty="0" smtClean="0"/>
              <a:t>create awareness </a:t>
            </a:r>
            <a:r>
              <a:rPr lang="en-US" dirty="0"/>
              <a:t>among students about Pakistan as an </a:t>
            </a:r>
            <a:r>
              <a:rPr lang="en-US" dirty="0" smtClean="0"/>
              <a:t>enlightened nation </a:t>
            </a:r>
            <a:r>
              <a:rPr lang="en-US" dirty="0"/>
              <a:t>and to assist students in identifying various </a:t>
            </a:r>
            <a:r>
              <a:rPr lang="en-US" dirty="0" smtClean="0"/>
              <a:t>perspectives on </a:t>
            </a:r>
            <a:r>
              <a:rPr lang="en-US" dirty="0"/>
              <a:t>current, persistent, and controversial issues in Pakistan.</a:t>
            </a:r>
          </a:p>
          <a:p>
            <a:r>
              <a:rPr lang="en-US" dirty="0"/>
              <a:t>Similarly, teaching of Pakistan Studies aims to create a sense </a:t>
            </a:r>
            <a:r>
              <a:rPr lang="en-US" dirty="0" smtClean="0"/>
              <a:t>of patriotism</a:t>
            </a:r>
            <a:r>
              <a:rPr lang="en-US" dirty="0"/>
              <a:t>, tolerance, active citizenship, respect for </a:t>
            </a:r>
            <a:r>
              <a:rPr lang="en-US" dirty="0" smtClean="0"/>
              <a:t>cultural diversity </a:t>
            </a:r>
            <a:r>
              <a:rPr lang="en-US" dirty="0"/>
              <a:t>and religious harmony to make students active </a:t>
            </a:r>
            <a:r>
              <a:rPr lang="en-US" dirty="0" smtClean="0"/>
              <a:t>and responsible </a:t>
            </a:r>
            <a:r>
              <a:rPr lang="en-US" dirty="0"/>
              <a:t>citizens (</a:t>
            </a:r>
            <a:r>
              <a:rPr lang="en-US" dirty="0" err="1"/>
              <a:t>GoP</a:t>
            </a:r>
            <a:r>
              <a:rPr lang="en-US" dirty="0"/>
              <a:t>, 2012).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659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lack of interest for Social Studies and Pakistan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following </a:t>
            </a:r>
            <a:r>
              <a:rPr lang="en-US" dirty="0"/>
              <a:t>factors may contribute towards lack of interest </a:t>
            </a:r>
            <a:r>
              <a:rPr lang="en-US" dirty="0" smtClean="0"/>
              <a:t>of students </a:t>
            </a:r>
            <a:r>
              <a:rPr lang="en-US" dirty="0"/>
              <a:t>in </a:t>
            </a:r>
            <a:r>
              <a:rPr lang="en-US" dirty="0" smtClean="0"/>
              <a:t>Social Studies:</a:t>
            </a:r>
            <a:endParaRPr lang="en-US" dirty="0"/>
          </a:p>
          <a:p>
            <a:r>
              <a:rPr lang="en-US" dirty="0" smtClean="0"/>
              <a:t>Usually </a:t>
            </a:r>
            <a:r>
              <a:rPr lang="en-US" dirty="0"/>
              <a:t>schools give more preference to science subjects </a:t>
            </a:r>
            <a:r>
              <a:rPr lang="en-US" dirty="0" smtClean="0"/>
              <a:t>and hardly </a:t>
            </a:r>
            <a:r>
              <a:rPr lang="en-US" dirty="0"/>
              <a:t>3-4 classes of </a:t>
            </a:r>
            <a:r>
              <a:rPr lang="en-US" dirty="0" smtClean="0"/>
              <a:t>Social </a:t>
            </a:r>
            <a:r>
              <a:rPr lang="en-US" dirty="0"/>
              <a:t>Studies are held in a </a:t>
            </a:r>
            <a:r>
              <a:rPr lang="en-US" dirty="0" smtClean="0"/>
              <a:t>week</a:t>
            </a:r>
            <a:r>
              <a:rPr lang="en-US" dirty="0"/>
              <a:t>.</a:t>
            </a:r>
          </a:p>
          <a:p>
            <a:r>
              <a:rPr lang="en-US" dirty="0" smtClean="0"/>
              <a:t>Any </a:t>
            </a:r>
            <a:r>
              <a:rPr lang="en-US" dirty="0"/>
              <a:t>teacher in-competent to teach other subjects can </a:t>
            </a:r>
            <a:r>
              <a:rPr lang="en-US" dirty="0" smtClean="0"/>
              <a:t>teach Social </a:t>
            </a:r>
            <a:r>
              <a:rPr lang="en-US" dirty="0"/>
              <a:t>Studies. It does not matter if he/she has </a:t>
            </a:r>
            <a:r>
              <a:rPr lang="en-US" dirty="0" smtClean="0"/>
              <a:t>knowledge about </a:t>
            </a:r>
            <a:r>
              <a:rPr lang="en-US" dirty="0"/>
              <a:t>it or not.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Classes of </a:t>
            </a:r>
            <a:r>
              <a:rPr lang="en-US" dirty="0" smtClean="0"/>
              <a:t>Social Studies and Pakistan </a:t>
            </a:r>
            <a:r>
              <a:rPr lang="en-US" dirty="0"/>
              <a:t>Studies are usually held in boring </a:t>
            </a:r>
            <a:r>
              <a:rPr lang="en-US" dirty="0" smtClean="0"/>
              <a:t>way, teachers</a:t>
            </a:r>
            <a:r>
              <a:rPr lang="en-US" dirty="0"/>
              <a:t>’ keeps on giving lectures without ensuring </a:t>
            </a:r>
            <a:r>
              <a:rPr lang="en-US" dirty="0" smtClean="0"/>
              <a:t>students class </a:t>
            </a:r>
            <a:r>
              <a:rPr lang="en-US" dirty="0"/>
              <a:t>participation.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342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Teachers do not explain well, they just ask students to read one topic and assign homework to their students.</a:t>
            </a:r>
          </a:p>
          <a:p>
            <a:r>
              <a:rPr lang="en-US" dirty="0" smtClean="0"/>
              <a:t>Pakistan Study and Social Studies </a:t>
            </a:r>
            <a:r>
              <a:rPr lang="en-US" dirty="0"/>
              <a:t>textbooks contain more facts, less </a:t>
            </a:r>
            <a:r>
              <a:rPr lang="en-US" dirty="0" smtClean="0"/>
              <a:t>explanations and </a:t>
            </a:r>
            <a:r>
              <a:rPr lang="en-US" dirty="0"/>
              <a:t>fewer activities for students.</a:t>
            </a:r>
          </a:p>
          <a:p>
            <a:r>
              <a:rPr lang="en-US" dirty="0" smtClean="0"/>
              <a:t>The </a:t>
            </a:r>
            <a:r>
              <a:rPr lang="en-US" dirty="0"/>
              <a:t>subject is exclusively taught through text books, </a:t>
            </a:r>
            <a:r>
              <a:rPr lang="en-US" dirty="0" smtClean="0"/>
              <a:t>teachers just </a:t>
            </a:r>
            <a:r>
              <a:rPr lang="en-US" dirty="0"/>
              <a:t>convey the information text books already containing.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715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 studies is taught </a:t>
            </a:r>
            <a:r>
              <a:rPr lang="en-US" dirty="0" smtClean="0"/>
              <a:t>from Grade 1 till grade </a:t>
            </a:r>
            <a:r>
              <a:rPr lang="en-US" dirty="0"/>
              <a:t>12 in schools across the nation. </a:t>
            </a:r>
            <a:endParaRPr lang="en-US" dirty="0" smtClean="0"/>
          </a:p>
          <a:p>
            <a:r>
              <a:rPr lang="en-US" dirty="0"/>
              <a:t>As a field study, social studies may be more difficult to define than is a single discipline such as history or geography, precisely because it is </a:t>
            </a:r>
            <a:r>
              <a:rPr lang="en-US" dirty="0">
                <a:solidFill>
                  <a:srgbClr val="FF0000"/>
                </a:solidFill>
              </a:rPr>
              <a:t>multidisciplinary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interdisciplinary </a:t>
            </a:r>
          </a:p>
        </p:txBody>
      </p:sp>
    </p:spTree>
    <p:extLst>
      <p:ext uri="{BB962C8B-B14F-4D97-AF65-F5344CB8AC3E}">
        <p14:creationId xmlns:p14="http://schemas.microsoft.com/office/powerpoint/2010/main" val="3846131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Social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 Studies is the study of cultural, economic, geographic, and political aspects of past, current, and future societies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Social </a:t>
            </a:r>
            <a:r>
              <a:rPr lang="en-US" dirty="0"/>
              <a:t>Studies is more than a collection of facts for children to memorize; it is an understanding of how people, places, and events came about and how people can relate and respond to each other’s needs and desires. </a:t>
            </a:r>
            <a:endParaRPr lang="en-US" dirty="0" smtClean="0"/>
          </a:p>
          <a:p>
            <a:r>
              <a:rPr lang="en-US" dirty="0" smtClean="0"/>
              <a:t>Social </a:t>
            </a:r>
            <a:r>
              <a:rPr lang="en-US" dirty="0"/>
              <a:t>Studies is also how we develop respect for different viewpoints and cultural beliefs.</a:t>
            </a:r>
          </a:p>
        </p:txBody>
      </p:sp>
    </p:spTree>
    <p:extLst>
      <p:ext uri="{BB962C8B-B14F-4D97-AF65-F5344CB8AC3E}">
        <p14:creationId xmlns:p14="http://schemas.microsoft.com/office/powerpoint/2010/main" val="1887587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Social Studies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 students </a:t>
            </a:r>
            <a:r>
              <a:rPr lang="en-US" dirty="0">
                <a:solidFill>
                  <a:srgbClr val="FF0000"/>
                </a:solidFill>
              </a:rPr>
              <a:t>understand their place </a:t>
            </a:r>
            <a:r>
              <a:rPr lang="en-US" dirty="0"/>
              <a:t>in the </a:t>
            </a:r>
            <a:r>
              <a:rPr lang="en-US" dirty="0" smtClean="0"/>
              <a:t>world</a:t>
            </a:r>
          </a:p>
          <a:p>
            <a:r>
              <a:rPr lang="en-US" dirty="0"/>
              <a:t>teaches children their </a:t>
            </a:r>
            <a:r>
              <a:rPr lang="en-US" dirty="0">
                <a:solidFill>
                  <a:srgbClr val="FF0000"/>
                </a:solidFill>
              </a:rPr>
              <a:t>roles and responsibilities </a:t>
            </a:r>
            <a:r>
              <a:rPr lang="en-US" dirty="0"/>
              <a:t>particularly in relation to social and civic affairs</a:t>
            </a:r>
            <a:r>
              <a:rPr lang="en-US" dirty="0" smtClean="0"/>
              <a:t>.</a:t>
            </a:r>
          </a:p>
          <a:p>
            <a:r>
              <a:rPr lang="en-US" dirty="0"/>
              <a:t>helps students </a:t>
            </a:r>
            <a:r>
              <a:rPr lang="en-US" dirty="0">
                <a:solidFill>
                  <a:srgbClr val="FF0000"/>
                </a:solidFill>
              </a:rPr>
              <a:t>develop critical thinking </a:t>
            </a:r>
            <a:r>
              <a:rPr lang="en-US" dirty="0"/>
              <a:t>abilities</a:t>
            </a:r>
            <a:r>
              <a:rPr lang="en-US" dirty="0" smtClean="0"/>
              <a:t>,</a:t>
            </a:r>
          </a:p>
          <a:p>
            <a:r>
              <a:rPr lang="en-US" dirty="0"/>
              <a:t>prepares them to </a:t>
            </a:r>
            <a:r>
              <a:rPr lang="en-US" dirty="0">
                <a:solidFill>
                  <a:srgbClr val="FF0000"/>
                </a:solidFill>
              </a:rPr>
              <a:t>participate competently </a:t>
            </a:r>
            <a:r>
              <a:rPr lang="en-US" dirty="0"/>
              <a:t>and productively as concerned </a:t>
            </a:r>
            <a:r>
              <a:rPr lang="en-US" dirty="0" smtClean="0"/>
              <a:t>citizens</a:t>
            </a:r>
          </a:p>
          <a:p>
            <a:r>
              <a:rPr lang="en-US" dirty="0" smtClean="0"/>
              <a:t>teaches </a:t>
            </a:r>
            <a:r>
              <a:rPr lang="en-US" dirty="0"/>
              <a:t>them to </a:t>
            </a:r>
            <a:r>
              <a:rPr lang="en-US" dirty="0">
                <a:solidFill>
                  <a:srgbClr val="FF0000"/>
                </a:solidFill>
              </a:rPr>
              <a:t>address societal and global concerns </a:t>
            </a:r>
            <a:r>
              <a:rPr lang="en-US" dirty="0"/>
              <a:t>using literature, technology and other identifiable community resources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192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an effective Social Studies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ten themes that serve s organizing components for the social studies curriculum at every school level are: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I.  Culture </a:t>
            </a:r>
            <a:r>
              <a:rPr lang="en-US" dirty="0" smtClean="0"/>
              <a:t>: Social studies should include experiences that provide for the study of culture and cultural diversity.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II.  Time, Continuity and Change : </a:t>
            </a:r>
            <a:r>
              <a:rPr lang="en-US" dirty="0" smtClean="0"/>
              <a:t>Social studies programs should include </a:t>
            </a:r>
            <a:r>
              <a:rPr lang="en-US" dirty="0" smtClean="0">
                <a:solidFill>
                  <a:srgbClr val="FF0000"/>
                </a:solidFill>
              </a:rPr>
              <a:t>experiences</a:t>
            </a:r>
            <a:r>
              <a:rPr lang="en-US" dirty="0" smtClean="0"/>
              <a:t> that provide for the study of the ways human beings view themselves in and </a:t>
            </a:r>
            <a:r>
              <a:rPr lang="en-US" dirty="0" smtClean="0">
                <a:solidFill>
                  <a:srgbClr val="FF0000"/>
                </a:solidFill>
              </a:rPr>
              <a:t>over time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III. People, Places and Environments : </a:t>
            </a:r>
            <a:r>
              <a:rPr lang="en-US" dirty="0" smtClean="0"/>
              <a:t>Social studies programs should include experiences that provide for the study of people, places, and environments.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10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IV. Individual Development and Identity </a:t>
            </a:r>
            <a:r>
              <a:rPr lang="en-US" dirty="0" smtClean="0"/>
              <a:t>: </a:t>
            </a:r>
            <a:r>
              <a:rPr lang="en-US" dirty="0"/>
              <a:t>Social studies should include experiences that provide for the study of individual development and identity.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en-US" dirty="0">
                <a:solidFill>
                  <a:srgbClr val="FF0000"/>
                </a:solidFill>
              </a:rPr>
              <a:t>.  Individuals, Groups and Institutions 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/>
              <a:t>Social studies programs should include experiences that provide for the study of interactions among individuals, groups, and institutions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VI</a:t>
            </a:r>
            <a:r>
              <a:rPr lang="en-US" dirty="0">
                <a:solidFill>
                  <a:srgbClr val="FF0000"/>
                </a:solidFill>
              </a:rPr>
              <a:t>. Power, Authority and Governance 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/>
              <a:t>Social studies programs should include experiences that provide for the study of how people create and change structures of power, authority, and governance.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V</a:t>
            </a:r>
            <a:r>
              <a:rPr lang="en-US" dirty="0" smtClean="0">
                <a:solidFill>
                  <a:srgbClr val="FF0000"/>
                </a:solidFill>
              </a:rPr>
              <a:t>II</a:t>
            </a:r>
            <a:r>
              <a:rPr lang="en-US" dirty="0">
                <a:solidFill>
                  <a:srgbClr val="FF0000"/>
                </a:solidFill>
              </a:rPr>
              <a:t>. Production, Distribution and Consumption 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/>
              <a:t>Social studies programs should include experiences that provide for the study of how people organize for the production, distribution, and consumption of goods and services.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511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VIII. Science, Technology and Society 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/>
              <a:t>Social studies programs should include experiences that provide for the study of relationships among science, technology, and society.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IX. Global Connections 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 </a:t>
            </a:r>
            <a:r>
              <a:rPr lang="en-US" dirty="0"/>
              <a:t>Social studies programs should include experiences that provide for the study of global connections and </a:t>
            </a:r>
            <a:r>
              <a:rPr lang="en-US" dirty="0" smtClean="0"/>
              <a:t>interdependence.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.  Civic Ideals and Practices 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/>
              <a:t>Social studies programs should include experiences that provide for the study of the ideals, principles, and practices of citizenship in a democratic republic.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737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wo </a:t>
            </a:r>
            <a:r>
              <a:rPr lang="en-US" dirty="0"/>
              <a:t>features of these curriculum strands are especially important.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First, they are interrelated.  To understand culture, for example, students need to understand time, continuity, and </a:t>
            </a:r>
            <a:r>
              <a:rPr lang="en-US" dirty="0" smtClean="0"/>
              <a:t>change</a:t>
            </a:r>
          </a:p>
          <a:p>
            <a:r>
              <a:rPr lang="en-US" dirty="0" smtClean="0"/>
              <a:t>Second</a:t>
            </a:r>
            <a:r>
              <a:rPr lang="en-US" dirty="0"/>
              <a:t>, the thematic </a:t>
            </a:r>
            <a:r>
              <a:rPr lang="en-US" dirty="0" smtClean="0"/>
              <a:t>components pull </a:t>
            </a:r>
            <a:r>
              <a:rPr lang="en-US" dirty="0"/>
              <a:t>from all to the social science disciplines and other related disciplines </a:t>
            </a:r>
            <a:r>
              <a:rPr lang="en-US" dirty="0" smtClean="0"/>
              <a:t>to </a:t>
            </a:r>
            <a:r>
              <a:rPr lang="en-US" dirty="0"/>
              <a:t>build a framework for social studies curriculum design.  </a:t>
            </a:r>
          </a:p>
        </p:txBody>
      </p:sp>
    </p:spTree>
    <p:extLst>
      <p:ext uri="{BB962C8B-B14F-4D97-AF65-F5344CB8AC3E}">
        <p14:creationId xmlns:p14="http://schemas.microsoft.com/office/powerpoint/2010/main" val="76522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Teaching and Learning Social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Outcome </a:t>
            </a:r>
            <a:r>
              <a:rPr lang="en-US" dirty="0"/>
              <a:t>expectations to assure excellence in social </a:t>
            </a:r>
            <a:r>
              <a:rPr lang="en-US" dirty="0" smtClean="0"/>
              <a:t>studies are </a:t>
            </a:r>
            <a:r>
              <a:rPr lang="en-US" dirty="0"/>
              <a:t>called principles of teaching.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Those </a:t>
            </a:r>
            <a:r>
              <a:rPr lang="en-US" dirty="0"/>
              <a:t>principles are:</a:t>
            </a:r>
          </a:p>
          <a:p>
            <a:r>
              <a:rPr lang="en-US" dirty="0" smtClean="0"/>
              <a:t>Social </a:t>
            </a:r>
            <a:r>
              <a:rPr lang="en-US" dirty="0"/>
              <a:t>studies teaching and learning are powerful when they are </a:t>
            </a:r>
            <a:r>
              <a:rPr lang="en-US" dirty="0">
                <a:solidFill>
                  <a:srgbClr val="FF0000"/>
                </a:solidFill>
              </a:rPr>
              <a:t>meaningful</a:t>
            </a:r>
            <a:r>
              <a:rPr lang="en-US" dirty="0"/>
              <a:t>.</a:t>
            </a:r>
          </a:p>
          <a:p>
            <a:r>
              <a:rPr lang="en-US" dirty="0" smtClean="0"/>
              <a:t>Social </a:t>
            </a:r>
            <a:r>
              <a:rPr lang="en-US" dirty="0"/>
              <a:t>studies teaching and learning are powerful when they are </a:t>
            </a:r>
            <a:r>
              <a:rPr lang="en-US" dirty="0">
                <a:solidFill>
                  <a:srgbClr val="FF0000"/>
                </a:solidFill>
              </a:rPr>
              <a:t>integrative.</a:t>
            </a:r>
          </a:p>
          <a:p>
            <a:r>
              <a:rPr lang="en-US" dirty="0" smtClean="0"/>
              <a:t>Social </a:t>
            </a:r>
            <a:r>
              <a:rPr lang="en-US" dirty="0"/>
              <a:t>studies teaching and learning are powerful when they are </a:t>
            </a:r>
            <a:r>
              <a:rPr lang="en-US" dirty="0">
                <a:solidFill>
                  <a:srgbClr val="FF0000"/>
                </a:solidFill>
              </a:rPr>
              <a:t>value-based</a:t>
            </a:r>
            <a:r>
              <a:rPr lang="en-US" dirty="0"/>
              <a:t>.</a:t>
            </a:r>
          </a:p>
          <a:p>
            <a:r>
              <a:rPr lang="en-US" dirty="0" smtClean="0"/>
              <a:t>Social </a:t>
            </a:r>
            <a:r>
              <a:rPr lang="en-US" dirty="0"/>
              <a:t>studies teaching and learning are powerful when they are </a:t>
            </a:r>
            <a:r>
              <a:rPr lang="en-US" dirty="0">
                <a:solidFill>
                  <a:srgbClr val="FF0000"/>
                </a:solidFill>
              </a:rPr>
              <a:t>challenging.</a:t>
            </a:r>
          </a:p>
          <a:p>
            <a:r>
              <a:rPr lang="en-US" dirty="0" smtClean="0"/>
              <a:t>Social </a:t>
            </a:r>
            <a:r>
              <a:rPr lang="en-US" dirty="0"/>
              <a:t>studies teaching and learning are powerful when they are </a:t>
            </a:r>
            <a:r>
              <a:rPr lang="en-US" dirty="0">
                <a:solidFill>
                  <a:srgbClr val="FF0000"/>
                </a:solidFill>
              </a:rPr>
              <a:t>active.</a:t>
            </a:r>
          </a:p>
        </p:txBody>
      </p:sp>
    </p:spTree>
    <p:extLst>
      <p:ext uri="{BB962C8B-B14F-4D97-AF65-F5344CB8AC3E}">
        <p14:creationId xmlns:p14="http://schemas.microsoft.com/office/powerpoint/2010/main" val="12402224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</TotalTime>
  <Words>970</Words>
  <Application>Microsoft Office PowerPoint</Application>
  <PresentationFormat>Widescreen</PresentationFormat>
  <Paragraphs>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Introduction to Social Studies</vt:lpstr>
      <vt:lpstr>Social Studies</vt:lpstr>
      <vt:lpstr>Definition of Social Studies</vt:lpstr>
      <vt:lpstr>Goals of Social Studies Education</vt:lpstr>
      <vt:lpstr>Characteristics of an effective Social Studies Curriculum</vt:lpstr>
      <vt:lpstr>PowerPoint Presentation</vt:lpstr>
      <vt:lpstr>PowerPoint Presentation</vt:lpstr>
      <vt:lpstr>PowerPoint Presentation</vt:lpstr>
      <vt:lpstr>Principles of Teaching and Learning Social Studies</vt:lpstr>
      <vt:lpstr>Objectives of Teaching Social Studies and Pakistan Studies in Pakistan</vt:lpstr>
      <vt:lpstr>PowerPoint Presentation</vt:lpstr>
      <vt:lpstr>Why lack of interest for Social Studies and Pakistan Studies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multi laptop 88g</dc:creator>
  <cp:lastModifiedBy>Microsoft account</cp:lastModifiedBy>
  <cp:revision>9</cp:revision>
  <dcterms:created xsi:type="dcterms:W3CDTF">2020-10-21T19:08:14Z</dcterms:created>
  <dcterms:modified xsi:type="dcterms:W3CDTF">2020-10-23T04:29:35Z</dcterms:modified>
</cp:coreProperties>
</file>