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72" r:id="rId14"/>
    <p:sldId id="270" r:id="rId15"/>
    <p:sldId id="268" r:id="rId16"/>
    <p:sldId id="269"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362"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5C55338-0D06-4ECC-97A7-51BFC2581DD4}"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4155589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smtClean="0"/>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F5C55338-0D06-4ECC-97A7-51BFC2581DD4}" type="datetimeFigureOut">
              <a:rPr lang="en-US" smtClean="0"/>
              <a:pPr/>
              <a:t>5/2/2020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3582165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C55338-0D06-4ECC-97A7-51BFC2581DD4}"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20154042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C55338-0D06-4ECC-97A7-51BFC2581DD4}"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4B5E81-6CAE-4B94-BBBB-EC47839A9910}" type="slidenum">
              <a:rPr lang="en-US" smtClean="0"/>
              <a:pPr/>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8415547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C55338-0D06-4ECC-97A7-51BFC2581DD4}"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2407124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C55338-0D06-4ECC-97A7-51BFC2581DD4}"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4B5E81-6CAE-4B94-BBBB-EC47839A9910}" type="slidenum">
              <a:rPr lang="en-US" smtClean="0"/>
              <a:pPr/>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1181801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C55338-0D06-4ECC-97A7-51BFC2581DD4}"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30563442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5C55338-0D06-4ECC-97A7-51BFC2581DD4}"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33543131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5C55338-0D06-4ECC-97A7-51BFC2581DD4}"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20038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5C55338-0D06-4ECC-97A7-51BFC2581DD4}"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391886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C55338-0D06-4ECC-97A7-51BFC2581DD4}"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44836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5C55338-0D06-4ECC-97A7-51BFC2581DD4}"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2937495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5C55338-0D06-4ECC-97A7-51BFC2581DD4}" type="datetimeFigureOut">
              <a:rPr lang="en-US" smtClean="0"/>
              <a:pPr/>
              <a:t>5/2/2020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3639938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5C55338-0D06-4ECC-97A7-51BFC2581DD4}" type="datetimeFigureOut">
              <a:rPr lang="en-US" smtClean="0"/>
              <a:pPr/>
              <a:t>5/2/2020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2758045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C55338-0D06-4ECC-97A7-51BFC2581DD4}" type="datetimeFigureOut">
              <a:rPr lang="en-US" smtClean="0"/>
              <a:pPr/>
              <a:t>5/2/2020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1166218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C55338-0D06-4ECC-97A7-51BFC2581DD4}"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1264164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C55338-0D06-4ECC-97A7-51BFC2581DD4}" type="datetimeFigureOut">
              <a:rPr lang="en-US" smtClean="0"/>
              <a:pPr/>
              <a:t>5/2/2020</a:t>
            </a:fld>
            <a:endParaRPr lang="en-US"/>
          </a:p>
        </p:txBody>
      </p:sp>
      <p:sp>
        <p:nvSpPr>
          <p:cNvPr id="6" name="Footer Placeholder 5"/>
          <p:cNvSpPr>
            <a:spLocks noGrp="1"/>
          </p:cNvSpPr>
          <p:nvPr>
            <p:ph type="ftr" sz="quarter" idx="11"/>
          </p:nvPr>
        </p:nvSpPr>
        <p:spPr>
          <a:xfrm>
            <a:off x="533400" y="6172200"/>
            <a:ext cx="5811724" cy="365125"/>
          </a:xfrm>
        </p:spPr>
        <p:txBody>
          <a:bodyPr/>
          <a:lstStyle/>
          <a:p>
            <a:endParaRPr lang="en-US"/>
          </a:p>
        </p:txBody>
      </p:sp>
      <p:sp>
        <p:nvSpPr>
          <p:cNvPr id="7" name="Slide Number Placeholder 6"/>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1691508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F5C55338-0D06-4ECC-97A7-51BFC2581DD4}" type="datetimeFigureOut">
              <a:rPr lang="en-US" smtClean="0"/>
              <a:pPr/>
              <a:t>5/2/2020</a:t>
            </a:fld>
            <a:endParaRPr lang="en-US"/>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F94B5E81-6CAE-4B94-BBBB-EC47839A9910}" type="slidenum">
              <a:rPr lang="en-US" smtClean="0"/>
              <a:pPr/>
              <a:t>‹#›</a:t>
            </a:fld>
            <a:endParaRPr lang="en-US"/>
          </a:p>
        </p:txBody>
      </p:sp>
    </p:spTree>
    <p:extLst>
      <p:ext uri="{BB962C8B-B14F-4D97-AF65-F5344CB8AC3E}">
        <p14:creationId xmlns:p14="http://schemas.microsoft.com/office/powerpoint/2010/main" val="2228095101"/>
      </p:ext>
    </p:extLst>
  </p:cSld>
  <p:clrMap bg1="dk1" tx1="lt1" bg2="dk2" tx2="lt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 id="2147483985" r:id="rId13"/>
    <p:sldLayoutId id="2147483986" r:id="rId14"/>
    <p:sldLayoutId id="2147483987" r:id="rId15"/>
    <p:sldLayoutId id="2147483988" r:id="rId16"/>
    <p:sldLayoutId id="2147483989"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09800"/>
            <a:ext cx="8062912" cy="1470025"/>
          </a:xfrm>
        </p:spPr>
        <p:txBody>
          <a:bodyPr>
            <a:noAutofit/>
          </a:bodyPr>
          <a:lstStyle/>
          <a:p>
            <a:pPr algn="ctr"/>
            <a:r>
              <a:rPr lang="en-US" sz="5400" b="1" dirty="0" smtClean="0">
                <a:latin typeface="Times New Roman" pitchFamily="18" charset="0"/>
                <a:cs typeface="Times New Roman" pitchFamily="18" charset="0"/>
              </a:rPr>
              <a:t>Introduction to </a:t>
            </a:r>
            <a:r>
              <a:rPr lang="en-US" sz="5400" b="1" dirty="0">
                <a:latin typeface="Times New Roman" pitchFamily="18" charset="0"/>
                <a:cs typeface="Times New Roman" pitchFamily="18" charset="0"/>
              </a:rPr>
              <a:t>P</a:t>
            </a:r>
            <a:r>
              <a:rPr lang="en-US" sz="5400" b="1" dirty="0" smtClean="0">
                <a:latin typeface="Times New Roman" pitchFamily="18" charset="0"/>
                <a:cs typeface="Times New Roman" pitchFamily="18" charset="0"/>
              </a:rPr>
              <a:t>sychology</a:t>
            </a:r>
            <a:endParaRPr lang="en-US" sz="5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09326"/>
          </a:xfrm>
        </p:spPr>
        <p:txBody>
          <a:bodyPr>
            <a:normAutofit/>
          </a:bodyPr>
          <a:lstStyle/>
          <a:p>
            <a:r>
              <a:rPr lang="en-US" sz="4800" dirty="0" smtClean="0">
                <a:latin typeface="Times New Roman" pitchFamily="18" charset="0"/>
                <a:cs typeface="Times New Roman" pitchFamily="18" charset="0"/>
              </a:rPr>
              <a:t>Fields of Psychology</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447800"/>
            <a:ext cx="8229600" cy="5007008"/>
          </a:xfrm>
        </p:spPr>
        <p:txBody>
          <a:bodyPr>
            <a:normAutofit/>
          </a:bodyPr>
          <a:lstStyle/>
          <a:p>
            <a:r>
              <a:rPr lang="en-US" dirty="0" smtClean="0">
                <a:latin typeface="Times New Roman" panose="02020603050405020304" pitchFamily="18" charset="0"/>
                <a:cs typeface="Times New Roman" panose="02020603050405020304" pitchFamily="18" charset="0"/>
              </a:rPr>
              <a:t>The major areas in modern psychology are:</a:t>
            </a:r>
          </a:p>
          <a:p>
            <a:pPr marL="64008" indent="0">
              <a:buNone/>
            </a:pPr>
            <a:r>
              <a:rPr lang="en-US" dirty="0" smtClean="0">
                <a:latin typeface="Times New Roman" panose="02020603050405020304" pitchFamily="18" charset="0"/>
                <a:cs typeface="Times New Roman" panose="02020603050405020304" pitchFamily="18" charset="0"/>
              </a:rPr>
              <a:t>1-	Developmental psychology</a:t>
            </a:r>
          </a:p>
          <a:p>
            <a:pPr marL="64008" indent="0">
              <a:buNone/>
            </a:pPr>
            <a:r>
              <a:rPr lang="en-US" dirty="0" smtClean="0">
                <a:latin typeface="Times New Roman" panose="02020603050405020304" pitchFamily="18" charset="0"/>
                <a:cs typeface="Times New Roman" panose="02020603050405020304" pitchFamily="18" charset="0"/>
              </a:rPr>
              <a:t>2-	</a:t>
            </a:r>
            <a:r>
              <a:rPr lang="en-US" dirty="0">
                <a:latin typeface="Times New Roman" panose="02020603050405020304" pitchFamily="18" charset="0"/>
                <a:cs typeface="Times New Roman" panose="02020603050405020304" pitchFamily="18" charset="0"/>
              </a:rPr>
              <a:t>S</a:t>
            </a:r>
            <a:r>
              <a:rPr lang="en-US" dirty="0" smtClean="0">
                <a:latin typeface="Times New Roman" panose="02020603050405020304" pitchFamily="18" charset="0"/>
                <a:cs typeface="Times New Roman" panose="02020603050405020304" pitchFamily="18" charset="0"/>
              </a:rPr>
              <a:t>ocial psychology</a:t>
            </a:r>
          </a:p>
          <a:p>
            <a:pPr marL="64008" indent="0">
              <a:buNone/>
            </a:pPr>
            <a:r>
              <a:rPr lang="en-US" dirty="0" smtClean="0">
                <a:latin typeface="Times New Roman" panose="02020603050405020304" pitchFamily="18" charset="0"/>
                <a:cs typeface="Times New Roman" panose="02020603050405020304" pitchFamily="18" charset="0"/>
              </a:rPr>
              <a:t>3-	Experimental psychology</a:t>
            </a:r>
          </a:p>
          <a:p>
            <a:pPr marL="64008" indent="0">
              <a:buNone/>
            </a:pPr>
            <a:r>
              <a:rPr lang="en-US" dirty="0" smtClean="0">
                <a:latin typeface="Times New Roman" panose="02020603050405020304" pitchFamily="18" charset="0"/>
                <a:cs typeface="Times New Roman" panose="02020603050405020304" pitchFamily="18" charset="0"/>
              </a:rPr>
              <a:t>4-	Physiological psychology</a:t>
            </a:r>
          </a:p>
          <a:p>
            <a:pPr marL="64008" indent="0">
              <a:buNone/>
            </a:pPr>
            <a:r>
              <a:rPr lang="en-US" dirty="0" smtClean="0">
                <a:latin typeface="Times New Roman" panose="02020603050405020304" pitchFamily="18" charset="0"/>
                <a:cs typeface="Times New Roman" panose="02020603050405020304" pitchFamily="18" charset="0"/>
              </a:rPr>
              <a:t>5-	Cognitive psychology</a:t>
            </a:r>
          </a:p>
          <a:p>
            <a:pPr marL="64008" indent="0">
              <a:buNone/>
            </a:pPr>
            <a:r>
              <a:rPr lang="en-US" dirty="0" smtClean="0">
                <a:latin typeface="Times New Roman" panose="02020603050405020304" pitchFamily="18" charset="0"/>
                <a:cs typeface="Times New Roman" panose="02020603050405020304" pitchFamily="18" charset="0"/>
              </a:rPr>
              <a:t>6-	Personality psychology</a:t>
            </a:r>
          </a:p>
          <a:p>
            <a:pPr marL="64008" indent="0">
              <a:buNone/>
            </a:pPr>
            <a:r>
              <a:rPr lang="en-US" dirty="0" smtClean="0">
                <a:latin typeface="Times New Roman" panose="02020603050405020304" pitchFamily="18" charset="0"/>
                <a:cs typeface="Times New Roman" panose="02020603050405020304" pitchFamily="18" charset="0"/>
              </a:rPr>
              <a:t>7-	Psychometrics </a:t>
            </a:r>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172200"/>
          </a:xfrm>
        </p:spPr>
        <p:txBody>
          <a:bodyPr>
            <a:normAutofit/>
          </a:bodyPr>
          <a:lstStyle/>
          <a:p>
            <a:pPr algn="just"/>
            <a:r>
              <a:rPr lang="en-US" sz="2800" dirty="0">
                <a:solidFill>
                  <a:schemeClr val="accent2">
                    <a:lumMod val="60000"/>
                    <a:lumOff val="40000"/>
                  </a:schemeClr>
                </a:solidFill>
                <a:latin typeface="Times New Roman" panose="02020603050405020304" pitchFamily="18" charset="0"/>
                <a:cs typeface="Times New Roman" panose="02020603050405020304" pitchFamily="18" charset="0"/>
              </a:rPr>
              <a:t>Developmental psychology </a:t>
            </a:r>
            <a:r>
              <a:rPr lang="en-US" sz="2800" dirty="0">
                <a:latin typeface="Times New Roman" panose="02020603050405020304" pitchFamily="18" charset="0"/>
                <a:cs typeface="Times New Roman" panose="02020603050405020304" pitchFamily="18" charset="0"/>
              </a:rPr>
              <a:t>is the scientific study of changes that occur in human beings over the course of their life</a:t>
            </a:r>
            <a:r>
              <a:rPr lang="en-US" sz="2800" dirty="0" smtClean="0">
                <a:latin typeface="Times New Roman" panose="02020603050405020304" pitchFamily="18" charset="0"/>
                <a:cs typeface="Times New Roman" panose="02020603050405020304" pitchFamily="18" charset="0"/>
              </a:rPr>
              <a:t>.</a:t>
            </a:r>
          </a:p>
          <a:p>
            <a:pPr algn="just"/>
            <a:r>
              <a:rPr lang="en-US" sz="2800" dirty="0">
                <a:solidFill>
                  <a:schemeClr val="accent2">
                    <a:lumMod val="60000"/>
                    <a:lumOff val="40000"/>
                  </a:schemeClr>
                </a:solidFill>
                <a:latin typeface="Times New Roman" panose="02020603050405020304" pitchFamily="18" charset="0"/>
                <a:cs typeface="Times New Roman" panose="02020603050405020304" pitchFamily="18" charset="0"/>
              </a:rPr>
              <a:t>Social psychology </a:t>
            </a:r>
            <a:r>
              <a:rPr lang="en-US" sz="2800" dirty="0">
                <a:latin typeface="Times New Roman" panose="02020603050405020304" pitchFamily="18" charset="0"/>
                <a:cs typeface="Times New Roman" panose="02020603050405020304" pitchFamily="18" charset="0"/>
              </a:rPr>
              <a:t>is about understanding individual behavior in a social context. </a:t>
            </a:r>
            <a:r>
              <a:rPr lang="en-US" sz="2800" dirty="0" smtClean="0">
                <a:latin typeface="Times New Roman" panose="02020603050405020304" pitchFamily="18" charset="0"/>
                <a:cs typeface="Times New Roman" panose="02020603050405020304" pitchFamily="18" charset="0"/>
              </a:rPr>
              <a:t> </a:t>
            </a:r>
            <a:r>
              <a:rPr lang="en-US" sz="2800" dirty="0" smtClean="0">
                <a:solidFill>
                  <a:schemeClr val="accent2">
                    <a:lumMod val="60000"/>
                    <a:lumOff val="40000"/>
                  </a:schemeClr>
                </a:solidFill>
                <a:latin typeface="Times New Roman" panose="02020603050405020304" pitchFamily="18" charset="0"/>
                <a:cs typeface="Times New Roman" panose="02020603050405020304" pitchFamily="18" charset="0"/>
              </a:rPr>
              <a:t>OR</a:t>
            </a:r>
            <a:endParaRPr lang="en-US" sz="2800" dirty="0">
              <a:solidFill>
                <a:schemeClr val="accent2">
                  <a:lumMod val="60000"/>
                  <a:lumOff val="40000"/>
                </a:schemeClr>
              </a:solidFill>
              <a:latin typeface="Times New Roman" panose="02020603050405020304" pitchFamily="18" charset="0"/>
              <a:cs typeface="Times New Roman" panose="02020603050405020304" pitchFamily="18" charset="0"/>
            </a:endParaRPr>
          </a:p>
          <a:p>
            <a:pPr algn="just"/>
            <a:r>
              <a:rPr lang="en-US" sz="2800" i="1" dirty="0">
                <a:solidFill>
                  <a:schemeClr val="accent2">
                    <a:lumMod val="60000"/>
                    <a:lumOff val="40000"/>
                  </a:schemeClr>
                </a:solidFill>
                <a:latin typeface="Times New Roman" panose="02020603050405020304" pitchFamily="18" charset="0"/>
                <a:cs typeface="Times New Roman" panose="02020603050405020304" pitchFamily="18" charset="0"/>
              </a:rPr>
              <a:t>S</a:t>
            </a:r>
            <a:r>
              <a:rPr lang="en-US" sz="2800" i="1" dirty="0" smtClean="0">
                <a:solidFill>
                  <a:schemeClr val="accent2">
                    <a:lumMod val="60000"/>
                    <a:lumOff val="40000"/>
                  </a:schemeClr>
                </a:solidFill>
                <a:latin typeface="Times New Roman" panose="02020603050405020304" pitchFamily="18" charset="0"/>
                <a:cs typeface="Times New Roman" panose="02020603050405020304" pitchFamily="18" charset="0"/>
              </a:rPr>
              <a:t>ocial </a:t>
            </a:r>
            <a:r>
              <a:rPr lang="en-US" sz="2800" i="1" dirty="0">
                <a:solidFill>
                  <a:schemeClr val="accent2">
                    <a:lumMod val="60000"/>
                    <a:lumOff val="40000"/>
                  </a:schemeClr>
                </a:solidFill>
                <a:latin typeface="Times New Roman" panose="02020603050405020304" pitchFamily="18" charset="0"/>
                <a:cs typeface="Times New Roman" panose="02020603050405020304" pitchFamily="18" charset="0"/>
              </a:rPr>
              <a:t>psychology</a:t>
            </a:r>
            <a:r>
              <a:rPr lang="en-US" sz="2800" dirty="0">
                <a:solidFill>
                  <a:schemeClr val="accent2">
                    <a:lumMod val="60000"/>
                    <a:lumOff val="40000"/>
                  </a:schemeClr>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can be defined as “</a:t>
            </a:r>
            <a:r>
              <a:rPr lang="en-US" sz="2800" i="1" dirty="0" smtClean="0">
                <a:latin typeface="Times New Roman" panose="02020603050405020304" pitchFamily="18" charset="0"/>
                <a:cs typeface="Times New Roman" panose="02020603050405020304" pitchFamily="18" charset="0"/>
              </a:rPr>
              <a:t>the </a:t>
            </a:r>
            <a:r>
              <a:rPr lang="en-US" sz="2800" i="1" dirty="0">
                <a:latin typeface="Times New Roman" panose="02020603050405020304" pitchFamily="18" charset="0"/>
                <a:cs typeface="Times New Roman" panose="02020603050405020304" pitchFamily="18" charset="0"/>
              </a:rPr>
              <a:t>scientific field that seeks to understand the nature and causes of individual behavior in social situations</a:t>
            </a:r>
            <a:r>
              <a:rPr lang="en-US"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0215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943600"/>
          </a:xfrm>
        </p:spPr>
        <p:txBody>
          <a:bodyPr>
            <a:normAutofit/>
          </a:bodyPr>
          <a:lstStyle/>
          <a:p>
            <a:pPr algn="just"/>
            <a:r>
              <a:rPr lang="en-US" sz="2800" b="1" dirty="0" smtClean="0">
                <a:solidFill>
                  <a:schemeClr val="accent2">
                    <a:lumMod val="60000"/>
                    <a:lumOff val="40000"/>
                  </a:schemeClr>
                </a:solidFill>
                <a:latin typeface="Times New Roman" panose="02020603050405020304" pitchFamily="18" charset="0"/>
                <a:cs typeface="Times New Roman" panose="02020603050405020304" pitchFamily="18" charset="0"/>
              </a:rPr>
              <a:t>Experimental psychology </a:t>
            </a:r>
            <a:r>
              <a:rPr lang="en-US" sz="2800" dirty="0">
                <a:latin typeface="Times New Roman" panose="02020603050405020304" pitchFamily="18" charset="0"/>
                <a:cs typeface="Times New Roman" panose="02020603050405020304" pitchFamily="18" charset="0"/>
              </a:rPr>
              <a:t>the branch of psychology concerned with the scientific investigation of the responses of individuals to stimuli in controlled </a:t>
            </a:r>
            <a:r>
              <a:rPr lang="en-US" sz="2800" dirty="0" smtClean="0">
                <a:latin typeface="Times New Roman" panose="02020603050405020304" pitchFamily="18" charset="0"/>
                <a:cs typeface="Times New Roman" panose="02020603050405020304" pitchFamily="18" charset="0"/>
              </a:rPr>
              <a:t>situations.</a:t>
            </a:r>
            <a:endParaRPr lang="en-US" sz="2800" b="1" dirty="0" smtClean="0">
              <a:solidFill>
                <a:schemeClr val="accent2">
                  <a:lumMod val="60000"/>
                  <a:lumOff val="40000"/>
                </a:schemeClr>
              </a:solidFill>
              <a:latin typeface="Times New Roman" panose="02020603050405020304" pitchFamily="18" charset="0"/>
              <a:cs typeface="Times New Roman" panose="02020603050405020304" pitchFamily="18" charset="0"/>
            </a:endParaRPr>
          </a:p>
          <a:p>
            <a:pPr algn="just"/>
            <a:r>
              <a:rPr lang="en-US" sz="2800" b="1" dirty="0" smtClean="0">
                <a:solidFill>
                  <a:schemeClr val="accent2">
                    <a:lumMod val="60000"/>
                    <a:lumOff val="40000"/>
                  </a:schemeClr>
                </a:solidFill>
                <a:latin typeface="Times New Roman" panose="02020603050405020304" pitchFamily="18" charset="0"/>
                <a:cs typeface="Times New Roman" panose="02020603050405020304" pitchFamily="18" charset="0"/>
              </a:rPr>
              <a:t>Physiological psychology </a:t>
            </a:r>
            <a:r>
              <a:rPr lang="en-US" sz="2800" dirty="0" smtClean="0">
                <a:latin typeface="Times New Roman" panose="02020603050405020304" pitchFamily="18" charset="0"/>
                <a:cs typeface="Times New Roman" panose="02020603050405020304" pitchFamily="18" charset="0"/>
              </a:rPr>
              <a:t>The branch of psychology that focus on the influence of genetic factors on behavior and the role of brain, nervous system, endocrine system, and bodily chemicals in the regulation of behavior.</a:t>
            </a:r>
            <a:endParaRPr lang="en-US" sz="2800" b="1" dirty="0" smtClean="0">
              <a:solidFill>
                <a:schemeClr val="accent2">
                  <a:lumMod val="60000"/>
                  <a:lumOff val="40000"/>
                </a:schemeClr>
              </a:solidFill>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9192405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638800"/>
          </a:xfrm>
        </p:spPr>
        <p:txBody>
          <a:bodyPr>
            <a:normAutofit/>
          </a:bodyPr>
          <a:lstStyle/>
          <a:p>
            <a:pPr algn="just"/>
            <a:r>
              <a:rPr lang="en-US" sz="2800" b="1" dirty="0">
                <a:solidFill>
                  <a:schemeClr val="accent2">
                    <a:lumMod val="60000"/>
                    <a:lumOff val="40000"/>
                  </a:schemeClr>
                </a:solidFill>
                <a:latin typeface="Times New Roman" panose="02020603050405020304" pitchFamily="18" charset="0"/>
                <a:cs typeface="Times New Roman" panose="02020603050405020304" pitchFamily="18" charset="0"/>
              </a:rPr>
              <a:t>Cognitive psychology</a:t>
            </a:r>
            <a:r>
              <a:rPr lang="en-US" sz="2800" dirty="0">
                <a:latin typeface="Times New Roman" panose="02020603050405020304" pitchFamily="18" charset="0"/>
                <a:cs typeface="Times New Roman" panose="02020603050405020304" pitchFamily="18" charset="0"/>
              </a:rPr>
              <a:t> The study of higher mental processes such as attention, language use, memory, perception, problem solving, decision making and thinking</a:t>
            </a:r>
            <a:r>
              <a:rPr lang="en-US" sz="2800" dirty="0" smtClean="0">
                <a:latin typeface="Times New Roman" panose="02020603050405020304" pitchFamily="18" charset="0"/>
                <a:cs typeface="Times New Roman" panose="02020603050405020304" pitchFamily="18" charset="0"/>
              </a:rPr>
              <a:t>.</a:t>
            </a:r>
          </a:p>
          <a:p>
            <a:pPr algn="just"/>
            <a:r>
              <a:rPr lang="en-US" sz="2800" b="1" dirty="0">
                <a:solidFill>
                  <a:schemeClr val="accent2">
                    <a:lumMod val="60000"/>
                    <a:lumOff val="40000"/>
                  </a:schemeClr>
                </a:solidFill>
                <a:latin typeface="Times New Roman" panose="02020603050405020304" pitchFamily="18" charset="0"/>
                <a:cs typeface="Times New Roman" panose="02020603050405020304" pitchFamily="18" charset="0"/>
              </a:rPr>
              <a:t>Personality psychology</a:t>
            </a:r>
            <a:r>
              <a:rPr lang="en-US" sz="2800" b="1"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is a branch of psychology that studies personality and individual differences. This field is also concerned with the factors that shape personality and with the measurement of personality</a:t>
            </a:r>
            <a:r>
              <a:rPr lang="en-US"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endParaRPr lang="en-US" sz="2800" dirty="0"/>
          </a:p>
        </p:txBody>
      </p:sp>
    </p:spTree>
    <p:extLst>
      <p:ext uri="{BB962C8B-B14F-4D97-AF65-F5344CB8AC3E}">
        <p14:creationId xmlns:p14="http://schemas.microsoft.com/office/powerpoint/2010/main" val="5206325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495800"/>
          </a:xfrm>
        </p:spPr>
        <p:txBody>
          <a:bodyPr>
            <a:normAutofit/>
          </a:bodyPr>
          <a:lstStyle/>
          <a:p>
            <a:pPr algn="just"/>
            <a:r>
              <a:rPr lang="en-US" sz="2800" b="1" dirty="0" smtClean="0">
                <a:solidFill>
                  <a:schemeClr val="accent2">
                    <a:lumMod val="60000"/>
                    <a:lumOff val="40000"/>
                  </a:schemeClr>
                </a:solidFill>
                <a:latin typeface="Times New Roman" panose="02020603050405020304" pitchFamily="18" charset="0"/>
                <a:cs typeface="Times New Roman" panose="02020603050405020304" pitchFamily="18" charset="0"/>
              </a:rPr>
              <a:t>Psychometrics</a:t>
            </a:r>
            <a:r>
              <a:rPr lang="en-US" sz="2800" dirty="0">
                <a:latin typeface="Times New Roman" panose="02020603050405020304" pitchFamily="18" charset="0"/>
                <a:cs typeface="Times New Roman" panose="02020603050405020304" pitchFamily="18" charset="0"/>
              </a:rPr>
              <a:t> The field of psychology that specializes in mental testing. It is concerned with the measurement of behavior and capacities, usually through the development of psychological tests.</a:t>
            </a:r>
          </a:p>
          <a:p>
            <a:endParaRPr lang="en-US" sz="2800" dirty="0"/>
          </a:p>
        </p:txBody>
      </p:sp>
    </p:spTree>
    <p:extLst>
      <p:ext uri="{BB962C8B-B14F-4D97-AF65-F5344CB8AC3E}">
        <p14:creationId xmlns:p14="http://schemas.microsoft.com/office/powerpoint/2010/main" val="13747691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256506"/>
          </a:xfrm>
        </p:spPr>
        <p:txBody>
          <a:bodyPr>
            <a:normAutofit/>
          </a:bodyPr>
          <a:lstStyle/>
          <a:p>
            <a:r>
              <a:rPr lang="en-US" dirty="0" smtClean="0"/>
              <a:t>Professional Specialties in Psychology</a:t>
            </a:r>
            <a:endParaRPr lang="en-US" dirty="0"/>
          </a:p>
        </p:txBody>
      </p:sp>
      <p:sp>
        <p:nvSpPr>
          <p:cNvPr id="3" name="Content Placeholder 2"/>
          <p:cNvSpPr>
            <a:spLocks noGrp="1"/>
          </p:cNvSpPr>
          <p:nvPr>
            <p:ph idx="1"/>
          </p:nvPr>
        </p:nvSpPr>
        <p:spPr>
          <a:xfrm>
            <a:off x="457200" y="1600200"/>
            <a:ext cx="8229600" cy="5105400"/>
          </a:xfrm>
        </p:spPr>
        <p:txBody>
          <a:bodyPr>
            <a:normAutofit/>
          </a:bodyPr>
          <a:lstStyle/>
          <a:p>
            <a:pPr algn="just"/>
            <a:r>
              <a:rPr lang="en-US" sz="2800" b="1" dirty="0">
                <a:solidFill>
                  <a:schemeClr val="accent2">
                    <a:lumMod val="60000"/>
                    <a:lumOff val="40000"/>
                  </a:schemeClr>
                </a:solidFill>
                <a:latin typeface="Times New Roman" panose="02020603050405020304" pitchFamily="18" charset="0"/>
                <a:cs typeface="Times New Roman" panose="02020603050405020304" pitchFamily="18" charset="0"/>
              </a:rPr>
              <a:t>Clinical </a:t>
            </a:r>
            <a:r>
              <a:rPr lang="en-US" sz="2800" b="1" dirty="0" smtClean="0">
                <a:solidFill>
                  <a:schemeClr val="accent2">
                    <a:lumMod val="60000"/>
                    <a:lumOff val="40000"/>
                  </a:schemeClr>
                </a:solidFill>
                <a:latin typeface="Times New Roman" panose="02020603050405020304" pitchFamily="18" charset="0"/>
                <a:cs typeface="Times New Roman" panose="02020603050405020304" pitchFamily="18" charset="0"/>
              </a:rPr>
              <a:t>psychologists</a:t>
            </a:r>
            <a:r>
              <a:rPr lang="en-US" sz="2800" dirty="0" smtClean="0">
                <a:solidFill>
                  <a:schemeClr val="accent2">
                    <a:lumMod val="60000"/>
                    <a:lumOff val="40000"/>
                  </a:schemeClr>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are concerned with the evaluation, diagnosis, and treatment of individuals with psychological </a:t>
            </a:r>
            <a:r>
              <a:rPr lang="en-US" sz="2800" dirty="0">
                <a:latin typeface="Times New Roman" panose="02020603050405020304" pitchFamily="18" charset="0"/>
                <a:cs typeface="Times New Roman" panose="02020603050405020304" pitchFamily="18" charset="0"/>
              </a:rPr>
              <a:t>problems</a:t>
            </a:r>
            <a:r>
              <a:rPr lang="en-US" sz="2800" dirty="0" smtClean="0">
                <a:latin typeface="Times New Roman" panose="02020603050405020304" pitchFamily="18" charset="0"/>
                <a:cs typeface="Times New Roman" panose="02020603050405020304" pitchFamily="18" charset="0"/>
              </a:rPr>
              <a:t>.</a:t>
            </a:r>
          </a:p>
          <a:p>
            <a:pPr algn="just"/>
            <a:r>
              <a:rPr lang="en-US" sz="2800" b="1" dirty="0">
                <a:solidFill>
                  <a:schemeClr val="accent2">
                    <a:lumMod val="60000"/>
                    <a:lumOff val="40000"/>
                  </a:schemeClr>
                </a:solidFill>
                <a:latin typeface="Times New Roman" panose="02020603050405020304" pitchFamily="18" charset="0"/>
                <a:cs typeface="Times New Roman" panose="02020603050405020304" pitchFamily="18" charset="0"/>
              </a:rPr>
              <a:t>Counseling </a:t>
            </a:r>
            <a:r>
              <a:rPr lang="en-US" sz="2800" b="1" dirty="0" smtClean="0">
                <a:solidFill>
                  <a:schemeClr val="accent2">
                    <a:lumMod val="60000"/>
                    <a:lumOff val="40000"/>
                  </a:schemeClr>
                </a:solidFill>
                <a:latin typeface="Times New Roman" panose="02020603050405020304" pitchFamily="18" charset="0"/>
                <a:cs typeface="Times New Roman" panose="02020603050405020304" pitchFamily="18" charset="0"/>
              </a:rPr>
              <a:t>psychologists </a:t>
            </a:r>
            <a:r>
              <a:rPr lang="en-US" sz="2800" dirty="0" smtClean="0">
                <a:latin typeface="Times New Roman" panose="02020603050405020304" pitchFamily="18" charset="0"/>
                <a:cs typeface="Times New Roman" panose="02020603050405020304" pitchFamily="18" charset="0"/>
              </a:rPr>
              <a:t>are those who </a:t>
            </a:r>
            <a:r>
              <a:rPr lang="en-US" sz="2800" dirty="0">
                <a:latin typeface="Times New Roman" panose="02020603050405020304" pitchFamily="18" charset="0"/>
                <a:cs typeface="Times New Roman" panose="02020603050405020304" pitchFamily="18" charset="0"/>
              </a:rPr>
              <a:t>specializes in providing guidance in areas such as vocational selection, school problems, drug abuse, and marital conflict</a:t>
            </a:r>
            <a:r>
              <a:rPr lang="en-US" sz="2800" dirty="0" smtClean="0">
                <a:latin typeface="Times New Roman" panose="02020603050405020304" pitchFamily="18" charset="0"/>
                <a:cs typeface="Times New Roman" panose="02020603050405020304" pitchFamily="18" charset="0"/>
              </a:rPr>
              <a:t>. </a:t>
            </a:r>
            <a:r>
              <a:rPr lang="en-US" sz="2800" dirty="0" smtClean="0">
                <a:solidFill>
                  <a:schemeClr val="accent2">
                    <a:lumMod val="60000"/>
                    <a:lumOff val="40000"/>
                  </a:schemeClr>
                </a:solidFill>
                <a:latin typeface="Times New Roman" panose="02020603050405020304" pitchFamily="18" charset="0"/>
                <a:cs typeface="Times New Roman" panose="02020603050405020304" pitchFamily="18" charset="0"/>
              </a:rPr>
              <a:t>OR</a:t>
            </a:r>
          </a:p>
          <a:p>
            <a:pPr algn="just"/>
            <a:r>
              <a:rPr lang="en-US" sz="2800" b="1" dirty="0">
                <a:solidFill>
                  <a:schemeClr val="accent2">
                    <a:lumMod val="60000"/>
                    <a:lumOff val="40000"/>
                  </a:schemeClr>
                </a:solidFill>
                <a:latin typeface="Times New Roman" panose="02020603050405020304" pitchFamily="18" charset="0"/>
                <a:cs typeface="Times New Roman" panose="02020603050405020304" pitchFamily="18" charset="0"/>
              </a:rPr>
              <a:t>Counseling psychologists </a:t>
            </a:r>
            <a:r>
              <a:rPr lang="en-US" sz="2800" dirty="0">
                <a:latin typeface="Times New Roman" panose="02020603050405020304" pitchFamily="18" charset="0"/>
                <a:cs typeface="Times New Roman" panose="02020603050405020304" pitchFamily="18" charset="0"/>
              </a:rPr>
              <a:t>are those who specializes in </a:t>
            </a:r>
            <a:r>
              <a:rPr lang="en-US" sz="2800" dirty="0" smtClean="0">
                <a:latin typeface="Times New Roman" panose="02020603050405020304" pitchFamily="18" charset="0"/>
                <a:cs typeface="Times New Roman" panose="02020603050405020304" pitchFamily="18" charset="0"/>
              </a:rPr>
              <a:t>providing assistance to people struggling with everyday problems of moderate severity</a:t>
            </a:r>
            <a:r>
              <a:rPr lang="en-US"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2408484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791200"/>
          </a:xfrm>
        </p:spPr>
        <p:txBody>
          <a:bodyPr>
            <a:normAutofit/>
          </a:bodyPr>
          <a:lstStyle/>
          <a:p>
            <a:pPr algn="just"/>
            <a:r>
              <a:rPr lang="en-US" sz="2800" b="1" dirty="0" smtClean="0">
                <a:solidFill>
                  <a:schemeClr val="accent2">
                    <a:lumMod val="60000"/>
                    <a:lumOff val="40000"/>
                  </a:schemeClr>
                </a:solidFill>
                <a:latin typeface="Times New Roman" panose="02020603050405020304" pitchFamily="18" charset="0"/>
                <a:cs typeface="Times New Roman" panose="02020603050405020304" pitchFamily="18" charset="0"/>
              </a:rPr>
              <a:t>Educational psychologists </a:t>
            </a:r>
            <a:r>
              <a:rPr lang="en-US" sz="2800" dirty="0" smtClean="0">
                <a:latin typeface="Times New Roman" panose="02020603050405020304" pitchFamily="18" charset="0"/>
                <a:cs typeface="Times New Roman" panose="02020603050405020304" pitchFamily="18" charset="0"/>
              </a:rPr>
              <a:t>work to improve curriculum design, achievement testing, teacher training and other aspects of the educational process. School psychologists usually work in elementary or secondary schools, where they test and counsel children having difficulties in school and aid parents and teachers in solving school-related problems. </a:t>
            </a:r>
          </a:p>
        </p:txBody>
      </p:sp>
    </p:spTree>
    <p:extLst>
      <p:ext uri="{BB962C8B-B14F-4D97-AF65-F5344CB8AC3E}">
        <p14:creationId xmlns:p14="http://schemas.microsoft.com/office/powerpoint/2010/main" val="13988572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2800" b="1" dirty="0">
                <a:solidFill>
                  <a:schemeClr val="accent2">
                    <a:lumMod val="60000"/>
                    <a:lumOff val="40000"/>
                  </a:schemeClr>
                </a:solidFill>
                <a:latin typeface="Times New Roman" panose="02020603050405020304" pitchFamily="18" charset="0"/>
                <a:cs typeface="Times New Roman" panose="02020603050405020304" pitchFamily="18" charset="0"/>
              </a:rPr>
              <a:t>Organizational psychologists</a:t>
            </a:r>
            <a:r>
              <a:rPr lang="en-US" sz="2800" b="1"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are those</a:t>
            </a:r>
            <a:r>
              <a:rPr lang="en-US" sz="2800" b="1"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who study various aspects of the human work environment, such as communication among employees, socialization of workers, leadership, job satisfaction, stress, and overall quality of life.</a:t>
            </a:r>
          </a:p>
          <a:p>
            <a:endParaRPr lang="en-US" sz="2800" dirty="0"/>
          </a:p>
        </p:txBody>
      </p:sp>
    </p:spTree>
    <p:extLst>
      <p:ext uri="{BB962C8B-B14F-4D97-AF65-F5344CB8AC3E}">
        <p14:creationId xmlns:p14="http://schemas.microsoft.com/office/powerpoint/2010/main" val="2306373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6554867" cy="1600200"/>
          </a:xfrm>
        </p:spPr>
        <p:txBody>
          <a:bodyPr>
            <a:normAutofit/>
          </a:bodyPr>
          <a:lstStyle/>
          <a:p>
            <a:r>
              <a:rPr lang="en-US" sz="4800" dirty="0" smtClean="0">
                <a:latin typeface="Times New Roman" pitchFamily="18" charset="0"/>
                <a:cs typeface="Times New Roman" pitchFamily="18" charset="0"/>
              </a:rPr>
              <a:t>Definition</a:t>
            </a:r>
            <a:r>
              <a:rPr lang="en-US" dirty="0" smtClean="0">
                <a:latin typeface="Times New Roman" pitchFamily="18" charset="0"/>
                <a:cs typeface="Times New Roman" pitchFamily="18" charset="0"/>
              </a:rPr>
              <a:t> </a:t>
            </a:r>
            <a:r>
              <a:rPr lang="en-US" sz="4800" dirty="0" smtClean="0">
                <a:latin typeface="Times New Roman" pitchFamily="18" charset="0"/>
                <a:cs typeface="Times New Roman" pitchFamily="18" charset="0"/>
              </a:rPr>
              <a:t>of  Psychology</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533400" y="2286000"/>
            <a:ext cx="6554867" cy="3581400"/>
          </a:xfrm>
        </p:spPr>
        <p:txBody>
          <a:bodyPr>
            <a:normAutofit fontScale="92500"/>
          </a:bodyPr>
          <a:lstStyle/>
          <a:p>
            <a:pPr marL="411480" lvl="1" indent="-342900" algn="just">
              <a:spcBef>
                <a:spcPts val="700"/>
              </a:spcBef>
              <a:buClr>
                <a:schemeClr val="tx2"/>
              </a:buClr>
              <a:buSzPct val="95000"/>
              <a:buFont typeface="Wingdings"/>
              <a:buChar char=""/>
            </a:pPr>
            <a:r>
              <a:rPr lang="en-US" sz="3600" dirty="0" smtClean="0">
                <a:solidFill>
                  <a:schemeClr val="tx1"/>
                </a:solidFill>
                <a:latin typeface="Times New Roman" pitchFamily="18" charset="0"/>
                <a:cs typeface="Times New Roman" pitchFamily="18" charset="0"/>
              </a:rPr>
              <a:t>Psychology is the scientific study of behavior and mental processes.</a:t>
            </a:r>
          </a:p>
          <a:p>
            <a:pPr marL="411480" lvl="1" indent="-342900" algn="just">
              <a:lnSpc>
                <a:spcPct val="150000"/>
              </a:lnSpc>
              <a:spcBef>
                <a:spcPts val="700"/>
              </a:spcBef>
              <a:buClr>
                <a:schemeClr val="tx2"/>
              </a:buClr>
              <a:buSzPct val="95000"/>
              <a:buFont typeface="Wingdings"/>
              <a:buChar char=""/>
            </a:pPr>
            <a:r>
              <a:rPr lang="en-US" sz="3600" dirty="0" smtClean="0">
                <a:solidFill>
                  <a:schemeClr val="tx1"/>
                </a:solidFill>
                <a:latin typeface="Times New Roman" pitchFamily="18" charset="0"/>
                <a:cs typeface="Times New Roman" pitchFamily="18" charset="0"/>
              </a:rPr>
              <a:t>Psyche refers to soul/mind</a:t>
            </a:r>
          </a:p>
          <a:p>
            <a:pPr marL="411480" lvl="1" indent="-342900" algn="just">
              <a:spcBef>
                <a:spcPts val="700"/>
              </a:spcBef>
              <a:buClr>
                <a:schemeClr val="tx2"/>
              </a:buClr>
              <a:buSzPct val="95000"/>
              <a:buFont typeface="Wingdings"/>
              <a:buChar char=""/>
            </a:pPr>
            <a:r>
              <a:rPr lang="en-US" sz="3600" dirty="0" smtClean="0">
                <a:solidFill>
                  <a:schemeClr val="tx1"/>
                </a:solidFill>
                <a:latin typeface="Times New Roman" pitchFamily="18" charset="0"/>
                <a:cs typeface="Times New Roman" pitchFamily="18" charset="0"/>
              </a:rPr>
              <a:t>Logos refers to </a:t>
            </a:r>
            <a:r>
              <a:rPr lang="en-US" sz="3600" dirty="0" smtClean="0">
                <a:latin typeface="Times New Roman" pitchFamily="18" charset="0"/>
                <a:cs typeface="Times New Roman" pitchFamily="18" charset="0"/>
              </a:rPr>
              <a:t>study of subject (human)</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692808"/>
          </a:xfrm>
        </p:spPr>
        <p:txBody>
          <a:bodyPr/>
          <a:lstStyle/>
          <a:p>
            <a:pPr marL="0" indent="0">
              <a:buNone/>
            </a:pPr>
            <a:endParaRPr lang="en-US" sz="28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Behavior                   observable</a:t>
            </a:r>
          </a:p>
          <a:p>
            <a:pPr algn="just"/>
            <a:r>
              <a:rPr lang="en-US" sz="3600" dirty="0" smtClean="0">
                <a:latin typeface="Times New Roman" pitchFamily="18" charset="0"/>
                <a:cs typeface="Times New Roman" pitchFamily="18" charset="0"/>
              </a:rPr>
              <a:t>Mental processes                    thoughts, emotions, perceptions, reasoning processes and memories.</a:t>
            </a:r>
          </a:p>
        </p:txBody>
      </p:sp>
      <p:cxnSp>
        <p:nvCxnSpPr>
          <p:cNvPr id="4" name="Straight Arrow Connector 3"/>
          <p:cNvCxnSpPr/>
          <p:nvPr/>
        </p:nvCxnSpPr>
        <p:spPr>
          <a:xfrm>
            <a:off x="2819400" y="3276600"/>
            <a:ext cx="1752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a:off x="4563794" y="4038600"/>
            <a:ext cx="2209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5599906"/>
          </a:xfrm>
        </p:spPr>
        <p:txBody>
          <a:bodyPr>
            <a:normAutofit/>
          </a:bodyPr>
          <a:lstStyle/>
          <a:p>
            <a:pPr algn="ctr"/>
            <a:r>
              <a:rPr lang="en-US" sz="5400" dirty="0" smtClean="0">
                <a:latin typeface="Times New Roman" pitchFamily="18" charset="0"/>
                <a:cs typeface="Times New Roman" pitchFamily="18" charset="0"/>
              </a:rPr>
              <a:t>Goals of Psychology</a:t>
            </a:r>
            <a:endParaRPr lang="en-US" sz="5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6554867" cy="2057400"/>
          </a:xfrm>
        </p:spPr>
        <p:txBody>
          <a:bodyPr>
            <a:noAutofit/>
          </a:bodyPr>
          <a:lstStyle/>
          <a:p>
            <a:r>
              <a:rPr lang="en-US" sz="4800" dirty="0" smtClean="0">
                <a:latin typeface="Times New Roman" pitchFamily="18" charset="0"/>
                <a:cs typeface="Times New Roman" pitchFamily="18" charset="0"/>
              </a:rPr>
              <a:t/>
            </a:r>
            <a:br>
              <a:rPr lang="en-US" sz="4800" dirty="0" smtClean="0">
                <a:latin typeface="Times New Roman" pitchFamily="18" charset="0"/>
                <a:cs typeface="Times New Roman" pitchFamily="18" charset="0"/>
              </a:rPr>
            </a:br>
            <a:r>
              <a:rPr lang="en-US" sz="4800" dirty="0" smtClean="0">
                <a:latin typeface="Times New Roman" pitchFamily="18" charset="0"/>
                <a:cs typeface="Times New Roman" pitchFamily="18" charset="0"/>
              </a:rPr>
              <a:t>Description</a:t>
            </a:r>
            <a:br>
              <a:rPr lang="en-US" sz="4800" dirty="0" smtClean="0">
                <a:latin typeface="Times New Roman" pitchFamily="18" charset="0"/>
                <a:cs typeface="Times New Roman" pitchFamily="18" charset="0"/>
              </a:rPr>
            </a:br>
            <a:endParaRPr lang="en-US" sz="4800" dirty="0"/>
          </a:p>
        </p:txBody>
      </p:sp>
      <p:sp>
        <p:nvSpPr>
          <p:cNvPr id="3" name="Content Placeholder 2"/>
          <p:cNvSpPr>
            <a:spLocks noGrp="1"/>
          </p:cNvSpPr>
          <p:nvPr>
            <p:ph idx="1"/>
          </p:nvPr>
        </p:nvSpPr>
        <p:spPr>
          <a:xfrm>
            <a:off x="533400" y="2514600"/>
            <a:ext cx="6554867" cy="1786470"/>
          </a:xfrm>
        </p:spPr>
        <p:txBody>
          <a:bodyPr>
            <a:normAutofit fontScale="92500" lnSpcReduction="10000"/>
          </a:bodyPr>
          <a:lstStyle/>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The first goal is to observe and describe behavior in minute details.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6554867" cy="1219200"/>
          </a:xfrm>
        </p:spPr>
        <p:txBody>
          <a:bodyPr>
            <a:normAutofit/>
          </a:bodyPr>
          <a:lstStyle/>
          <a:p>
            <a:r>
              <a:rPr lang="en-US" sz="4800" dirty="0" smtClean="0">
                <a:latin typeface="Times New Roman" pitchFamily="18" charset="0"/>
                <a:cs typeface="Times New Roman" pitchFamily="18" charset="0"/>
              </a:rPr>
              <a:t>Explanation</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533400" y="2133600"/>
            <a:ext cx="6554867" cy="3886200"/>
          </a:xfrm>
        </p:spPr>
        <p:txBody>
          <a:bodyPr>
            <a:normAutofit fontScale="92500" lnSpcReduction="10000"/>
          </a:bodyPr>
          <a:lstStyle/>
          <a:p>
            <a:pPr algn="just"/>
            <a:r>
              <a:rPr lang="en-US" sz="3600" dirty="0" smtClean="0">
                <a:latin typeface="Times New Roman" pitchFamily="18" charset="0"/>
                <a:cs typeface="Times New Roman" pitchFamily="18" charset="0"/>
              </a:rPr>
              <a:t>While descriptions come from observable data, psychologist must go beyond what is obvious and explain their observation.</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In other words, why did the subject do what he or she did?</a:t>
            </a:r>
          </a:p>
          <a:p>
            <a:endParaRPr lang="en-US" sz="2800" dirty="0" smtClean="0">
              <a:latin typeface="Times New Roman" pitchFamily="18" charset="0"/>
              <a:cs typeface="Times New Roman" pitchFamily="18" charset="0"/>
            </a:endParaRP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14400"/>
            <a:ext cx="6554867" cy="1143000"/>
          </a:xfrm>
        </p:spPr>
        <p:txBody>
          <a:bodyPr>
            <a:normAutofit/>
          </a:bodyPr>
          <a:lstStyle/>
          <a:p>
            <a:r>
              <a:rPr lang="en-US" sz="4800" dirty="0" smtClean="0">
                <a:latin typeface="Times New Roman" pitchFamily="18" charset="0"/>
                <a:cs typeface="Times New Roman" pitchFamily="18" charset="0"/>
              </a:rPr>
              <a:t>Prediction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533400" y="2057400"/>
            <a:ext cx="6554867" cy="2971800"/>
          </a:xfrm>
        </p:spPr>
        <p:txBody>
          <a:bodyPr>
            <a:normAutofit fontScale="77500" lnSpcReduction="20000"/>
          </a:bodyPr>
          <a:lstStyle/>
          <a:p>
            <a:pPr algn="just"/>
            <a:r>
              <a:rPr lang="en-US" sz="3600" dirty="0" smtClean="0">
                <a:latin typeface="Times New Roman" pitchFamily="18" charset="0"/>
                <a:cs typeface="Times New Roman" pitchFamily="18" charset="0"/>
              </a:rPr>
              <a:t>Once we know what happens, and why it happens, we can predict what will happen in the future.</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There is an old saying “the best predictor of future behavior is past behavior.”</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7848600" cy="2438400"/>
          </a:xfrm>
        </p:spPr>
        <p:txBody>
          <a:bodyPr>
            <a:noAutofit/>
          </a:bodyPr>
          <a:lstStyle/>
          <a:p>
            <a:r>
              <a:rPr lang="en-US" sz="4800" dirty="0">
                <a:latin typeface="Times New Roman" pitchFamily="18" charset="0"/>
                <a:cs typeface="Times New Roman" pitchFamily="18" charset="0"/>
              </a:rPr>
              <a:t>Control/change and </a:t>
            </a:r>
            <a:r>
              <a:rPr lang="en-US" sz="4800" dirty="0" smtClean="0">
                <a:latin typeface="Times New Roman" pitchFamily="18" charset="0"/>
                <a:cs typeface="Times New Roman" pitchFamily="18" charset="0"/>
              </a:rPr>
              <a:t>Improve the behavior</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2133600"/>
            <a:ext cx="8229600" cy="4343400"/>
          </a:xfrm>
        </p:spPr>
        <p:txBody>
          <a:bodyPr>
            <a:normAutofit lnSpcReduction="10000"/>
          </a:bodyPr>
          <a:lstStyle/>
          <a:p>
            <a:pPr algn="just"/>
            <a:r>
              <a:rPr lang="en-US" sz="3600" dirty="0" smtClean="0">
                <a:latin typeface="Times New Roman" pitchFamily="18" charset="0"/>
                <a:cs typeface="Times New Roman" pitchFamily="18" charset="0"/>
              </a:rPr>
              <a:t>Once we know what happens, why it happens and what is likely to happen in the future, we can exert control over it and can change it</a:t>
            </a:r>
            <a:r>
              <a:rPr lang="en-US" sz="3600" dirty="0">
                <a:latin typeface="Times New Roman" pitchFamily="18" charset="0"/>
                <a:cs typeface="Times New Roman" pitchFamily="18" charset="0"/>
              </a:rPr>
              <a:t>. Not only do psychologist attempt to control behavior, they want to do so in positive manner, they want to improve a person’s life, not make it worse.</a:t>
            </a:r>
          </a:p>
          <a:p>
            <a:pPr algn="just"/>
            <a:endParaRPr lang="en-US" sz="3600" dirty="0" smtClean="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311808"/>
          </a:xfrm>
        </p:spPr>
        <p:txBody>
          <a:bodyPr>
            <a:normAutofit/>
          </a:bodyPr>
          <a:lstStyle/>
          <a:p>
            <a:r>
              <a:rPr lang="en-US" sz="3600" dirty="0" smtClean="0">
                <a:latin typeface="Times New Roman" pitchFamily="18" charset="0"/>
                <a:cs typeface="Times New Roman" pitchFamily="18" charset="0"/>
              </a:rPr>
              <a:t>Example</a:t>
            </a:r>
          </a:p>
          <a:p>
            <a:pPr algn="just">
              <a:buNone/>
            </a:pPr>
            <a:r>
              <a:rPr lang="en-US" sz="3600" dirty="0" smtClean="0">
                <a:latin typeface="Times New Roman" pitchFamily="18" charset="0"/>
                <a:cs typeface="Times New Roman" pitchFamily="18" charset="0"/>
              </a:rPr>
              <a:t>	a school psychologist might use findings about the causes of math anxiety to devise a program to help students control their math phobias.</a:t>
            </a:r>
          </a:p>
          <a:p>
            <a:endParaRPr lang="en-US" sz="3600" dirty="0"/>
          </a:p>
        </p:txBody>
      </p:sp>
    </p:spTree>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573</TotalTime>
  <Words>489</Words>
  <Application>Microsoft Office PowerPoint</Application>
  <PresentationFormat>On-screen Show (4:3)</PresentationFormat>
  <Paragraphs>47</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Century Gothic</vt:lpstr>
      <vt:lpstr>Times New Roman</vt:lpstr>
      <vt:lpstr>Wingdings</vt:lpstr>
      <vt:lpstr>Wingdings 3</vt:lpstr>
      <vt:lpstr>Slice</vt:lpstr>
      <vt:lpstr>Introduction to Psychology</vt:lpstr>
      <vt:lpstr>Definition of  Psychology</vt:lpstr>
      <vt:lpstr>PowerPoint Presentation</vt:lpstr>
      <vt:lpstr>Goals of Psychology</vt:lpstr>
      <vt:lpstr> Description </vt:lpstr>
      <vt:lpstr>Explanation </vt:lpstr>
      <vt:lpstr>Prediction </vt:lpstr>
      <vt:lpstr>Control/change and Improve the behavior</vt:lpstr>
      <vt:lpstr>PowerPoint Presentation</vt:lpstr>
      <vt:lpstr>Fields of Psychology</vt:lpstr>
      <vt:lpstr>PowerPoint Presentation</vt:lpstr>
      <vt:lpstr>PowerPoint Presentation</vt:lpstr>
      <vt:lpstr>PowerPoint Presentation</vt:lpstr>
      <vt:lpstr>PowerPoint Presentation</vt:lpstr>
      <vt:lpstr>Professional Specialties in Psychology</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psychology</dc:title>
  <dc:creator>nOMi</dc:creator>
  <cp:lastModifiedBy>Ali G</cp:lastModifiedBy>
  <cp:revision>44</cp:revision>
  <dcterms:created xsi:type="dcterms:W3CDTF">2013-12-21T11:47:49Z</dcterms:created>
  <dcterms:modified xsi:type="dcterms:W3CDTF">2020-05-02T19:01:37Z</dcterms:modified>
</cp:coreProperties>
</file>