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sldIdLst>
    <p:sldId id="258" r:id="rId2"/>
    <p:sldId id="259" r:id="rId3"/>
    <p:sldId id="260" r:id="rId4"/>
    <p:sldId id="261" r:id="rId5"/>
    <p:sldId id="262" r:id="rId6"/>
    <p:sldId id="263" r:id="rId7"/>
    <p:sldId id="264" r:id="rId8"/>
    <p:sldId id="265"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C43CC69-0EEA-4AE0-97C7-A68D90CB8ECF}">
          <p14:sldIdLst>
            <p14:sldId id="258"/>
            <p14:sldId id="259"/>
            <p14:sldId id="260"/>
            <p14:sldId id="261"/>
            <p14:sldId id="262"/>
            <p14:sldId id="263"/>
            <p14:sldId id="264"/>
            <p14:sldId id="265"/>
          </p14:sldIdLst>
        </p14:section>
        <p14:section name="Untitled Section" id="{FFCF97C6-96F1-405C-B7F3-7D3D4418705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8" d="100"/>
          <a:sy n="78" d="100"/>
        </p:scale>
        <p:origin x="24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22"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9EE881-8EDF-42AA-919D-5280D1F6D502}" type="datetimeFigureOut">
              <a:rPr lang="en-US" smtClean="0"/>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EB0520-DA71-4CA7-8FC9-C275D9B09446}" type="slidenum">
              <a:rPr lang="en-US" smtClean="0"/>
              <a:t>‹#›</a:t>
            </a:fld>
            <a:endParaRPr lang="en-US"/>
          </a:p>
        </p:txBody>
      </p:sp>
    </p:spTree>
    <p:extLst>
      <p:ext uri="{BB962C8B-B14F-4D97-AF65-F5344CB8AC3E}">
        <p14:creationId xmlns:p14="http://schemas.microsoft.com/office/powerpoint/2010/main" val="38258157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79EE881-8EDF-42AA-919D-5280D1F6D502}" type="datetimeFigureOut">
              <a:rPr lang="en-US" smtClean="0"/>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EB0520-DA71-4CA7-8FC9-C275D9B09446}" type="slidenum">
              <a:rPr lang="en-US" smtClean="0"/>
              <a:t>‹#›</a:t>
            </a:fld>
            <a:endParaRPr lang="en-US"/>
          </a:p>
        </p:txBody>
      </p:sp>
    </p:spTree>
    <p:extLst>
      <p:ext uri="{BB962C8B-B14F-4D97-AF65-F5344CB8AC3E}">
        <p14:creationId xmlns:p14="http://schemas.microsoft.com/office/powerpoint/2010/main" val="20133805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79EE881-8EDF-42AA-919D-5280D1F6D502}" type="datetimeFigureOut">
              <a:rPr lang="en-US" smtClean="0"/>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EB0520-DA71-4CA7-8FC9-C275D9B09446}"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2574387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79EE881-8EDF-42AA-919D-5280D1F6D502}" type="datetimeFigureOut">
              <a:rPr lang="en-US" smtClean="0"/>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EB0520-DA71-4CA7-8FC9-C275D9B09446}" type="slidenum">
              <a:rPr lang="en-US" smtClean="0"/>
              <a:t>‹#›</a:t>
            </a:fld>
            <a:endParaRPr lang="en-US"/>
          </a:p>
        </p:txBody>
      </p:sp>
    </p:spTree>
    <p:extLst>
      <p:ext uri="{BB962C8B-B14F-4D97-AF65-F5344CB8AC3E}">
        <p14:creationId xmlns:p14="http://schemas.microsoft.com/office/powerpoint/2010/main" val="11822985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79EE881-8EDF-42AA-919D-5280D1F6D502}" type="datetimeFigureOut">
              <a:rPr lang="en-US" smtClean="0"/>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EB0520-DA71-4CA7-8FC9-C275D9B09446}"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36777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79EE881-8EDF-42AA-919D-5280D1F6D502}" type="datetimeFigureOut">
              <a:rPr lang="en-US" smtClean="0"/>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EB0520-DA71-4CA7-8FC9-C275D9B09446}" type="slidenum">
              <a:rPr lang="en-US" smtClean="0"/>
              <a:t>‹#›</a:t>
            </a:fld>
            <a:endParaRPr lang="en-US"/>
          </a:p>
        </p:txBody>
      </p:sp>
    </p:spTree>
    <p:extLst>
      <p:ext uri="{BB962C8B-B14F-4D97-AF65-F5344CB8AC3E}">
        <p14:creationId xmlns:p14="http://schemas.microsoft.com/office/powerpoint/2010/main" val="16162607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9EE881-8EDF-42AA-919D-5280D1F6D502}" type="datetimeFigureOut">
              <a:rPr lang="en-US" smtClean="0"/>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EB0520-DA71-4CA7-8FC9-C275D9B09446}" type="slidenum">
              <a:rPr lang="en-US" smtClean="0"/>
              <a:t>‹#›</a:t>
            </a:fld>
            <a:endParaRPr lang="en-US"/>
          </a:p>
        </p:txBody>
      </p:sp>
    </p:spTree>
    <p:extLst>
      <p:ext uri="{BB962C8B-B14F-4D97-AF65-F5344CB8AC3E}">
        <p14:creationId xmlns:p14="http://schemas.microsoft.com/office/powerpoint/2010/main" val="11773946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9EE881-8EDF-42AA-919D-5280D1F6D502}" type="datetimeFigureOut">
              <a:rPr lang="en-US" smtClean="0"/>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EB0520-DA71-4CA7-8FC9-C275D9B09446}" type="slidenum">
              <a:rPr lang="en-US" smtClean="0"/>
              <a:t>‹#›</a:t>
            </a:fld>
            <a:endParaRPr lang="en-US"/>
          </a:p>
        </p:txBody>
      </p:sp>
    </p:spTree>
    <p:extLst>
      <p:ext uri="{BB962C8B-B14F-4D97-AF65-F5344CB8AC3E}">
        <p14:creationId xmlns:p14="http://schemas.microsoft.com/office/powerpoint/2010/main" val="25147423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9EE881-8EDF-42AA-919D-5280D1F6D502}" type="datetimeFigureOut">
              <a:rPr lang="en-US" smtClean="0"/>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EB0520-DA71-4CA7-8FC9-C275D9B09446}" type="slidenum">
              <a:rPr lang="en-US" smtClean="0"/>
              <a:t>‹#›</a:t>
            </a:fld>
            <a:endParaRPr lang="en-US"/>
          </a:p>
        </p:txBody>
      </p:sp>
    </p:spTree>
    <p:extLst>
      <p:ext uri="{BB962C8B-B14F-4D97-AF65-F5344CB8AC3E}">
        <p14:creationId xmlns:p14="http://schemas.microsoft.com/office/powerpoint/2010/main" val="41359388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79EE881-8EDF-42AA-919D-5280D1F6D502}" type="datetimeFigureOut">
              <a:rPr lang="en-US" smtClean="0"/>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EB0520-DA71-4CA7-8FC9-C275D9B09446}" type="slidenum">
              <a:rPr lang="en-US" smtClean="0"/>
              <a:t>‹#›</a:t>
            </a:fld>
            <a:endParaRPr lang="en-US"/>
          </a:p>
        </p:txBody>
      </p:sp>
    </p:spTree>
    <p:extLst>
      <p:ext uri="{BB962C8B-B14F-4D97-AF65-F5344CB8AC3E}">
        <p14:creationId xmlns:p14="http://schemas.microsoft.com/office/powerpoint/2010/main" val="22427712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9EE881-8EDF-42AA-919D-5280D1F6D502}" type="datetimeFigureOut">
              <a:rPr lang="en-US" smtClean="0"/>
              <a:t>11/30/2020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EB0520-DA71-4CA7-8FC9-C275D9B09446}" type="slidenum">
              <a:rPr lang="en-US" smtClean="0"/>
              <a:t>‹#›</a:t>
            </a:fld>
            <a:endParaRPr lang="en-US"/>
          </a:p>
        </p:txBody>
      </p:sp>
    </p:spTree>
    <p:extLst>
      <p:ext uri="{BB962C8B-B14F-4D97-AF65-F5344CB8AC3E}">
        <p14:creationId xmlns:p14="http://schemas.microsoft.com/office/powerpoint/2010/main" val="42604852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9EE881-8EDF-42AA-919D-5280D1F6D502}" type="datetimeFigureOut">
              <a:rPr lang="en-US" smtClean="0"/>
              <a:t>11/30/2020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EB0520-DA71-4CA7-8FC9-C275D9B09446}" type="slidenum">
              <a:rPr lang="en-US" smtClean="0"/>
              <a:t>‹#›</a:t>
            </a:fld>
            <a:endParaRPr lang="en-US"/>
          </a:p>
        </p:txBody>
      </p:sp>
    </p:spTree>
    <p:extLst>
      <p:ext uri="{BB962C8B-B14F-4D97-AF65-F5344CB8AC3E}">
        <p14:creationId xmlns:p14="http://schemas.microsoft.com/office/powerpoint/2010/main" val="29979127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9EE881-8EDF-42AA-919D-5280D1F6D502}" type="datetimeFigureOut">
              <a:rPr lang="en-US" smtClean="0"/>
              <a:t>11/30/2020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EB0520-DA71-4CA7-8FC9-C275D9B09446}" type="slidenum">
              <a:rPr lang="en-US" smtClean="0"/>
              <a:t>‹#›</a:t>
            </a:fld>
            <a:endParaRPr lang="en-US"/>
          </a:p>
        </p:txBody>
      </p:sp>
    </p:spTree>
    <p:extLst>
      <p:ext uri="{BB962C8B-B14F-4D97-AF65-F5344CB8AC3E}">
        <p14:creationId xmlns:p14="http://schemas.microsoft.com/office/powerpoint/2010/main" val="8110999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9EE881-8EDF-42AA-919D-5280D1F6D502}" type="datetimeFigureOut">
              <a:rPr lang="en-US" smtClean="0"/>
              <a:t>11/30/2020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EB0520-DA71-4CA7-8FC9-C275D9B09446}" type="slidenum">
              <a:rPr lang="en-US" smtClean="0"/>
              <a:t>‹#›</a:t>
            </a:fld>
            <a:endParaRPr lang="en-US"/>
          </a:p>
        </p:txBody>
      </p:sp>
    </p:spTree>
    <p:extLst>
      <p:ext uri="{BB962C8B-B14F-4D97-AF65-F5344CB8AC3E}">
        <p14:creationId xmlns:p14="http://schemas.microsoft.com/office/powerpoint/2010/main" val="10918374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9EE881-8EDF-42AA-919D-5280D1F6D502}" type="datetimeFigureOut">
              <a:rPr lang="en-US" smtClean="0"/>
              <a:t>11/30/2020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EB0520-DA71-4CA7-8FC9-C275D9B09446}" type="slidenum">
              <a:rPr lang="en-US" smtClean="0"/>
              <a:t>‹#›</a:t>
            </a:fld>
            <a:endParaRPr lang="en-US"/>
          </a:p>
        </p:txBody>
      </p:sp>
    </p:spTree>
    <p:extLst>
      <p:ext uri="{BB962C8B-B14F-4D97-AF65-F5344CB8AC3E}">
        <p14:creationId xmlns:p14="http://schemas.microsoft.com/office/powerpoint/2010/main" val="24021425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79EE881-8EDF-42AA-919D-5280D1F6D502}" type="datetimeFigureOut">
              <a:rPr lang="en-US" smtClean="0"/>
              <a:t>11/30/2020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EB0520-DA71-4CA7-8FC9-C275D9B09446}" type="slidenum">
              <a:rPr lang="en-US" smtClean="0"/>
              <a:t>‹#›</a:t>
            </a:fld>
            <a:endParaRPr lang="en-US"/>
          </a:p>
        </p:txBody>
      </p:sp>
    </p:spTree>
    <p:extLst>
      <p:ext uri="{BB962C8B-B14F-4D97-AF65-F5344CB8AC3E}">
        <p14:creationId xmlns:p14="http://schemas.microsoft.com/office/powerpoint/2010/main" val="15831692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79EE881-8EDF-42AA-919D-5280D1F6D502}" type="datetimeFigureOut">
              <a:rPr lang="en-US" smtClean="0"/>
              <a:t>11/30/2020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AEB0520-DA71-4CA7-8FC9-C275D9B09446}" type="slidenum">
              <a:rPr lang="en-US" smtClean="0"/>
              <a:t>‹#›</a:t>
            </a:fld>
            <a:endParaRPr lang="en-US"/>
          </a:p>
        </p:txBody>
      </p:sp>
    </p:spTree>
    <p:extLst>
      <p:ext uri="{BB962C8B-B14F-4D97-AF65-F5344CB8AC3E}">
        <p14:creationId xmlns:p14="http://schemas.microsoft.com/office/powerpoint/2010/main" val="2522257759"/>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 id="2147483716" r:id="rId14"/>
    <p:sldLayoutId id="2147483717" r:id="rId15"/>
    <p:sldLayoutId id="2147483718" r:id="rId16"/>
  </p:sldLayoutIdLst>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491FD-8085-47FD-8B74-D693D5A91616}"/>
              </a:ext>
            </a:extLst>
          </p:cNvPr>
          <p:cNvSpPr>
            <a:spLocks noGrp="1"/>
          </p:cNvSpPr>
          <p:nvPr>
            <p:ph type="title"/>
          </p:nvPr>
        </p:nvSpPr>
        <p:spPr>
          <a:xfrm>
            <a:off x="284206" y="1902941"/>
            <a:ext cx="11491784" cy="2854410"/>
          </a:xfrm>
        </p:spPr>
        <p:txBody>
          <a:bodyPr>
            <a:normAutofit fontScale="90000"/>
          </a:bodyPr>
          <a:lstStyle/>
          <a:p>
            <a:pPr algn="ctr"/>
            <a:r>
              <a:rPr lang="en-US" sz="2400" dirty="0">
                <a:solidFill>
                  <a:srgbClr val="FF0000"/>
                </a:solidFill>
              </a:rPr>
              <a:t>What are Temperate Fruit Plants? </a:t>
            </a:r>
            <a:br>
              <a:rPr lang="en-US" sz="2400" dirty="0">
                <a:solidFill>
                  <a:srgbClr val="FF0000"/>
                </a:solidFill>
              </a:rPr>
            </a:br>
            <a:r>
              <a:rPr lang="en-US" sz="2400" dirty="0" smtClean="0"/>
              <a:t>Temperate </a:t>
            </a:r>
            <a:r>
              <a:rPr lang="en-US" sz="2400" dirty="0"/>
              <a:t>fruit plants are specific in the climatic requirement</a:t>
            </a:r>
            <a:r>
              <a:rPr lang="en-US" sz="2400" dirty="0" smtClean="0"/>
              <a:t>.</a:t>
            </a:r>
            <a:br>
              <a:rPr lang="en-US" sz="2400" dirty="0" smtClean="0"/>
            </a:br>
            <a:r>
              <a:rPr lang="en-US" sz="2400" dirty="0" smtClean="0"/>
              <a:t>  </a:t>
            </a:r>
            <a:r>
              <a:rPr lang="en-US" sz="2400" dirty="0"/>
              <a:t>They can tolerate both diurnal and seasonal wide fluctuation of temperature and are grown only in place where winter is distinctly </a:t>
            </a:r>
            <a:r>
              <a:rPr lang="en-US" sz="2400" dirty="0" smtClean="0"/>
              <a:t>cold.</a:t>
            </a:r>
            <a:br>
              <a:rPr lang="en-US" sz="2400" dirty="0" smtClean="0"/>
            </a:br>
            <a:r>
              <a:rPr lang="en-US" sz="2400" dirty="0" smtClean="0"/>
              <a:t>  They </a:t>
            </a:r>
            <a:r>
              <a:rPr lang="en-US" sz="2400" dirty="0"/>
              <a:t>require exposure of specific chilling temperature for certain period to break bud dormancy and initiate bud </a:t>
            </a:r>
            <a:r>
              <a:rPr lang="en-US" sz="2400" dirty="0" smtClean="0"/>
              <a:t>break.</a:t>
            </a:r>
            <a:br>
              <a:rPr lang="en-US" sz="2400" dirty="0" smtClean="0"/>
            </a:br>
            <a:r>
              <a:rPr lang="en-US" sz="2400" dirty="0" smtClean="0"/>
              <a:t>  These </a:t>
            </a:r>
            <a:r>
              <a:rPr lang="en-US" sz="2400" dirty="0"/>
              <a:t>fruit plants are generally deciduous and suitable of higher elevation as they can withstand </a:t>
            </a:r>
            <a:r>
              <a:rPr lang="en-US" sz="2400" dirty="0" smtClean="0"/>
              <a:t>frost.</a:t>
            </a:r>
            <a:br>
              <a:rPr lang="en-US" sz="2400" dirty="0" smtClean="0"/>
            </a:br>
            <a:r>
              <a:rPr lang="en-US" sz="2400" dirty="0" smtClean="0"/>
              <a:t>  Examples </a:t>
            </a:r>
            <a:r>
              <a:rPr lang="en-US" sz="2400" dirty="0"/>
              <a:t>are: apple, pear, plum, apricot, almond, peach, strawberry, walnut, pecan nut and cherry. </a:t>
            </a:r>
            <a:endParaRPr lang="en-US" sz="2400" cap="none" dirty="0"/>
          </a:p>
        </p:txBody>
      </p:sp>
      <p:sp>
        <p:nvSpPr>
          <p:cNvPr id="3" name="Text Placeholder 2">
            <a:extLst>
              <a:ext uri="{FF2B5EF4-FFF2-40B4-BE49-F238E27FC236}">
                <a16:creationId xmlns:a16="http://schemas.microsoft.com/office/drawing/2014/main" id="{2B46F78A-2F00-4949-ACFE-8D31373FF867}"/>
              </a:ext>
            </a:extLst>
          </p:cNvPr>
          <p:cNvSpPr>
            <a:spLocks noGrp="1"/>
          </p:cNvSpPr>
          <p:nvPr>
            <p:ph type="body" idx="1"/>
          </p:nvPr>
        </p:nvSpPr>
        <p:spPr>
          <a:xfrm>
            <a:off x="955631" y="197709"/>
            <a:ext cx="8596668" cy="778476"/>
          </a:xfrm>
        </p:spPr>
        <p:txBody>
          <a:bodyPr>
            <a:normAutofit/>
          </a:bodyPr>
          <a:lstStyle/>
          <a:p>
            <a:pPr algn="ctr"/>
            <a:r>
              <a:rPr lang="en-US" sz="3200" dirty="0" smtClean="0"/>
              <a:t>Classification of temperate Fruits       </a:t>
            </a:r>
            <a:endParaRPr lang="en-US" sz="3200" dirty="0"/>
          </a:p>
        </p:txBody>
      </p:sp>
    </p:spTree>
    <p:extLst>
      <p:ext uri="{BB962C8B-B14F-4D97-AF65-F5344CB8AC3E}">
        <p14:creationId xmlns:p14="http://schemas.microsoft.com/office/powerpoint/2010/main" val="3705568850"/>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CF573-ECB5-4FF5-9963-1AE040120FD7}"/>
              </a:ext>
            </a:extLst>
          </p:cNvPr>
          <p:cNvSpPr>
            <a:spLocks noGrp="1"/>
          </p:cNvSpPr>
          <p:nvPr>
            <p:ph type="title"/>
          </p:nvPr>
        </p:nvSpPr>
        <p:spPr>
          <a:xfrm>
            <a:off x="677335" y="1359243"/>
            <a:ext cx="8596668" cy="2693773"/>
          </a:xfrm>
        </p:spPr>
        <p:txBody>
          <a:bodyPr>
            <a:normAutofit fontScale="90000"/>
          </a:bodyPr>
          <a:lstStyle/>
          <a:p>
            <a:pPr algn="ctr"/>
            <a:r>
              <a:rPr lang="en-US" sz="2400" dirty="0" smtClean="0"/>
              <a:t>(</a:t>
            </a:r>
            <a:r>
              <a:rPr lang="en-US" sz="2400" dirty="0" err="1" smtClean="0"/>
              <a:t>i</a:t>
            </a:r>
            <a:r>
              <a:rPr lang="en-US" sz="2400" dirty="0"/>
              <a:t>) To identify and name them </a:t>
            </a:r>
            <a:r>
              <a:rPr lang="en-US" sz="2400" dirty="0" smtClean="0"/>
              <a:t/>
            </a:r>
            <a:br>
              <a:rPr lang="en-US" sz="2400" dirty="0" smtClean="0"/>
            </a:br>
            <a:r>
              <a:rPr lang="en-US" sz="2400" dirty="0" smtClean="0"/>
              <a:t> </a:t>
            </a:r>
            <a:r>
              <a:rPr lang="en-US" sz="2400" dirty="0"/>
              <a:t>(ii) +`to find some idea of the closeness of their relationship (iii) to suggest with what other kind they possibly may or may not be interbred or crossed </a:t>
            </a:r>
            <a:r>
              <a:rPr lang="en-US" sz="2400" dirty="0" smtClean="0"/>
              <a:t/>
            </a:r>
            <a:br>
              <a:rPr lang="en-US" sz="2400" dirty="0" smtClean="0"/>
            </a:br>
            <a:r>
              <a:rPr lang="en-US" sz="2400" dirty="0" smtClean="0"/>
              <a:t> </a:t>
            </a:r>
            <a:r>
              <a:rPr lang="en-US" sz="2400" dirty="0"/>
              <a:t>(iv) to suggest the kind with which they possibly may or may not be </a:t>
            </a:r>
            <a:r>
              <a:rPr lang="en-US" sz="2400" dirty="0" err="1" smtClean="0"/>
              <a:t>intergrafted</a:t>
            </a:r>
            <a:r>
              <a:rPr lang="en-US" sz="2400" dirty="0" smtClean="0"/>
              <a:t/>
            </a:r>
            <a:br>
              <a:rPr lang="en-US" sz="2400" dirty="0" smtClean="0"/>
            </a:br>
            <a:r>
              <a:rPr lang="en-US" sz="2400" dirty="0" smtClean="0"/>
              <a:t> </a:t>
            </a:r>
            <a:r>
              <a:rPr lang="en-US" sz="2400" dirty="0"/>
              <a:t>(v) to suggest soil and cultural requirements and climatic adaptations. </a:t>
            </a:r>
            <a:endParaRPr lang="en-US" sz="2400" cap="none" dirty="0"/>
          </a:p>
        </p:txBody>
      </p:sp>
      <p:sp>
        <p:nvSpPr>
          <p:cNvPr id="3" name="Text Placeholder 2">
            <a:extLst>
              <a:ext uri="{FF2B5EF4-FFF2-40B4-BE49-F238E27FC236}">
                <a16:creationId xmlns:a16="http://schemas.microsoft.com/office/drawing/2014/main" id="{8EC8A5BC-BBF9-40B8-A94B-4044591D8A18}"/>
              </a:ext>
            </a:extLst>
          </p:cNvPr>
          <p:cNvSpPr>
            <a:spLocks noGrp="1"/>
          </p:cNvSpPr>
          <p:nvPr>
            <p:ph type="body" idx="1"/>
          </p:nvPr>
        </p:nvSpPr>
        <p:spPr>
          <a:xfrm>
            <a:off x="677335" y="383059"/>
            <a:ext cx="8596668" cy="976184"/>
          </a:xfrm>
        </p:spPr>
        <p:txBody>
          <a:bodyPr>
            <a:normAutofit/>
          </a:bodyPr>
          <a:lstStyle/>
          <a:p>
            <a:pPr algn="ctr"/>
            <a:r>
              <a:rPr lang="en-US" sz="3200" dirty="0"/>
              <a:t>Classification </a:t>
            </a:r>
            <a:r>
              <a:rPr lang="en-US" sz="3200" dirty="0" smtClean="0"/>
              <a:t>helps</a:t>
            </a:r>
            <a:endParaRPr lang="en-US" sz="3200" dirty="0"/>
          </a:p>
        </p:txBody>
      </p:sp>
    </p:spTree>
    <p:extLst>
      <p:ext uri="{BB962C8B-B14F-4D97-AF65-F5344CB8AC3E}">
        <p14:creationId xmlns:p14="http://schemas.microsoft.com/office/powerpoint/2010/main" val="4641827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A9B16-BD5E-4347-9BDA-12C9BFE5CF33}"/>
              </a:ext>
            </a:extLst>
          </p:cNvPr>
          <p:cNvSpPr>
            <a:spLocks noGrp="1"/>
          </p:cNvSpPr>
          <p:nvPr>
            <p:ph type="title"/>
          </p:nvPr>
        </p:nvSpPr>
        <p:spPr>
          <a:xfrm>
            <a:off x="677334" y="609599"/>
            <a:ext cx="8596668" cy="1095633"/>
          </a:xfrm>
        </p:spPr>
        <p:txBody>
          <a:bodyPr>
            <a:normAutofit/>
          </a:bodyPr>
          <a:lstStyle/>
          <a:p>
            <a:r>
              <a:rPr lang="en-US" sz="2000" dirty="0"/>
              <a:t>CLASSIFICATION </a:t>
            </a:r>
            <a:r>
              <a:rPr lang="en-US" sz="2000" dirty="0" smtClean="0"/>
              <a:t/>
            </a:r>
            <a:br>
              <a:rPr lang="en-US" sz="2000" dirty="0" smtClean="0"/>
            </a:br>
            <a:r>
              <a:rPr lang="en-US" sz="2000" dirty="0" smtClean="0"/>
              <a:t> </a:t>
            </a:r>
            <a:r>
              <a:rPr lang="en-US" sz="2000" dirty="0"/>
              <a:t>1. Classification on the basis of plant stature:</a:t>
            </a:r>
          </a:p>
        </p:txBody>
      </p:sp>
      <p:sp>
        <p:nvSpPr>
          <p:cNvPr id="3" name="Content Placeholder 2">
            <a:extLst>
              <a:ext uri="{FF2B5EF4-FFF2-40B4-BE49-F238E27FC236}">
                <a16:creationId xmlns:a16="http://schemas.microsoft.com/office/drawing/2014/main" id="{7A6595CF-AFFB-4C21-8781-70860F26E672}"/>
              </a:ext>
            </a:extLst>
          </p:cNvPr>
          <p:cNvSpPr>
            <a:spLocks noGrp="1"/>
          </p:cNvSpPr>
          <p:nvPr>
            <p:ph idx="1"/>
          </p:nvPr>
        </p:nvSpPr>
        <p:spPr>
          <a:xfrm>
            <a:off x="677334" y="1569309"/>
            <a:ext cx="8596668" cy="3521675"/>
          </a:xfrm>
        </p:spPr>
        <p:txBody>
          <a:bodyPr/>
          <a:lstStyle/>
          <a:p>
            <a:r>
              <a:rPr lang="en-US" dirty="0"/>
              <a:t>Classification on the basis of plant stature: </a:t>
            </a:r>
            <a:endParaRPr lang="en-US" dirty="0" smtClean="0"/>
          </a:p>
          <a:p>
            <a:r>
              <a:rPr lang="en-US" dirty="0" smtClean="0"/>
              <a:t> a</a:t>
            </a:r>
            <a:r>
              <a:rPr lang="en-US" dirty="0"/>
              <a:t>. </a:t>
            </a:r>
            <a:r>
              <a:rPr lang="en-US" dirty="0">
                <a:solidFill>
                  <a:srgbClr val="92D050"/>
                </a:solidFill>
              </a:rPr>
              <a:t>Temperate tree fruits</a:t>
            </a:r>
            <a:r>
              <a:rPr lang="en-US" dirty="0"/>
              <a:t>: Fruits borne on the trees growing in the temperate climates such as apple, pear, stone fruits etc</a:t>
            </a:r>
            <a:r>
              <a:rPr lang="en-US" dirty="0" smtClean="0"/>
              <a:t>.</a:t>
            </a:r>
          </a:p>
          <a:p>
            <a:r>
              <a:rPr lang="en-US" dirty="0" smtClean="0"/>
              <a:t> </a:t>
            </a:r>
            <a:r>
              <a:rPr lang="en-US" dirty="0"/>
              <a:t>b. </a:t>
            </a:r>
            <a:r>
              <a:rPr lang="en-US" dirty="0">
                <a:solidFill>
                  <a:srgbClr val="92D050"/>
                </a:solidFill>
              </a:rPr>
              <a:t>Temperate small fruits</a:t>
            </a:r>
            <a:r>
              <a:rPr lang="en-US" dirty="0"/>
              <a:t>: Fruits generally borne on the vines, brambles or herbaceous plants grown under temperate climate like strawberry, </a:t>
            </a:r>
            <a:r>
              <a:rPr lang="en-US" dirty="0" err="1"/>
              <a:t>craneberry</a:t>
            </a:r>
            <a:r>
              <a:rPr lang="en-US" dirty="0"/>
              <a:t>, blackberry, blueberry etc. </a:t>
            </a:r>
            <a:endParaRPr lang="en-US" dirty="0" smtClean="0"/>
          </a:p>
          <a:p>
            <a:r>
              <a:rPr lang="en-US" dirty="0" smtClean="0"/>
              <a:t>c</a:t>
            </a:r>
            <a:r>
              <a:rPr lang="en-US" dirty="0"/>
              <a:t>. </a:t>
            </a:r>
            <a:r>
              <a:rPr lang="en-US" b="1" dirty="0">
                <a:solidFill>
                  <a:srgbClr val="92D050"/>
                </a:solidFill>
              </a:rPr>
              <a:t>Temperate nuts</a:t>
            </a:r>
            <a:r>
              <a:rPr lang="en-US" dirty="0"/>
              <a:t>: Nuts are characterized by the hard shell outside, separating the kernel and husk of the fruit. Pecan nut, hazel nut and walnut are good examples of temperate fruit plants producing nuts.</a:t>
            </a:r>
          </a:p>
        </p:txBody>
      </p:sp>
    </p:spTree>
    <p:extLst>
      <p:ext uri="{BB962C8B-B14F-4D97-AF65-F5344CB8AC3E}">
        <p14:creationId xmlns:p14="http://schemas.microsoft.com/office/powerpoint/2010/main" val="979003086"/>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00F66-C4EC-4D47-839C-8C04706520B6}"/>
              </a:ext>
            </a:extLst>
          </p:cNvPr>
          <p:cNvSpPr>
            <a:spLocks noGrp="1"/>
          </p:cNvSpPr>
          <p:nvPr>
            <p:ph type="title"/>
          </p:nvPr>
        </p:nvSpPr>
        <p:spPr>
          <a:xfrm>
            <a:off x="677334" y="383060"/>
            <a:ext cx="10159542" cy="877330"/>
          </a:xfrm>
        </p:spPr>
        <p:txBody>
          <a:bodyPr>
            <a:normAutofit/>
          </a:bodyPr>
          <a:lstStyle/>
          <a:p>
            <a:r>
              <a:rPr lang="en-US" sz="3200" dirty="0">
                <a:solidFill>
                  <a:schemeClr val="tx1"/>
                </a:solidFill>
              </a:rPr>
              <a:t>Classification based on fruit morphology</a:t>
            </a:r>
            <a:endParaRPr lang="en-US" sz="3200" dirty="0"/>
          </a:p>
        </p:txBody>
      </p:sp>
      <p:sp>
        <p:nvSpPr>
          <p:cNvPr id="4" name="Text Placeholder 3">
            <a:extLst>
              <a:ext uri="{FF2B5EF4-FFF2-40B4-BE49-F238E27FC236}">
                <a16:creationId xmlns:a16="http://schemas.microsoft.com/office/drawing/2014/main" id="{3EC08CFB-1719-48FA-A964-61C21B77CC88}"/>
              </a:ext>
            </a:extLst>
          </p:cNvPr>
          <p:cNvSpPr>
            <a:spLocks noGrp="1"/>
          </p:cNvSpPr>
          <p:nvPr>
            <p:ph type="body" sz="half" idx="2"/>
          </p:nvPr>
        </p:nvSpPr>
        <p:spPr>
          <a:xfrm>
            <a:off x="677333" y="1371600"/>
            <a:ext cx="10740309" cy="5338119"/>
          </a:xfrm>
        </p:spPr>
        <p:txBody>
          <a:bodyPr>
            <a:normAutofit fontScale="92500" lnSpcReduction="10000"/>
          </a:bodyPr>
          <a:lstStyle/>
          <a:p>
            <a:pPr marL="285750" indent="-285750">
              <a:buFont typeface="Wingdings" panose="05000000000000000000" pitchFamily="2" charset="2"/>
              <a:buChar char="v"/>
            </a:pPr>
            <a:r>
              <a:rPr lang="en-US" sz="2400" dirty="0" smtClean="0">
                <a:solidFill>
                  <a:schemeClr val="tx1"/>
                </a:solidFill>
              </a:rPr>
              <a:t>Depending </a:t>
            </a:r>
            <a:r>
              <a:rPr lang="en-US" sz="2400" dirty="0">
                <a:solidFill>
                  <a:schemeClr val="tx1"/>
                </a:solidFill>
              </a:rPr>
              <a:t>on number of ovaries involved in fruit formation, fruits are classified into three groups. </a:t>
            </a:r>
          </a:p>
          <a:p>
            <a:pPr marL="285750" indent="-285750">
              <a:buFont typeface="Wingdings" panose="05000000000000000000" pitchFamily="2" charset="2"/>
              <a:buChar char="v"/>
            </a:pPr>
            <a:r>
              <a:rPr lang="en-US" sz="2400" dirty="0" smtClean="0">
                <a:solidFill>
                  <a:schemeClr val="tx1"/>
                </a:solidFill>
              </a:rPr>
              <a:t>(</a:t>
            </a:r>
            <a:r>
              <a:rPr lang="en-US" sz="2400" dirty="0" err="1">
                <a:solidFill>
                  <a:schemeClr val="tx1"/>
                </a:solidFill>
              </a:rPr>
              <a:t>i</a:t>
            </a:r>
            <a:r>
              <a:rPr lang="en-US" sz="2400" dirty="0">
                <a:solidFill>
                  <a:schemeClr val="tx1"/>
                </a:solidFill>
              </a:rPr>
              <a:t>) simple fruits </a:t>
            </a:r>
            <a:endParaRPr lang="en-US" sz="2400" dirty="0" smtClean="0">
              <a:solidFill>
                <a:schemeClr val="tx1"/>
              </a:solidFill>
            </a:endParaRPr>
          </a:p>
          <a:p>
            <a:pPr marL="285750" indent="-285750">
              <a:buFont typeface="Wingdings" panose="05000000000000000000" pitchFamily="2" charset="2"/>
              <a:buChar char="v"/>
            </a:pPr>
            <a:r>
              <a:rPr lang="en-US" sz="2400" dirty="0" smtClean="0">
                <a:solidFill>
                  <a:schemeClr val="tx1"/>
                </a:solidFill>
              </a:rPr>
              <a:t>(</a:t>
            </a:r>
            <a:r>
              <a:rPr lang="en-US" sz="2400" dirty="0">
                <a:solidFill>
                  <a:schemeClr val="tx1"/>
                </a:solidFill>
              </a:rPr>
              <a:t>ii) aggregate </a:t>
            </a:r>
            <a:r>
              <a:rPr lang="en-US" sz="2400" dirty="0" smtClean="0">
                <a:solidFill>
                  <a:schemeClr val="tx1"/>
                </a:solidFill>
              </a:rPr>
              <a:t>fruits</a:t>
            </a:r>
          </a:p>
          <a:p>
            <a:pPr marL="285750" indent="-285750">
              <a:buFont typeface="Wingdings" panose="05000000000000000000" pitchFamily="2" charset="2"/>
              <a:buChar char="v"/>
            </a:pPr>
            <a:r>
              <a:rPr lang="en-US" sz="2400" smtClean="0">
                <a:solidFill>
                  <a:schemeClr val="tx1"/>
                </a:solidFill>
              </a:rPr>
              <a:t> (iii</a:t>
            </a:r>
            <a:r>
              <a:rPr lang="en-US" sz="2400" dirty="0">
                <a:solidFill>
                  <a:schemeClr val="tx1"/>
                </a:solidFill>
              </a:rPr>
              <a:t>) multiple (composite) fruits  </a:t>
            </a:r>
          </a:p>
          <a:p>
            <a:pPr marL="285750" indent="-285750">
              <a:buFont typeface="Wingdings" panose="05000000000000000000" pitchFamily="2" charset="2"/>
              <a:buChar char="v"/>
            </a:pPr>
            <a:r>
              <a:rPr lang="en-US" sz="2400" dirty="0" smtClean="0">
                <a:solidFill>
                  <a:schemeClr val="tx1"/>
                </a:solidFill>
              </a:rPr>
              <a:t> </a:t>
            </a:r>
            <a:r>
              <a:rPr lang="en-US" sz="2400" dirty="0" err="1">
                <a:solidFill>
                  <a:schemeClr val="tx1"/>
                </a:solidFill>
              </a:rPr>
              <a:t>i.Simple</a:t>
            </a:r>
            <a:r>
              <a:rPr lang="en-US" sz="2400" dirty="0">
                <a:solidFill>
                  <a:schemeClr val="tx1"/>
                </a:solidFill>
              </a:rPr>
              <a:t> fruits: Simple fruits are derived from a single ovary of one flower. Simple fruits are further classified as fleshy and dry fruits. </a:t>
            </a:r>
            <a:endParaRPr lang="en-US" sz="2400" dirty="0" smtClean="0">
              <a:solidFill>
                <a:schemeClr val="tx1"/>
              </a:solidFill>
            </a:endParaRPr>
          </a:p>
          <a:p>
            <a:pPr marL="285750" indent="-285750">
              <a:buFont typeface="Wingdings" panose="05000000000000000000" pitchFamily="2" charset="2"/>
              <a:buChar char="v"/>
            </a:pPr>
            <a:r>
              <a:rPr lang="en-US" sz="2400" dirty="0" smtClean="0">
                <a:solidFill>
                  <a:schemeClr val="tx1"/>
                </a:solidFill>
              </a:rPr>
              <a:t> </a:t>
            </a:r>
            <a:r>
              <a:rPr lang="en-US" sz="2400" dirty="0">
                <a:solidFill>
                  <a:schemeClr val="tx1"/>
                </a:solidFill>
              </a:rPr>
              <a:t>A. Fleshy fruits: These are this fruits whose pericarp (ovary wall) becomes fleshy or succulent at maturity. The temperate fleshy fruits may be either pome or drupe. </a:t>
            </a:r>
            <a:endParaRPr lang="en-US" sz="2400" dirty="0" smtClean="0">
              <a:solidFill>
                <a:schemeClr val="tx1"/>
              </a:solidFill>
            </a:endParaRPr>
          </a:p>
          <a:p>
            <a:pPr marL="285750" indent="-285750">
              <a:buFont typeface="Wingdings" panose="05000000000000000000" pitchFamily="2" charset="2"/>
              <a:buChar char="v"/>
            </a:pPr>
            <a:r>
              <a:rPr lang="en-US" sz="2400" dirty="0" err="1" smtClean="0">
                <a:solidFill>
                  <a:schemeClr val="tx1"/>
                </a:solidFill>
              </a:rPr>
              <a:t>a.Pome</a:t>
            </a:r>
            <a:r>
              <a:rPr lang="en-US" sz="2400" dirty="0">
                <a:solidFill>
                  <a:schemeClr val="tx1"/>
                </a:solidFill>
              </a:rPr>
              <a:t>: The pome is an inferior, two or more celled fleshy, </a:t>
            </a:r>
            <a:r>
              <a:rPr lang="en-US" sz="2400" dirty="0" err="1">
                <a:solidFill>
                  <a:schemeClr val="tx1"/>
                </a:solidFill>
              </a:rPr>
              <a:t>syncarpous</a:t>
            </a:r>
            <a:r>
              <a:rPr lang="en-US" sz="2400" dirty="0">
                <a:solidFill>
                  <a:schemeClr val="tx1"/>
                </a:solidFill>
              </a:rPr>
              <a:t> fruit surrounded by the thalamus. The fruit is referred as false fruit as the edible fleshy part is not derived from the ovarian tissues but from external ovarian tissue thalamus. Examples of temperate pome fruits are apple, pear and quince).</a:t>
            </a:r>
          </a:p>
        </p:txBody>
      </p:sp>
    </p:spTree>
    <p:extLst>
      <p:ext uri="{BB962C8B-B14F-4D97-AF65-F5344CB8AC3E}">
        <p14:creationId xmlns:p14="http://schemas.microsoft.com/office/powerpoint/2010/main" val="255440508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E2C8C-570A-42BF-AF47-FEF5EB54761C}"/>
              </a:ext>
            </a:extLst>
          </p:cNvPr>
          <p:cNvSpPr>
            <a:spLocks noGrp="1"/>
          </p:cNvSpPr>
          <p:nvPr>
            <p:ph type="title"/>
          </p:nvPr>
        </p:nvSpPr>
        <p:spPr>
          <a:xfrm>
            <a:off x="677334" y="234778"/>
            <a:ext cx="8596668" cy="654908"/>
          </a:xfrm>
        </p:spPr>
        <p:txBody>
          <a:bodyPr>
            <a:normAutofit/>
          </a:bodyPr>
          <a:lstStyle/>
          <a:p>
            <a:r>
              <a:rPr lang="en-US" sz="2400" dirty="0" smtClean="0"/>
              <a:t>Drupe </a:t>
            </a:r>
            <a:r>
              <a:rPr lang="en-US" sz="2400" dirty="0"/>
              <a:t>(stone</a:t>
            </a:r>
            <a:r>
              <a:rPr lang="en-US" sz="2400" dirty="0" smtClean="0"/>
              <a:t>)</a:t>
            </a:r>
            <a:endParaRPr lang="en-US" sz="2400" dirty="0"/>
          </a:p>
        </p:txBody>
      </p:sp>
      <p:sp>
        <p:nvSpPr>
          <p:cNvPr id="3" name="Content Placeholder 2">
            <a:extLst>
              <a:ext uri="{FF2B5EF4-FFF2-40B4-BE49-F238E27FC236}">
                <a16:creationId xmlns:a16="http://schemas.microsoft.com/office/drawing/2014/main" id="{4DB2F62C-5CD7-4071-8881-979F5B593044}"/>
              </a:ext>
            </a:extLst>
          </p:cNvPr>
          <p:cNvSpPr>
            <a:spLocks noGrp="1"/>
          </p:cNvSpPr>
          <p:nvPr>
            <p:ph idx="1"/>
          </p:nvPr>
        </p:nvSpPr>
        <p:spPr>
          <a:xfrm>
            <a:off x="690586" y="889687"/>
            <a:ext cx="11295468" cy="5151676"/>
          </a:xfrm>
        </p:spPr>
        <p:txBody>
          <a:bodyPr/>
          <a:lstStyle/>
          <a:p>
            <a:pPr marL="0" indent="0">
              <a:buNone/>
            </a:pPr>
            <a:r>
              <a:rPr lang="en-US" dirty="0" smtClean="0"/>
              <a:t>This </a:t>
            </a:r>
            <a:r>
              <a:rPr lang="en-US" dirty="0"/>
              <a:t>type of fruit derived from a single carpel, however, the olive is an exception in that the flower has two </a:t>
            </a:r>
            <a:r>
              <a:rPr lang="en-US" dirty="0" smtClean="0"/>
              <a:t>carpels </a:t>
            </a:r>
            <a:r>
              <a:rPr lang="en-US" dirty="0"/>
              <a:t>and four ovules but one carpel develop. Two ovules are borne in most of drupes but one seed develops. In this type of fruit, the pericarp is differentiated into three distinct layers; thin exocarp or peel of the fruits, the mesocarp which is fleshy and hard and stony endocarp, enclosing seed. Examples of temperate drupe fruits are cherry, peach, plum and apricot. In almond at maturity exocarp and mesocarp get separated as leathery involucre and are removed before marketing, only endocarp containing the edible seed is used hence it is nut. </a:t>
            </a:r>
          </a:p>
        </p:txBody>
      </p:sp>
    </p:spTree>
    <p:extLst>
      <p:ext uri="{BB962C8B-B14F-4D97-AF65-F5344CB8AC3E}">
        <p14:creationId xmlns:p14="http://schemas.microsoft.com/office/powerpoint/2010/main" val="2315226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6B5EB-C4B9-4F02-8729-23B03FBF7AD8}"/>
              </a:ext>
            </a:extLst>
          </p:cNvPr>
          <p:cNvSpPr>
            <a:spLocks noGrp="1"/>
          </p:cNvSpPr>
          <p:nvPr>
            <p:ph type="title"/>
          </p:nvPr>
        </p:nvSpPr>
        <p:spPr>
          <a:xfrm>
            <a:off x="677334" y="259492"/>
            <a:ext cx="11514666" cy="1272746"/>
          </a:xfrm>
        </p:spPr>
        <p:txBody>
          <a:bodyPr>
            <a:normAutofit/>
          </a:bodyPr>
          <a:lstStyle/>
          <a:p>
            <a:r>
              <a:rPr lang="en-US" sz="2400" dirty="0" smtClean="0"/>
              <a:t>Dry </a:t>
            </a:r>
            <a:r>
              <a:rPr lang="en-US" sz="2400" dirty="0"/>
              <a:t>fruits: </a:t>
            </a:r>
            <a:r>
              <a:rPr lang="en-US" sz="2400" dirty="0" smtClean="0"/>
              <a:t/>
            </a:r>
            <a:br>
              <a:rPr lang="en-US" sz="2400" dirty="0" smtClean="0"/>
            </a:br>
            <a:r>
              <a:rPr lang="en-US" sz="2400" dirty="0" smtClean="0"/>
              <a:t>This </a:t>
            </a:r>
            <a:r>
              <a:rPr lang="en-US" sz="2400" dirty="0"/>
              <a:t>type of fruit has been classified on the basis of pericarp (ovary wall) at maturity. The entire pericarp becomes dry and often brittle or hard at maturity.</a:t>
            </a:r>
          </a:p>
        </p:txBody>
      </p:sp>
      <p:sp>
        <p:nvSpPr>
          <p:cNvPr id="3" name="Content Placeholder 2">
            <a:extLst>
              <a:ext uri="{FF2B5EF4-FFF2-40B4-BE49-F238E27FC236}">
                <a16:creationId xmlns:a16="http://schemas.microsoft.com/office/drawing/2014/main" id="{A8F62DB8-1FEB-4764-B974-E88FBE13BE4F}"/>
              </a:ext>
            </a:extLst>
          </p:cNvPr>
          <p:cNvSpPr>
            <a:spLocks noGrp="1"/>
          </p:cNvSpPr>
          <p:nvPr>
            <p:ph idx="1"/>
          </p:nvPr>
        </p:nvSpPr>
        <p:spPr>
          <a:xfrm>
            <a:off x="553767" y="1692876"/>
            <a:ext cx="8596668" cy="3446442"/>
          </a:xfrm>
        </p:spPr>
        <p:txBody>
          <a:bodyPr/>
          <a:lstStyle/>
          <a:p>
            <a:pPr marL="0" indent="0">
              <a:buNone/>
            </a:pPr>
            <a:r>
              <a:rPr lang="en-US" sz="2400" dirty="0" smtClean="0">
                <a:solidFill>
                  <a:srgbClr val="FF0000"/>
                </a:solidFill>
              </a:rPr>
              <a:t>Nuts: </a:t>
            </a:r>
          </a:p>
          <a:p>
            <a:pPr marL="0" indent="0">
              <a:buNone/>
            </a:pPr>
            <a:r>
              <a:rPr lang="en-US" dirty="0" smtClean="0"/>
              <a:t>A </a:t>
            </a:r>
            <a:r>
              <a:rPr lang="en-US" dirty="0"/>
              <a:t>fruit in which carpel wall is hard or bony in texture. Fruit is derived from an </a:t>
            </a:r>
            <a:r>
              <a:rPr lang="en-US" dirty="0" err="1"/>
              <a:t>hypogynous</a:t>
            </a:r>
            <a:r>
              <a:rPr lang="en-US" dirty="0"/>
              <a:t> flower ( filbert) or an </a:t>
            </a:r>
            <a:r>
              <a:rPr lang="en-US" dirty="0" err="1"/>
              <a:t>epigynous</a:t>
            </a:r>
            <a:r>
              <a:rPr lang="en-US" dirty="0"/>
              <a:t> one ( walnut) and is enclosed in dry involucres (husk). It is only one seeded, but in most cases in derived from two carpels. Examples are walnut, almond, chestnut, hazelnut and pecan nut. Dry fruits are not juicy or succulent when mature and ripe. When dry, they may split open and discharge their seeds (called dehiscent fruits) or retain their seeds (called indehiscent fruits).</a:t>
            </a:r>
          </a:p>
        </p:txBody>
      </p:sp>
    </p:spTree>
    <p:extLst>
      <p:ext uri="{BB962C8B-B14F-4D97-AF65-F5344CB8AC3E}">
        <p14:creationId xmlns:p14="http://schemas.microsoft.com/office/powerpoint/2010/main" val="22491956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DC85C-5CCB-49D9-A791-8627C80674E8}"/>
              </a:ext>
            </a:extLst>
          </p:cNvPr>
          <p:cNvSpPr>
            <a:spLocks noGrp="1"/>
          </p:cNvSpPr>
          <p:nvPr>
            <p:ph type="title"/>
          </p:nvPr>
        </p:nvSpPr>
        <p:spPr>
          <a:xfrm>
            <a:off x="677335" y="609600"/>
            <a:ext cx="8596668" cy="650789"/>
          </a:xfrm>
        </p:spPr>
        <p:txBody>
          <a:bodyPr>
            <a:normAutofit/>
          </a:bodyPr>
          <a:lstStyle/>
          <a:p>
            <a:r>
              <a:rPr lang="en-US" sz="2400" dirty="0" smtClean="0"/>
              <a:t>Classification </a:t>
            </a:r>
            <a:r>
              <a:rPr lang="en-US" sz="2400" dirty="0"/>
              <a:t>based on bearing habit:</a:t>
            </a:r>
          </a:p>
        </p:txBody>
      </p:sp>
      <p:sp>
        <p:nvSpPr>
          <p:cNvPr id="3" name="Text Placeholder 2">
            <a:extLst>
              <a:ext uri="{FF2B5EF4-FFF2-40B4-BE49-F238E27FC236}">
                <a16:creationId xmlns:a16="http://schemas.microsoft.com/office/drawing/2014/main" id="{8CD9992B-9A17-40BB-8049-BE7905EDC41D}"/>
              </a:ext>
            </a:extLst>
          </p:cNvPr>
          <p:cNvSpPr>
            <a:spLocks noGrp="1"/>
          </p:cNvSpPr>
          <p:nvPr>
            <p:ph type="body" idx="1"/>
          </p:nvPr>
        </p:nvSpPr>
        <p:spPr>
          <a:xfrm>
            <a:off x="677335" y="1260389"/>
            <a:ext cx="8596668" cy="1717589"/>
          </a:xfrm>
        </p:spPr>
        <p:txBody>
          <a:bodyPr/>
          <a:lstStyle/>
          <a:p>
            <a:r>
              <a:rPr lang="en-US" dirty="0" smtClean="0"/>
              <a:t>Terminal </a:t>
            </a:r>
            <a:r>
              <a:rPr lang="en-US" dirty="0"/>
              <a:t>bearer:  </a:t>
            </a:r>
            <a:endParaRPr lang="en-US" dirty="0" smtClean="0"/>
          </a:p>
          <a:p>
            <a:r>
              <a:rPr lang="en-US" dirty="0" smtClean="0"/>
              <a:t>(</a:t>
            </a:r>
            <a:r>
              <a:rPr lang="en-US" dirty="0"/>
              <a:t>a) Flower buds mixed, flowering shoot with terminal inflorescences. Examples are apple, pear, walnut (</a:t>
            </a:r>
            <a:r>
              <a:rPr lang="en-US" dirty="0" err="1"/>
              <a:t>pistillate</a:t>
            </a:r>
            <a:r>
              <a:rPr lang="en-US" dirty="0"/>
              <a:t> flowers) and pecan (</a:t>
            </a:r>
            <a:r>
              <a:rPr lang="en-US" dirty="0" err="1"/>
              <a:t>pistillate</a:t>
            </a:r>
            <a:r>
              <a:rPr lang="en-US" dirty="0"/>
              <a:t> flowers)  </a:t>
            </a:r>
            <a:endParaRPr lang="en-US" dirty="0" smtClean="0"/>
          </a:p>
        </p:txBody>
      </p:sp>
    </p:spTree>
    <p:extLst>
      <p:ext uri="{BB962C8B-B14F-4D97-AF65-F5344CB8AC3E}">
        <p14:creationId xmlns:p14="http://schemas.microsoft.com/office/powerpoint/2010/main" val="315567015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271850" y="531341"/>
            <a:ext cx="11627708" cy="5268337"/>
          </a:xfrm>
          <a:prstGeom prst="rect">
            <a:avLst/>
          </a:prstGeom>
        </p:spPr>
      </p:pic>
    </p:spTree>
    <p:extLst>
      <p:ext uri="{BB962C8B-B14F-4D97-AF65-F5344CB8AC3E}">
        <p14:creationId xmlns:p14="http://schemas.microsoft.com/office/powerpoint/2010/main" val="16093086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187</TotalTime>
  <Words>569</Words>
  <Application>Microsoft Office PowerPoint</Application>
  <PresentationFormat>Widescreen</PresentationFormat>
  <Paragraphs>25</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Trebuchet MS</vt:lpstr>
      <vt:lpstr>Wingdings</vt:lpstr>
      <vt:lpstr>Wingdings 3</vt:lpstr>
      <vt:lpstr>Facet</vt:lpstr>
      <vt:lpstr>What are Temperate Fruit Plants?  Temperate fruit plants are specific in the climatic requirement.   They can tolerate both diurnal and seasonal wide fluctuation of temperature and are grown only in place where winter is distinctly cold.   They require exposure of specific chilling temperature for certain period to break bud dormancy and initiate bud break.   These fruit plants are generally deciduous and suitable of higher elevation as they can withstand frost.   Examples are: apple, pear, plum, apricot, almond, peach, strawberry, walnut, pecan nut and cherry. </vt:lpstr>
      <vt:lpstr>(i) To identify and name them   (ii) +`to find some idea of the closeness of their relationship (iii) to suggest with what other kind they possibly may or may not be interbred or crossed   (iv) to suggest the kind with which they possibly may or may not be intergrafted  (v) to suggest soil and cultural requirements and climatic adaptations. </vt:lpstr>
      <vt:lpstr>CLASSIFICATION   1. Classification on the basis of plant stature:</vt:lpstr>
      <vt:lpstr>Classification based on fruit morphology</vt:lpstr>
      <vt:lpstr>Drupe (stone)</vt:lpstr>
      <vt:lpstr>Dry fruits:  This type of fruit has been classified on the basis of pericarp (ovary wall) at maturity. The entire pericarp becomes dry and often brittle or hard at maturity.</vt:lpstr>
      <vt:lpstr>Classification based on bearing habit: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WASEEM SAJJAD</dc:title>
  <dc:creator>WasEem WaFa</dc:creator>
  <cp:lastModifiedBy>Windows User</cp:lastModifiedBy>
  <cp:revision>38</cp:revision>
  <dcterms:created xsi:type="dcterms:W3CDTF">2017-09-22T07:18:25Z</dcterms:created>
  <dcterms:modified xsi:type="dcterms:W3CDTF">2020-11-30T12:01:14Z</dcterms:modified>
</cp:coreProperties>
</file>