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90902-5B8B-42DD-A44C-576E811A6D5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5C9FE-95D7-4271-B806-A4A907458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3B42B-8D64-4647-9D30-77DCD41E141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Note: these operators are only used as symbols.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slide" Target="slide5.x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" Target="slide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slide" Target="slide5.xml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rgbClr val="CC0000"/>
                </a:solidFill>
              </a:rPr>
              <a:t>Important </a:t>
            </a:r>
            <a:r>
              <a:rPr lang="en-US" b="1" dirty="0" smtClean="0">
                <a:solidFill>
                  <a:srgbClr val="CC0000"/>
                </a:solidFill>
              </a:rPr>
              <a:t>Processes/Models,</a:t>
            </a: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smtClean="0">
                <a:solidFill>
                  <a:srgbClr val="CC0000"/>
                </a:solidFill>
              </a:rPr>
              <a:t>(Purely Random Process and Random Walk Model) </a:t>
            </a: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err="1" smtClean="0">
                <a:solidFill>
                  <a:srgbClr val="CC0000"/>
                </a:solidFill>
              </a:rPr>
              <a:t>Sadia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Qamar</a:t>
            </a: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11"/>
          <p:cNvSpPr>
            <a:spLocks noGrp="1" noChangeArrowheads="1"/>
          </p:cNvSpPr>
          <p:nvPr>
            <p:ph type="title"/>
          </p:nvPr>
        </p:nvSpPr>
        <p:spPr>
          <a:xfrm>
            <a:off x="2895600" y="304800"/>
            <a:ext cx="2819400" cy="685800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b="1" dirty="0" smtClean="0">
                <a:solidFill>
                  <a:srgbClr val="CC0000"/>
                </a:solidFill>
              </a:rPr>
              <a:t>Important Stochastic Processes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295400" y="1600200"/>
            <a:ext cx="7239000" cy="4267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>
                <a:hlinkClick r:id="rId2" action="ppaction://hlinksldjump"/>
              </a:rPr>
              <a:t>A purely Random Process</a:t>
            </a:r>
            <a:endParaRPr lang="en-US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>
                <a:hlinkClick r:id="" action="ppaction://noaction"/>
              </a:rPr>
              <a:t>Random Walk</a:t>
            </a:r>
            <a:endParaRPr lang="en-US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>
                <a:hlinkClick r:id="" action="ppaction://noaction"/>
              </a:rPr>
              <a:t>Moving Average Process</a:t>
            </a:r>
            <a:endParaRPr lang="en-US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>
                <a:hlinkClick r:id="" action="ppaction://noaction"/>
              </a:rPr>
              <a:t>Autoregressive Process</a:t>
            </a:r>
            <a:endParaRPr lang="en-US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>
                <a:hlinkClick r:id="" action="ppaction://noaction"/>
              </a:rPr>
              <a:t>A mixed autoregressive-moving average Process</a:t>
            </a:r>
            <a:endParaRPr lang="en-US" sz="2400" dirty="0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267200" y="990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2400" y="381000"/>
            <a:ext cx="2743200" cy="609600"/>
            <a:chOff x="96" y="240"/>
            <a:chExt cx="1728" cy="384"/>
          </a:xfrm>
        </p:grpSpPr>
        <p:sp>
          <p:nvSpPr>
            <p:cNvPr id="37895" name="Rectangle 8"/>
            <p:cNvSpPr>
              <a:spLocks noChangeArrowheads="1"/>
            </p:cNvSpPr>
            <p:nvPr/>
          </p:nvSpPr>
          <p:spPr bwMode="auto">
            <a:xfrm>
              <a:off x="96" y="240"/>
              <a:ext cx="1392" cy="38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hlinkClick r:id="rId3" action="ppaction://hlinksldjump"/>
                </a:rPr>
                <a:t>Filters/Operators</a:t>
              </a:r>
              <a:endParaRPr lang="en-US" sz="2000" b="1"/>
            </a:p>
          </p:txBody>
        </p:sp>
        <p:sp>
          <p:nvSpPr>
            <p:cNvPr id="37896" name="Line 13"/>
            <p:cNvSpPr>
              <a:spLocks noChangeShapeType="1"/>
            </p:cNvSpPr>
            <p:nvPr/>
          </p:nvSpPr>
          <p:spPr bwMode="auto">
            <a:xfrm flipH="1">
              <a:off x="1488" y="3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85" decel="100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385" decel="100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85" decel="100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385" decel="100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85" decel="1000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385" decel="1000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385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385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85" decel="1000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385" decel="1000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385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385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85" decel="1000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385" decel="1000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385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385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2" grpId="0" build="allAtOnce" animBg="1"/>
      <p:bldP spid="92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62000" y="914400"/>
            <a:ext cx="6477000" cy="1143000"/>
            <a:chOff x="480" y="576"/>
            <a:chExt cx="4080" cy="720"/>
          </a:xfrm>
        </p:grpSpPr>
        <p:sp>
          <p:nvSpPr>
            <p:cNvPr id="38946" name="Rectangle 5"/>
            <p:cNvSpPr>
              <a:spLocks noChangeArrowheads="1"/>
            </p:cNvSpPr>
            <p:nvPr/>
          </p:nvSpPr>
          <p:spPr bwMode="auto">
            <a:xfrm>
              <a:off x="480" y="912"/>
              <a:ext cx="1008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Filters</a:t>
              </a:r>
            </a:p>
          </p:txBody>
        </p:sp>
        <p:sp>
          <p:nvSpPr>
            <p:cNvPr id="38947" name="Line 6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Line 7"/>
            <p:cNvSpPr>
              <a:spLocks noChangeShapeType="1"/>
            </p:cNvSpPr>
            <p:nvPr/>
          </p:nvSpPr>
          <p:spPr bwMode="auto">
            <a:xfrm>
              <a:off x="960" y="720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Line 8"/>
            <p:cNvSpPr>
              <a:spLocks noChangeShapeType="1"/>
            </p:cNvSpPr>
            <p:nvPr/>
          </p:nvSpPr>
          <p:spPr bwMode="auto">
            <a:xfrm>
              <a:off x="960" y="7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Line 9"/>
            <p:cNvSpPr>
              <a:spLocks noChangeShapeType="1"/>
            </p:cNvSpPr>
            <p:nvPr/>
          </p:nvSpPr>
          <p:spPr bwMode="auto">
            <a:xfrm>
              <a:off x="4080" y="7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51" name="Rectangle 10"/>
            <p:cNvSpPr>
              <a:spLocks noChangeArrowheads="1"/>
            </p:cNvSpPr>
            <p:nvPr/>
          </p:nvSpPr>
          <p:spPr bwMode="auto">
            <a:xfrm>
              <a:off x="3648" y="912"/>
              <a:ext cx="912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hlinkClick r:id="" action="ppaction://noaction"/>
                </a:rPr>
                <a:t>Operators</a:t>
              </a:r>
              <a:endParaRPr lang="en-US" sz="2000" b="1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791200" y="2057400"/>
            <a:ext cx="1600200" cy="1371600"/>
            <a:chOff x="3648" y="1296"/>
            <a:chExt cx="1008" cy="864"/>
          </a:xfrm>
        </p:grpSpPr>
        <p:sp>
          <p:nvSpPr>
            <p:cNvPr id="38944" name="Line 11"/>
            <p:cNvSpPr>
              <a:spLocks noChangeShapeType="1"/>
            </p:cNvSpPr>
            <p:nvPr/>
          </p:nvSpPr>
          <p:spPr bwMode="auto">
            <a:xfrm>
              <a:off x="4128" y="12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5" name="Rectangle 12"/>
            <p:cNvSpPr>
              <a:spLocks noChangeArrowheads="1"/>
            </p:cNvSpPr>
            <p:nvPr/>
          </p:nvSpPr>
          <p:spPr bwMode="auto">
            <a:xfrm>
              <a:off x="3648" y="1536"/>
              <a:ext cx="1008" cy="62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Char char="Ø"/>
              </a:pPr>
              <a:r>
                <a:rPr lang="en-US"/>
                <a:t> Differencing</a:t>
              </a:r>
            </a:p>
            <a:p>
              <a:pPr>
                <a:buFont typeface="Wingdings" pitchFamily="2" charset="2"/>
                <a:buChar char="Ø"/>
              </a:pPr>
              <a:r>
                <a:rPr lang="en-US"/>
                <a:t> Backward</a:t>
              </a:r>
            </a:p>
            <a:p>
              <a:pPr>
                <a:buFont typeface="Wingdings" pitchFamily="2" charset="2"/>
                <a:buChar char="Ø"/>
              </a:pPr>
              <a:r>
                <a:rPr lang="en-US"/>
                <a:t> Forward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57200" y="2057400"/>
            <a:ext cx="2895600" cy="1219200"/>
            <a:chOff x="288" y="1296"/>
            <a:chExt cx="1824" cy="768"/>
          </a:xfrm>
        </p:grpSpPr>
        <p:sp>
          <p:nvSpPr>
            <p:cNvPr id="38942" name="Line 13"/>
            <p:cNvSpPr>
              <a:spLocks noChangeShapeType="1"/>
            </p:cNvSpPr>
            <p:nvPr/>
          </p:nvSpPr>
          <p:spPr bwMode="auto">
            <a:xfrm>
              <a:off x="912" y="12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Rectangle 14"/>
            <p:cNvSpPr>
              <a:spLocks noChangeArrowheads="1"/>
            </p:cNvSpPr>
            <p:nvPr/>
          </p:nvSpPr>
          <p:spPr bwMode="auto">
            <a:xfrm>
              <a:off x="288" y="1440"/>
              <a:ext cx="1824" cy="62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r>
                <a:rPr lang="en-US"/>
                <a:t>Through filters, from one</a:t>
              </a:r>
            </a:p>
            <a:p>
              <a:pPr>
                <a:buFont typeface="Wingdings" pitchFamily="2" charset="2"/>
                <a:buNone/>
              </a:pPr>
              <a:r>
                <a:rPr lang="en-US"/>
                <a:t> series, another series is</a:t>
              </a:r>
            </a:p>
            <a:p>
              <a:pPr>
                <a:buFont typeface="Wingdings" pitchFamily="2" charset="2"/>
                <a:buNone/>
              </a:pPr>
              <a:r>
                <a:rPr lang="en-US"/>
                <a:t> generated.  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09600" y="3276600"/>
            <a:ext cx="6096000" cy="1447800"/>
            <a:chOff x="384" y="2208"/>
            <a:chExt cx="3840" cy="912"/>
          </a:xfrm>
        </p:grpSpPr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384" y="2208"/>
              <a:ext cx="3552" cy="912"/>
              <a:chOff x="384" y="2208"/>
              <a:chExt cx="3552" cy="912"/>
            </a:xfrm>
          </p:grpSpPr>
          <p:sp>
            <p:nvSpPr>
              <p:cNvPr id="38932" name="Line 15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3" name="Line 17"/>
              <p:cNvSpPr>
                <a:spLocks noChangeShapeType="1"/>
              </p:cNvSpPr>
              <p:nvPr/>
            </p:nvSpPr>
            <p:spPr bwMode="auto">
              <a:xfrm>
                <a:off x="384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4" name="Line 18"/>
              <p:cNvSpPr>
                <a:spLocks noChangeShapeType="1"/>
              </p:cNvSpPr>
              <p:nvPr/>
            </p:nvSpPr>
            <p:spPr bwMode="auto">
              <a:xfrm>
                <a:off x="672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5" name="Rectangle 19"/>
              <p:cNvSpPr>
                <a:spLocks noChangeArrowheads="1"/>
              </p:cNvSpPr>
              <p:nvPr/>
            </p:nvSpPr>
            <p:spPr bwMode="auto">
              <a:xfrm>
                <a:off x="960" y="2784"/>
                <a:ext cx="624" cy="33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Filter 1</a:t>
                </a:r>
              </a:p>
            </p:txBody>
          </p:sp>
          <p:sp>
            <p:nvSpPr>
              <p:cNvPr id="38936" name="Line 20"/>
              <p:cNvSpPr>
                <a:spLocks noChangeShapeType="1"/>
              </p:cNvSpPr>
              <p:nvPr/>
            </p:nvSpPr>
            <p:spPr bwMode="auto">
              <a:xfrm>
                <a:off x="1584" y="297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7" name="Line 21"/>
              <p:cNvSpPr>
                <a:spLocks noChangeShapeType="1"/>
              </p:cNvSpPr>
              <p:nvPr/>
            </p:nvSpPr>
            <p:spPr bwMode="auto">
              <a:xfrm>
                <a:off x="1968" y="297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8" name="Rectangle 23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624" cy="336"/>
              </a:xfrm>
              <a:prstGeom prst="rect">
                <a:avLst/>
              </a:prstGeom>
              <a:solidFill>
                <a:srgbClr val="D7F9C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Filter 2</a:t>
                </a:r>
              </a:p>
            </p:txBody>
          </p:sp>
          <p:sp>
            <p:nvSpPr>
              <p:cNvPr id="38939" name="Line 24"/>
              <p:cNvSpPr>
                <a:spLocks noChangeShapeType="1"/>
              </p:cNvSpPr>
              <p:nvPr/>
            </p:nvSpPr>
            <p:spPr bwMode="auto">
              <a:xfrm>
                <a:off x="3024" y="2976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0" name="Text Box 26"/>
              <p:cNvSpPr txBox="1">
                <a:spLocks noChangeArrowheads="1"/>
              </p:cNvSpPr>
              <p:nvPr/>
            </p:nvSpPr>
            <p:spPr bwMode="auto">
              <a:xfrm>
                <a:off x="576" y="2688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x</a:t>
                </a:r>
                <a:r>
                  <a:rPr lang="en-US" b="1" baseline="-25000"/>
                  <a:t>t</a:t>
                </a:r>
                <a:endParaRPr lang="en-US" b="1"/>
              </a:p>
            </p:txBody>
          </p:sp>
          <p:sp>
            <p:nvSpPr>
              <p:cNvPr id="38941" name="Text Box 27"/>
              <p:cNvSpPr txBox="1">
                <a:spLocks noChangeArrowheads="1"/>
              </p:cNvSpPr>
              <p:nvPr/>
            </p:nvSpPr>
            <p:spPr bwMode="auto">
              <a:xfrm>
                <a:off x="1920" y="2736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y</a:t>
                </a:r>
                <a:r>
                  <a:rPr lang="en-US" b="1" baseline="-25000"/>
                  <a:t>t</a:t>
                </a:r>
                <a:endParaRPr lang="en-US" b="1"/>
              </a:p>
            </p:txBody>
          </p:sp>
        </p:grpSp>
        <p:sp>
          <p:nvSpPr>
            <p:cNvPr id="38931" name="Text Box 28"/>
            <p:cNvSpPr txBox="1">
              <a:spLocks noChangeArrowheads="1"/>
            </p:cNvSpPr>
            <p:nvPr/>
          </p:nvSpPr>
          <p:spPr bwMode="auto">
            <a:xfrm>
              <a:off x="3888" y="278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z</a:t>
              </a:r>
              <a:r>
                <a:rPr lang="en-US" b="1" baseline="-25000"/>
                <a:t>t</a:t>
              </a:r>
              <a:endParaRPr lang="en-US" b="1"/>
            </a:p>
          </p:txBody>
        </p:sp>
      </p:grp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1981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381000" y="4953000"/>
            <a:ext cx="3048000" cy="762000"/>
          </a:xfrm>
          <a:prstGeom prst="rect">
            <a:avLst/>
          </a:prstGeom>
          <a:gradFill rotWithShape="1">
            <a:gsLst>
              <a:gs pos="0">
                <a:srgbClr val="5C744B"/>
              </a:gs>
              <a:gs pos="50000">
                <a:srgbClr val="C7FBA3"/>
              </a:gs>
              <a:gs pos="100000">
                <a:srgbClr val="5C744B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Weights {a</a:t>
            </a:r>
            <a:r>
              <a:rPr lang="en-US" b="1" baseline="-25000"/>
              <a:t>j</a:t>
            </a:r>
            <a:r>
              <a:rPr lang="en-US" b="1"/>
              <a:t>} acts on</a:t>
            </a:r>
          </a:p>
          <a:p>
            <a:pPr algn="ctr"/>
            <a:r>
              <a:rPr lang="en-US" b="1"/>
              <a:t>{x</a:t>
            </a:r>
            <a:r>
              <a:rPr lang="en-US" b="1" baseline="-25000"/>
              <a:t>t</a:t>
            </a:r>
            <a:r>
              <a:rPr lang="en-US" b="1"/>
              <a:t>} to generate {y</a:t>
            </a:r>
            <a:r>
              <a:rPr lang="en-US" b="1" baseline="-25000"/>
              <a:t>t</a:t>
            </a:r>
            <a:r>
              <a:rPr lang="en-US" b="1"/>
              <a:t>}.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4038600" y="4953000"/>
            <a:ext cx="2667000" cy="762000"/>
          </a:xfrm>
          <a:prstGeom prst="rect">
            <a:avLst/>
          </a:prstGeom>
          <a:gradFill rotWithShape="1">
            <a:gsLst>
              <a:gs pos="0">
                <a:srgbClr val="4B7475"/>
              </a:gs>
              <a:gs pos="50000">
                <a:srgbClr val="A1FBFD"/>
              </a:gs>
              <a:gs pos="100000">
                <a:srgbClr val="4B7475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Weights {b</a:t>
            </a:r>
            <a:r>
              <a:rPr lang="en-US" b="1" baseline="-25000"/>
              <a:t>j</a:t>
            </a:r>
            <a:r>
              <a:rPr lang="en-US" b="1"/>
              <a:t>} acts on</a:t>
            </a:r>
          </a:p>
          <a:p>
            <a:pPr algn="ctr"/>
            <a:r>
              <a:rPr lang="en-US" b="1"/>
              <a:t>{y</a:t>
            </a:r>
            <a:r>
              <a:rPr lang="en-US" b="1" baseline="-25000"/>
              <a:t>t</a:t>
            </a:r>
            <a:r>
              <a:rPr lang="en-US" b="1"/>
              <a:t>} to generate {z</a:t>
            </a:r>
            <a:r>
              <a:rPr lang="en-US" b="1" baseline="-25000"/>
              <a:t>t</a:t>
            </a:r>
            <a:r>
              <a:rPr lang="en-US" b="1"/>
              <a:t>}.</a:t>
            </a: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43434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0574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85800" y="6019800"/>
            <a:ext cx="2590800" cy="685800"/>
            <a:chOff x="432" y="3792"/>
            <a:chExt cx="1632" cy="432"/>
          </a:xfrm>
        </p:grpSpPr>
        <p:sp>
          <p:nvSpPr>
            <p:cNvPr id="38928" name="Rectangle 37"/>
            <p:cNvSpPr>
              <a:spLocks noChangeArrowheads="1"/>
            </p:cNvSpPr>
            <p:nvPr/>
          </p:nvSpPr>
          <p:spPr bwMode="auto">
            <a:xfrm>
              <a:off x="432" y="3792"/>
              <a:ext cx="1632" cy="432"/>
            </a:xfrm>
            <a:prstGeom prst="rect">
              <a:avLst/>
            </a:prstGeom>
            <a:gradFill rotWithShape="1">
              <a:gsLst>
                <a:gs pos="0">
                  <a:srgbClr val="A2F3FC"/>
                </a:gs>
                <a:gs pos="50000">
                  <a:srgbClr val="C7FBA3"/>
                </a:gs>
                <a:gs pos="100000">
                  <a:srgbClr val="A2F3FC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8929" name="Object 38"/>
            <p:cNvGraphicFramePr>
              <a:graphicFrameLocks noChangeAspect="1"/>
            </p:cNvGraphicFramePr>
            <p:nvPr/>
          </p:nvGraphicFramePr>
          <p:xfrm>
            <a:off x="864" y="3840"/>
            <a:ext cx="720" cy="360"/>
          </p:xfrm>
          <a:graphic>
            <a:graphicData uri="http://schemas.openxmlformats.org/presentationml/2006/ole">
              <p:oleObj spid="_x0000_s1026" name="Equation" r:id="rId3" imgW="888614" imgH="444307" progId="">
                <p:embed/>
              </p:oleObj>
            </a:graphicData>
          </a:graphic>
        </p:graphicFrame>
      </p:grp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3276600" y="640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Rectangle 41"/>
          <p:cNvSpPr>
            <a:spLocks noChangeArrowheads="1"/>
          </p:cNvSpPr>
          <p:nvPr/>
        </p:nvSpPr>
        <p:spPr bwMode="auto">
          <a:xfrm>
            <a:off x="3581400" y="60198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hlinkClick r:id="" action="ppaction://noaction"/>
              </a:rPr>
              <a:t>Linear Filter Model</a:t>
            </a:r>
            <a:endParaRPr lang="en-US" sz="2000" b="1"/>
          </a:p>
        </p:txBody>
      </p:sp>
      <p:sp>
        <p:nvSpPr>
          <p:cNvPr id="11310" name="Rectangle 46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4648200" cy="609600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tx1"/>
                </a:solidFill>
                <a:hlinkClick r:id="rId4" action="ppaction://hlinksldjump"/>
              </a:rPr>
              <a:t>Filters and Operators</a:t>
            </a:r>
            <a:endParaRPr lang="en-US" sz="24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6" grpId="0" animBg="1"/>
      <p:bldP spid="11297" grpId="0" animBg="1"/>
      <p:bldP spid="11298" grpId="0" animBg="1"/>
      <p:bldP spid="11299" grpId="0" animBg="1"/>
      <p:bldP spid="11300" grpId="0" animBg="1"/>
      <p:bldP spid="11304" grpId="0" animBg="1"/>
      <p:bldP spid="113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228600" y="2667000"/>
            <a:ext cx="2667000" cy="3581400"/>
          </a:xfrm>
          <a:prstGeom prst="rect">
            <a:avLst/>
          </a:prstGeom>
          <a:solidFill>
            <a:srgbClr val="FFFFCC"/>
          </a:solidFill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Used to get successive</a:t>
            </a:r>
          </a:p>
          <a:p>
            <a:r>
              <a:rPr lang="en-US"/>
              <a:t>   differences.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>
                <a:sym typeface="Symbol" pitchFamily="18" charset="2"/>
              </a:rPr>
              <a:t> is used as notation.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>
              <a:sym typeface="Symbol" pitchFamily="18" charset="2"/>
            </a:endParaRP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>
                <a:sym typeface="Symbol" pitchFamily="18" charset="2"/>
              </a:rPr>
              <a:t>x</a:t>
            </a:r>
            <a:r>
              <a:rPr lang="en-US" baseline="-25000">
                <a:sym typeface="Symbol" pitchFamily="18" charset="2"/>
              </a:rPr>
              <a:t>t+1</a:t>
            </a:r>
            <a:r>
              <a:rPr lang="en-US">
                <a:sym typeface="Symbol" pitchFamily="18" charset="2"/>
              </a:rPr>
              <a:t> =  x</a:t>
            </a:r>
            <a:r>
              <a:rPr lang="en-US" baseline="-25000">
                <a:sym typeface="Symbol" pitchFamily="18" charset="2"/>
              </a:rPr>
              <a:t>t+1</a:t>
            </a:r>
            <a:r>
              <a:rPr lang="en-US">
                <a:sym typeface="Symbol" pitchFamily="18" charset="2"/>
              </a:rPr>
              <a:t> – x</a:t>
            </a:r>
            <a:r>
              <a:rPr lang="en-US" baseline="-25000">
                <a:sym typeface="Symbol" pitchFamily="18" charset="2"/>
              </a:rPr>
              <a:t>t</a:t>
            </a:r>
            <a:endParaRPr lang="en-US">
              <a:sym typeface="Symbol" pitchFamily="18" charset="2"/>
            </a:endParaRP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>
              <a:sym typeface="Symbol" pitchFamily="18" charset="2"/>
            </a:endParaRP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>
                <a:sym typeface="Symbol" pitchFamily="18" charset="2"/>
              </a:rPr>
              <a:t>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x</a:t>
            </a:r>
            <a:r>
              <a:rPr lang="en-US" baseline="-25000">
                <a:sym typeface="Symbol" pitchFamily="18" charset="2"/>
              </a:rPr>
              <a:t>t+2</a:t>
            </a:r>
            <a:r>
              <a:rPr lang="en-US">
                <a:sym typeface="Symbol" pitchFamily="18" charset="2"/>
              </a:rPr>
              <a:t> =  x</a:t>
            </a:r>
            <a:r>
              <a:rPr lang="en-US" baseline="-25000">
                <a:sym typeface="Symbol" pitchFamily="18" charset="2"/>
              </a:rPr>
              <a:t>t+2</a:t>
            </a:r>
            <a:r>
              <a:rPr lang="en-US">
                <a:sym typeface="Symbol" pitchFamily="18" charset="2"/>
              </a:rPr>
              <a:t> – x</a:t>
            </a:r>
            <a:r>
              <a:rPr lang="en-US" baseline="-25000">
                <a:sym typeface="Symbol" pitchFamily="18" charset="2"/>
              </a:rPr>
              <a:t>t+1</a:t>
            </a:r>
            <a:endParaRPr lang="en-US">
              <a:sym typeface="Symbol" pitchFamily="18" charset="2"/>
            </a:endParaRP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>
              <a:sym typeface="Symbol" pitchFamily="18" charset="2"/>
            </a:endParaRP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 baseline="-2500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For seasonal data 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    differencing can attain 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    stationarity.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 </a:t>
            </a:r>
          </a:p>
          <a:p>
            <a:endParaRPr lang="en-US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3124200" y="2667000"/>
            <a:ext cx="3048000" cy="3581400"/>
          </a:xfrm>
          <a:prstGeom prst="rect">
            <a:avLst/>
          </a:prstGeom>
          <a:solidFill>
            <a:srgbClr val="FFFFCC"/>
          </a:solidFill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Used to get previous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observations.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B is used as notation.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Bx</a:t>
            </a:r>
            <a:r>
              <a:rPr lang="en-US" baseline="-25000"/>
              <a:t>t</a:t>
            </a:r>
            <a:r>
              <a:rPr lang="en-US"/>
              <a:t> = x</a:t>
            </a:r>
            <a:r>
              <a:rPr lang="en-US" baseline="-25000"/>
              <a:t>t-1</a:t>
            </a: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B</a:t>
            </a:r>
            <a:r>
              <a:rPr lang="en-US" baseline="30000"/>
              <a:t>2</a:t>
            </a:r>
            <a:r>
              <a:rPr lang="en-US"/>
              <a:t>x</a:t>
            </a:r>
            <a:r>
              <a:rPr lang="en-US" baseline="-25000"/>
              <a:t>t</a:t>
            </a:r>
            <a:r>
              <a:rPr lang="en-US"/>
              <a:t> = x</a:t>
            </a:r>
            <a:r>
              <a:rPr lang="en-US" baseline="-25000"/>
              <a:t>t-2</a:t>
            </a:r>
            <a:r>
              <a:rPr lang="en-US"/>
              <a:t> </a:t>
            </a:r>
          </a:p>
          <a:p>
            <a:pP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It is used in mathematical</a:t>
            </a:r>
          </a:p>
          <a:p>
            <a:pPr>
              <a:buFont typeface="Wingdings" pitchFamily="2" charset="2"/>
              <a:buNone/>
            </a:pPr>
            <a:r>
              <a:rPr lang="en-US"/>
              <a:t>    operations.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04800" y="914400"/>
            <a:ext cx="7696200" cy="1752600"/>
            <a:chOff x="192" y="576"/>
            <a:chExt cx="4848" cy="1104"/>
          </a:xfrm>
        </p:grpSpPr>
        <p:sp>
          <p:nvSpPr>
            <p:cNvPr id="39946" name="Line 7"/>
            <p:cNvSpPr>
              <a:spLocks noChangeShapeType="1"/>
            </p:cNvSpPr>
            <p:nvPr/>
          </p:nvSpPr>
          <p:spPr bwMode="auto">
            <a:xfrm>
              <a:off x="2928" y="5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Line 8"/>
            <p:cNvSpPr>
              <a:spLocks noChangeShapeType="1"/>
            </p:cNvSpPr>
            <p:nvPr/>
          </p:nvSpPr>
          <p:spPr bwMode="auto">
            <a:xfrm>
              <a:off x="816" y="768"/>
              <a:ext cx="35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Line 9"/>
            <p:cNvSpPr>
              <a:spLocks noChangeShapeType="1"/>
            </p:cNvSpPr>
            <p:nvPr/>
          </p:nvSpPr>
          <p:spPr bwMode="auto">
            <a:xfrm>
              <a:off x="816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Line 11"/>
            <p:cNvSpPr>
              <a:spLocks noChangeShapeType="1"/>
            </p:cNvSpPr>
            <p:nvPr/>
          </p:nvSpPr>
          <p:spPr bwMode="auto">
            <a:xfrm>
              <a:off x="816" y="768"/>
              <a:ext cx="3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0" name="Line 12"/>
            <p:cNvSpPr>
              <a:spLocks noChangeShapeType="1"/>
            </p:cNvSpPr>
            <p:nvPr/>
          </p:nvSpPr>
          <p:spPr bwMode="auto">
            <a:xfrm>
              <a:off x="2784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192" y="960"/>
              <a:ext cx="4848" cy="528"/>
              <a:chOff x="192" y="960"/>
              <a:chExt cx="4848" cy="528"/>
            </a:xfrm>
          </p:grpSpPr>
          <p:sp>
            <p:nvSpPr>
              <p:cNvPr id="39956" name="Rectangle 13"/>
              <p:cNvSpPr>
                <a:spLocks noChangeArrowheads="1"/>
              </p:cNvSpPr>
              <p:nvPr/>
            </p:nvSpPr>
            <p:spPr bwMode="auto">
              <a:xfrm>
                <a:off x="192" y="960"/>
                <a:ext cx="960" cy="528"/>
              </a:xfrm>
              <a:prstGeom prst="rect">
                <a:avLst/>
              </a:prstGeom>
              <a:solidFill>
                <a:srgbClr val="B0F0AE"/>
              </a:solidFill>
              <a:ln w="9525">
                <a:solidFill>
                  <a:srgbClr val="FF5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Differencing </a:t>
                </a:r>
              </a:p>
              <a:p>
                <a:pPr algn="ctr"/>
                <a:r>
                  <a:rPr lang="en-US"/>
                  <a:t>Operator</a:t>
                </a:r>
              </a:p>
            </p:txBody>
          </p:sp>
          <p:sp>
            <p:nvSpPr>
              <p:cNvPr id="39957" name="Rectangle 14"/>
              <p:cNvSpPr>
                <a:spLocks noChangeArrowheads="1"/>
              </p:cNvSpPr>
              <p:nvPr/>
            </p:nvSpPr>
            <p:spPr bwMode="auto">
              <a:xfrm>
                <a:off x="2304" y="960"/>
                <a:ext cx="816" cy="528"/>
              </a:xfrm>
              <a:prstGeom prst="rect">
                <a:avLst/>
              </a:prstGeom>
              <a:solidFill>
                <a:srgbClr val="C5C3DB"/>
              </a:solidFill>
              <a:ln w="9525">
                <a:solidFill>
                  <a:srgbClr val="FF5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Backward </a:t>
                </a:r>
              </a:p>
              <a:p>
                <a:pPr algn="ctr"/>
                <a:r>
                  <a:rPr lang="en-US"/>
                  <a:t>Operator</a:t>
                </a:r>
              </a:p>
            </p:txBody>
          </p:sp>
          <p:sp>
            <p:nvSpPr>
              <p:cNvPr id="39958" name="Rectangle 15"/>
              <p:cNvSpPr>
                <a:spLocks noChangeArrowheads="1"/>
              </p:cNvSpPr>
              <p:nvPr/>
            </p:nvSpPr>
            <p:spPr bwMode="auto">
              <a:xfrm>
                <a:off x="4176" y="960"/>
                <a:ext cx="864" cy="528"/>
              </a:xfrm>
              <a:prstGeom prst="rect">
                <a:avLst/>
              </a:prstGeom>
              <a:solidFill>
                <a:srgbClr val="EDB1D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Forward</a:t>
                </a:r>
              </a:p>
              <a:p>
                <a:pPr algn="ctr"/>
                <a:r>
                  <a:rPr lang="en-US"/>
                  <a:t>Operator</a:t>
                </a:r>
              </a:p>
              <a:p>
                <a:pPr algn="ctr"/>
                <a:endParaRPr lang="en-US"/>
              </a:p>
            </p:txBody>
          </p:sp>
        </p:grpSp>
        <p:sp>
          <p:nvSpPr>
            <p:cNvPr id="39952" name="Line 17"/>
            <p:cNvSpPr>
              <a:spLocks noChangeShapeType="1"/>
            </p:cNvSpPr>
            <p:nvPr/>
          </p:nvSpPr>
          <p:spPr bwMode="auto">
            <a:xfrm>
              <a:off x="4560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Line 19"/>
            <p:cNvSpPr>
              <a:spLocks noChangeShapeType="1"/>
            </p:cNvSpPr>
            <p:nvPr/>
          </p:nvSpPr>
          <p:spPr bwMode="auto">
            <a:xfrm>
              <a:off x="624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Line 21"/>
            <p:cNvSpPr>
              <a:spLocks noChangeShapeType="1"/>
            </p:cNvSpPr>
            <p:nvPr/>
          </p:nvSpPr>
          <p:spPr bwMode="auto">
            <a:xfrm>
              <a:off x="2688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23"/>
            <p:cNvSpPr>
              <a:spLocks noChangeShapeType="1"/>
            </p:cNvSpPr>
            <p:nvPr/>
          </p:nvSpPr>
          <p:spPr bwMode="auto">
            <a:xfrm>
              <a:off x="4608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6400800" y="2667000"/>
            <a:ext cx="2514600" cy="3581400"/>
          </a:xfrm>
          <a:prstGeom prst="rect">
            <a:avLst/>
          </a:prstGeom>
          <a:solidFill>
            <a:srgbClr val="FFFFCC"/>
          </a:solidFill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Used to get following </a:t>
            </a:r>
          </a:p>
          <a:p>
            <a:pPr>
              <a:buClr>
                <a:srgbClr val="FF5050"/>
              </a:buClr>
              <a:buFont typeface="Wingdings" pitchFamily="2" charset="2"/>
              <a:buNone/>
            </a:pPr>
            <a:r>
              <a:rPr lang="en-US"/>
              <a:t>     observations.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F is used as notation.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Fx</a:t>
            </a:r>
            <a:r>
              <a:rPr lang="en-US" baseline="-25000"/>
              <a:t>t</a:t>
            </a:r>
            <a:r>
              <a:rPr lang="en-US"/>
              <a:t> = x</a:t>
            </a:r>
            <a:r>
              <a:rPr lang="en-US" baseline="-25000"/>
              <a:t>t+1</a:t>
            </a: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None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F</a:t>
            </a:r>
            <a:r>
              <a:rPr lang="en-US" baseline="30000"/>
              <a:t>2</a:t>
            </a:r>
            <a:r>
              <a:rPr lang="en-US"/>
              <a:t>x</a:t>
            </a:r>
            <a:r>
              <a:rPr lang="en-US" baseline="-25000"/>
              <a:t>t</a:t>
            </a:r>
            <a:r>
              <a:rPr lang="en-US"/>
              <a:t> = x</a:t>
            </a:r>
            <a:r>
              <a:rPr lang="en-US" baseline="-25000"/>
              <a:t>t+2</a:t>
            </a:r>
            <a:r>
              <a:rPr lang="en-US"/>
              <a:t> 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It is used in</a:t>
            </a:r>
          </a:p>
          <a:p>
            <a:pPr>
              <a:buFont typeface="Wingdings" pitchFamily="2" charset="2"/>
              <a:buNone/>
            </a:pPr>
            <a:r>
              <a:rPr lang="en-US"/>
              <a:t>    mathematical</a:t>
            </a:r>
          </a:p>
          <a:p>
            <a:pPr>
              <a:buFont typeface="Wingdings" pitchFamily="2" charset="2"/>
              <a:buNone/>
            </a:pPr>
            <a:r>
              <a:rPr lang="en-US"/>
              <a:t>    operations.</a:t>
            </a:r>
          </a:p>
        </p:txBody>
      </p:sp>
      <p:sp>
        <p:nvSpPr>
          <p:cNvPr id="12316" name="Rectangle 28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3581400" cy="685800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tx1"/>
                </a:solidFill>
                <a:hlinkClick r:id="rId3" action="ppaction://hlinksldjump"/>
              </a:rPr>
              <a:t>Operators</a:t>
            </a:r>
            <a:endParaRPr lang="en-US" sz="24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123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2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2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2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123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12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123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1000"/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1000"/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1000"/>
                                        <p:tgtEl>
                                          <p:spTgt spid="12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1000"/>
                                        <p:tgtEl>
                                          <p:spTgt spid="12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000"/>
                                        <p:tgtEl>
                                          <p:spTgt spid="123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1000"/>
                                        <p:tgtEl>
                                          <p:spTgt spid="123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00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1000"/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1000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1000"/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1000"/>
                                        <p:tgtEl>
                                          <p:spTgt spid="12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12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1000"/>
                                        <p:tgtEl>
                                          <p:spTgt spid="12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1000"/>
                                        <p:tgtEl>
                                          <p:spTgt spid="123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1000"/>
                                        <p:tgtEl>
                                          <p:spTgt spid="123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1000"/>
                                        <p:tgtEl>
                                          <p:spTgt spid="123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 build="allAtOnce" animBg="1"/>
      <p:bldP spid="12310" grpId="0" build="allAtOnce" animBg="1"/>
      <p:bldP spid="12312" grpId="0" build="allAtOnce" animBg="1"/>
      <p:bldP spid="123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572000" y="91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90600" y="1295400"/>
            <a:ext cx="7162800" cy="3733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/>
              <a:t> A discrete process {Z</a:t>
            </a:r>
            <a:r>
              <a:rPr lang="en-US" baseline="-25000"/>
              <a:t>t</a:t>
            </a:r>
            <a:r>
              <a:rPr lang="en-US"/>
              <a:t>} is called a purely random process if</a:t>
            </a:r>
          </a:p>
          <a:p>
            <a:pPr>
              <a:buFont typeface="Wingdings" pitchFamily="2" charset="2"/>
              <a:buNone/>
            </a:pPr>
            <a:r>
              <a:rPr lang="en-US"/>
              <a:t>    the random variables Z</a:t>
            </a:r>
            <a:r>
              <a:rPr lang="en-US" baseline="-25000"/>
              <a:t>t</a:t>
            </a:r>
            <a:r>
              <a:rPr lang="en-US"/>
              <a:t> are a sequence of mutually independent,</a:t>
            </a:r>
          </a:p>
          <a:p>
            <a:pPr>
              <a:buFont typeface="Wingdings" pitchFamily="2" charset="2"/>
              <a:buNone/>
            </a:pPr>
            <a:r>
              <a:rPr lang="en-US"/>
              <a:t>    identically distributed variables.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/>
              <a:t> The process has constant mean and variance.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/>
              <a:t>  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/>
              <a:t> </a:t>
            </a:r>
          </a:p>
          <a:p>
            <a:pPr>
              <a:buFont typeface="Wingdings" pitchFamily="2" charset="2"/>
              <a:buChar char="Ø"/>
            </a:pPr>
            <a:endParaRPr lang="en-US"/>
          </a:p>
          <a:p>
            <a:pPr>
              <a:buFont typeface="Wingdings" pitchFamily="2" charset="2"/>
              <a:buChar char="Ø"/>
            </a:pPr>
            <a:endParaRPr lang="en-US"/>
          </a:p>
          <a:p>
            <a:pP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/>
              <a:t> This process is some times called </a:t>
            </a:r>
            <a:r>
              <a:rPr lang="en-US" i="1">
                <a:solidFill>
                  <a:schemeClr val="accent2"/>
                </a:solidFill>
              </a:rPr>
              <a:t>white noise</a:t>
            </a:r>
            <a:r>
              <a:rPr lang="en-US" i="1"/>
              <a:t> </a:t>
            </a:r>
            <a:r>
              <a:rPr lang="en-US"/>
              <a:t>by engineers</a:t>
            </a:r>
            <a:r>
              <a:rPr lang="en-US" i="1"/>
              <a:t>.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828800" y="2667000"/>
          <a:ext cx="4800600" cy="422275"/>
        </p:xfrm>
        <a:graphic>
          <a:graphicData uri="http://schemas.openxmlformats.org/presentationml/2006/ole">
            <p:oleObj spid="_x0000_s2050" name="Equation" r:id="rId3" imgW="2603500" imgH="228600" progId="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209800" y="3276600"/>
          <a:ext cx="2209800" cy="709613"/>
        </p:xfrm>
        <a:graphic>
          <a:graphicData uri="http://schemas.openxmlformats.org/presentationml/2006/ole">
            <p:oleObj spid="_x0000_s2051" name="Equation" r:id="rId4" imgW="1346200" imgH="431800" progId="">
              <p:embed/>
            </p:oleObj>
          </a:graphicData>
        </a:graphic>
      </p:graphicFrame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4648200" cy="685800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tx1"/>
                </a:solidFill>
                <a:hlinkClick r:id="rId5" action="ppaction://hlinksldjump"/>
              </a:rPr>
              <a:t>Purely Random Process</a:t>
            </a:r>
            <a:endParaRPr lang="en-U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85" decel="100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385" decel="100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85" decel="100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385" decel="100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385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85" decel="100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385" decel="100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385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385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85" decel="1000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385" decel="1000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385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385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85" decel="100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385" decel="100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385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385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85" decel="100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385" decel="100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385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385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85" decel="100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385" decel="100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385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385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85" decel="100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385" decel="100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385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385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2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85" decel="1000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385" decel="1000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385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385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385" decel="100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385" decel="100000"/>
                                        <p:tgtEl>
                                          <p:spTgt spid="102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385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385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85" decel="1000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385" decel="1000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385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385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1" presetID="5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385" decel="100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385" decel="100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385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385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0" presetID="5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385" decel="100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385" decel="100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5" dur="385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7" dur="385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9" presetID="5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385" decel="100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385" decel="100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4" dur="385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6" dur="385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8" presetID="5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385" decel="100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385" decel="100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3" dur="385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385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7" presetID="5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385" decel="1000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385" decel="1000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2" dur="385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385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6" presetID="5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385" decel="100000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" dur="385" decel="100000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1" dur="385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3" dur="385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385" decel="100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385" decel="100000"/>
                                        <p:tgtEl>
                                          <p:spTgt spid="102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0" dur="385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2" dur="385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385" decel="100000"/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385" decel="100000"/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1" dur="385" fill="hold"/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3" dur="385" fill="hold"/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5" grpId="0" build="allAtOnce" animBg="1"/>
      <p:bldP spid="10245" grpId="1" build="allAtOnce" animBg="1"/>
      <p:bldP spid="10245" grpId="2" build="allAtOnce" animBg="1"/>
      <p:bldP spid="102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ChangeArrowheads="1"/>
          </p:cNvSpPr>
          <p:nvPr/>
        </p:nvSpPr>
        <p:spPr bwMode="auto">
          <a:xfrm>
            <a:off x="8229600" y="6019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3" action="ppaction://hlinksldjump"/>
              </a:rPr>
              <a:t>1</a:t>
            </a:r>
            <a:endParaRPr lang="en-US"/>
          </a:p>
        </p:txBody>
      </p:sp>
      <p:sp>
        <p:nvSpPr>
          <p:cNvPr id="15438" name="Rectangle 78"/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3657600" cy="6096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tx1"/>
                </a:solidFill>
                <a:hlinkClick r:id="rId4" action="ppaction://hlinksldjump"/>
              </a:rPr>
              <a:t>Random Walk</a:t>
            </a:r>
            <a:endParaRPr lang="en-US" sz="2400" b="1" smtClean="0">
              <a:solidFill>
                <a:schemeClr val="tx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914400"/>
            <a:ext cx="4038600" cy="5638800"/>
          </a:xfrm>
          <a:solidFill>
            <a:srgbClr val="FEFBC2"/>
          </a:solidFill>
          <a:ln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Suppose that {Z</a:t>
            </a:r>
            <a:r>
              <a:rPr lang="en-US" sz="1800" baseline="-25000" smtClean="0"/>
              <a:t>t</a:t>
            </a:r>
            <a:r>
              <a:rPr lang="en-US" sz="1800" smtClean="0"/>
              <a:t>} is a discrete purely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random process with mean </a:t>
            </a:r>
            <a:r>
              <a:rPr lang="en-US" sz="1800" smtClean="0">
                <a:cs typeface="Arial" charset="0"/>
              </a:rPr>
              <a:t>µ 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cs typeface="Arial" charset="0"/>
              </a:rPr>
              <a:t>variance </a:t>
            </a:r>
            <a:r>
              <a:rPr lang="el-GR" sz="1800" smtClean="0">
                <a:cs typeface="Arial" charset="0"/>
              </a:rPr>
              <a:t>σ</a:t>
            </a:r>
            <a:r>
              <a:rPr lang="en-US" sz="1800" baseline="-25000" smtClean="0">
                <a:cs typeface="Arial" charset="0"/>
              </a:rPr>
              <a:t>Z</a:t>
            </a:r>
            <a:r>
              <a:rPr lang="en-US" sz="1800" baseline="30000" smtClean="0">
                <a:cs typeface="Arial" charset="0"/>
              </a:rPr>
              <a:t>2</a:t>
            </a:r>
            <a:r>
              <a:rPr lang="en-US" sz="1800" smtClean="0">
                <a:cs typeface="Arial" charset="0"/>
              </a:rPr>
              <a:t>. A process {X</a:t>
            </a:r>
            <a:r>
              <a:rPr lang="en-US" sz="1800" baseline="-25000" smtClean="0">
                <a:cs typeface="Arial" charset="0"/>
              </a:rPr>
              <a:t>t</a:t>
            </a:r>
            <a:r>
              <a:rPr lang="en-US" sz="1800" smtClean="0">
                <a:cs typeface="Arial" charset="0"/>
              </a:rPr>
              <a:t>} is said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cs typeface="Arial" charset="0"/>
              </a:rPr>
              <a:t>said to be a ‘ random walk ‘if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So that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and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Which shows that the process is not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stationary. But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is stationary.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914400"/>
            <a:ext cx="4343400" cy="5562600"/>
          </a:xfrm>
          <a:solidFill>
            <a:srgbClr val="FEFBC2"/>
          </a:solidFill>
          <a:ln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X</a:t>
            </a:r>
            <a:r>
              <a:rPr lang="en-US" sz="1800" baseline="-25000" smtClean="0"/>
              <a:t>1</a:t>
            </a:r>
            <a:r>
              <a:rPr lang="en-US" sz="1800" smtClean="0"/>
              <a:t> = X</a:t>
            </a:r>
            <a:r>
              <a:rPr lang="en-US" sz="1800" baseline="-25000" smtClean="0"/>
              <a:t>0</a:t>
            </a:r>
            <a:r>
              <a:rPr lang="en-US" sz="1800" smtClean="0"/>
              <a:t> + Z</a:t>
            </a:r>
            <a:r>
              <a:rPr lang="en-US" sz="1800" baseline="-25000" smtClean="0"/>
              <a:t>1</a:t>
            </a: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X</a:t>
            </a:r>
            <a:r>
              <a:rPr lang="en-US" sz="1800" baseline="-25000" smtClean="0"/>
              <a:t>1</a:t>
            </a:r>
            <a:r>
              <a:rPr lang="en-US" sz="1800" smtClean="0"/>
              <a:t> = Z</a:t>
            </a:r>
            <a:r>
              <a:rPr lang="en-US" sz="1800" baseline="-25000" smtClean="0"/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X</a:t>
            </a:r>
            <a:r>
              <a:rPr lang="en-US" sz="1800" baseline="-25000" smtClean="0"/>
              <a:t>2</a:t>
            </a:r>
            <a:r>
              <a:rPr lang="en-US" sz="1800" smtClean="0"/>
              <a:t> = X</a:t>
            </a:r>
            <a:r>
              <a:rPr lang="en-US" sz="1800" baseline="-25000" smtClean="0"/>
              <a:t>1</a:t>
            </a:r>
            <a:r>
              <a:rPr lang="en-US" sz="1800" smtClean="0"/>
              <a:t> + Z</a:t>
            </a:r>
            <a:r>
              <a:rPr lang="en-US" sz="1800" baseline="-25000" smtClean="0"/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X</a:t>
            </a:r>
            <a:r>
              <a:rPr lang="en-US" sz="1800" baseline="-25000" smtClean="0"/>
              <a:t>2</a:t>
            </a:r>
            <a:r>
              <a:rPr lang="en-US" sz="1800" smtClean="0"/>
              <a:t> = Z</a:t>
            </a:r>
            <a:r>
              <a:rPr lang="en-US" sz="1800" baseline="-25000" smtClean="0"/>
              <a:t>1</a:t>
            </a:r>
            <a:r>
              <a:rPr lang="en-US" sz="1800" smtClean="0"/>
              <a:t> + Z</a:t>
            </a:r>
            <a:r>
              <a:rPr lang="en-US" sz="1800" baseline="-25000" smtClean="0"/>
              <a:t>2</a:t>
            </a: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X</a:t>
            </a:r>
            <a:r>
              <a:rPr lang="en-US" sz="1800" baseline="-25000" smtClean="0"/>
              <a:t>3</a:t>
            </a:r>
            <a:r>
              <a:rPr lang="en-US" sz="1800" smtClean="0"/>
              <a:t> = X</a:t>
            </a:r>
            <a:r>
              <a:rPr lang="en-US" sz="1800" baseline="-25000" smtClean="0"/>
              <a:t>2</a:t>
            </a:r>
            <a:r>
              <a:rPr lang="en-US" sz="1800" smtClean="0"/>
              <a:t> + Z</a:t>
            </a:r>
            <a:r>
              <a:rPr lang="en-US" sz="1800" baseline="-25000" smtClean="0"/>
              <a:t>3</a:t>
            </a: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X</a:t>
            </a:r>
            <a:r>
              <a:rPr lang="en-US" sz="1800" baseline="-25000" smtClean="0"/>
              <a:t>3</a:t>
            </a:r>
            <a:r>
              <a:rPr lang="en-US" sz="1800" smtClean="0"/>
              <a:t> = Z</a:t>
            </a:r>
            <a:r>
              <a:rPr lang="en-US" sz="1800" baseline="-25000" smtClean="0"/>
              <a:t>1</a:t>
            </a:r>
            <a:r>
              <a:rPr lang="en-US" sz="1800" smtClean="0"/>
              <a:t> + Z</a:t>
            </a:r>
            <a:r>
              <a:rPr lang="en-US" sz="1800" baseline="-25000" smtClean="0"/>
              <a:t>2</a:t>
            </a:r>
            <a:r>
              <a:rPr lang="en-US" sz="1800" smtClean="0"/>
              <a:t> + Z</a:t>
            </a:r>
            <a:r>
              <a:rPr lang="en-US" sz="1800" baseline="-25000" smtClean="0"/>
              <a:t>3</a:t>
            </a: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X</a:t>
            </a:r>
            <a:r>
              <a:rPr lang="en-US" sz="1800" baseline="-25000" smtClean="0"/>
              <a:t>t</a:t>
            </a:r>
            <a:r>
              <a:rPr lang="en-US" sz="1800" smtClean="0"/>
              <a:t> =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aseline="-25000" smtClean="0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838200" y="2057400"/>
            <a:ext cx="2895600" cy="381000"/>
          </a:xfrm>
          <a:prstGeom prst="rect">
            <a:avLst/>
          </a:prstGeom>
          <a:solidFill>
            <a:srgbClr val="CEF8C4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  <a:r>
              <a:rPr lang="en-US" baseline="-25000"/>
              <a:t>t</a:t>
            </a:r>
            <a:r>
              <a:rPr lang="en-US"/>
              <a:t> = X</a:t>
            </a:r>
            <a:r>
              <a:rPr lang="en-US" baseline="-25000"/>
              <a:t>t-1</a:t>
            </a:r>
            <a:r>
              <a:rPr lang="en-US"/>
              <a:t> + Z</a:t>
            </a:r>
            <a:r>
              <a:rPr lang="en-US" baseline="-25000"/>
              <a:t>t</a:t>
            </a:r>
            <a:r>
              <a:rPr lang="en-US"/>
              <a:t>   t = 0, 1,2,..</a:t>
            </a:r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1447800" y="2514600"/>
          <a:ext cx="2743200" cy="533400"/>
        </p:xfrm>
        <a:graphic>
          <a:graphicData uri="http://schemas.openxmlformats.org/presentationml/2006/ole">
            <p:oleObj spid="_x0000_s3074" name="Equation" r:id="rId5" imgW="1854200" imgH="431800" progId="">
              <p:embed/>
            </p:oleObj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1143000" y="3124200"/>
          <a:ext cx="2743200" cy="1104900"/>
        </p:xfrm>
        <a:graphic>
          <a:graphicData uri="http://schemas.openxmlformats.org/presentationml/2006/ole">
            <p:oleObj spid="_x0000_s3075" name="Equation" r:id="rId6" imgW="2145369" imgH="863225" progId="">
              <p:embed/>
            </p:oleObj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914400" y="4800600"/>
          <a:ext cx="3200400" cy="471488"/>
        </p:xfrm>
        <a:graphic>
          <a:graphicData uri="http://schemas.openxmlformats.org/presentationml/2006/ole">
            <p:oleObj spid="_x0000_s3076" name="Equation" r:id="rId7" imgW="1549400" imgH="228600" progId="">
              <p:embed/>
            </p:oleObj>
          </a:graphicData>
        </a:graphic>
      </p:graphicFrame>
      <p:grpSp>
        <p:nvGrpSpPr>
          <p:cNvPr id="2" name="Group 21"/>
          <p:cNvGrpSpPr>
            <a:grpSpLocks noChangeAspect="1"/>
          </p:cNvGrpSpPr>
          <p:nvPr/>
        </p:nvGrpSpPr>
        <p:grpSpPr bwMode="auto">
          <a:xfrm>
            <a:off x="5257800" y="3124200"/>
            <a:ext cx="714375" cy="838200"/>
            <a:chOff x="3312" y="2592"/>
            <a:chExt cx="450" cy="528"/>
          </a:xfrm>
        </p:grpSpPr>
        <p:sp>
          <p:nvSpPr>
            <p:cNvPr id="42036" name="AutoShape 20"/>
            <p:cNvSpPr>
              <a:spLocks noChangeAspect="1" noChangeArrowheads="1" noTextEdit="1"/>
            </p:cNvSpPr>
            <p:nvPr/>
          </p:nvSpPr>
          <p:spPr bwMode="auto">
            <a:xfrm>
              <a:off x="3312" y="2592"/>
              <a:ext cx="45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7" name="Rectangle 22"/>
            <p:cNvSpPr>
              <a:spLocks noChangeArrowheads="1"/>
            </p:cNvSpPr>
            <p:nvPr/>
          </p:nvSpPr>
          <p:spPr bwMode="auto">
            <a:xfrm>
              <a:off x="3460" y="2982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42038" name="Rectangle 23"/>
            <p:cNvSpPr>
              <a:spLocks noChangeArrowheads="1"/>
            </p:cNvSpPr>
            <p:nvPr/>
          </p:nvSpPr>
          <p:spPr bwMode="auto">
            <a:xfrm>
              <a:off x="3419" y="2616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  <a:endParaRPr lang="en-US"/>
            </a:p>
          </p:txBody>
        </p:sp>
        <p:sp>
          <p:nvSpPr>
            <p:cNvPr id="42039" name="Rectangle 24"/>
            <p:cNvSpPr>
              <a:spLocks noChangeArrowheads="1"/>
            </p:cNvSpPr>
            <p:nvPr/>
          </p:nvSpPr>
          <p:spPr bwMode="auto">
            <a:xfrm>
              <a:off x="3676" y="2854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/>
            </a:p>
          </p:txBody>
        </p:sp>
        <p:sp>
          <p:nvSpPr>
            <p:cNvPr id="42040" name="Rectangle 25"/>
            <p:cNvSpPr>
              <a:spLocks noChangeArrowheads="1"/>
            </p:cNvSpPr>
            <p:nvPr/>
          </p:nvSpPr>
          <p:spPr bwMode="auto">
            <a:xfrm>
              <a:off x="3368" y="2982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/>
            </a:p>
          </p:txBody>
        </p:sp>
        <p:sp>
          <p:nvSpPr>
            <p:cNvPr id="42041" name="Rectangle 26"/>
            <p:cNvSpPr>
              <a:spLocks noChangeArrowheads="1"/>
            </p:cNvSpPr>
            <p:nvPr/>
          </p:nvSpPr>
          <p:spPr bwMode="auto">
            <a:xfrm>
              <a:off x="3566" y="2737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endParaRPr lang="en-US"/>
            </a:p>
          </p:txBody>
        </p:sp>
        <p:sp>
          <p:nvSpPr>
            <p:cNvPr id="42042" name="Rectangle 27"/>
            <p:cNvSpPr>
              <a:spLocks noChangeArrowheads="1"/>
            </p:cNvSpPr>
            <p:nvPr/>
          </p:nvSpPr>
          <p:spPr bwMode="auto">
            <a:xfrm>
              <a:off x="3407" y="2970"/>
              <a:ext cx="6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/>
            </a:p>
          </p:txBody>
        </p:sp>
        <p:sp>
          <p:nvSpPr>
            <p:cNvPr id="42043" name="Rectangle 28"/>
            <p:cNvSpPr>
              <a:spLocks noChangeArrowheads="1"/>
            </p:cNvSpPr>
            <p:nvPr/>
          </p:nvSpPr>
          <p:spPr bwMode="auto">
            <a:xfrm>
              <a:off x="3339" y="2664"/>
              <a:ext cx="20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50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/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4953000" y="4572000"/>
            <a:ext cx="2895600" cy="1219200"/>
            <a:chOff x="3120" y="2880"/>
            <a:chExt cx="1824" cy="768"/>
          </a:xfrm>
        </p:grpSpPr>
        <p:graphicFrame>
          <p:nvGraphicFramePr>
            <p:cNvPr id="42034" name="Object 30"/>
            <p:cNvGraphicFramePr>
              <a:graphicFrameLocks noChangeAspect="1"/>
            </p:cNvGraphicFramePr>
            <p:nvPr/>
          </p:nvGraphicFramePr>
          <p:xfrm>
            <a:off x="3120" y="2880"/>
            <a:ext cx="1824" cy="429"/>
          </p:xfrm>
          <a:graphic>
            <a:graphicData uri="http://schemas.openxmlformats.org/presentationml/2006/ole">
              <p:oleObj spid="_x0000_s3077" name="Equation" r:id="rId8" imgW="1587500" imgH="457200" progId="">
                <p:embed/>
              </p:oleObj>
            </a:graphicData>
          </a:graphic>
        </p:graphicFrame>
        <p:graphicFrame>
          <p:nvGraphicFramePr>
            <p:cNvPr id="42035" name="Object 31"/>
            <p:cNvGraphicFramePr>
              <a:graphicFrameLocks noChangeAspect="1"/>
            </p:cNvGraphicFramePr>
            <p:nvPr/>
          </p:nvGraphicFramePr>
          <p:xfrm>
            <a:off x="3158" y="3360"/>
            <a:ext cx="1700" cy="288"/>
          </p:xfrm>
          <a:graphic>
            <a:graphicData uri="http://schemas.openxmlformats.org/presentationml/2006/ole">
              <p:oleObj spid="_x0000_s3078" name="Equation" r:id="rId9" imgW="1422400" imgH="241300" progId="">
                <p:embed/>
              </p:oleObj>
            </a:graphicData>
          </a:graphic>
        </p:graphicFrame>
      </p:grp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6324600" y="990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t</a:t>
            </a:r>
            <a:endParaRPr lang="en-US"/>
          </a:p>
        </p:txBody>
      </p: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6553200" y="1143000"/>
            <a:ext cx="2362200" cy="2347913"/>
            <a:chOff x="4128" y="480"/>
            <a:chExt cx="1488" cy="1479"/>
          </a:xfrm>
        </p:grpSpPr>
        <p:sp>
          <p:nvSpPr>
            <p:cNvPr id="41999" name="Text Box 35"/>
            <p:cNvSpPr txBox="1">
              <a:spLocks noChangeArrowheads="1"/>
            </p:cNvSpPr>
            <p:nvPr/>
          </p:nvSpPr>
          <p:spPr bwMode="auto">
            <a:xfrm>
              <a:off x="5376" y="1728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</a:t>
              </a:r>
            </a:p>
          </p:txBody>
        </p:sp>
        <p:grpSp>
          <p:nvGrpSpPr>
            <p:cNvPr id="5" name="Group 73"/>
            <p:cNvGrpSpPr>
              <a:grpSpLocks/>
            </p:cNvGrpSpPr>
            <p:nvPr/>
          </p:nvGrpSpPr>
          <p:grpSpPr bwMode="auto">
            <a:xfrm>
              <a:off x="4128" y="576"/>
              <a:ext cx="1488" cy="1104"/>
              <a:chOff x="4128" y="576"/>
              <a:chExt cx="1488" cy="1104"/>
            </a:xfrm>
          </p:grpSpPr>
          <p:sp>
            <p:nvSpPr>
              <p:cNvPr id="42002" name="Line 32"/>
              <p:cNvSpPr>
                <a:spLocks noChangeShapeType="1"/>
              </p:cNvSpPr>
              <p:nvPr/>
            </p:nvSpPr>
            <p:spPr bwMode="auto">
              <a:xfrm>
                <a:off x="4128" y="672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3" name="Line 33"/>
              <p:cNvSpPr>
                <a:spLocks noChangeShapeType="1"/>
              </p:cNvSpPr>
              <p:nvPr/>
            </p:nvSpPr>
            <p:spPr bwMode="auto">
              <a:xfrm>
                <a:off x="4128" y="1680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2004" name="AutoShape 37"/>
              <p:cNvCxnSpPr>
                <a:cxnSpLocks noChangeShapeType="1"/>
                <a:stCxn id="15369" idx="0"/>
                <a:endCxn id="15369" idx="0"/>
              </p:cNvCxnSpPr>
              <p:nvPr/>
            </p:nvCxnSpPr>
            <p:spPr bwMode="auto">
              <a:xfrm>
                <a:off x="4224" y="576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2005" name="AutoShape 38"/>
              <p:cNvCxnSpPr>
                <a:cxnSpLocks noChangeShapeType="1"/>
                <a:stCxn id="15369" idx="0"/>
                <a:endCxn id="15369" idx="0"/>
              </p:cNvCxnSpPr>
              <p:nvPr/>
            </p:nvCxnSpPr>
            <p:spPr bwMode="auto">
              <a:xfrm>
                <a:off x="4224" y="576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2006" name="Line 41"/>
              <p:cNvSpPr>
                <a:spLocks noChangeShapeType="1"/>
              </p:cNvSpPr>
              <p:nvPr/>
            </p:nvSpPr>
            <p:spPr bwMode="auto">
              <a:xfrm>
                <a:off x="4224" y="10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7" name="Line 42"/>
              <p:cNvSpPr>
                <a:spLocks noChangeShapeType="1"/>
              </p:cNvSpPr>
              <p:nvPr/>
            </p:nvSpPr>
            <p:spPr bwMode="auto">
              <a:xfrm>
                <a:off x="4224" y="10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8" name="Line 43"/>
              <p:cNvSpPr>
                <a:spLocks noChangeShapeType="1"/>
              </p:cNvSpPr>
              <p:nvPr/>
            </p:nvSpPr>
            <p:spPr bwMode="auto">
              <a:xfrm flipV="1">
                <a:off x="4320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9" name="Line 44"/>
              <p:cNvSpPr>
                <a:spLocks noChangeShapeType="1"/>
              </p:cNvSpPr>
              <p:nvPr/>
            </p:nvSpPr>
            <p:spPr bwMode="auto">
              <a:xfrm>
                <a:off x="4320" y="9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0" name="Line 45"/>
              <p:cNvSpPr>
                <a:spLocks noChangeShapeType="1"/>
              </p:cNvSpPr>
              <p:nvPr/>
            </p:nvSpPr>
            <p:spPr bwMode="auto">
              <a:xfrm>
                <a:off x="4416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1" name="Line 46"/>
              <p:cNvSpPr>
                <a:spLocks noChangeShapeType="1"/>
              </p:cNvSpPr>
              <p:nvPr/>
            </p:nvSpPr>
            <p:spPr bwMode="auto">
              <a:xfrm>
                <a:off x="4416" y="10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2" name="Line 47"/>
              <p:cNvSpPr>
                <a:spLocks noChangeShapeType="1"/>
              </p:cNvSpPr>
              <p:nvPr/>
            </p:nvSpPr>
            <p:spPr bwMode="auto">
              <a:xfrm>
                <a:off x="4512" y="10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3" name="Line 48"/>
              <p:cNvSpPr>
                <a:spLocks noChangeShapeType="1"/>
              </p:cNvSpPr>
              <p:nvPr/>
            </p:nvSpPr>
            <p:spPr bwMode="auto">
              <a:xfrm>
                <a:off x="4512" y="115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4" name="Line 50"/>
              <p:cNvSpPr>
                <a:spLocks noChangeShapeType="1"/>
              </p:cNvSpPr>
              <p:nvPr/>
            </p:nvSpPr>
            <p:spPr bwMode="auto">
              <a:xfrm>
                <a:off x="4608" y="11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5" name="Line 51"/>
              <p:cNvSpPr>
                <a:spLocks noChangeShapeType="1"/>
              </p:cNvSpPr>
              <p:nvPr/>
            </p:nvSpPr>
            <p:spPr bwMode="auto">
              <a:xfrm>
                <a:off x="460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6" name="Line 52"/>
              <p:cNvSpPr>
                <a:spLocks noChangeShapeType="1"/>
              </p:cNvSpPr>
              <p:nvPr/>
            </p:nvSpPr>
            <p:spPr bwMode="auto">
              <a:xfrm>
                <a:off x="4704" y="12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7" name="Line 54"/>
              <p:cNvSpPr>
                <a:spLocks noChangeShapeType="1"/>
              </p:cNvSpPr>
              <p:nvPr/>
            </p:nvSpPr>
            <p:spPr bwMode="auto">
              <a:xfrm>
                <a:off x="4704" y="134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8" name="Line 55"/>
              <p:cNvSpPr>
                <a:spLocks noChangeShapeType="1"/>
              </p:cNvSpPr>
              <p:nvPr/>
            </p:nvSpPr>
            <p:spPr bwMode="auto">
              <a:xfrm>
                <a:off x="4800" y="13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9" name="Line 56"/>
              <p:cNvSpPr>
                <a:spLocks noChangeShapeType="1"/>
              </p:cNvSpPr>
              <p:nvPr/>
            </p:nvSpPr>
            <p:spPr bwMode="auto">
              <a:xfrm>
                <a:off x="4800" y="144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0" name="Line 57"/>
              <p:cNvSpPr>
                <a:spLocks noChangeShapeType="1"/>
              </p:cNvSpPr>
              <p:nvPr/>
            </p:nvSpPr>
            <p:spPr bwMode="auto">
              <a:xfrm flipV="1">
                <a:off x="4896" y="13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Line 58"/>
              <p:cNvSpPr>
                <a:spLocks noChangeShapeType="1"/>
              </p:cNvSpPr>
              <p:nvPr/>
            </p:nvSpPr>
            <p:spPr bwMode="auto">
              <a:xfrm>
                <a:off x="4896" y="134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Line 59"/>
              <p:cNvSpPr>
                <a:spLocks noChangeShapeType="1"/>
              </p:cNvSpPr>
              <p:nvPr/>
            </p:nvSpPr>
            <p:spPr bwMode="auto">
              <a:xfrm>
                <a:off x="4992" y="13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3" name="Line 60"/>
              <p:cNvSpPr>
                <a:spLocks noChangeShapeType="1"/>
              </p:cNvSpPr>
              <p:nvPr/>
            </p:nvSpPr>
            <p:spPr bwMode="auto">
              <a:xfrm>
                <a:off x="4992" y="144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Line 61"/>
              <p:cNvSpPr>
                <a:spLocks noChangeShapeType="1"/>
              </p:cNvSpPr>
              <p:nvPr/>
            </p:nvSpPr>
            <p:spPr bwMode="auto">
              <a:xfrm flipV="1">
                <a:off x="5088" y="13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5" name="Line 62"/>
              <p:cNvSpPr>
                <a:spLocks noChangeShapeType="1"/>
              </p:cNvSpPr>
              <p:nvPr/>
            </p:nvSpPr>
            <p:spPr bwMode="auto">
              <a:xfrm>
                <a:off x="5088" y="134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6" name="Line 63"/>
              <p:cNvSpPr>
                <a:spLocks noChangeShapeType="1"/>
              </p:cNvSpPr>
              <p:nvPr/>
            </p:nvSpPr>
            <p:spPr bwMode="auto">
              <a:xfrm flipV="1">
                <a:off x="5184" y="12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7" name="Line 64"/>
              <p:cNvSpPr>
                <a:spLocks noChangeShapeType="1"/>
              </p:cNvSpPr>
              <p:nvPr/>
            </p:nvSpPr>
            <p:spPr bwMode="auto">
              <a:xfrm>
                <a:off x="5184" y="124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8" name="Line 65"/>
              <p:cNvSpPr>
                <a:spLocks noChangeShapeType="1"/>
              </p:cNvSpPr>
              <p:nvPr/>
            </p:nvSpPr>
            <p:spPr bwMode="auto">
              <a:xfrm flipV="1">
                <a:off x="5280" y="11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9" name="Line 66"/>
              <p:cNvSpPr>
                <a:spLocks noChangeShapeType="1"/>
              </p:cNvSpPr>
              <p:nvPr/>
            </p:nvSpPr>
            <p:spPr bwMode="auto">
              <a:xfrm>
                <a:off x="5280" y="115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0" name="Line 69"/>
              <p:cNvSpPr>
                <a:spLocks noChangeShapeType="1"/>
              </p:cNvSpPr>
              <p:nvPr/>
            </p:nvSpPr>
            <p:spPr bwMode="auto">
              <a:xfrm flipV="1">
                <a:off x="5376" y="10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1" name="Line 70"/>
              <p:cNvSpPr>
                <a:spLocks noChangeShapeType="1"/>
              </p:cNvSpPr>
              <p:nvPr/>
            </p:nvSpPr>
            <p:spPr bwMode="auto">
              <a:xfrm flipV="1">
                <a:off x="5376" y="10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2" name="Line 71"/>
              <p:cNvSpPr>
                <a:spLocks noChangeShapeType="1"/>
              </p:cNvSpPr>
              <p:nvPr/>
            </p:nvSpPr>
            <p:spPr bwMode="auto">
              <a:xfrm>
                <a:off x="5472" y="10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3" name="Line 72"/>
              <p:cNvSpPr>
                <a:spLocks noChangeShapeType="1"/>
              </p:cNvSpPr>
              <p:nvPr/>
            </p:nvSpPr>
            <p:spPr bwMode="auto">
              <a:xfrm>
                <a:off x="5472" y="115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01" name="Text Box 74"/>
            <p:cNvSpPr txBox="1">
              <a:spLocks noChangeArrowheads="1"/>
            </p:cNvSpPr>
            <p:nvPr/>
          </p:nvSpPr>
          <p:spPr bwMode="auto">
            <a:xfrm>
              <a:off x="4368" y="480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</a:rPr>
                <a:t>Random Walk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54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153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15368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153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153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85" decel="100000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385" decel="100000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385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385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85" decel="100000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385" decel="100000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85" decel="100000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385" decel="100000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385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85" decel="100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385" decel="100000"/>
                                        <p:tgtEl>
                                          <p:spTgt spid="153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385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385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85" decel="100000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385" decel="100000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385" fill="hold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385" fill="hold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85" decel="100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385" decel="100000"/>
                                        <p:tgtEl>
                                          <p:spTgt spid="153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385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385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85" decel="100000"/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385" decel="100000"/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385" fill="hold"/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385" fill="hold"/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85" decel="100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385" decel="100000"/>
                                        <p:tgtEl>
                                          <p:spTgt spid="153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385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385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385" decel="100000"/>
                                        <p:tgtEl>
                                          <p:spTgt spid="153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385" decel="100000"/>
                                        <p:tgtEl>
                                          <p:spTgt spid="153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385" fill="hold"/>
                                        <p:tgtEl>
                                          <p:spTgt spid="153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385" fill="hold"/>
                                        <p:tgtEl>
                                          <p:spTgt spid="153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85" decel="100000"/>
                                        <p:tgtEl>
                                          <p:spTgt spid="153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385" decel="100000"/>
                                        <p:tgtEl>
                                          <p:spTgt spid="153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385" fill="hold"/>
                                        <p:tgtEl>
                                          <p:spTgt spid="153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385" fill="hold"/>
                                        <p:tgtEl>
                                          <p:spTgt spid="153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385" decel="100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385" decel="100000"/>
                                        <p:tgtEl>
                                          <p:spTgt spid="153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7" dur="385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9" dur="385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385" decel="100000"/>
                                        <p:tgtEl>
                                          <p:spTgt spid="153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385" decel="100000"/>
                                        <p:tgtEl>
                                          <p:spTgt spid="153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385" fill="hold"/>
                                        <p:tgtEl>
                                          <p:spTgt spid="153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385" fill="hold"/>
                                        <p:tgtEl>
                                          <p:spTgt spid="153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770" decel="100000"/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770" decel="100000"/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8" dur="770" fill="hold"/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0" dur="770" fill="hold"/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385" decel="100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385" decel="100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385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385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385" decel="100000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385" decel="100000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9" dur="385" fill="hold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1" dur="385" fill="hold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385" decel="100000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385" decel="100000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9" dur="385" fill="hold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385" fill="hold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385" decel="100000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385" decel="100000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9" dur="385" fill="hold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1" dur="385" fill="hold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385" decel="100000"/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385" decel="100000"/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9" dur="385" fill="hold"/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1" dur="385" fill="hold"/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385" decel="100000"/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385" decel="100000"/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9" dur="385" fill="hold"/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1" dur="385" fill="hold"/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385" decel="100000"/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385" decel="100000"/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9" dur="385" fill="hold"/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1" dur="385" fill="hold"/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385" decel="100000"/>
                                        <p:tgtEl>
                                          <p:spTgt spid="15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7" dur="385" decel="100000"/>
                                        <p:tgtEl>
                                          <p:spTgt spid="15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9" dur="385" fill="hold"/>
                                        <p:tgtEl>
                                          <p:spTgt spid="15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1" dur="385" fill="hold"/>
                                        <p:tgtEl>
                                          <p:spTgt spid="15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385" decel="100000"/>
                                        <p:tgtEl>
                                          <p:spTgt spid="15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7" dur="385" decel="100000"/>
                                        <p:tgtEl>
                                          <p:spTgt spid="15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9" dur="385" fill="hold"/>
                                        <p:tgtEl>
                                          <p:spTgt spid="15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1" dur="385" fill="hold"/>
                                        <p:tgtEl>
                                          <p:spTgt spid="15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6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385" decel="100000"/>
                                        <p:tgtEl>
                                          <p:spTgt spid="153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7" dur="385" decel="100000"/>
                                        <p:tgtEl>
                                          <p:spTgt spid="153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9" dur="385" fill="hold"/>
                                        <p:tgtEl>
                                          <p:spTgt spid="153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1" dur="385" fill="hold"/>
                                        <p:tgtEl>
                                          <p:spTgt spid="153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7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7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9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1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385" decel="100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8" dur="385" decel="100000"/>
                                        <p:tgtEl>
                                          <p:spTgt spid="153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0" dur="385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2" dur="385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9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1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38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8" dur="38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0" dur="38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2" dur="38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38" grpId="0"/>
      <p:bldP spid="15368" grpId="0" build="p" animBg="1"/>
      <p:bldP spid="15369" grpId="0" build="p" animBg="1"/>
      <p:bldP spid="15370" grpId="0" animBg="1"/>
      <p:bldP spid="153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9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371600"/>
            <a:ext cx="4267200" cy="4525963"/>
          </a:xfrm>
          <a:solidFill>
            <a:srgbClr val="FEFBC2"/>
          </a:solidFill>
          <a:ln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Random Walk with drift</a:t>
            </a:r>
            <a:r>
              <a:rPr lang="en-US" sz="2400" smtClean="0">
                <a:solidFill>
                  <a:schemeClr val="folHlink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smtClean="0"/>
              <a:t>A simple extension of the random walk process.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smtClean="0"/>
              <a:t>This process accounts for a trend.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smtClean="0"/>
              <a:t>The process {X</a:t>
            </a:r>
            <a:r>
              <a:rPr lang="en-US" sz="2400" baseline="-25000" smtClean="0"/>
              <a:t>t</a:t>
            </a:r>
            <a:r>
              <a:rPr lang="en-US" sz="2400" smtClean="0"/>
              <a:t>} is a random walk with drift if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smtClean="0"/>
              <a:t>The process on average will tend to move upward for d &gt; 0.</a:t>
            </a:r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371600"/>
            <a:ext cx="4267200" cy="5029200"/>
          </a:xfrm>
          <a:solidFill>
            <a:srgbClr val="FEFBC2"/>
          </a:solidFill>
          <a:ln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       </a:t>
            </a:r>
            <a:r>
              <a:rPr lang="en-US" sz="2400" smtClean="0">
                <a:solidFill>
                  <a:schemeClr val="accent2"/>
                </a:solidFill>
              </a:rPr>
              <a:t>Figure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5105400" y="2057400"/>
            <a:ext cx="3352800" cy="3795713"/>
            <a:chOff x="3216" y="1296"/>
            <a:chExt cx="2112" cy="2391"/>
          </a:xfrm>
        </p:grpSpPr>
        <p:sp>
          <p:nvSpPr>
            <p:cNvPr id="43018" name="Line 11"/>
            <p:cNvSpPr>
              <a:spLocks noChangeShapeType="1"/>
            </p:cNvSpPr>
            <p:nvPr/>
          </p:nvSpPr>
          <p:spPr bwMode="auto">
            <a:xfrm>
              <a:off x="3312" y="1584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Line 12"/>
            <p:cNvSpPr>
              <a:spLocks noChangeShapeType="1"/>
            </p:cNvSpPr>
            <p:nvPr/>
          </p:nvSpPr>
          <p:spPr bwMode="auto">
            <a:xfrm>
              <a:off x="3312" y="336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Text Box 13"/>
            <p:cNvSpPr txBox="1">
              <a:spLocks noChangeArrowheads="1"/>
            </p:cNvSpPr>
            <p:nvPr/>
          </p:nvSpPr>
          <p:spPr bwMode="auto">
            <a:xfrm>
              <a:off x="3216" y="1296"/>
              <a:ext cx="240" cy="231"/>
            </a:xfrm>
            <a:prstGeom prst="rect">
              <a:avLst/>
            </a:prstGeom>
            <a:solidFill>
              <a:srgbClr val="D7F9C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r>
                <a:rPr lang="en-US" baseline="-25000"/>
                <a:t>t</a:t>
              </a:r>
              <a:endParaRPr lang="en-US"/>
            </a:p>
          </p:txBody>
        </p:sp>
        <p:sp>
          <p:nvSpPr>
            <p:cNvPr id="43021" name="Text Box 14"/>
            <p:cNvSpPr txBox="1">
              <a:spLocks noChangeArrowheads="1"/>
            </p:cNvSpPr>
            <p:nvPr/>
          </p:nvSpPr>
          <p:spPr bwMode="auto">
            <a:xfrm>
              <a:off x="5136" y="3456"/>
              <a:ext cx="192" cy="231"/>
            </a:xfrm>
            <a:prstGeom prst="rect">
              <a:avLst/>
            </a:prstGeom>
            <a:solidFill>
              <a:srgbClr val="D7F9C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</a:t>
              </a:r>
            </a:p>
          </p:txBody>
        </p:sp>
        <p:sp>
          <p:nvSpPr>
            <p:cNvPr id="43022" name="Line 15"/>
            <p:cNvSpPr>
              <a:spLocks noChangeShapeType="1"/>
            </p:cNvSpPr>
            <p:nvPr/>
          </p:nvSpPr>
          <p:spPr bwMode="auto">
            <a:xfrm>
              <a:off x="3312" y="32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Line 16"/>
            <p:cNvSpPr>
              <a:spLocks noChangeShapeType="1"/>
            </p:cNvSpPr>
            <p:nvPr/>
          </p:nvSpPr>
          <p:spPr bwMode="auto">
            <a:xfrm flipV="1">
              <a:off x="3408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Line 17"/>
            <p:cNvSpPr>
              <a:spLocks noChangeShapeType="1"/>
            </p:cNvSpPr>
            <p:nvPr/>
          </p:nvSpPr>
          <p:spPr bwMode="auto">
            <a:xfrm>
              <a:off x="3408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Line 18"/>
            <p:cNvSpPr>
              <a:spLocks noChangeShapeType="1"/>
            </p:cNvSpPr>
            <p:nvPr/>
          </p:nvSpPr>
          <p:spPr bwMode="auto">
            <a:xfrm flipV="1">
              <a:off x="3504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Line 19"/>
            <p:cNvSpPr>
              <a:spLocks noChangeShapeType="1"/>
            </p:cNvSpPr>
            <p:nvPr/>
          </p:nvSpPr>
          <p:spPr bwMode="auto">
            <a:xfrm>
              <a:off x="3504" y="3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Line 20"/>
            <p:cNvSpPr>
              <a:spLocks noChangeShapeType="1"/>
            </p:cNvSpPr>
            <p:nvPr/>
          </p:nvSpPr>
          <p:spPr bwMode="auto">
            <a:xfrm>
              <a:off x="3600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Line 21"/>
            <p:cNvSpPr>
              <a:spLocks noChangeShapeType="1"/>
            </p:cNvSpPr>
            <p:nvPr/>
          </p:nvSpPr>
          <p:spPr bwMode="auto">
            <a:xfrm>
              <a:off x="3600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Line 22"/>
            <p:cNvSpPr>
              <a:spLocks noChangeShapeType="1"/>
            </p:cNvSpPr>
            <p:nvPr/>
          </p:nvSpPr>
          <p:spPr bwMode="auto">
            <a:xfrm flipV="1">
              <a:off x="3696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Line 23"/>
            <p:cNvSpPr>
              <a:spLocks noChangeShapeType="1"/>
            </p:cNvSpPr>
            <p:nvPr/>
          </p:nvSpPr>
          <p:spPr bwMode="auto">
            <a:xfrm>
              <a:off x="3696" y="3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Line 24"/>
            <p:cNvSpPr>
              <a:spLocks noChangeShapeType="1"/>
            </p:cNvSpPr>
            <p:nvPr/>
          </p:nvSpPr>
          <p:spPr bwMode="auto">
            <a:xfrm flipV="1">
              <a:off x="3792" y="29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2" name="Line 25"/>
            <p:cNvSpPr>
              <a:spLocks noChangeShapeType="1"/>
            </p:cNvSpPr>
            <p:nvPr/>
          </p:nvSpPr>
          <p:spPr bwMode="auto">
            <a:xfrm>
              <a:off x="3792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3" name="Line 26"/>
            <p:cNvSpPr>
              <a:spLocks noChangeShapeType="1"/>
            </p:cNvSpPr>
            <p:nvPr/>
          </p:nvSpPr>
          <p:spPr bwMode="auto">
            <a:xfrm flipV="1">
              <a:off x="3888" y="28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Line 27"/>
            <p:cNvSpPr>
              <a:spLocks noChangeShapeType="1"/>
            </p:cNvSpPr>
            <p:nvPr/>
          </p:nvSpPr>
          <p:spPr bwMode="auto">
            <a:xfrm>
              <a:off x="3888" y="28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Line 28"/>
            <p:cNvSpPr>
              <a:spLocks noChangeShapeType="1"/>
            </p:cNvSpPr>
            <p:nvPr/>
          </p:nvSpPr>
          <p:spPr bwMode="auto">
            <a:xfrm>
              <a:off x="3984" y="28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Line 29"/>
            <p:cNvSpPr>
              <a:spLocks noChangeShapeType="1"/>
            </p:cNvSpPr>
            <p:nvPr/>
          </p:nvSpPr>
          <p:spPr bwMode="auto">
            <a:xfrm>
              <a:off x="3984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30"/>
            <p:cNvSpPr>
              <a:spLocks noChangeShapeType="1"/>
            </p:cNvSpPr>
            <p:nvPr/>
          </p:nvSpPr>
          <p:spPr bwMode="auto">
            <a:xfrm>
              <a:off x="4080" y="292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31"/>
            <p:cNvSpPr>
              <a:spLocks noChangeShapeType="1"/>
            </p:cNvSpPr>
            <p:nvPr/>
          </p:nvSpPr>
          <p:spPr bwMode="auto">
            <a:xfrm>
              <a:off x="4080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32"/>
            <p:cNvSpPr>
              <a:spLocks noChangeShapeType="1"/>
            </p:cNvSpPr>
            <p:nvPr/>
          </p:nvSpPr>
          <p:spPr bwMode="auto">
            <a:xfrm flipV="1">
              <a:off x="4176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33"/>
            <p:cNvSpPr>
              <a:spLocks noChangeShapeType="1"/>
            </p:cNvSpPr>
            <p:nvPr/>
          </p:nvSpPr>
          <p:spPr bwMode="auto">
            <a:xfrm>
              <a:off x="4176" y="28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34"/>
            <p:cNvSpPr>
              <a:spLocks noChangeShapeType="1"/>
            </p:cNvSpPr>
            <p:nvPr/>
          </p:nvSpPr>
          <p:spPr bwMode="auto">
            <a:xfrm flipV="1">
              <a:off x="4272" y="27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35"/>
            <p:cNvSpPr>
              <a:spLocks noChangeShapeType="1"/>
            </p:cNvSpPr>
            <p:nvPr/>
          </p:nvSpPr>
          <p:spPr bwMode="auto">
            <a:xfrm>
              <a:off x="4272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36"/>
            <p:cNvSpPr>
              <a:spLocks noChangeShapeType="1"/>
            </p:cNvSpPr>
            <p:nvPr/>
          </p:nvSpPr>
          <p:spPr bwMode="auto">
            <a:xfrm flipV="1">
              <a:off x="4368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7"/>
            <p:cNvSpPr>
              <a:spLocks noChangeShapeType="1"/>
            </p:cNvSpPr>
            <p:nvPr/>
          </p:nvSpPr>
          <p:spPr bwMode="auto">
            <a:xfrm>
              <a:off x="4368" y="268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38"/>
            <p:cNvSpPr>
              <a:spLocks noChangeShapeType="1"/>
            </p:cNvSpPr>
            <p:nvPr/>
          </p:nvSpPr>
          <p:spPr bwMode="auto">
            <a:xfrm flipV="1">
              <a:off x="4416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39"/>
            <p:cNvSpPr>
              <a:spLocks noChangeShapeType="1"/>
            </p:cNvSpPr>
            <p:nvPr/>
          </p:nvSpPr>
          <p:spPr bwMode="auto">
            <a:xfrm>
              <a:off x="4416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40"/>
            <p:cNvSpPr>
              <a:spLocks noChangeShapeType="1"/>
            </p:cNvSpPr>
            <p:nvPr/>
          </p:nvSpPr>
          <p:spPr bwMode="auto">
            <a:xfrm>
              <a:off x="4512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42"/>
            <p:cNvSpPr>
              <a:spLocks noChangeShapeType="1"/>
            </p:cNvSpPr>
            <p:nvPr/>
          </p:nvSpPr>
          <p:spPr bwMode="auto">
            <a:xfrm>
              <a:off x="4512" y="26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Line 43"/>
            <p:cNvSpPr>
              <a:spLocks noChangeShapeType="1"/>
            </p:cNvSpPr>
            <p:nvPr/>
          </p:nvSpPr>
          <p:spPr bwMode="auto">
            <a:xfrm flipV="1">
              <a:off x="4608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44"/>
            <p:cNvSpPr>
              <a:spLocks noChangeShapeType="1"/>
            </p:cNvSpPr>
            <p:nvPr/>
          </p:nvSpPr>
          <p:spPr bwMode="auto">
            <a:xfrm>
              <a:off x="460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45"/>
            <p:cNvSpPr>
              <a:spLocks noChangeShapeType="1"/>
            </p:cNvSpPr>
            <p:nvPr/>
          </p:nvSpPr>
          <p:spPr bwMode="auto">
            <a:xfrm flipV="1">
              <a:off x="4704" y="259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Line 46"/>
            <p:cNvSpPr>
              <a:spLocks noChangeShapeType="1"/>
            </p:cNvSpPr>
            <p:nvPr/>
          </p:nvSpPr>
          <p:spPr bwMode="auto">
            <a:xfrm>
              <a:off x="4704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Line 47"/>
            <p:cNvSpPr>
              <a:spLocks noChangeShapeType="1"/>
            </p:cNvSpPr>
            <p:nvPr/>
          </p:nvSpPr>
          <p:spPr bwMode="auto">
            <a:xfrm flipV="1">
              <a:off x="4800" y="25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Line 48"/>
            <p:cNvSpPr>
              <a:spLocks noChangeShapeType="1"/>
            </p:cNvSpPr>
            <p:nvPr/>
          </p:nvSpPr>
          <p:spPr bwMode="auto">
            <a:xfrm>
              <a:off x="4800" y="25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Line 49"/>
            <p:cNvSpPr>
              <a:spLocks noChangeShapeType="1"/>
            </p:cNvSpPr>
            <p:nvPr/>
          </p:nvSpPr>
          <p:spPr bwMode="auto">
            <a:xfrm flipV="1">
              <a:off x="4896" y="24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6" name="Line 50"/>
            <p:cNvSpPr>
              <a:spLocks noChangeShapeType="1"/>
            </p:cNvSpPr>
            <p:nvPr/>
          </p:nvSpPr>
          <p:spPr bwMode="auto">
            <a:xfrm>
              <a:off x="4896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7" name="Line 51"/>
            <p:cNvSpPr>
              <a:spLocks noChangeShapeType="1"/>
            </p:cNvSpPr>
            <p:nvPr/>
          </p:nvSpPr>
          <p:spPr bwMode="auto">
            <a:xfrm>
              <a:off x="4992" y="24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8" name="Line 52"/>
            <p:cNvSpPr>
              <a:spLocks noChangeShapeType="1"/>
            </p:cNvSpPr>
            <p:nvPr/>
          </p:nvSpPr>
          <p:spPr bwMode="auto">
            <a:xfrm>
              <a:off x="4992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9" name="Line 53"/>
            <p:cNvSpPr>
              <a:spLocks noChangeShapeType="1"/>
            </p:cNvSpPr>
            <p:nvPr/>
          </p:nvSpPr>
          <p:spPr bwMode="auto">
            <a:xfrm>
              <a:off x="5088" y="249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60" name="Line 54"/>
            <p:cNvSpPr>
              <a:spLocks noChangeShapeType="1"/>
            </p:cNvSpPr>
            <p:nvPr/>
          </p:nvSpPr>
          <p:spPr bwMode="auto">
            <a:xfrm flipV="1">
              <a:off x="5088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61" name="Line 55"/>
            <p:cNvSpPr>
              <a:spLocks noChangeShapeType="1"/>
            </p:cNvSpPr>
            <p:nvPr/>
          </p:nvSpPr>
          <p:spPr bwMode="auto">
            <a:xfrm>
              <a:off x="5088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62" name="Line 56"/>
            <p:cNvSpPr>
              <a:spLocks noChangeShapeType="1"/>
            </p:cNvSpPr>
            <p:nvPr/>
          </p:nvSpPr>
          <p:spPr bwMode="auto">
            <a:xfrm flipV="1">
              <a:off x="5184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63" name="Line 57"/>
            <p:cNvSpPr>
              <a:spLocks noChangeShapeType="1"/>
            </p:cNvSpPr>
            <p:nvPr/>
          </p:nvSpPr>
          <p:spPr bwMode="auto">
            <a:xfrm>
              <a:off x="5184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64" name="Line 58"/>
            <p:cNvSpPr>
              <a:spLocks noChangeShapeType="1"/>
            </p:cNvSpPr>
            <p:nvPr/>
          </p:nvSpPr>
          <p:spPr bwMode="auto">
            <a:xfrm>
              <a:off x="5280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65" name="Text Box 59"/>
            <p:cNvSpPr txBox="1">
              <a:spLocks noChangeArrowheads="1"/>
            </p:cNvSpPr>
            <p:nvPr/>
          </p:nvSpPr>
          <p:spPr bwMode="auto">
            <a:xfrm>
              <a:off x="3552" y="1632"/>
              <a:ext cx="1728" cy="231"/>
            </a:xfrm>
            <a:prstGeom prst="rect">
              <a:avLst/>
            </a:prstGeom>
            <a:solidFill>
              <a:srgbClr val="D7F9C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Random walk with drift</a:t>
              </a:r>
            </a:p>
          </p:txBody>
        </p:sp>
      </p:grpSp>
      <p:graphicFrame>
        <p:nvGraphicFramePr>
          <p:cNvPr id="66621" name="Object 61"/>
          <p:cNvGraphicFramePr>
            <a:graphicFrameLocks noChangeAspect="1"/>
          </p:cNvGraphicFramePr>
          <p:nvPr/>
        </p:nvGraphicFramePr>
        <p:xfrm>
          <a:off x="1066800" y="4191000"/>
          <a:ext cx="2438400" cy="504825"/>
        </p:xfrm>
        <a:graphic>
          <a:graphicData uri="http://schemas.openxmlformats.org/presentationml/2006/ole">
            <p:oleObj spid="_x0000_s4098" name="Equation" r:id="rId3" imgW="1104900" imgH="228600" progId="">
              <p:embed/>
            </p:oleObj>
          </a:graphicData>
        </a:graphic>
      </p:graphicFrame>
      <p:sp>
        <p:nvSpPr>
          <p:cNvPr id="66628" name="Rectangle 68"/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3733800" cy="868363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hlinkClick r:id="" action="ppaction://noaction"/>
              </a:rPr>
              <a:t>Random Walk</a:t>
            </a:r>
            <a:br>
              <a:rPr lang="en-US" sz="2400" b="1" smtClean="0">
                <a:hlinkClick r:id="" action="ppaction://noaction"/>
              </a:rPr>
            </a:br>
            <a:r>
              <a:rPr lang="en-US" sz="2400" b="1" smtClean="0">
                <a:hlinkClick r:id="" action="ppaction://noaction"/>
              </a:rPr>
              <a:t>Continued</a:t>
            </a:r>
            <a:endParaRPr lang="en-US" sz="2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56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56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65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5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6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6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6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6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6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6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65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65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65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65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57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57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657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657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9" grpId="0" build="p" animBg="1"/>
      <p:bldP spid="66570" grpId="0" build="p" animBg="1"/>
      <p:bldP spid="666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442</Words>
  <Application>Microsoft Office PowerPoint</Application>
  <PresentationFormat>On-screen Show (4:3)</PresentationFormat>
  <Paragraphs>137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Important Processes/Models, (Purely Random Process and Random Walk Model)    Sadia Qamar </vt:lpstr>
      <vt:lpstr>Important Stochastic Processes</vt:lpstr>
      <vt:lpstr>Filters and Operators</vt:lpstr>
      <vt:lpstr>Operators</vt:lpstr>
      <vt:lpstr>Purely Random Process</vt:lpstr>
      <vt:lpstr>Random Walk</vt:lpstr>
      <vt:lpstr>Random Walk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Naseer Mehar</dc:creator>
  <cp:lastModifiedBy>Sadia</cp:lastModifiedBy>
  <cp:revision>7</cp:revision>
  <dcterms:created xsi:type="dcterms:W3CDTF">2006-08-16T00:00:00Z</dcterms:created>
  <dcterms:modified xsi:type="dcterms:W3CDTF">2020-05-03T08:17:47Z</dcterms:modified>
</cp:coreProperties>
</file>