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56"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80" autoAdjust="0"/>
  </p:normalViewPr>
  <p:slideViewPr>
    <p:cSldViewPr>
      <p:cViewPr>
        <p:scale>
          <a:sx n="100" d="100"/>
          <a:sy n="100" d="100"/>
        </p:scale>
        <p:origin x="-110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3AAAF7-36DD-4BDB-A6F8-B2C49EE2FD84}" type="datetimeFigureOut">
              <a:rPr lang="en-US" smtClean="0"/>
              <a:t>9/18/2018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4AEA71-56DA-4B4C-A3FE-EB63CC4329CE}" type="slidenum">
              <a:rPr lang="en-US" smtClean="0"/>
              <a:t>‹#›</a:t>
            </a:fld>
            <a:endParaRPr lang="en-US"/>
          </a:p>
        </p:txBody>
      </p:sp>
    </p:spTree>
    <p:extLst>
      <p:ext uri="{BB962C8B-B14F-4D97-AF65-F5344CB8AC3E}">
        <p14:creationId xmlns:p14="http://schemas.microsoft.com/office/powerpoint/2010/main" val="3427458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swebok</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82AEBE-78FC-4E66-ADD3-BC988A48A674}" type="slidenum">
              <a:rPr lang="en-US" altLang="en-US" smtClean="0">
                <a:solidFill>
                  <a:prstClr val="black"/>
                </a:solidFill>
              </a:rPr>
              <a:pPr/>
              <a:t>2</a:t>
            </a:fld>
            <a:endParaRPr lang="en-US" altLang="en-US">
              <a:solidFill>
                <a:prstClr val="black"/>
              </a:solidFill>
            </a:endParaRPr>
          </a:p>
        </p:txBody>
      </p:sp>
    </p:spTree>
    <p:extLst>
      <p:ext uri="{BB962C8B-B14F-4D97-AF65-F5344CB8AC3E}">
        <p14:creationId xmlns:p14="http://schemas.microsoft.com/office/powerpoint/2010/main" val="3365741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McDonald's</a:t>
            </a:r>
            <a:r>
              <a:rPr lang="en-US" sz="1200" b="0" i="0" kern="1200" dirty="0">
                <a:solidFill>
                  <a:schemeClr val="tx1"/>
                </a:solidFill>
                <a:effectLst/>
                <a:latin typeface="+mn-lt"/>
                <a:ea typeface="+mn-ea"/>
                <a:cs typeface="+mn-cs"/>
              </a:rPr>
              <a:t>® Brand </a:t>
            </a:r>
            <a:r>
              <a:rPr lang="en-US" sz="1200" b="1" i="0" kern="1200" dirty="0">
                <a:solidFill>
                  <a:schemeClr val="tx1"/>
                </a:solidFill>
                <a:effectLst/>
                <a:latin typeface="+mn-lt"/>
                <a:ea typeface="+mn-ea"/>
                <a:cs typeface="+mn-cs"/>
              </a:rPr>
              <a:t>vision</a:t>
            </a:r>
            <a:r>
              <a:rPr lang="en-US" sz="1200" b="0" i="0" kern="1200" dirty="0">
                <a:solidFill>
                  <a:schemeClr val="tx1"/>
                </a:solidFill>
                <a:effectLst/>
                <a:latin typeface="+mn-lt"/>
                <a:ea typeface="+mn-ea"/>
                <a:cs typeface="+mn-cs"/>
              </a:rPr>
              <a:t> is "To be the best quick service restaurant experience". Being the best means providing outstanding quality, service, cleanliness, and value, so that we make every customer in every restaurant smile.</a:t>
            </a:r>
          </a:p>
          <a:p>
            <a:endParaRPr lang="en-US"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Google’s mission is to organize the world’s information and make it universally accessible and useful.</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Steve jobs Apple mission statement: To make a contribution to the world by making tools for the mind that advance humankind.</a:t>
            </a:r>
          </a:p>
          <a:p>
            <a:endParaRPr lang="en-US" sz="1200" b="0" i="0" kern="1200" dirty="0">
              <a:solidFill>
                <a:schemeClr val="tx1"/>
              </a:solidFill>
              <a:effectLst/>
              <a:latin typeface="+mn-lt"/>
              <a:ea typeface="+mn-ea"/>
              <a:cs typeface="+mn-cs"/>
            </a:endParaRPr>
          </a:p>
          <a:p>
            <a:pPr rtl="0"/>
            <a:r>
              <a:rPr lang="en-US" sz="1200" b="0" i="0" kern="1200" dirty="0">
                <a:solidFill>
                  <a:schemeClr val="tx1"/>
                </a:solidFill>
                <a:effectLst/>
                <a:latin typeface="+mn-lt"/>
                <a:ea typeface="+mn-ea"/>
                <a:cs typeface="+mn-cs"/>
              </a:rPr>
              <a:t>Vision 2020</a:t>
            </a:r>
          </a:p>
          <a:p>
            <a:pPr rtl="0"/>
            <a:r>
              <a:rPr lang="en-US" sz="1200" b="0" i="0" kern="1200" dirty="0">
                <a:solidFill>
                  <a:schemeClr val="tx1"/>
                </a:solidFill>
                <a:effectLst/>
                <a:latin typeface="+mn-lt"/>
                <a:ea typeface="+mn-ea"/>
                <a:cs typeface="+mn-cs"/>
              </a:rPr>
              <a:t>The underlying principle that defines our vision for the future of Samsung Electronics is "Inspire the World, Create the Future".</a:t>
            </a:r>
          </a:p>
          <a:p>
            <a:pPr rtl="0"/>
            <a:r>
              <a:rPr lang="en-US" sz="1200" b="0" i="0" kern="1200" dirty="0">
                <a:solidFill>
                  <a:schemeClr val="tx1"/>
                </a:solidFill>
                <a:effectLst/>
                <a:latin typeface="+mn-lt"/>
                <a:ea typeface="+mn-ea"/>
                <a:cs typeface="+mn-cs"/>
              </a:rPr>
              <a:t>This vision is at the very core of our commitment to lead innovations in technology, products and solutions that inspire communities around the world to join our aspiration for creating a better world full of richer digital experiences.</a:t>
            </a:r>
          </a:p>
          <a:p>
            <a:pPr rtl="0"/>
            <a:endParaRPr lang="en-US" sz="1200" b="0" i="0" kern="1200" dirty="0">
              <a:solidFill>
                <a:schemeClr val="tx1"/>
              </a:solidFill>
              <a:effectLst/>
              <a:latin typeface="+mn-lt"/>
              <a:ea typeface="+mn-ea"/>
              <a:cs typeface="+mn-cs"/>
            </a:endParaRPr>
          </a:p>
          <a:p>
            <a:pPr rtl="0"/>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a:r>
            <a:br>
              <a:rPr lang="en-US" sz="1200" b="0" i="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A8AF876F-C7CE-4944-ACFC-54414700C5E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997110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AF876F-C7CE-4944-ACFC-54414700C5E0}"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20812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2438400"/>
            <a:ext cx="9147175" cy="1063625"/>
            <a:chOff x="-2" y="1536"/>
            <a:chExt cx="5762" cy="670"/>
          </a:xfrm>
        </p:grpSpPr>
        <p:grpSp>
          <p:nvGrpSpPr>
            <p:cNvPr id="5" name="Group 3"/>
            <p:cNvGrpSpPr>
              <a:grpSpLocks/>
            </p:cNvGrpSpPr>
            <p:nvPr/>
          </p:nvGrpSpPr>
          <p:grpSpPr bwMode="auto">
            <a:xfrm flipH="1">
              <a:off x="-2" y="1562"/>
              <a:ext cx="5762" cy="638"/>
              <a:chOff x="-2" y="1562"/>
              <a:chExt cx="5762" cy="638"/>
            </a:xfrm>
          </p:grpSpPr>
          <p:sp>
            <p:nvSpPr>
              <p:cNvPr id="8" name="Freeform 4"/>
              <p:cNvSpPr>
                <a:spLocks/>
              </p:cNvSpPr>
              <p:nvPr/>
            </p:nvSpPr>
            <p:spPr bwMode="ltGray">
              <a:xfrm rot="-5400000">
                <a:off x="2559" y="-993"/>
                <a:ext cx="624" cy="5745"/>
              </a:xfrm>
              <a:custGeom>
                <a:avLst/>
                <a:gdLst>
                  <a:gd name="T0" fmla="*/ 0 w 1000"/>
                  <a:gd name="T1" fmla="*/ 0 h 720"/>
                  <a:gd name="T2" fmla="*/ 0 w 1000"/>
                  <a:gd name="T3" fmla="*/ 2147483646 h 720"/>
                  <a:gd name="T4" fmla="*/ 14 w 1000"/>
                  <a:gd name="T5" fmla="*/ 2147483646 h 720"/>
                  <a:gd name="T6" fmla="*/ 14 w 1000"/>
                  <a:gd name="T7" fmla="*/ 0 h 720"/>
                  <a:gd name="T8" fmla="*/ 0 w 1000"/>
                  <a:gd name="T9" fmla="*/ 0 h 7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0" h="720">
                    <a:moveTo>
                      <a:pt x="0" y="0"/>
                    </a:moveTo>
                    <a:lnTo>
                      <a:pt x="0" y="720"/>
                    </a:lnTo>
                    <a:lnTo>
                      <a:pt x="1000" y="720"/>
                    </a:lnTo>
                    <a:lnTo>
                      <a:pt x="1000" y="0"/>
                    </a:lnTo>
                    <a:lnTo>
                      <a:pt x="0"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9" name="Freeform 5"/>
              <p:cNvSpPr>
                <a:spLocks/>
              </p:cNvSpPr>
              <p:nvPr/>
            </p:nvSpPr>
            <p:spPr bwMode="ltGray">
              <a:xfrm rot="-5400000">
                <a:off x="1323" y="1669"/>
                <a:ext cx="624" cy="421"/>
              </a:xfrm>
              <a:custGeom>
                <a:avLst/>
                <a:gdLst>
                  <a:gd name="T0" fmla="*/ 0 w 624"/>
                  <a:gd name="T1" fmla="*/ 0 h 317"/>
                  <a:gd name="T2" fmla="*/ 0 w 624"/>
                  <a:gd name="T3" fmla="*/ 3490 h 317"/>
                  <a:gd name="T4" fmla="*/ 624 w 624"/>
                  <a:gd name="T5" fmla="*/ 3490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0" name="Freeform 6"/>
              <p:cNvSpPr>
                <a:spLocks/>
              </p:cNvSpPr>
              <p:nvPr/>
            </p:nvSpPr>
            <p:spPr bwMode="ltGray">
              <a:xfrm rot="-5400000">
                <a:off x="982" y="1669"/>
                <a:ext cx="624" cy="422"/>
              </a:xfrm>
              <a:custGeom>
                <a:avLst/>
                <a:gdLst>
                  <a:gd name="T0" fmla="*/ 0 w 624"/>
                  <a:gd name="T1" fmla="*/ 0 h 317"/>
                  <a:gd name="T2" fmla="*/ 0 w 624"/>
                  <a:gd name="T3" fmla="*/ 3574 h 317"/>
                  <a:gd name="T4" fmla="*/ 624 w 624"/>
                  <a:gd name="T5" fmla="*/ 3574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1" name="Freeform 7"/>
              <p:cNvSpPr>
                <a:spLocks/>
              </p:cNvSpPr>
              <p:nvPr/>
            </p:nvSpPr>
            <p:spPr bwMode="ltGray">
              <a:xfrm rot="-5400000">
                <a:off x="-57" y="1752"/>
                <a:ext cx="624" cy="255"/>
              </a:xfrm>
              <a:custGeom>
                <a:avLst/>
                <a:gdLst>
                  <a:gd name="T0" fmla="*/ 0 w 624"/>
                  <a:gd name="T1" fmla="*/ 2 h 370"/>
                  <a:gd name="T2" fmla="*/ 0 w 624"/>
                  <a:gd name="T3" fmla="*/ 11 h 370"/>
                  <a:gd name="T4" fmla="*/ 624 w 624"/>
                  <a:gd name="T5" fmla="*/ 11 h 370"/>
                  <a:gd name="T6" fmla="*/ 624 w 624"/>
                  <a:gd name="T7" fmla="*/ 2 h 370"/>
                  <a:gd name="T8" fmla="*/ 384 w 624"/>
                  <a:gd name="T9" fmla="*/ 1 h 370"/>
                  <a:gd name="T10" fmla="*/ 0 w 624"/>
                  <a:gd name="T11" fmla="*/ 2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2" name="Freeform 8"/>
              <p:cNvSpPr>
                <a:spLocks/>
              </p:cNvSpPr>
              <p:nvPr/>
            </p:nvSpPr>
            <p:spPr bwMode="ltGray">
              <a:xfrm rot="-5400000">
                <a:off x="664" y="1733"/>
                <a:ext cx="624" cy="294"/>
              </a:xfrm>
              <a:custGeom>
                <a:avLst/>
                <a:gdLst>
                  <a:gd name="T0" fmla="*/ 0 w 624"/>
                  <a:gd name="T1" fmla="*/ 0 h 317"/>
                  <a:gd name="T2" fmla="*/ 0 w 624"/>
                  <a:gd name="T3" fmla="*/ 137 h 317"/>
                  <a:gd name="T4" fmla="*/ 624 w 624"/>
                  <a:gd name="T5" fmla="*/ 137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3" name="Freeform 9"/>
              <p:cNvSpPr>
                <a:spLocks/>
              </p:cNvSpPr>
              <p:nvPr/>
            </p:nvSpPr>
            <p:spPr bwMode="ltGray">
              <a:xfrm rot="-5400000">
                <a:off x="442" y="1699"/>
                <a:ext cx="624" cy="362"/>
              </a:xfrm>
              <a:custGeom>
                <a:avLst/>
                <a:gdLst>
                  <a:gd name="T0" fmla="*/ 0 w 624"/>
                  <a:gd name="T1" fmla="*/ 0 h 272"/>
                  <a:gd name="T2" fmla="*/ 0 w 624"/>
                  <a:gd name="T3" fmla="*/ 3561 h 272"/>
                  <a:gd name="T4" fmla="*/ 240 w 624"/>
                  <a:gd name="T5" fmla="*/ 3144 h 272"/>
                  <a:gd name="T6" fmla="*/ 624 w 624"/>
                  <a:gd name="T7" fmla="*/ 3561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4" name="Freeform 10"/>
              <p:cNvSpPr>
                <a:spLocks/>
              </p:cNvSpPr>
              <p:nvPr/>
            </p:nvSpPr>
            <p:spPr bwMode="ltGray">
              <a:xfrm rot="-5400000">
                <a:off x="156" y="1726"/>
                <a:ext cx="632" cy="315"/>
              </a:xfrm>
              <a:custGeom>
                <a:avLst/>
                <a:gdLst>
                  <a:gd name="T0" fmla="*/ 8 w 632"/>
                  <a:gd name="T1" fmla="*/ 13 h 362"/>
                  <a:gd name="T2" fmla="*/ 8 w 632"/>
                  <a:gd name="T3" fmla="*/ 90 h 362"/>
                  <a:gd name="T4" fmla="*/ 248 w 632"/>
                  <a:gd name="T5" fmla="*/ 90 h 362"/>
                  <a:gd name="T6" fmla="*/ 632 w 632"/>
                  <a:gd name="T7" fmla="*/ 90 h 362"/>
                  <a:gd name="T8" fmla="*/ 632 w 632"/>
                  <a:gd name="T9" fmla="*/ 13 h 362"/>
                  <a:gd name="T10" fmla="*/ 104 w 632"/>
                  <a:gd name="T11" fmla="*/ 13 h 362"/>
                  <a:gd name="T12" fmla="*/ 8 w 632"/>
                  <a:gd name="T13" fmla="*/ 1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5" name="Freeform 11"/>
              <p:cNvSpPr>
                <a:spLocks/>
              </p:cNvSpPr>
              <p:nvPr/>
            </p:nvSpPr>
            <p:spPr bwMode="ltGray">
              <a:xfrm rot="-5400000">
                <a:off x="3211" y="1664"/>
                <a:ext cx="624" cy="421"/>
              </a:xfrm>
              <a:custGeom>
                <a:avLst/>
                <a:gdLst>
                  <a:gd name="T0" fmla="*/ 0 w 624"/>
                  <a:gd name="T1" fmla="*/ 0 h 317"/>
                  <a:gd name="T2" fmla="*/ 0 w 624"/>
                  <a:gd name="T3" fmla="*/ 3490 h 317"/>
                  <a:gd name="T4" fmla="*/ 624 w 624"/>
                  <a:gd name="T5" fmla="*/ 3490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6" name="Freeform 12"/>
              <p:cNvSpPr>
                <a:spLocks/>
              </p:cNvSpPr>
              <p:nvPr/>
            </p:nvSpPr>
            <p:spPr bwMode="ltGray">
              <a:xfrm rot="-5400000">
                <a:off x="2870" y="1664"/>
                <a:ext cx="624" cy="422"/>
              </a:xfrm>
              <a:custGeom>
                <a:avLst/>
                <a:gdLst>
                  <a:gd name="T0" fmla="*/ 0 w 624"/>
                  <a:gd name="T1" fmla="*/ 0 h 317"/>
                  <a:gd name="T2" fmla="*/ 0 w 624"/>
                  <a:gd name="T3" fmla="*/ 3574 h 317"/>
                  <a:gd name="T4" fmla="*/ 624 w 624"/>
                  <a:gd name="T5" fmla="*/ 3574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7" name="Freeform 13"/>
              <p:cNvSpPr>
                <a:spLocks/>
              </p:cNvSpPr>
              <p:nvPr/>
            </p:nvSpPr>
            <p:spPr bwMode="ltGray">
              <a:xfrm rot="-5400000">
                <a:off x="1830" y="1747"/>
                <a:ext cx="624" cy="255"/>
              </a:xfrm>
              <a:custGeom>
                <a:avLst/>
                <a:gdLst>
                  <a:gd name="T0" fmla="*/ 0 w 624"/>
                  <a:gd name="T1" fmla="*/ 2 h 370"/>
                  <a:gd name="T2" fmla="*/ 0 w 624"/>
                  <a:gd name="T3" fmla="*/ 11 h 370"/>
                  <a:gd name="T4" fmla="*/ 624 w 624"/>
                  <a:gd name="T5" fmla="*/ 11 h 370"/>
                  <a:gd name="T6" fmla="*/ 624 w 624"/>
                  <a:gd name="T7" fmla="*/ 2 h 370"/>
                  <a:gd name="T8" fmla="*/ 384 w 624"/>
                  <a:gd name="T9" fmla="*/ 1 h 370"/>
                  <a:gd name="T10" fmla="*/ 0 w 624"/>
                  <a:gd name="T11" fmla="*/ 2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8" name="Freeform 14"/>
              <p:cNvSpPr>
                <a:spLocks/>
              </p:cNvSpPr>
              <p:nvPr/>
            </p:nvSpPr>
            <p:spPr bwMode="ltGray">
              <a:xfrm rot="-5400000">
                <a:off x="2551" y="1728"/>
                <a:ext cx="624" cy="294"/>
              </a:xfrm>
              <a:custGeom>
                <a:avLst/>
                <a:gdLst>
                  <a:gd name="T0" fmla="*/ 0 w 624"/>
                  <a:gd name="T1" fmla="*/ 0 h 317"/>
                  <a:gd name="T2" fmla="*/ 0 w 624"/>
                  <a:gd name="T3" fmla="*/ 137 h 317"/>
                  <a:gd name="T4" fmla="*/ 624 w 624"/>
                  <a:gd name="T5" fmla="*/ 137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9" name="Freeform 15"/>
              <p:cNvSpPr>
                <a:spLocks/>
              </p:cNvSpPr>
              <p:nvPr/>
            </p:nvSpPr>
            <p:spPr bwMode="ltGray">
              <a:xfrm rot="-5400000">
                <a:off x="2330" y="1694"/>
                <a:ext cx="624" cy="361"/>
              </a:xfrm>
              <a:custGeom>
                <a:avLst/>
                <a:gdLst>
                  <a:gd name="T0" fmla="*/ 0 w 624"/>
                  <a:gd name="T1" fmla="*/ 0 h 272"/>
                  <a:gd name="T2" fmla="*/ 0 w 624"/>
                  <a:gd name="T3" fmla="*/ 3473 h 272"/>
                  <a:gd name="T4" fmla="*/ 240 w 624"/>
                  <a:gd name="T5" fmla="*/ 3070 h 272"/>
                  <a:gd name="T6" fmla="*/ 624 w 624"/>
                  <a:gd name="T7" fmla="*/ 3473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0" name="Freeform 16"/>
              <p:cNvSpPr>
                <a:spLocks/>
              </p:cNvSpPr>
              <p:nvPr/>
            </p:nvSpPr>
            <p:spPr bwMode="ltGray">
              <a:xfrm rot="-5400000">
                <a:off x="2043" y="1721"/>
                <a:ext cx="632" cy="316"/>
              </a:xfrm>
              <a:custGeom>
                <a:avLst/>
                <a:gdLst>
                  <a:gd name="T0" fmla="*/ 8 w 632"/>
                  <a:gd name="T1" fmla="*/ 13 h 362"/>
                  <a:gd name="T2" fmla="*/ 8 w 632"/>
                  <a:gd name="T3" fmla="*/ 93 h 362"/>
                  <a:gd name="T4" fmla="*/ 248 w 632"/>
                  <a:gd name="T5" fmla="*/ 93 h 362"/>
                  <a:gd name="T6" fmla="*/ 632 w 632"/>
                  <a:gd name="T7" fmla="*/ 93 h 362"/>
                  <a:gd name="T8" fmla="*/ 632 w 632"/>
                  <a:gd name="T9" fmla="*/ 13 h 362"/>
                  <a:gd name="T10" fmla="*/ 104 w 632"/>
                  <a:gd name="T11" fmla="*/ 13 h 362"/>
                  <a:gd name="T12" fmla="*/ 8 w 632"/>
                  <a:gd name="T13" fmla="*/ 1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1" name="Freeform 17"/>
              <p:cNvSpPr>
                <a:spLocks/>
              </p:cNvSpPr>
              <p:nvPr/>
            </p:nvSpPr>
            <p:spPr bwMode="ltGray">
              <a:xfrm rot="-5400000">
                <a:off x="4077" y="1669"/>
                <a:ext cx="624" cy="421"/>
              </a:xfrm>
              <a:custGeom>
                <a:avLst/>
                <a:gdLst>
                  <a:gd name="T0" fmla="*/ 0 w 624"/>
                  <a:gd name="T1" fmla="*/ 0 h 317"/>
                  <a:gd name="T2" fmla="*/ 0 w 624"/>
                  <a:gd name="T3" fmla="*/ 3490 h 317"/>
                  <a:gd name="T4" fmla="*/ 624 w 624"/>
                  <a:gd name="T5" fmla="*/ 3490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2" name="Freeform 18"/>
              <p:cNvSpPr>
                <a:spLocks/>
              </p:cNvSpPr>
              <p:nvPr/>
            </p:nvSpPr>
            <p:spPr bwMode="ltGray">
              <a:xfrm rot="-5400000">
                <a:off x="3736" y="1669"/>
                <a:ext cx="624" cy="422"/>
              </a:xfrm>
              <a:custGeom>
                <a:avLst/>
                <a:gdLst>
                  <a:gd name="T0" fmla="*/ 0 w 624"/>
                  <a:gd name="T1" fmla="*/ 0 h 317"/>
                  <a:gd name="T2" fmla="*/ 0 w 624"/>
                  <a:gd name="T3" fmla="*/ 3574 h 317"/>
                  <a:gd name="T4" fmla="*/ 624 w 624"/>
                  <a:gd name="T5" fmla="*/ 3574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3" name="Freeform 19"/>
              <p:cNvSpPr>
                <a:spLocks/>
              </p:cNvSpPr>
              <p:nvPr/>
            </p:nvSpPr>
            <p:spPr bwMode="ltGray">
              <a:xfrm rot="-5400000">
                <a:off x="4584" y="1747"/>
                <a:ext cx="624" cy="255"/>
              </a:xfrm>
              <a:custGeom>
                <a:avLst/>
                <a:gdLst>
                  <a:gd name="T0" fmla="*/ 0 w 624"/>
                  <a:gd name="T1" fmla="*/ 2 h 370"/>
                  <a:gd name="T2" fmla="*/ 0 w 624"/>
                  <a:gd name="T3" fmla="*/ 11 h 370"/>
                  <a:gd name="T4" fmla="*/ 624 w 624"/>
                  <a:gd name="T5" fmla="*/ 11 h 370"/>
                  <a:gd name="T6" fmla="*/ 624 w 624"/>
                  <a:gd name="T7" fmla="*/ 2 h 370"/>
                  <a:gd name="T8" fmla="*/ 384 w 624"/>
                  <a:gd name="T9" fmla="*/ 1 h 370"/>
                  <a:gd name="T10" fmla="*/ 0 w 624"/>
                  <a:gd name="T11" fmla="*/ 2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4" name="Freeform 20"/>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5" name="Freeform 21"/>
              <p:cNvSpPr>
                <a:spLocks/>
              </p:cNvSpPr>
              <p:nvPr/>
            </p:nvSpPr>
            <p:spPr bwMode="ltGray">
              <a:xfrm rot="-5400000">
                <a:off x="5084" y="1694"/>
                <a:ext cx="624" cy="361"/>
              </a:xfrm>
              <a:custGeom>
                <a:avLst/>
                <a:gdLst>
                  <a:gd name="T0" fmla="*/ 0 w 624"/>
                  <a:gd name="T1" fmla="*/ 0 h 272"/>
                  <a:gd name="T2" fmla="*/ 0 w 624"/>
                  <a:gd name="T3" fmla="*/ 3473 h 272"/>
                  <a:gd name="T4" fmla="*/ 240 w 624"/>
                  <a:gd name="T5" fmla="*/ 3070 h 272"/>
                  <a:gd name="T6" fmla="*/ 624 w 624"/>
                  <a:gd name="T7" fmla="*/ 3473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6" name="Freeform 22"/>
              <p:cNvSpPr>
                <a:spLocks/>
              </p:cNvSpPr>
              <p:nvPr/>
            </p:nvSpPr>
            <p:spPr bwMode="ltGray">
              <a:xfrm rot="-5400000">
                <a:off x="4797" y="1721"/>
                <a:ext cx="632" cy="316"/>
              </a:xfrm>
              <a:custGeom>
                <a:avLst/>
                <a:gdLst>
                  <a:gd name="T0" fmla="*/ 8 w 632"/>
                  <a:gd name="T1" fmla="*/ 13 h 362"/>
                  <a:gd name="T2" fmla="*/ 8 w 632"/>
                  <a:gd name="T3" fmla="*/ 93 h 362"/>
                  <a:gd name="T4" fmla="*/ 248 w 632"/>
                  <a:gd name="T5" fmla="*/ 93 h 362"/>
                  <a:gd name="T6" fmla="*/ 632 w 632"/>
                  <a:gd name="T7" fmla="*/ 93 h 362"/>
                  <a:gd name="T8" fmla="*/ 632 w 632"/>
                  <a:gd name="T9" fmla="*/ 13 h 362"/>
                  <a:gd name="T10" fmla="*/ 104 w 632"/>
                  <a:gd name="T11" fmla="*/ 13 h 362"/>
                  <a:gd name="T12" fmla="*/ 8 w 632"/>
                  <a:gd name="T13" fmla="*/ 1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grpSp>
        <p:sp>
          <p:nvSpPr>
            <p:cNvPr id="6" name="Freeform 23"/>
            <p:cNvSpPr>
              <a:spLocks/>
            </p:cNvSpPr>
            <p:nvPr/>
          </p:nvSpPr>
          <p:spPr bwMode="ltGray">
            <a:xfrm flipH="1">
              <a:off x="-2" y="1536"/>
              <a:ext cx="5762" cy="412"/>
            </a:xfrm>
            <a:custGeom>
              <a:avLst/>
              <a:gdLst>
                <a:gd name="T0" fmla="*/ 0 w 5762"/>
                <a:gd name="T1" fmla="*/ 362 h 385"/>
                <a:gd name="T2" fmla="*/ 5762 w 5762"/>
                <a:gd name="T3" fmla="*/ 345 h 385"/>
                <a:gd name="T4" fmla="*/ 5762 w 5762"/>
                <a:gd name="T5" fmla="*/ 4 h 385"/>
                <a:gd name="T6" fmla="*/ 0 w 5762"/>
                <a:gd name="T7" fmla="*/ 0 h 385"/>
                <a:gd name="T8" fmla="*/ 0 w 5762"/>
                <a:gd name="T9" fmla="*/ 362 h 3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a:noFill/>
            </a:ln>
            <a:effectLst/>
            <a:extLst>
              <a:ext uri="{91240B29-F687-4F45-9708-019B960494DF}">
                <a14:hiddenLine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7" name="Freeform 24"/>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a:noFill/>
            </a:ln>
            <a:effectLst/>
            <a:extLst>
              <a:ext uri="{91240B29-F687-4F45-9708-019B960494DF}">
                <a14:hiddenLine xmlns:a14="http://schemas.microsoft.com/office/drawing/2010/main" w="9525" cap="flat">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fontAlgn="base" hangingPunct="0">
                <a:spcBef>
                  <a:spcPct val="0"/>
                </a:spcBef>
                <a:spcAft>
                  <a:spcPct val="0"/>
                </a:spcAft>
              </a:pPr>
              <a:endParaRPr lang="en-US">
                <a:solidFill>
                  <a:srgbClr val="000000"/>
                </a:solidFill>
              </a:endParaRPr>
            </a:p>
          </p:txBody>
        </p:sp>
      </p:grpSp>
      <p:sp>
        <p:nvSpPr>
          <p:cNvPr id="3097" name="Rectangle 25"/>
          <p:cNvSpPr>
            <a:spLocks noGrp="1" noChangeArrowheads="1"/>
          </p:cNvSpPr>
          <p:nvPr>
            <p:ph type="ctrTitle"/>
          </p:nvPr>
        </p:nvSpPr>
        <p:spPr>
          <a:xfrm>
            <a:off x="1173163" y="1341438"/>
            <a:ext cx="7772400" cy="1143000"/>
          </a:xfrm>
        </p:spPr>
        <p:txBody>
          <a:bodyPr/>
          <a:lstStyle>
            <a:lvl1pPr>
              <a:defRPr/>
            </a:lvl1pPr>
          </a:lstStyle>
          <a:p>
            <a:pPr lvl="0"/>
            <a:r>
              <a:rPr lang="en-US" noProof="0"/>
              <a:t>Click to edit Master title style</a:t>
            </a:r>
          </a:p>
        </p:txBody>
      </p:sp>
      <p:sp>
        <p:nvSpPr>
          <p:cNvPr id="3098" name="Rectangle 26"/>
          <p:cNvSpPr>
            <a:spLocks noGrp="1" noChangeArrowheads="1"/>
          </p:cNvSpPr>
          <p:nvPr>
            <p:ph type="subTitle" idx="1"/>
          </p:nvPr>
        </p:nvSpPr>
        <p:spPr>
          <a:xfrm>
            <a:off x="1166813" y="3886200"/>
            <a:ext cx="6400800" cy="1752600"/>
          </a:xfrm>
        </p:spPr>
        <p:txBody>
          <a:bodyPr/>
          <a:lstStyle>
            <a:lvl1pPr marL="0" indent="0">
              <a:buFont typeface="Monotype Sorts" pitchFamily="2" charset="2"/>
              <a:buNone/>
              <a:defRPr/>
            </a:lvl1pPr>
          </a:lstStyle>
          <a:p>
            <a:pPr lvl="0"/>
            <a:r>
              <a:rPr lang="en-US" noProof="0"/>
              <a:t>Click to edit Master subtitle style</a:t>
            </a:r>
          </a:p>
        </p:txBody>
      </p:sp>
      <p:sp>
        <p:nvSpPr>
          <p:cNvPr id="27" name="Rectangle 27"/>
          <p:cNvSpPr>
            <a:spLocks noGrp="1" noChangeArrowheads="1"/>
          </p:cNvSpPr>
          <p:nvPr>
            <p:ph type="dt" sz="half" idx="10"/>
          </p:nvPr>
        </p:nvSpPr>
        <p:spPr>
          <a:xfrm>
            <a:off x="1166813" y="6248400"/>
            <a:ext cx="1905000" cy="457200"/>
          </a:xfrm>
        </p:spPr>
        <p:txBody>
          <a:bodyPr/>
          <a:lstStyle>
            <a:lvl1pPr eaLnBrk="0" fontAlgn="base" hangingPunct="0">
              <a:spcAft>
                <a:spcPct val="0"/>
              </a:spcAft>
              <a:defRPr>
                <a:solidFill>
                  <a:srgbClr val="000000"/>
                </a:solidFill>
              </a:defRPr>
            </a:lvl1pPr>
          </a:lstStyle>
          <a:p>
            <a:pPr>
              <a:defRPr/>
            </a:pPr>
            <a:endParaRPr lang="en-US"/>
          </a:p>
        </p:txBody>
      </p:sp>
      <p:sp>
        <p:nvSpPr>
          <p:cNvPr id="28" name="Rectangle 28"/>
          <p:cNvSpPr>
            <a:spLocks noGrp="1" noChangeArrowheads="1"/>
          </p:cNvSpPr>
          <p:nvPr>
            <p:ph type="ftr" sz="quarter" idx="11"/>
          </p:nvPr>
        </p:nvSpPr>
        <p:spPr/>
        <p:txBody>
          <a:bodyPr/>
          <a:lstStyle>
            <a:lvl1pPr eaLnBrk="0" fontAlgn="base" hangingPunct="0">
              <a:spcAft>
                <a:spcPct val="0"/>
              </a:spcAft>
              <a:defRPr>
                <a:solidFill>
                  <a:srgbClr val="000000"/>
                </a:solidFill>
              </a:defRPr>
            </a:lvl1pPr>
          </a:lstStyle>
          <a:p>
            <a:pPr>
              <a:defRPr/>
            </a:pPr>
            <a:endParaRPr lang="en-US"/>
          </a:p>
        </p:txBody>
      </p:sp>
      <p:sp>
        <p:nvSpPr>
          <p:cNvPr id="29" name="Rectangle 29"/>
          <p:cNvSpPr>
            <a:spLocks noGrp="1" noChangeArrowheads="1"/>
          </p:cNvSpPr>
          <p:nvPr>
            <p:ph type="sldNum" sz="quarter" idx="12"/>
          </p:nvPr>
        </p:nvSpPr>
        <p:spPr/>
        <p:txBody>
          <a:bodyPr/>
          <a:lstStyle>
            <a:lvl1pPr eaLnBrk="0" fontAlgn="base" hangingPunct="0">
              <a:spcAft>
                <a:spcPct val="0"/>
              </a:spcAft>
              <a:defRPr>
                <a:solidFill>
                  <a:srgbClr val="000000"/>
                </a:solidFill>
              </a:defRPr>
            </a:lvl1pPr>
          </a:lstStyle>
          <a:p>
            <a:pPr>
              <a:defRPr/>
            </a:pPr>
            <a:fld id="{1A5D3669-8DB6-4FF2-8E07-26F462F17DA5}" type="slidenum">
              <a:rPr lang="en-US"/>
              <a:pPr>
                <a:defRPr/>
              </a:pPr>
              <a:t>‹#›</a:t>
            </a:fld>
            <a:endParaRPr lang="en-US" dirty="0"/>
          </a:p>
        </p:txBody>
      </p:sp>
    </p:spTree>
    <p:extLst>
      <p:ext uri="{BB962C8B-B14F-4D97-AF65-F5344CB8AC3E}">
        <p14:creationId xmlns:p14="http://schemas.microsoft.com/office/powerpoint/2010/main" val="257640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F5A29852-6742-45BB-A654-258ACF70864A}" type="slidenum">
              <a:rPr lang="en-US"/>
              <a:pPr>
                <a:defRPr/>
              </a:pPr>
              <a:t>‹#›</a:t>
            </a:fld>
            <a:endParaRPr lang="en-US" dirty="0"/>
          </a:p>
        </p:txBody>
      </p:sp>
    </p:spTree>
    <p:extLst>
      <p:ext uri="{BB962C8B-B14F-4D97-AF65-F5344CB8AC3E}">
        <p14:creationId xmlns:p14="http://schemas.microsoft.com/office/powerpoint/2010/main" val="2857439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735CCCB6-B31A-4326-BAD6-8F7C20E4E9CD}" type="slidenum">
              <a:rPr lang="en-US"/>
              <a:pPr>
                <a:defRPr/>
              </a:pPr>
              <a:t>‹#›</a:t>
            </a:fld>
            <a:endParaRPr lang="en-US" dirty="0"/>
          </a:p>
        </p:txBody>
      </p:sp>
    </p:spTree>
    <p:extLst>
      <p:ext uri="{BB962C8B-B14F-4D97-AF65-F5344CB8AC3E}">
        <p14:creationId xmlns:p14="http://schemas.microsoft.com/office/powerpoint/2010/main" val="2193576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731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355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8DB10C2-FF4E-41EB-9D60-AE815E94B3EC}" type="slidenum">
              <a:rPr lang="en-US"/>
              <a:pPr>
                <a:defRPr/>
              </a:pPr>
              <a:t>‹#›</a:t>
            </a:fld>
            <a:endParaRPr lang="en-US" dirty="0"/>
          </a:p>
        </p:txBody>
      </p:sp>
    </p:spTree>
    <p:extLst>
      <p:ext uri="{BB962C8B-B14F-4D97-AF65-F5344CB8AC3E}">
        <p14:creationId xmlns:p14="http://schemas.microsoft.com/office/powerpoint/2010/main" val="3666146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8"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9"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64045F7-BD4D-4C9C-902C-817EB7C0E080}" type="slidenum">
              <a:rPr lang="en-US"/>
              <a:pPr>
                <a:defRPr/>
              </a:pPr>
              <a:t>‹#›</a:t>
            </a:fld>
            <a:endParaRPr lang="en-US" dirty="0"/>
          </a:p>
        </p:txBody>
      </p:sp>
    </p:spTree>
    <p:extLst>
      <p:ext uri="{BB962C8B-B14F-4D97-AF65-F5344CB8AC3E}">
        <p14:creationId xmlns:p14="http://schemas.microsoft.com/office/powerpoint/2010/main" val="4263252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4"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5"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E818EE1-9EF9-4A43-B340-81E4E5E830AA}" type="slidenum">
              <a:rPr lang="en-US"/>
              <a:pPr>
                <a:defRPr/>
              </a:pPr>
              <a:t>‹#›</a:t>
            </a:fld>
            <a:endParaRPr lang="en-US" dirty="0"/>
          </a:p>
        </p:txBody>
      </p:sp>
    </p:spTree>
    <p:extLst>
      <p:ext uri="{BB962C8B-B14F-4D97-AF65-F5344CB8AC3E}">
        <p14:creationId xmlns:p14="http://schemas.microsoft.com/office/powerpoint/2010/main" val="1719084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3"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4"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4908EE0B-5D9E-400D-907C-9D4000C18E82}" type="slidenum">
              <a:rPr lang="en-US"/>
              <a:pPr>
                <a:defRPr/>
              </a:pPr>
              <a:t>‹#›</a:t>
            </a:fld>
            <a:endParaRPr lang="en-US" dirty="0"/>
          </a:p>
        </p:txBody>
      </p:sp>
    </p:spTree>
    <p:extLst>
      <p:ext uri="{BB962C8B-B14F-4D97-AF65-F5344CB8AC3E}">
        <p14:creationId xmlns:p14="http://schemas.microsoft.com/office/powerpoint/2010/main" val="39483102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261ED881-E6ED-46B4-A392-1E5685746EC1}" type="slidenum">
              <a:rPr lang="en-US"/>
              <a:pPr>
                <a:defRPr/>
              </a:pPr>
              <a:t>‹#›</a:t>
            </a:fld>
            <a:endParaRPr lang="en-US" dirty="0"/>
          </a:p>
        </p:txBody>
      </p:sp>
    </p:spTree>
    <p:extLst>
      <p:ext uri="{BB962C8B-B14F-4D97-AF65-F5344CB8AC3E}">
        <p14:creationId xmlns:p14="http://schemas.microsoft.com/office/powerpoint/2010/main" val="341858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20EA1D62-0451-470C-9560-83BE839FF68C}" type="slidenum">
              <a:rPr lang="en-US"/>
              <a:pPr>
                <a:defRPr/>
              </a:pPr>
              <a:t>‹#›</a:t>
            </a:fld>
            <a:endParaRPr lang="en-US" dirty="0"/>
          </a:p>
        </p:txBody>
      </p:sp>
    </p:spTree>
    <p:extLst>
      <p:ext uri="{BB962C8B-B14F-4D97-AF65-F5344CB8AC3E}">
        <p14:creationId xmlns:p14="http://schemas.microsoft.com/office/powerpoint/2010/main" val="13493534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4CCF95C-2A38-4CFC-83AD-E057AB42DECC}" type="slidenum">
              <a:rPr lang="en-US"/>
              <a:pPr>
                <a:defRPr/>
              </a:pPr>
              <a:t>‹#›</a:t>
            </a:fld>
            <a:endParaRPr lang="en-US" dirty="0"/>
          </a:p>
        </p:txBody>
      </p:sp>
    </p:spTree>
    <p:extLst>
      <p:ext uri="{BB962C8B-B14F-4D97-AF65-F5344CB8AC3E}">
        <p14:creationId xmlns:p14="http://schemas.microsoft.com/office/powerpoint/2010/main" val="2485679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457200"/>
            <a:ext cx="19431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73163" y="4572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71631636-B8BE-410A-9130-2F9EC0BA5B2D}" type="slidenum">
              <a:rPr lang="en-US"/>
              <a:pPr>
                <a:defRPr/>
              </a:pPr>
              <a:t>‹#›</a:t>
            </a:fld>
            <a:endParaRPr lang="en-US" dirty="0"/>
          </a:p>
        </p:txBody>
      </p:sp>
    </p:spTree>
    <p:extLst>
      <p:ext uri="{BB962C8B-B14F-4D97-AF65-F5344CB8AC3E}">
        <p14:creationId xmlns:p14="http://schemas.microsoft.com/office/powerpoint/2010/main" val="31135681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11731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355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5EF96B0F-5E79-47E9-9E15-BCCAB40DFD83}" type="slidenum">
              <a:rPr lang="en-US"/>
              <a:pPr>
                <a:defRPr/>
              </a:pPr>
              <a:t>‹#›</a:t>
            </a:fld>
            <a:endParaRPr lang="en-US" dirty="0"/>
          </a:p>
        </p:txBody>
      </p:sp>
    </p:spTree>
    <p:extLst>
      <p:ext uri="{BB962C8B-B14F-4D97-AF65-F5344CB8AC3E}">
        <p14:creationId xmlns:p14="http://schemas.microsoft.com/office/powerpoint/2010/main" val="14536023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73163" y="4572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1173163"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135563"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173163"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5135563"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8"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9"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1373FBC7-CA62-426C-84A0-13B8A7B9AFEE}" type="slidenum">
              <a:rPr lang="en-US"/>
              <a:pPr>
                <a:defRPr/>
              </a:pPr>
              <a:t>‹#›</a:t>
            </a:fld>
            <a:endParaRPr lang="en-US" dirty="0"/>
          </a:p>
        </p:txBody>
      </p:sp>
    </p:spTree>
    <p:extLst>
      <p:ext uri="{BB962C8B-B14F-4D97-AF65-F5344CB8AC3E}">
        <p14:creationId xmlns:p14="http://schemas.microsoft.com/office/powerpoint/2010/main" val="2588895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Oval 36"/>
          <p:cNvSpPr>
            <a:spLocks noChangeArrowheads="1"/>
          </p:cNvSpPr>
          <p:nvPr/>
        </p:nvSpPr>
        <p:spPr bwMode="auto">
          <a:xfrm>
            <a:off x="228600" y="228600"/>
            <a:ext cx="609600" cy="609600"/>
          </a:xfrm>
          <a:prstGeom prst="ellipse">
            <a:avLst/>
          </a:prstGeom>
          <a:solidFill>
            <a:srgbClr val="FF505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sz="2400" dirty="0">
              <a:solidFill>
                <a:srgbClr val="000000"/>
              </a:solidFill>
              <a:latin typeface="Times New Roman" panose="02020603050405020304" pitchFamily="18" charset="0"/>
            </a:endParaRPr>
          </a:p>
        </p:txBody>
      </p:sp>
      <p:sp>
        <p:nvSpPr>
          <p:cNvPr id="2051" name="Rectangle 25"/>
          <p:cNvSpPr>
            <a:spLocks noGrp="1" noChangeArrowheads="1"/>
          </p:cNvSpPr>
          <p:nvPr>
            <p:ph type="title"/>
          </p:nvPr>
        </p:nvSpPr>
        <p:spPr bwMode="auto">
          <a:xfrm>
            <a:off x="1173163" y="457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Process</a:t>
            </a:r>
          </a:p>
        </p:txBody>
      </p:sp>
      <p:sp>
        <p:nvSpPr>
          <p:cNvPr id="2052" name="Rectangle 26"/>
          <p:cNvSpPr>
            <a:spLocks noGrp="1" noChangeArrowheads="1"/>
          </p:cNvSpPr>
          <p:nvPr>
            <p:ph type="body" idx="1"/>
          </p:nvPr>
        </p:nvSpPr>
        <p:spPr bwMode="auto">
          <a:xfrm>
            <a:off x="1173163"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Klicka här för att ändra format på bakgrundstexten</a:t>
            </a:r>
          </a:p>
          <a:p>
            <a:pPr lvl="1"/>
            <a:r>
              <a:rPr lang="en-US" altLang="en-US"/>
              <a:t>Nivå två</a:t>
            </a:r>
          </a:p>
          <a:p>
            <a:pPr lvl="2"/>
            <a:r>
              <a:rPr lang="en-US" altLang="en-US"/>
              <a:t>Nivå tre</a:t>
            </a:r>
          </a:p>
          <a:p>
            <a:pPr lvl="3"/>
            <a:r>
              <a:rPr lang="en-US" altLang="en-US"/>
              <a:t>Nivå fyra</a:t>
            </a:r>
          </a:p>
          <a:p>
            <a:pPr lvl="4"/>
            <a:r>
              <a:rPr lang="en-US" altLang="en-US"/>
              <a:t>Nivå fem</a:t>
            </a:r>
          </a:p>
        </p:txBody>
      </p:sp>
      <p:sp>
        <p:nvSpPr>
          <p:cNvPr id="2075" name="Rectangle 27"/>
          <p:cNvSpPr>
            <a:spLocks noGrp="1" noChangeArrowheads="1"/>
          </p:cNvSpPr>
          <p:nvPr>
            <p:ph type="dt" sz="half" idx="2"/>
          </p:nvPr>
        </p:nvSpPr>
        <p:spPr bwMode="auto">
          <a:xfrm>
            <a:off x="1173163" y="6265863"/>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fontAlgn="auto" hangingPunct="1">
              <a:spcBef>
                <a:spcPct val="50000"/>
              </a:spcBef>
              <a:spcAft>
                <a:spcPts val="0"/>
              </a:spcAft>
              <a:defRPr sz="1400">
                <a:solidFill>
                  <a:srgbClr val="000000"/>
                </a:solidFill>
                <a:latin typeface="+mn-lt"/>
              </a:defRPr>
            </a:lvl1pPr>
          </a:lstStyle>
          <a:p>
            <a:pPr>
              <a:defRPr/>
            </a:pPr>
            <a:endParaRPr lang="en-US"/>
          </a:p>
        </p:txBody>
      </p:sp>
      <p:sp>
        <p:nvSpPr>
          <p:cNvPr id="2076" name="Rectangle 28"/>
          <p:cNvSpPr>
            <a:spLocks noGrp="1" noChangeArrowheads="1"/>
          </p:cNvSpPr>
          <p:nvPr>
            <p:ph type="ftr" sz="quarter" idx="3"/>
          </p:nvPr>
        </p:nvSpPr>
        <p:spPr bwMode="auto">
          <a:xfrm>
            <a:off x="35814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fontAlgn="auto" hangingPunct="1">
              <a:spcBef>
                <a:spcPct val="50000"/>
              </a:spcBef>
              <a:spcAft>
                <a:spcPts val="0"/>
              </a:spcAft>
              <a:defRPr sz="1400">
                <a:solidFill>
                  <a:srgbClr val="000000"/>
                </a:solidFill>
                <a:latin typeface="+mn-lt"/>
              </a:defRPr>
            </a:lvl1pPr>
          </a:lstStyle>
          <a:p>
            <a:pPr>
              <a:defRPr/>
            </a:pPr>
            <a:endParaRPr lang="en-US"/>
          </a:p>
        </p:txBody>
      </p:sp>
      <p:sp>
        <p:nvSpPr>
          <p:cNvPr id="2077" name="Rectangle 29"/>
          <p:cNvSpPr>
            <a:spLocks noGrp="1" noChangeArrowheads="1"/>
          </p:cNvSpPr>
          <p:nvPr>
            <p:ph type="sldNum" sz="quarter" idx="4"/>
          </p:nvPr>
        </p:nvSpPr>
        <p:spPr bwMode="auto">
          <a:xfrm>
            <a:off x="70104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fontAlgn="auto" hangingPunct="1">
              <a:spcBef>
                <a:spcPct val="50000"/>
              </a:spcBef>
              <a:spcAft>
                <a:spcPts val="0"/>
              </a:spcAft>
              <a:defRPr sz="1400">
                <a:solidFill>
                  <a:srgbClr val="000000"/>
                </a:solidFill>
                <a:latin typeface="+mn-lt"/>
              </a:defRPr>
            </a:lvl1pPr>
          </a:lstStyle>
          <a:p>
            <a:pPr>
              <a:defRPr/>
            </a:pPr>
            <a:fld id="{A208BF54-28B4-4132-A815-E2E279DF9783}" type="slidenum">
              <a:rPr lang="en-US"/>
              <a:pPr>
                <a:defRPr/>
              </a:pPr>
              <a:t>‹#›</a:t>
            </a:fld>
            <a:endParaRPr lang="en-US" dirty="0"/>
          </a:p>
        </p:txBody>
      </p:sp>
      <p:sp>
        <p:nvSpPr>
          <p:cNvPr id="2056" name="Rectangle 33"/>
          <p:cNvSpPr>
            <a:spLocks noChangeArrowheads="1"/>
          </p:cNvSpPr>
          <p:nvPr/>
        </p:nvSpPr>
        <p:spPr bwMode="auto">
          <a:xfrm>
            <a:off x="457200" y="609600"/>
            <a:ext cx="5334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sz="2400" dirty="0">
              <a:solidFill>
                <a:srgbClr val="000000"/>
              </a:solidFill>
              <a:latin typeface="Times New Roman" panose="02020603050405020304" pitchFamily="18" charset="0"/>
            </a:endParaRPr>
          </a:p>
        </p:txBody>
      </p:sp>
      <p:sp>
        <p:nvSpPr>
          <p:cNvPr id="2057" name="AutoShape 34"/>
          <p:cNvSpPr>
            <a:spLocks noChangeArrowheads="1"/>
          </p:cNvSpPr>
          <p:nvPr/>
        </p:nvSpPr>
        <p:spPr bwMode="auto">
          <a:xfrm rot="2559464">
            <a:off x="152400" y="457200"/>
            <a:ext cx="609600" cy="609600"/>
          </a:xfrm>
          <a:prstGeom prst="triangle">
            <a:avLst>
              <a:gd name="adj" fmla="val 50000"/>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580444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anose="02020603050405020304" pitchFamily="18" charset="0"/>
        </a:defRPr>
      </a:lvl2pPr>
      <a:lvl3pPr algn="l" rtl="0" eaLnBrk="0" fontAlgn="base" hangingPunct="0">
        <a:spcBef>
          <a:spcPct val="0"/>
        </a:spcBef>
        <a:spcAft>
          <a:spcPct val="0"/>
        </a:spcAft>
        <a:defRPr kumimoji="1" sz="4400">
          <a:solidFill>
            <a:schemeClr val="tx2"/>
          </a:solidFill>
          <a:latin typeface="Times New Roman" panose="02020603050405020304" pitchFamily="18" charset="0"/>
        </a:defRPr>
      </a:lvl3pPr>
      <a:lvl4pPr algn="l" rtl="0" eaLnBrk="0" fontAlgn="base" hangingPunct="0">
        <a:spcBef>
          <a:spcPct val="0"/>
        </a:spcBef>
        <a:spcAft>
          <a:spcPct val="0"/>
        </a:spcAft>
        <a:defRPr kumimoji="1" sz="4400">
          <a:solidFill>
            <a:schemeClr val="tx2"/>
          </a:solidFill>
          <a:latin typeface="Times New Roman" panose="02020603050405020304" pitchFamily="18" charset="0"/>
        </a:defRPr>
      </a:lvl4pPr>
      <a:lvl5pPr algn="l" rtl="0" eaLnBrk="0" fontAlgn="base" hangingPunct="0">
        <a:spcBef>
          <a:spcPct val="0"/>
        </a:spcBef>
        <a:spcAft>
          <a:spcPct val="0"/>
        </a:spcAft>
        <a:defRPr kumimoji="1" sz="4400">
          <a:solidFill>
            <a:schemeClr val="tx2"/>
          </a:solidFill>
          <a:latin typeface="Times New Roman" panose="02020603050405020304" pitchFamily="18" charset="0"/>
        </a:defRPr>
      </a:lvl5pPr>
      <a:lvl6pPr marL="457200" algn="l" rtl="0" eaLnBrk="1" fontAlgn="base" hangingPunct="1">
        <a:spcBef>
          <a:spcPct val="0"/>
        </a:spcBef>
        <a:spcAft>
          <a:spcPct val="0"/>
        </a:spcAft>
        <a:defRPr kumimoji="1" sz="4400">
          <a:solidFill>
            <a:schemeClr val="tx2"/>
          </a:solidFill>
          <a:latin typeface="Times New Roman" panose="02020603050405020304" pitchFamily="18" charset="0"/>
        </a:defRPr>
      </a:lvl6pPr>
      <a:lvl7pPr marL="914400" algn="l" rtl="0" eaLnBrk="1" fontAlgn="base" hangingPunct="1">
        <a:spcBef>
          <a:spcPct val="0"/>
        </a:spcBef>
        <a:spcAft>
          <a:spcPct val="0"/>
        </a:spcAft>
        <a:defRPr kumimoji="1" sz="4400">
          <a:solidFill>
            <a:schemeClr val="tx2"/>
          </a:solidFill>
          <a:latin typeface="Times New Roman" panose="02020603050405020304" pitchFamily="18" charset="0"/>
        </a:defRPr>
      </a:lvl7pPr>
      <a:lvl8pPr marL="1371600" algn="l" rtl="0" eaLnBrk="1" fontAlgn="base" hangingPunct="1">
        <a:spcBef>
          <a:spcPct val="0"/>
        </a:spcBef>
        <a:spcAft>
          <a:spcPct val="0"/>
        </a:spcAft>
        <a:defRPr kumimoji="1" sz="4400">
          <a:solidFill>
            <a:schemeClr val="tx2"/>
          </a:solidFill>
          <a:latin typeface="Times New Roman" panose="02020603050405020304" pitchFamily="18" charset="0"/>
        </a:defRPr>
      </a:lvl8pPr>
      <a:lvl9pPr marL="1828800" algn="l" rtl="0" eaLnBrk="1" fontAlgn="base" hangingPunct="1">
        <a:spcBef>
          <a:spcPct val="0"/>
        </a:spcBef>
        <a:spcAft>
          <a:spcPct val="0"/>
        </a:spcAft>
        <a:defRPr kumimoji="1"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1"/>
        </a:buClr>
        <a:buSzPct val="70000"/>
        <a:buFont typeface="Monotype Sorts"/>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5050"/>
        </a:buClr>
        <a:buSzPct val="75000"/>
        <a:buFont typeface="Monotype Sorts"/>
        <a:buChar char="l"/>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CC00"/>
        </a:buClr>
        <a:buSzPct val="65000"/>
        <a:buFont typeface="Monotype Sorts"/>
        <a:buChar char="s"/>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Requirements Elicitation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09018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sz="3200" dirty="0"/>
              <a:t>Questions for eliciting business requirements</a:t>
            </a:r>
          </a:p>
        </p:txBody>
      </p:sp>
      <p:pic>
        <p:nvPicPr>
          <p:cNvPr id="4" name="Picture 3"/>
          <p:cNvPicPr>
            <a:picLocks noChangeAspect="1"/>
          </p:cNvPicPr>
          <p:nvPr/>
        </p:nvPicPr>
        <p:blipFill>
          <a:blip r:embed="rId2"/>
          <a:stretch>
            <a:fillRect/>
          </a:stretch>
        </p:blipFill>
        <p:spPr>
          <a:xfrm>
            <a:off x="1600200" y="1219200"/>
            <a:ext cx="5240407" cy="4343400"/>
          </a:xfrm>
          <a:prstGeom prst="rect">
            <a:avLst/>
          </a:prstGeom>
        </p:spPr>
      </p:pic>
    </p:spTree>
    <p:extLst>
      <p:ext uri="{BB962C8B-B14F-4D97-AF65-F5344CB8AC3E}">
        <p14:creationId xmlns:p14="http://schemas.microsoft.com/office/powerpoint/2010/main" val="164459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sz="2400" dirty="0"/>
              <a:t>Business objective model for chemical tracking system</a:t>
            </a:r>
          </a:p>
        </p:txBody>
      </p:sp>
      <p:pic>
        <p:nvPicPr>
          <p:cNvPr id="4" name="Content Placeholder 3"/>
          <p:cNvPicPr>
            <a:picLocks noGrp="1" noChangeAspect="1"/>
          </p:cNvPicPr>
          <p:nvPr>
            <p:ph idx="1"/>
          </p:nvPr>
        </p:nvPicPr>
        <p:blipFill>
          <a:blip r:embed="rId3"/>
          <a:stretch>
            <a:fillRect/>
          </a:stretch>
        </p:blipFill>
        <p:spPr>
          <a:xfrm>
            <a:off x="2209800" y="941454"/>
            <a:ext cx="4083763" cy="5459346"/>
          </a:xfrm>
          <a:prstGeom prst="rect">
            <a:avLst/>
          </a:prstGeom>
        </p:spPr>
      </p:pic>
    </p:spTree>
    <p:extLst>
      <p:ext uri="{BB962C8B-B14F-4D97-AF65-F5344CB8AC3E}">
        <p14:creationId xmlns:p14="http://schemas.microsoft.com/office/powerpoint/2010/main" val="3781395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sz="2800"/>
              <a:t>Partial feature tree for the Chemical Tracking System</a:t>
            </a:r>
          </a:p>
        </p:txBody>
      </p:sp>
      <p:pic>
        <p:nvPicPr>
          <p:cNvPr id="4" name="Content Placeholder 3"/>
          <p:cNvPicPr>
            <a:picLocks noGrp="1" noChangeAspect="1"/>
          </p:cNvPicPr>
          <p:nvPr>
            <p:ph idx="1"/>
          </p:nvPr>
        </p:nvPicPr>
        <p:blipFill>
          <a:blip r:embed="rId2"/>
          <a:stretch>
            <a:fillRect/>
          </a:stretch>
        </p:blipFill>
        <p:spPr>
          <a:xfrm>
            <a:off x="575216" y="1219200"/>
            <a:ext cx="7806784" cy="5046908"/>
          </a:xfrm>
          <a:prstGeom prst="rect">
            <a:avLst/>
          </a:prstGeom>
        </p:spPr>
      </p:pic>
    </p:spTree>
    <p:extLst>
      <p:ext uri="{BB962C8B-B14F-4D97-AF65-F5344CB8AC3E}">
        <p14:creationId xmlns:p14="http://schemas.microsoft.com/office/powerpoint/2010/main" val="71739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Conflicting business requirements</a:t>
            </a:r>
            <a:endParaRPr lang="en-US" dirty="0"/>
          </a:p>
        </p:txBody>
      </p:sp>
      <p:pic>
        <p:nvPicPr>
          <p:cNvPr id="4" name="Content Placeholder 3"/>
          <p:cNvPicPr>
            <a:picLocks noGrp="1" noChangeAspect="1"/>
          </p:cNvPicPr>
          <p:nvPr>
            <p:ph idx="1"/>
          </p:nvPr>
        </p:nvPicPr>
        <p:blipFill>
          <a:blip r:embed="rId2"/>
          <a:stretch>
            <a:fillRect/>
          </a:stretch>
        </p:blipFill>
        <p:spPr>
          <a:xfrm>
            <a:off x="1967593" y="1981200"/>
            <a:ext cx="6183539" cy="4114800"/>
          </a:xfrm>
          <a:prstGeom prst="rect">
            <a:avLst/>
          </a:prstGeom>
        </p:spPr>
      </p:pic>
      <p:sp>
        <p:nvSpPr>
          <p:cNvPr id="5" name="TextBox 4"/>
          <p:cNvSpPr txBox="1"/>
          <p:nvPr/>
        </p:nvSpPr>
        <p:spPr>
          <a:xfrm>
            <a:off x="6572250" y="2249269"/>
            <a:ext cx="2038350" cy="646331"/>
          </a:xfrm>
          <a:prstGeom prst="rect">
            <a:avLst/>
          </a:prstGeom>
          <a:noFill/>
        </p:spPr>
        <p:txBody>
          <a:bodyPr wrap="square" rtlCol="0">
            <a:spAutoFit/>
          </a:bodyPr>
          <a:lstStyle/>
          <a:p>
            <a:r>
              <a:rPr lang="en-US" dirty="0">
                <a:solidFill>
                  <a:srgbClr val="000000"/>
                </a:solidFill>
              </a:rPr>
              <a:t>Aligned business requirements</a:t>
            </a:r>
          </a:p>
        </p:txBody>
      </p:sp>
      <p:cxnSp>
        <p:nvCxnSpPr>
          <p:cNvPr id="9" name="Straight Arrow Connector 8"/>
          <p:cNvCxnSpPr/>
          <p:nvPr/>
        </p:nvCxnSpPr>
        <p:spPr>
          <a:xfrm flipV="1">
            <a:off x="4005943" y="2840505"/>
            <a:ext cx="3524250" cy="3876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834744" y="2953437"/>
            <a:ext cx="1847849" cy="192336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76250" y="2313803"/>
            <a:ext cx="2038350" cy="646331"/>
          </a:xfrm>
          <a:prstGeom prst="rect">
            <a:avLst/>
          </a:prstGeom>
          <a:noFill/>
        </p:spPr>
        <p:txBody>
          <a:bodyPr wrap="square" rtlCol="0">
            <a:spAutoFit/>
          </a:bodyPr>
          <a:lstStyle/>
          <a:p>
            <a:r>
              <a:rPr lang="en-US" dirty="0">
                <a:solidFill>
                  <a:srgbClr val="000000"/>
                </a:solidFill>
              </a:rPr>
              <a:t>Conflicting business requirements</a:t>
            </a:r>
          </a:p>
        </p:txBody>
      </p:sp>
      <p:cxnSp>
        <p:nvCxnSpPr>
          <p:cNvPr id="14" name="Straight Arrow Connector 13"/>
          <p:cNvCxnSpPr>
            <a:endCxn id="13" idx="2"/>
          </p:cNvCxnSpPr>
          <p:nvPr/>
        </p:nvCxnSpPr>
        <p:spPr>
          <a:xfrm flipH="1" flipV="1">
            <a:off x="1495425" y="2960134"/>
            <a:ext cx="714375" cy="245006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13" idx="2"/>
          </p:cNvCxnSpPr>
          <p:nvPr/>
        </p:nvCxnSpPr>
        <p:spPr>
          <a:xfrm flipH="1" flipV="1">
            <a:off x="1495425" y="2960134"/>
            <a:ext cx="4339319" cy="245006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0602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User classes</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dirty="0"/>
              <a:t>Most products of any size have diverse  users with different expectations and goals. </a:t>
            </a:r>
          </a:p>
          <a:p>
            <a:pPr algn="just">
              <a:buFont typeface="Wingdings" panose="05000000000000000000" pitchFamily="2" charset="2"/>
              <a:buChar char="q"/>
            </a:pPr>
            <a:r>
              <a:rPr lang="en-US" dirty="0"/>
              <a:t>Rather than thinking of “the user” in singular, spend some time identifying the multiple user classes and their roles and privileges for your product.</a:t>
            </a:r>
          </a:p>
        </p:txBody>
      </p:sp>
    </p:spTree>
    <p:extLst>
      <p:ext uri="{BB962C8B-B14F-4D97-AF65-F5344CB8AC3E}">
        <p14:creationId xmlns:p14="http://schemas.microsoft.com/office/powerpoint/2010/main" val="131039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Classifying Users</a:t>
            </a:r>
          </a:p>
        </p:txBody>
      </p:sp>
      <p:sp>
        <p:nvSpPr>
          <p:cNvPr id="3" name="Content Placeholder 2"/>
          <p:cNvSpPr>
            <a:spLocks noGrp="1"/>
          </p:cNvSpPr>
          <p:nvPr>
            <p:ph idx="1"/>
          </p:nvPr>
        </p:nvSpPr>
        <p:spPr>
          <a:xfrm>
            <a:off x="762000" y="1447800"/>
            <a:ext cx="7772400" cy="4114800"/>
          </a:xfrm>
        </p:spPr>
        <p:txBody>
          <a:bodyPr/>
          <a:lstStyle/>
          <a:p>
            <a:pPr>
              <a:buFont typeface="Wingdings" panose="05000000000000000000" pitchFamily="2" charset="2"/>
              <a:buChar char="q"/>
            </a:pPr>
            <a:endParaRPr lang="en-US" sz="2000" dirty="0"/>
          </a:p>
          <a:p>
            <a:pPr>
              <a:buFont typeface="Wingdings" panose="05000000000000000000" pitchFamily="2" charset="2"/>
              <a:buChar char="q"/>
            </a:pPr>
            <a:r>
              <a:rPr lang="en-US" sz="2000" dirty="0"/>
              <a:t>Their access privilege or security levels (such as ordinary user, guest user, administrator)</a:t>
            </a:r>
          </a:p>
          <a:p>
            <a:pPr>
              <a:buFont typeface="Wingdings" panose="05000000000000000000" pitchFamily="2" charset="2"/>
              <a:buChar char="q"/>
            </a:pPr>
            <a:r>
              <a:rPr lang="en-US" sz="2000" dirty="0"/>
              <a:t>The tasks they perform during their business operations</a:t>
            </a:r>
          </a:p>
          <a:p>
            <a:pPr>
              <a:buFont typeface="Wingdings" panose="05000000000000000000" pitchFamily="2" charset="2"/>
              <a:buChar char="q"/>
            </a:pPr>
            <a:r>
              <a:rPr lang="en-US" sz="2000" dirty="0"/>
              <a:t>The features they use</a:t>
            </a:r>
          </a:p>
          <a:p>
            <a:pPr>
              <a:buFont typeface="Wingdings" panose="05000000000000000000" pitchFamily="2" charset="2"/>
              <a:buChar char="q"/>
            </a:pPr>
            <a:r>
              <a:rPr lang="en-US" sz="2000" dirty="0"/>
              <a:t>The frequency with which they use the product</a:t>
            </a:r>
          </a:p>
          <a:p>
            <a:pPr>
              <a:buFont typeface="Wingdings" panose="05000000000000000000" pitchFamily="2" charset="2"/>
              <a:buChar char="q"/>
            </a:pPr>
            <a:r>
              <a:rPr lang="en-US" sz="2000" dirty="0"/>
              <a:t>Their application domain experience and computer systems expertise</a:t>
            </a:r>
          </a:p>
          <a:p>
            <a:pPr>
              <a:buFont typeface="Wingdings" panose="05000000000000000000" pitchFamily="2" charset="2"/>
              <a:buChar char="q"/>
            </a:pPr>
            <a:r>
              <a:rPr lang="en-US" sz="2000" dirty="0"/>
              <a:t>The platforms they will be using (desktop PCs, laptop PCs, tablets, smartphones, specialized devices)</a:t>
            </a:r>
          </a:p>
          <a:p>
            <a:pPr>
              <a:buFont typeface="Wingdings" panose="05000000000000000000" pitchFamily="2" charset="2"/>
              <a:buChar char="q"/>
            </a:pPr>
            <a:r>
              <a:rPr lang="en-US" sz="2000" dirty="0"/>
              <a:t>Their native language</a:t>
            </a:r>
          </a:p>
          <a:p>
            <a:pPr>
              <a:buFont typeface="Wingdings" panose="05000000000000000000" pitchFamily="2" charset="2"/>
              <a:buChar char="q"/>
            </a:pPr>
            <a:r>
              <a:rPr lang="en-US" sz="2000" dirty="0"/>
              <a:t>Whether they will interact with the system directly or indirectly</a:t>
            </a:r>
          </a:p>
          <a:p>
            <a:pPr>
              <a:buFont typeface="Wingdings" panose="05000000000000000000" pitchFamily="2" charset="2"/>
              <a:buChar char="q"/>
            </a:pPr>
            <a:endParaRPr lang="en-US" sz="2000" dirty="0"/>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252114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Classifying user classes</a:t>
            </a:r>
          </a:p>
        </p:txBody>
      </p:sp>
      <p:sp>
        <p:nvSpPr>
          <p:cNvPr id="3" name="Content Placeholder 2"/>
          <p:cNvSpPr>
            <a:spLocks noGrp="1"/>
          </p:cNvSpPr>
          <p:nvPr>
            <p:ph idx="1"/>
          </p:nvPr>
        </p:nvSpPr>
        <p:spPr>
          <a:xfrm>
            <a:off x="838200" y="1447800"/>
            <a:ext cx="7772400" cy="4114800"/>
          </a:xfrm>
        </p:spPr>
        <p:txBody>
          <a:bodyPr/>
          <a:lstStyle/>
          <a:p>
            <a:pPr>
              <a:buFont typeface="Wingdings" panose="05000000000000000000" pitchFamily="2" charset="2"/>
              <a:buChar char="q"/>
            </a:pPr>
            <a:r>
              <a:rPr lang="en-US" sz="2800" dirty="0"/>
              <a:t>Departments that participate in the business process.</a:t>
            </a:r>
          </a:p>
          <a:p>
            <a:pPr>
              <a:buFont typeface="Wingdings" panose="05000000000000000000" pitchFamily="2" charset="2"/>
              <a:buChar char="q"/>
            </a:pPr>
            <a:r>
              <a:rPr lang="en-US" sz="2800" dirty="0"/>
              <a:t>Departments that are affected by the business process.</a:t>
            </a:r>
          </a:p>
          <a:p>
            <a:pPr>
              <a:buFont typeface="Wingdings" panose="05000000000000000000" pitchFamily="2" charset="2"/>
              <a:buChar char="q"/>
            </a:pPr>
            <a:r>
              <a:rPr lang="en-US" sz="2800" dirty="0"/>
              <a:t>Departments or role names in which either direct or indirect users might be found.</a:t>
            </a:r>
          </a:p>
          <a:p>
            <a:pPr>
              <a:buFont typeface="Wingdings" panose="05000000000000000000" pitchFamily="2" charset="2"/>
              <a:buChar char="q"/>
            </a:pPr>
            <a:r>
              <a:rPr lang="en-US" sz="2800" dirty="0"/>
              <a:t>User classes that span multiple departments.</a:t>
            </a:r>
          </a:p>
          <a:p>
            <a:pPr>
              <a:buFont typeface="Wingdings" panose="05000000000000000000" pitchFamily="2" charset="2"/>
              <a:buChar char="q"/>
            </a:pPr>
            <a:r>
              <a:rPr lang="en-US" sz="2800" dirty="0"/>
              <a:t>Departments that might have an interface to external stakeholders outside the company.</a:t>
            </a:r>
          </a:p>
        </p:txBody>
      </p:sp>
    </p:spTree>
    <p:extLst>
      <p:ext uri="{BB962C8B-B14F-4D97-AF65-F5344CB8AC3E}">
        <p14:creationId xmlns:p14="http://schemas.microsoft.com/office/powerpoint/2010/main" val="73509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 portion of the organization chart for Contoso Pharmaceuticals</a:t>
            </a:r>
          </a:p>
        </p:txBody>
      </p:sp>
      <p:pic>
        <p:nvPicPr>
          <p:cNvPr id="4" name="Content Placeholder 3"/>
          <p:cNvPicPr>
            <a:picLocks noGrp="1" noChangeAspect="1"/>
          </p:cNvPicPr>
          <p:nvPr>
            <p:ph idx="1"/>
          </p:nvPr>
        </p:nvPicPr>
        <p:blipFill>
          <a:blip r:embed="rId2"/>
          <a:stretch>
            <a:fillRect/>
          </a:stretch>
        </p:blipFill>
        <p:spPr>
          <a:xfrm>
            <a:off x="533400" y="2057400"/>
            <a:ext cx="8192199" cy="2743200"/>
          </a:xfrm>
          <a:prstGeom prst="rect">
            <a:avLst/>
          </a:prstGeom>
        </p:spPr>
      </p:pic>
    </p:spTree>
    <p:extLst>
      <p:ext uri="{BB962C8B-B14F-4D97-AF65-F5344CB8AC3E}">
        <p14:creationId xmlns:p14="http://schemas.microsoft.com/office/powerpoint/2010/main" val="2592138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0"/>
            <a:ext cx="7772400" cy="1143000"/>
          </a:xfrm>
        </p:spPr>
        <p:txBody>
          <a:bodyPr/>
          <a:lstStyle/>
          <a:p>
            <a:r>
              <a:rPr lang="en-US" sz="2800" dirty="0"/>
              <a:t>User classes for the Chemical Tracking System</a:t>
            </a:r>
          </a:p>
        </p:txBody>
      </p:sp>
      <p:pic>
        <p:nvPicPr>
          <p:cNvPr id="4" name="Content Placeholder 3"/>
          <p:cNvPicPr>
            <a:picLocks noGrp="1" noChangeAspect="1"/>
          </p:cNvPicPr>
          <p:nvPr>
            <p:ph idx="1"/>
          </p:nvPr>
        </p:nvPicPr>
        <p:blipFill>
          <a:blip r:embed="rId2"/>
          <a:stretch>
            <a:fillRect/>
          </a:stretch>
        </p:blipFill>
        <p:spPr>
          <a:xfrm>
            <a:off x="884237" y="1112293"/>
            <a:ext cx="8259763" cy="5099506"/>
          </a:xfrm>
          <a:prstGeom prst="rect">
            <a:avLst/>
          </a:prstGeom>
        </p:spPr>
      </p:pic>
    </p:spTree>
    <p:extLst>
      <p:ext uri="{BB962C8B-B14F-4D97-AF65-F5344CB8AC3E}">
        <p14:creationId xmlns:p14="http://schemas.microsoft.com/office/powerpoint/2010/main" val="1294088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1173163" y="76200"/>
            <a:ext cx="7772400" cy="1143000"/>
          </a:xfrm>
        </p:spPr>
        <p:txBody>
          <a:bodyPr/>
          <a:lstStyle/>
          <a:p>
            <a:r>
              <a:rPr lang="en-US" altLang="en-US" sz="2800" dirty="0"/>
              <a:t>Onion model: for identifying stakeholders</a:t>
            </a:r>
          </a:p>
        </p:txBody>
      </p:sp>
      <p:pic>
        <p:nvPicPr>
          <p:cNvPr id="2457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1013" y="989013"/>
            <a:ext cx="5564187" cy="541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5370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173163" y="76200"/>
            <a:ext cx="7772400" cy="1143000"/>
          </a:xfrm>
        </p:spPr>
        <p:txBody>
          <a:bodyPr/>
          <a:lstStyle/>
          <a:p>
            <a:r>
              <a:rPr lang="en-US" altLang="en-US"/>
              <a:t>Requirement Elicitation</a:t>
            </a:r>
          </a:p>
        </p:txBody>
      </p:sp>
      <p:sp>
        <p:nvSpPr>
          <p:cNvPr id="19459" name="Content Placeholder 2"/>
          <p:cNvSpPr>
            <a:spLocks noGrp="1"/>
          </p:cNvSpPr>
          <p:nvPr>
            <p:ph idx="1"/>
          </p:nvPr>
        </p:nvSpPr>
        <p:spPr>
          <a:xfrm>
            <a:off x="762000" y="1295400"/>
            <a:ext cx="7772400" cy="4114800"/>
          </a:xfrm>
        </p:spPr>
        <p:txBody>
          <a:bodyPr/>
          <a:lstStyle/>
          <a:p>
            <a:pPr algn="just">
              <a:buFont typeface="Wingdings" panose="05000000000000000000" pitchFamily="2" charset="2"/>
              <a:buChar char="q"/>
            </a:pPr>
            <a:r>
              <a:rPr lang="en-US" altLang="en-US" sz="2000" dirty="0"/>
              <a:t>It is the first</a:t>
            </a:r>
            <a:r>
              <a:rPr lang="ur-PK" altLang="en-US" sz="2000" dirty="0"/>
              <a:t> </a:t>
            </a:r>
            <a:r>
              <a:rPr lang="en-US" altLang="en-US" sz="2000" dirty="0"/>
              <a:t>stage in building an </a:t>
            </a:r>
            <a:r>
              <a:rPr lang="en-US" altLang="en-US" sz="2000" b="1" dirty="0"/>
              <a:t>understanding of the problem</a:t>
            </a:r>
            <a:r>
              <a:rPr lang="ur-PK" altLang="en-US" sz="2000" dirty="0"/>
              <a:t> </a:t>
            </a:r>
            <a:r>
              <a:rPr lang="en-US" altLang="en-US" sz="2000" dirty="0"/>
              <a:t>the software is required to solve. </a:t>
            </a:r>
            <a:endParaRPr lang="ur-PK" altLang="en-US" sz="2000" dirty="0"/>
          </a:p>
          <a:p>
            <a:pPr algn="just">
              <a:buFont typeface="Wingdings" panose="05000000000000000000" pitchFamily="2" charset="2"/>
              <a:buChar char="q"/>
            </a:pPr>
            <a:r>
              <a:rPr lang="en-US" altLang="en-US" sz="2000" dirty="0"/>
              <a:t>It is fundamentally</a:t>
            </a:r>
            <a:r>
              <a:rPr lang="ur-PK" altLang="en-US" sz="2000" dirty="0"/>
              <a:t> </a:t>
            </a:r>
            <a:r>
              <a:rPr lang="en-US" altLang="en-US" sz="2000" dirty="0"/>
              <a:t>a human activity and is where the </a:t>
            </a:r>
            <a:r>
              <a:rPr lang="en-US" altLang="en-US" sz="2000" b="1" dirty="0"/>
              <a:t>stakeholders</a:t>
            </a:r>
            <a:r>
              <a:rPr lang="ur-PK" altLang="en-US" sz="2000" b="1" dirty="0"/>
              <a:t> </a:t>
            </a:r>
            <a:r>
              <a:rPr lang="en-US" altLang="en-US" sz="2000" b="1" dirty="0"/>
              <a:t>are identified</a:t>
            </a:r>
            <a:r>
              <a:rPr lang="en-US" altLang="en-US" sz="2000" dirty="0"/>
              <a:t> and </a:t>
            </a:r>
            <a:r>
              <a:rPr lang="en-US" altLang="en-US" sz="2000" b="1" dirty="0"/>
              <a:t>relationships established</a:t>
            </a:r>
            <a:r>
              <a:rPr lang="ur-PK" altLang="en-US" sz="2000" b="1" dirty="0"/>
              <a:t> </a:t>
            </a:r>
            <a:r>
              <a:rPr lang="en-US" altLang="en-US" sz="2000" dirty="0"/>
              <a:t>between the development team and the customer</a:t>
            </a:r>
            <a:endParaRPr lang="ur-PK" altLang="en-US" sz="2000" dirty="0"/>
          </a:p>
          <a:p>
            <a:pPr algn="just">
              <a:buFont typeface="Wingdings" panose="05000000000000000000" pitchFamily="2" charset="2"/>
              <a:buChar char="q"/>
            </a:pPr>
            <a:r>
              <a:rPr lang="en-US" altLang="en-US" sz="2000" dirty="0"/>
              <a:t>One of the fundamental principles of a good requirements elicitation process is that of </a:t>
            </a:r>
            <a:r>
              <a:rPr lang="en-US" altLang="en-US" sz="2000" b="1" dirty="0"/>
              <a:t>effective communication</a:t>
            </a:r>
            <a:r>
              <a:rPr lang="en-US" altLang="en-US" sz="2000" dirty="0"/>
              <a:t> between the various stakeholders.</a:t>
            </a:r>
          </a:p>
          <a:p>
            <a:pPr algn="just">
              <a:buFont typeface="Wingdings" panose="05000000000000000000" pitchFamily="2" charset="2"/>
              <a:buChar char="q"/>
            </a:pPr>
            <a:r>
              <a:rPr lang="en-US" altLang="en-US" sz="2000" dirty="0"/>
              <a:t>This communication continues through the entire Software Development Life Cycle (SDLC) process with different stakeholders at different points in time.</a:t>
            </a:r>
          </a:p>
          <a:p>
            <a:pPr>
              <a:buFont typeface="Wingdings" panose="05000000000000000000" pitchFamily="2" charset="2"/>
              <a:buChar char="q"/>
            </a:pPr>
            <a:r>
              <a:rPr lang="en-US" altLang="en-US" sz="2000" dirty="0"/>
              <a:t>Before development begins, requirements specialists may form the channel for this communication. </a:t>
            </a:r>
          </a:p>
          <a:p>
            <a:pPr>
              <a:buFont typeface="Wingdings" panose="05000000000000000000" pitchFamily="2" charset="2"/>
              <a:buChar char="q"/>
            </a:pPr>
            <a:r>
              <a:rPr lang="en-US" altLang="en-US" sz="2000" b="1" dirty="0"/>
              <a:t>They must mediate between the domain of the software users (and other stakeholders) and the technical world of the software engineer.</a:t>
            </a:r>
          </a:p>
        </p:txBody>
      </p:sp>
    </p:spTree>
    <p:extLst>
      <p:ext uri="{BB962C8B-B14F-4D97-AF65-F5344CB8AC3E}">
        <p14:creationId xmlns:p14="http://schemas.microsoft.com/office/powerpoint/2010/main" val="21109070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459">
                                            <p:txEl>
                                              <p:pRg st="5" end="5"/>
                                            </p:txEl>
                                          </p:spTgt>
                                        </p:tgtEl>
                                        <p:attrNameLst>
                                          <p:attrName>style.visibility</p:attrName>
                                        </p:attrNameLst>
                                      </p:cBhvr>
                                      <p:to>
                                        <p:strVal val="visible"/>
                                      </p:to>
                                    </p:set>
                                    <p:anim calcmode="lin" valueType="num">
                                      <p:cBhvr additive="base">
                                        <p:cTn id="37"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173163" y="381000"/>
            <a:ext cx="7772400" cy="609600"/>
          </a:xfrm>
        </p:spPr>
        <p:txBody>
          <a:bodyPr/>
          <a:lstStyle/>
          <a:p>
            <a:r>
              <a:rPr lang="en-US" altLang="en-US" sz="2800" b="1"/>
              <a:t>Operational Stakeholders within ‘The System’</a:t>
            </a:r>
            <a:r>
              <a:rPr lang="en-US" altLang="en-US" sz="2800"/>
              <a:t/>
            </a:r>
            <a:br>
              <a:rPr lang="en-US" altLang="en-US" sz="2800"/>
            </a:br>
            <a:endParaRPr lang="en-US" altLang="en-US" sz="2800"/>
          </a:p>
        </p:txBody>
      </p:sp>
      <p:sp>
        <p:nvSpPr>
          <p:cNvPr id="3" name="Content Placeholder 2"/>
          <p:cNvSpPr>
            <a:spLocks noGrp="1"/>
          </p:cNvSpPr>
          <p:nvPr>
            <p:ph idx="1"/>
          </p:nvPr>
        </p:nvSpPr>
        <p:spPr>
          <a:xfrm>
            <a:off x="381000" y="1066800"/>
            <a:ext cx="8564563" cy="4114800"/>
          </a:xfrm>
        </p:spPr>
        <p:txBody>
          <a:bodyPr/>
          <a:lstStyle/>
          <a:p>
            <a:pPr algn="just">
              <a:buFont typeface="Wingdings" panose="05000000000000000000" pitchFamily="2" charset="2"/>
              <a:buChar char="q"/>
            </a:pPr>
            <a:r>
              <a:rPr lang="en-US" altLang="en-US" sz="2400" dirty="0"/>
              <a:t>The innermost ring of the onion (around its solid </a:t>
            </a:r>
            <a:r>
              <a:rPr lang="en-US" altLang="en-US" sz="2400" dirty="0" err="1"/>
              <a:t>centre</a:t>
            </a:r>
            <a:r>
              <a:rPr lang="en-US" altLang="en-US" sz="2400" dirty="0"/>
              <a:t>) is ‘the system’. </a:t>
            </a:r>
          </a:p>
          <a:p>
            <a:pPr algn="just">
              <a:buFont typeface="Wingdings" panose="05000000000000000000" pitchFamily="2" charset="2"/>
              <a:buChar char="q"/>
            </a:pPr>
            <a:r>
              <a:rPr lang="en-US" altLang="en-US" sz="2400" dirty="0"/>
              <a:t>This means the people, procedures and products that together deliver results to the world outside. </a:t>
            </a:r>
          </a:p>
          <a:p>
            <a:pPr algn="just">
              <a:buFont typeface="Wingdings" panose="05000000000000000000" pitchFamily="2" charset="2"/>
              <a:buChar char="q"/>
            </a:pPr>
            <a:r>
              <a:rPr lang="en-US" altLang="en-US" sz="2400" dirty="0"/>
              <a:t>Notice that ‘the system’ is not the same as a product, a service,</a:t>
            </a:r>
          </a:p>
          <a:p>
            <a:pPr algn="just">
              <a:buFont typeface="Wingdings" panose="05000000000000000000" pitchFamily="2" charset="2"/>
              <a:buChar char="q"/>
            </a:pPr>
            <a:r>
              <a:rPr lang="en-US" altLang="en-US" sz="2400" dirty="0"/>
              <a:t>The people who form part of the system around a product or service are the operational stakeholders: they take part in day-to-day operations.</a:t>
            </a:r>
          </a:p>
          <a:p>
            <a:pPr algn="just">
              <a:buFont typeface="Wingdings" panose="05000000000000000000" pitchFamily="2" charset="2"/>
              <a:buChar char="q"/>
            </a:pPr>
            <a:r>
              <a:rPr lang="en-US" altLang="en-US" sz="2400" dirty="0"/>
              <a:t>Typical systems contain several operational roles</a:t>
            </a:r>
          </a:p>
          <a:p>
            <a:pPr algn="just">
              <a:buFont typeface="Wingdings" panose="05000000000000000000" pitchFamily="2" charset="2"/>
              <a:buChar char="q"/>
            </a:pPr>
            <a:r>
              <a:rPr lang="en-US" altLang="en-US" sz="2400" dirty="0"/>
              <a:t>In a complex system, such as a warship or a manufacturing plant, there may be hundreds of different operational roles.</a:t>
            </a:r>
          </a:p>
        </p:txBody>
      </p:sp>
    </p:spTree>
    <p:extLst>
      <p:ext uri="{BB962C8B-B14F-4D97-AF65-F5344CB8AC3E}">
        <p14:creationId xmlns:p14="http://schemas.microsoft.com/office/powerpoint/2010/main" val="9157924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p:txBody>
          <a:bodyPr/>
          <a:lstStyle/>
          <a:p>
            <a:r>
              <a:rPr lang="en-US" altLang="en-US" sz="2400" b="1"/>
              <a:t>Operational Stakeholders within ‘The System’</a:t>
            </a:r>
            <a:endParaRPr lang="en-US" altLang="en-US" sz="2400"/>
          </a:p>
        </p:txBody>
      </p:sp>
      <p:pic>
        <p:nvPicPr>
          <p:cNvPr id="2662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7475" y="1981200"/>
            <a:ext cx="8509000" cy="262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1954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a:xfrm>
            <a:off x="457200" y="-152400"/>
            <a:ext cx="8229600" cy="1143000"/>
          </a:xfrm>
        </p:spPr>
        <p:txBody>
          <a:bodyPr/>
          <a:lstStyle/>
          <a:p>
            <a:r>
              <a:rPr lang="en-US" altLang="en-US" sz="2000" b="1"/>
              <a:t>Stakeholders in the Containing System and Wider Environment</a:t>
            </a:r>
            <a:br>
              <a:rPr lang="en-US" altLang="en-US" sz="2000" b="1"/>
            </a:br>
            <a:r>
              <a:rPr lang="en-US" altLang="en-US" sz="2000" b="1" i="1"/>
              <a:t>Beneficiaries: Who’s it for?</a:t>
            </a:r>
            <a:endParaRPr lang="en-US" altLang="en-US" sz="2000"/>
          </a:p>
        </p:txBody>
      </p:sp>
      <p:sp>
        <p:nvSpPr>
          <p:cNvPr id="4" name="Content Placeholder 3"/>
          <p:cNvSpPr>
            <a:spLocks noGrp="1"/>
          </p:cNvSpPr>
          <p:nvPr>
            <p:ph idx="1"/>
          </p:nvPr>
        </p:nvSpPr>
        <p:spPr>
          <a:xfrm>
            <a:off x="685800" y="838200"/>
            <a:ext cx="8229600" cy="457200"/>
          </a:xfrm>
        </p:spPr>
        <p:txBody>
          <a:bodyPr/>
          <a:lstStyle/>
          <a:p>
            <a:pPr marL="0" indent="0">
              <a:buFontTx/>
              <a:buNone/>
              <a:defRPr/>
            </a:pPr>
            <a:r>
              <a:rPr lang="en-US" sz="1800" i="1" dirty="0"/>
              <a:t>The man who pays the piper calls the tune.</a:t>
            </a:r>
          </a:p>
          <a:p>
            <a:pPr>
              <a:defRPr/>
            </a:pPr>
            <a:endParaRPr lang="en-US" sz="2400" dirty="0"/>
          </a:p>
        </p:txBody>
      </p:sp>
      <p:pic>
        <p:nvPicPr>
          <p:cNvPr id="2765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8075" y="1284288"/>
            <a:ext cx="6130925" cy="552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4831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z="3200" b="1"/>
              <a:t>System beneficiaries</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altLang="en-US" sz="2400"/>
              <a:t>Functional Beneficiary</a:t>
            </a:r>
          </a:p>
          <a:p>
            <a:pPr>
              <a:buFont typeface="Wingdings" panose="05000000000000000000" pitchFamily="2" charset="2"/>
              <a:buChar char="q"/>
            </a:pPr>
            <a:r>
              <a:rPr lang="en-US" altLang="en-US" sz="2400"/>
              <a:t>The intended beneficiaries of the tram service are the </a:t>
            </a:r>
            <a:r>
              <a:rPr lang="en-US" altLang="en-US" sz="2400" b="1"/>
              <a:t>passengers</a:t>
            </a:r>
            <a:r>
              <a:rPr lang="en-US" altLang="en-US" sz="2400"/>
              <a:t>, who pay to be carried along the tram’s route. In fact, the service is for them.</a:t>
            </a:r>
          </a:p>
          <a:p>
            <a:pPr>
              <a:buFont typeface="Wingdings" panose="05000000000000000000" pitchFamily="2" charset="2"/>
              <a:buChar char="q"/>
            </a:pPr>
            <a:r>
              <a:rPr lang="en-US" altLang="en-US" sz="2400"/>
              <a:t>Other beneficiaries</a:t>
            </a:r>
            <a:endParaRPr lang="en-US" altLang="en-US" sz="2000"/>
          </a:p>
          <a:p>
            <a:pPr lvl="1">
              <a:buFont typeface="Wingdings" panose="05000000000000000000" pitchFamily="2" charset="2"/>
              <a:buChar char="q"/>
            </a:pPr>
            <a:r>
              <a:rPr lang="en-US" altLang="en-US" sz="2000"/>
              <a:t>politicians</a:t>
            </a:r>
          </a:p>
        </p:txBody>
      </p:sp>
    </p:spTree>
    <p:extLst>
      <p:ext uri="{BB962C8B-B14F-4D97-AF65-F5344CB8AC3E}">
        <p14:creationId xmlns:p14="http://schemas.microsoft.com/office/powerpoint/2010/main" val="1540631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971800" y="-228600"/>
            <a:ext cx="3962400" cy="838200"/>
          </a:xfrm>
        </p:spPr>
        <p:txBody>
          <a:bodyPr/>
          <a:lstStyle/>
          <a:p>
            <a:r>
              <a:rPr lang="en-US" altLang="en-US" sz="3200" b="1"/>
              <a:t>Regulators</a:t>
            </a:r>
          </a:p>
        </p:txBody>
      </p:sp>
      <p:sp>
        <p:nvSpPr>
          <p:cNvPr id="3" name="Content Placeholder 2"/>
          <p:cNvSpPr>
            <a:spLocks noGrp="1"/>
          </p:cNvSpPr>
          <p:nvPr>
            <p:ph idx="1"/>
          </p:nvPr>
        </p:nvSpPr>
        <p:spPr>
          <a:xfrm>
            <a:off x="1066800" y="533400"/>
            <a:ext cx="7772400" cy="4114800"/>
          </a:xfrm>
        </p:spPr>
        <p:txBody>
          <a:bodyPr/>
          <a:lstStyle/>
          <a:p>
            <a:pPr>
              <a:buFont typeface="Wingdings" panose="05000000000000000000" pitchFamily="2" charset="2"/>
              <a:buChar char="q"/>
            </a:pPr>
            <a:r>
              <a:rPr lang="en-US" altLang="en-US" sz="2000" b="1" dirty="0"/>
              <a:t>Regulators</a:t>
            </a:r>
          </a:p>
          <a:p>
            <a:pPr lvl="1">
              <a:buFont typeface="Wingdings" panose="05000000000000000000" pitchFamily="2" charset="2"/>
              <a:buChar char="q"/>
            </a:pPr>
            <a:r>
              <a:rPr lang="en-US" altLang="en-US" sz="2000" dirty="0"/>
              <a:t>Financial correctness</a:t>
            </a:r>
          </a:p>
          <a:p>
            <a:pPr lvl="1">
              <a:buFont typeface="Wingdings" panose="05000000000000000000" pitchFamily="2" charset="2"/>
              <a:buChar char="q"/>
            </a:pPr>
            <a:r>
              <a:rPr lang="en-US" altLang="en-US" sz="2000" dirty="0"/>
              <a:t>Food</a:t>
            </a:r>
          </a:p>
          <a:p>
            <a:pPr lvl="1">
              <a:buFont typeface="Wingdings" panose="05000000000000000000" pitchFamily="2" charset="2"/>
              <a:buChar char="q"/>
            </a:pPr>
            <a:r>
              <a:rPr lang="en-US" altLang="en-US" sz="2000" dirty="0"/>
              <a:t>Medicine</a:t>
            </a:r>
          </a:p>
          <a:p>
            <a:pPr lvl="1">
              <a:buFont typeface="Wingdings" panose="05000000000000000000" pitchFamily="2" charset="2"/>
              <a:buChar char="q"/>
            </a:pPr>
            <a:r>
              <a:rPr lang="en-US" altLang="en-US" sz="2000" dirty="0"/>
              <a:t>Railways</a:t>
            </a:r>
          </a:p>
          <a:p>
            <a:pPr>
              <a:buFont typeface="Wingdings" panose="05000000000000000000" pitchFamily="2" charset="2"/>
              <a:buChar char="q"/>
            </a:pPr>
            <a:r>
              <a:rPr lang="en-US" altLang="en-US" sz="2000" b="1" dirty="0"/>
              <a:t>Regulations</a:t>
            </a:r>
          </a:p>
          <a:p>
            <a:pPr>
              <a:buFont typeface="Wingdings" panose="05000000000000000000" pitchFamily="2" charset="2"/>
              <a:buChar char="q"/>
            </a:pPr>
            <a:r>
              <a:rPr lang="en-US" altLang="en-US" sz="2000" dirty="0"/>
              <a:t>Standards and regulations can be seen as </a:t>
            </a:r>
            <a:r>
              <a:rPr lang="en-US" altLang="en-US" sz="2000" b="1" i="1" dirty="0"/>
              <a:t>reusable sets of requirements</a:t>
            </a:r>
            <a:r>
              <a:rPr lang="en-US" altLang="en-US" sz="2000" b="1" dirty="0"/>
              <a:t> </a:t>
            </a:r>
            <a:r>
              <a:rPr lang="en-US" altLang="en-US" sz="2000" dirty="0"/>
              <a:t>that are shared between all systems in a domain.</a:t>
            </a:r>
          </a:p>
          <a:p>
            <a:pPr lvl="1">
              <a:buFont typeface="Wingdings" panose="05000000000000000000" pitchFamily="2" charset="2"/>
              <a:buChar char="q"/>
            </a:pPr>
            <a:r>
              <a:rPr lang="en-US" altLang="en-US" sz="2000" b="1" dirty="0"/>
              <a:t>Legislations:</a:t>
            </a:r>
            <a:r>
              <a:rPr lang="en-US" altLang="en-US" sz="2000" dirty="0"/>
              <a:t> Laws passed by the parliament</a:t>
            </a:r>
          </a:p>
          <a:p>
            <a:pPr lvl="1">
              <a:buFont typeface="Wingdings" panose="05000000000000000000" pitchFamily="2" charset="2"/>
              <a:buChar char="q"/>
            </a:pPr>
            <a:r>
              <a:rPr lang="en-US" altLang="en-US" sz="2000" b="1" dirty="0"/>
              <a:t>International standards:</a:t>
            </a:r>
            <a:r>
              <a:rPr lang="en-US" altLang="en-US" sz="2000" dirty="0"/>
              <a:t> Imposed by bodies such as International Standard organization</a:t>
            </a:r>
          </a:p>
          <a:p>
            <a:pPr lvl="1">
              <a:buFont typeface="Wingdings" panose="05000000000000000000" pitchFamily="2" charset="2"/>
              <a:buChar char="q"/>
            </a:pPr>
            <a:r>
              <a:rPr lang="en-US" altLang="en-US" sz="2000" b="1" dirty="0"/>
              <a:t>national standards: </a:t>
            </a:r>
            <a:r>
              <a:rPr lang="en-US" altLang="en-US" sz="2000" dirty="0"/>
              <a:t>imposed by general standards bodies such as the British Standards Institution</a:t>
            </a:r>
          </a:p>
          <a:p>
            <a:pPr lvl="1">
              <a:buFont typeface="Wingdings" panose="05000000000000000000" pitchFamily="2" charset="2"/>
              <a:buChar char="q"/>
            </a:pPr>
            <a:r>
              <a:rPr lang="en-US" altLang="en-US" sz="2000" b="1" dirty="0"/>
              <a:t>industry ‘best practice’ and ‘guidance: </a:t>
            </a:r>
            <a:r>
              <a:rPr lang="en-US" altLang="en-US" sz="2000" dirty="0"/>
              <a:t>which are often essentially mandatory within an industry, especially where safety is concerned</a:t>
            </a:r>
          </a:p>
          <a:p>
            <a:pPr lvl="1">
              <a:buFont typeface="Wingdings" panose="05000000000000000000" pitchFamily="2" charset="2"/>
              <a:buChar char="q"/>
            </a:pPr>
            <a:r>
              <a:rPr lang="en-US" altLang="en-US" sz="2000" b="1" dirty="0"/>
              <a:t>company standards: </a:t>
            </a:r>
            <a:r>
              <a:rPr lang="en-US" altLang="en-US" sz="2000" dirty="0"/>
              <a:t>imposing a software development process.</a:t>
            </a:r>
          </a:p>
          <a:p>
            <a:pPr>
              <a:buFont typeface="Wingdings" panose="05000000000000000000" pitchFamily="2" charset="2"/>
              <a:buChar char="q"/>
            </a:pPr>
            <a:endParaRPr lang="en-US" altLang="en-US" sz="2000" dirty="0"/>
          </a:p>
          <a:p>
            <a:pPr lvl="1">
              <a:buFont typeface="Wingdings" panose="05000000000000000000" pitchFamily="2" charset="2"/>
              <a:buChar char="q"/>
            </a:pPr>
            <a:endParaRPr lang="en-US" altLang="en-US" sz="2000" dirty="0"/>
          </a:p>
        </p:txBody>
      </p:sp>
    </p:spTree>
    <p:extLst>
      <p:ext uri="{BB962C8B-B14F-4D97-AF65-F5344CB8AC3E}">
        <p14:creationId xmlns:p14="http://schemas.microsoft.com/office/powerpoint/2010/main" val="1041874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173163" y="228600"/>
            <a:ext cx="7772400" cy="1143000"/>
          </a:xfrm>
        </p:spPr>
        <p:txBody>
          <a:bodyPr/>
          <a:lstStyle/>
          <a:p>
            <a:r>
              <a:rPr lang="en-US" altLang="en-US" b="1" i="1"/>
              <a:t>Interfacing stakeholder</a:t>
            </a:r>
            <a:endParaRPr lang="en-US" altLang="en-US"/>
          </a:p>
        </p:txBody>
      </p:sp>
      <p:sp>
        <p:nvSpPr>
          <p:cNvPr id="3" name="Content Placeholder 2"/>
          <p:cNvSpPr>
            <a:spLocks noGrp="1"/>
          </p:cNvSpPr>
          <p:nvPr>
            <p:ph idx="1"/>
          </p:nvPr>
        </p:nvSpPr>
        <p:spPr>
          <a:xfrm>
            <a:off x="914400" y="1447800"/>
            <a:ext cx="7772400" cy="4114800"/>
          </a:xfrm>
        </p:spPr>
        <p:txBody>
          <a:bodyPr/>
          <a:lstStyle/>
          <a:p>
            <a:pPr algn="just">
              <a:buFont typeface="Wingdings" panose="05000000000000000000" pitchFamily="2" charset="2"/>
              <a:buChar char="q"/>
            </a:pPr>
            <a:r>
              <a:rPr lang="en-US" altLang="en-US" sz="2400"/>
              <a:t>Almost every system has significant interfaces to other systems, services or businesses</a:t>
            </a:r>
          </a:p>
          <a:p>
            <a:pPr algn="just">
              <a:buFont typeface="Wingdings" panose="05000000000000000000" pitchFamily="2" charset="2"/>
              <a:buChar char="q"/>
            </a:pPr>
            <a:r>
              <a:rPr lang="en-US" altLang="en-US" sz="2400"/>
              <a:t>For example, many devices such as laptop computers and mobile phones have a Bluetooth short-range radio interface, allowing them to exchange data with other Bluetooth-compatible devices.</a:t>
            </a:r>
          </a:p>
          <a:p>
            <a:pPr algn="just">
              <a:buFont typeface="Wingdings" panose="05000000000000000000" pitchFamily="2" charset="2"/>
              <a:buChar char="q"/>
            </a:pPr>
            <a:r>
              <a:rPr lang="en-US" altLang="en-US" sz="2400"/>
              <a:t>Identifying the systems or services that you need to interface to is obviously a vital step towards creating the right requirements and the right product. </a:t>
            </a:r>
          </a:p>
          <a:p>
            <a:pPr algn="just">
              <a:buFont typeface="Wingdings" panose="05000000000000000000" pitchFamily="2" charset="2"/>
              <a:buChar char="q"/>
            </a:pPr>
            <a:r>
              <a:rPr lang="en-US" altLang="en-US" sz="2400"/>
              <a:t>The project or organisation responsible for the other end of each interface is an important stakeholder in your project.</a:t>
            </a:r>
          </a:p>
        </p:txBody>
      </p:sp>
    </p:spTree>
    <p:extLst>
      <p:ext uri="{BB962C8B-B14F-4D97-AF65-F5344CB8AC3E}">
        <p14:creationId xmlns:p14="http://schemas.microsoft.com/office/powerpoint/2010/main" val="29001598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173163" y="-76200"/>
            <a:ext cx="7772400" cy="1143000"/>
          </a:xfrm>
        </p:spPr>
        <p:txBody>
          <a:bodyPr/>
          <a:lstStyle/>
          <a:p>
            <a:r>
              <a:rPr lang="en-US" altLang="en-US" sz="3000" b="1" i="1"/>
              <a:t>Negative Stakeholders</a:t>
            </a:r>
            <a:endParaRPr lang="en-US" altLang="en-US" sz="3000"/>
          </a:p>
        </p:txBody>
      </p:sp>
      <p:sp>
        <p:nvSpPr>
          <p:cNvPr id="31747" name="Content Placeholder 2"/>
          <p:cNvSpPr>
            <a:spLocks noGrp="1"/>
          </p:cNvSpPr>
          <p:nvPr>
            <p:ph idx="1"/>
          </p:nvPr>
        </p:nvSpPr>
        <p:spPr>
          <a:xfrm>
            <a:off x="838200" y="990600"/>
            <a:ext cx="7772400" cy="4114800"/>
          </a:xfrm>
        </p:spPr>
        <p:txBody>
          <a:bodyPr/>
          <a:lstStyle/>
          <a:p>
            <a:pPr>
              <a:buFont typeface="Wingdings" panose="05000000000000000000" pitchFamily="2" charset="2"/>
              <a:buChar char="q"/>
            </a:pPr>
            <a:r>
              <a:rPr lang="en-US" altLang="en-US" sz="2000" dirty="0"/>
              <a:t>Negative stakeholders range in attitude from peaceful opposition to active hostility. </a:t>
            </a:r>
          </a:p>
          <a:p>
            <a:pPr>
              <a:buFont typeface="Wingdings" panose="05000000000000000000" pitchFamily="2" charset="2"/>
              <a:buChar char="q"/>
            </a:pPr>
            <a:r>
              <a:rPr lang="en-US" altLang="en-US" sz="2000" dirty="0"/>
              <a:t>for example, writing letters to the government and collecting signatures to oppose the construction of a road, airport, shopping </a:t>
            </a:r>
            <a:r>
              <a:rPr lang="en-US" altLang="en-US" sz="2000" dirty="0" err="1"/>
              <a:t>centre</a:t>
            </a:r>
            <a:r>
              <a:rPr lang="en-US" altLang="en-US" sz="2000" dirty="0"/>
              <a:t> or power station that threatens to destroy assets valued by the stakeholders.</a:t>
            </a:r>
          </a:p>
          <a:p>
            <a:pPr lvl="1">
              <a:buFont typeface="Wingdings" panose="05000000000000000000" pitchFamily="2" charset="2"/>
              <a:buChar char="q"/>
            </a:pPr>
            <a:r>
              <a:rPr lang="en-US" altLang="en-US" sz="2000" dirty="0"/>
              <a:t>historic buildings, </a:t>
            </a:r>
          </a:p>
          <a:p>
            <a:pPr lvl="1">
              <a:buFont typeface="Wingdings" panose="05000000000000000000" pitchFamily="2" charset="2"/>
              <a:buChar char="q"/>
            </a:pPr>
            <a:r>
              <a:rPr lang="en-US" altLang="en-US" sz="2000" dirty="0"/>
              <a:t>the natural environment and wildlife </a:t>
            </a:r>
          </a:p>
          <a:p>
            <a:pPr lvl="1">
              <a:buFont typeface="Wingdings" panose="05000000000000000000" pitchFamily="2" charset="2"/>
              <a:buChar char="q"/>
            </a:pPr>
            <a:r>
              <a:rPr lang="en-US" altLang="en-US" sz="2000" dirty="0"/>
              <a:t>existing jobs and businesses</a:t>
            </a:r>
          </a:p>
          <a:p>
            <a:pPr lvl="1">
              <a:buFont typeface="Wingdings" panose="05000000000000000000" pitchFamily="2" charset="2"/>
              <a:buChar char="q"/>
            </a:pPr>
            <a:r>
              <a:rPr lang="en-US" altLang="en-US" sz="2000" dirty="0"/>
              <a:t>Safety, peace, quietness, privacy</a:t>
            </a:r>
          </a:p>
          <a:p>
            <a:pPr>
              <a:buFont typeface="Wingdings" panose="05000000000000000000" pitchFamily="2" charset="2"/>
              <a:buChar char="q"/>
            </a:pPr>
            <a:r>
              <a:rPr lang="en-US" altLang="en-US" sz="2000" dirty="0"/>
              <a:t>They may threaten or cause harm to a project, intentionally or incidentally. </a:t>
            </a:r>
          </a:p>
          <a:p>
            <a:pPr>
              <a:buFont typeface="Wingdings" panose="05000000000000000000" pitchFamily="2" charset="2"/>
              <a:buChar char="q"/>
            </a:pPr>
            <a:r>
              <a:rPr lang="en-US" altLang="en-US" sz="2000" dirty="0"/>
              <a:t>Your competitors may not wish your project to succeed, but they will generally stay within the law in their opposition to it.</a:t>
            </a:r>
          </a:p>
        </p:txBody>
      </p:sp>
    </p:spTree>
    <p:extLst>
      <p:ext uri="{BB962C8B-B14F-4D97-AF65-F5344CB8AC3E}">
        <p14:creationId xmlns:p14="http://schemas.microsoft.com/office/powerpoint/2010/main" val="236697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 calcmode="lin" valueType="num">
                                      <p:cBhvr additive="base">
                                        <p:cTn id="17"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174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1747">
                                            <p:txEl>
                                              <p:pRg st="3" end="3"/>
                                            </p:txEl>
                                          </p:spTgt>
                                        </p:tgtEl>
                                        <p:attrNameLst>
                                          <p:attrName>style.visibility</p:attrName>
                                        </p:attrNameLst>
                                      </p:cBhvr>
                                      <p:to>
                                        <p:strVal val="visible"/>
                                      </p:to>
                                    </p:set>
                                    <p:anim calcmode="lin" valueType="num">
                                      <p:cBhvr additive="base">
                                        <p:cTn id="21"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174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1747">
                                            <p:txEl>
                                              <p:pRg st="4" end="4"/>
                                            </p:txEl>
                                          </p:spTgt>
                                        </p:tgtEl>
                                        <p:attrNameLst>
                                          <p:attrName>style.visibility</p:attrName>
                                        </p:attrNameLst>
                                      </p:cBhvr>
                                      <p:to>
                                        <p:strVal val="visible"/>
                                      </p:to>
                                    </p:set>
                                    <p:anim calcmode="lin" valueType="num">
                                      <p:cBhvr additive="base">
                                        <p:cTn id="25"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174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1747">
                                            <p:txEl>
                                              <p:pRg st="5" end="5"/>
                                            </p:txEl>
                                          </p:spTgt>
                                        </p:tgtEl>
                                        <p:attrNameLst>
                                          <p:attrName>style.visibility</p:attrName>
                                        </p:attrNameLst>
                                      </p:cBhvr>
                                      <p:to>
                                        <p:strVal val="visible"/>
                                      </p:to>
                                    </p:set>
                                    <p:anim calcmode="lin" valueType="num">
                                      <p:cBhvr additive="base">
                                        <p:cTn id="29" dur="5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17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1747">
                                            <p:txEl>
                                              <p:pRg st="6" end="6"/>
                                            </p:txEl>
                                          </p:spTgt>
                                        </p:tgtEl>
                                        <p:attrNameLst>
                                          <p:attrName>style.visibility</p:attrName>
                                        </p:attrNameLst>
                                      </p:cBhvr>
                                      <p:to>
                                        <p:strVal val="visible"/>
                                      </p:to>
                                    </p:set>
                                    <p:anim calcmode="lin" valueType="num">
                                      <p:cBhvr additive="base">
                                        <p:cTn id="35" dur="500" fill="hold"/>
                                        <p:tgtEl>
                                          <p:spTgt spid="31747">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17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1747">
                                            <p:txEl>
                                              <p:pRg st="7" end="7"/>
                                            </p:txEl>
                                          </p:spTgt>
                                        </p:tgtEl>
                                        <p:attrNameLst>
                                          <p:attrName>style.visibility</p:attrName>
                                        </p:attrNameLst>
                                      </p:cBhvr>
                                      <p:to>
                                        <p:strVal val="visible"/>
                                      </p:to>
                                    </p:set>
                                    <p:anim calcmode="lin" valueType="num">
                                      <p:cBhvr additive="base">
                                        <p:cTn id="41" dur="500" fill="hold"/>
                                        <p:tgtEl>
                                          <p:spTgt spid="31747">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174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173163" y="0"/>
            <a:ext cx="7772400" cy="1143000"/>
          </a:xfrm>
        </p:spPr>
        <p:txBody>
          <a:bodyPr/>
          <a:lstStyle/>
          <a:p>
            <a:r>
              <a:rPr lang="en-US" altLang="en-US" sz="4000" b="1" i="1"/>
              <a:t>Negative Stakeholders</a:t>
            </a:r>
            <a:endParaRPr lang="en-US" altLang="en-US" sz="4000"/>
          </a:p>
        </p:txBody>
      </p:sp>
      <p:sp>
        <p:nvSpPr>
          <p:cNvPr id="32771" name="Content Placeholder 2"/>
          <p:cNvSpPr>
            <a:spLocks noGrp="1"/>
          </p:cNvSpPr>
          <p:nvPr>
            <p:ph idx="1"/>
          </p:nvPr>
        </p:nvSpPr>
        <p:spPr>
          <a:xfrm>
            <a:off x="533400" y="1295400"/>
            <a:ext cx="8153400" cy="4114800"/>
          </a:xfrm>
        </p:spPr>
        <p:txBody>
          <a:bodyPr/>
          <a:lstStyle/>
          <a:p>
            <a:pPr algn="just">
              <a:buFont typeface="Wingdings" panose="05000000000000000000" pitchFamily="2" charset="2"/>
              <a:buChar char="q"/>
            </a:pPr>
            <a:r>
              <a:rPr lang="en-US" altLang="en-US" sz="2000" b="1" dirty="0"/>
              <a:t>Security threats also come in many shapes: </a:t>
            </a:r>
          </a:p>
          <a:p>
            <a:pPr lvl="1" algn="just">
              <a:buFont typeface="Wingdings" panose="05000000000000000000" pitchFamily="2" charset="2"/>
              <a:buChar char="q"/>
            </a:pPr>
            <a:r>
              <a:rPr lang="en-US" altLang="en-US" sz="2000" dirty="0"/>
              <a:t>thieves, vandals, hackers, disgruntled employees, criminal gangs using viruses and malware, military enemies</a:t>
            </a:r>
          </a:p>
          <a:p>
            <a:pPr lvl="1" algn="just">
              <a:buFont typeface="Wingdings" panose="05000000000000000000" pitchFamily="2" charset="2"/>
              <a:buChar char="q"/>
            </a:pPr>
            <a:r>
              <a:rPr lang="en-US" altLang="en-US" sz="2000" dirty="0"/>
              <a:t>Thieves and hackers may be opportunistic, rather than intentionally hostile. The others are, presumably hostile by intention.</a:t>
            </a:r>
          </a:p>
          <a:p>
            <a:pPr algn="just">
              <a:buFont typeface="Wingdings" panose="05000000000000000000" pitchFamily="2" charset="2"/>
              <a:buChar char="q"/>
            </a:pPr>
            <a:r>
              <a:rPr lang="en-US" altLang="en-US" sz="2000" dirty="0"/>
              <a:t>For military systems, the enemy is a key stakeholder. He may use any means to confuse, disrupt, deceive or destroy. </a:t>
            </a:r>
          </a:p>
          <a:p>
            <a:pPr algn="just">
              <a:buFont typeface="Wingdings" panose="05000000000000000000" pitchFamily="2" charset="2"/>
              <a:buChar char="q"/>
            </a:pPr>
            <a:r>
              <a:rPr lang="en-US" altLang="en-US" sz="2000" dirty="0"/>
              <a:t>Countering these threats leads to many of the requirements on military equipment, for qualities such as data integrity, confidentiality and survivability</a:t>
            </a:r>
          </a:p>
          <a:p>
            <a:pPr algn="just">
              <a:buFont typeface="Wingdings" panose="05000000000000000000" pitchFamily="2" charset="2"/>
              <a:buChar char="q"/>
            </a:pPr>
            <a:r>
              <a:rPr lang="en-US" altLang="en-US" sz="2000" dirty="0"/>
              <a:t>the public are becoming concerned about data protection for reasons of privacy and financial security. </a:t>
            </a:r>
          </a:p>
          <a:p>
            <a:pPr algn="just">
              <a:buFont typeface="Wingdings" panose="05000000000000000000" pitchFamily="2" charset="2"/>
              <a:buChar char="q"/>
            </a:pPr>
            <a:r>
              <a:rPr lang="en-US" altLang="en-US" sz="2000" dirty="0"/>
              <a:t>Online advertising techniques such as stealthy data collection have recently created a storm of protest on the web.</a:t>
            </a:r>
          </a:p>
        </p:txBody>
      </p:sp>
    </p:spTree>
    <p:extLst>
      <p:ext uri="{BB962C8B-B14F-4D97-AF65-F5344CB8AC3E}">
        <p14:creationId xmlns:p14="http://schemas.microsoft.com/office/powerpoint/2010/main" val="43804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anim calcmode="lin" valueType="num">
                                      <p:cBhvr additive="base">
                                        <p:cTn id="11" dur="5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277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 calcmode="lin" valueType="num">
                                      <p:cBhvr additive="base">
                                        <p:cTn id="15"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27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2771">
                                            <p:txEl>
                                              <p:pRg st="3" end="3"/>
                                            </p:txEl>
                                          </p:spTgt>
                                        </p:tgtEl>
                                        <p:attrNameLst>
                                          <p:attrName>style.visibility</p:attrName>
                                        </p:attrNameLst>
                                      </p:cBhvr>
                                      <p:to>
                                        <p:strVal val="visible"/>
                                      </p:to>
                                    </p:set>
                                    <p:anim calcmode="lin" valueType="num">
                                      <p:cBhvr additive="base">
                                        <p:cTn id="21" dur="5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27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 calcmode="lin" valueType="num">
                                      <p:cBhvr additive="base">
                                        <p:cTn id="27" dur="5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27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2771">
                                            <p:txEl>
                                              <p:pRg st="5" end="5"/>
                                            </p:txEl>
                                          </p:spTgt>
                                        </p:tgtEl>
                                        <p:attrNameLst>
                                          <p:attrName>style.visibility</p:attrName>
                                        </p:attrNameLst>
                                      </p:cBhvr>
                                      <p:to>
                                        <p:strVal val="visible"/>
                                      </p:to>
                                    </p:set>
                                    <p:anim calcmode="lin" valueType="num">
                                      <p:cBhvr additive="base">
                                        <p:cTn id="33" dur="500" fill="hold"/>
                                        <p:tgtEl>
                                          <p:spTgt spid="32771">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27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2771">
                                            <p:txEl>
                                              <p:pRg st="6" end="6"/>
                                            </p:txEl>
                                          </p:spTgt>
                                        </p:tgtEl>
                                        <p:attrNameLst>
                                          <p:attrName>style.visibility</p:attrName>
                                        </p:attrNameLst>
                                      </p:cBhvr>
                                      <p:to>
                                        <p:strVal val="visible"/>
                                      </p:to>
                                    </p:set>
                                    <p:anim calcmode="lin" valueType="num">
                                      <p:cBhvr additive="base">
                                        <p:cTn id="39" dur="500" fill="hold"/>
                                        <p:tgtEl>
                                          <p:spTgt spid="32771">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27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295400" y="152400"/>
            <a:ext cx="7772400" cy="1143000"/>
          </a:xfrm>
        </p:spPr>
        <p:txBody>
          <a:bodyPr/>
          <a:lstStyle/>
          <a:p>
            <a:r>
              <a:rPr lang="en-US" altLang="en-US" sz="3600" b="1" i="1"/>
              <a:t>Sponsor and Champion</a:t>
            </a:r>
            <a:endParaRPr lang="en-US" altLang="en-US" sz="3600"/>
          </a:p>
        </p:txBody>
      </p:sp>
      <p:sp>
        <p:nvSpPr>
          <p:cNvPr id="33795" name="Content Placeholder 2"/>
          <p:cNvSpPr>
            <a:spLocks noGrp="1"/>
          </p:cNvSpPr>
          <p:nvPr>
            <p:ph idx="1"/>
          </p:nvPr>
        </p:nvSpPr>
        <p:spPr>
          <a:xfrm>
            <a:off x="762000" y="1600200"/>
            <a:ext cx="7772400" cy="4114800"/>
          </a:xfrm>
        </p:spPr>
        <p:txBody>
          <a:bodyPr/>
          <a:lstStyle/>
          <a:p>
            <a:pPr algn="just">
              <a:buFont typeface="Wingdings" panose="05000000000000000000" pitchFamily="2" charset="2"/>
              <a:buChar char="q"/>
            </a:pPr>
            <a:r>
              <a:rPr lang="en-US" altLang="en-US" sz="2000" b="1" dirty="0"/>
              <a:t>Without a sponsor your project will be short lived.</a:t>
            </a:r>
          </a:p>
          <a:p>
            <a:pPr lvl="1" algn="just">
              <a:buFont typeface="Wingdings" panose="05000000000000000000" pitchFamily="2" charset="2"/>
              <a:buChar char="q"/>
            </a:pPr>
            <a:r>
              <a:rPr lang="en-US" altLang="en-US" sz="2000" dirty="0"/>
              <a:t>In both commercial companies and public service, money is generally in shorter supply than ideas for how to spend it. </a:t>
            </a:r>
          </a:p>
          <a:p>
            <a:pPr lvl="1" algn="just">
              <a:buFont typeface="Wingdings" panose="05000000000000000000" pitchFamily="2" charset="2"/>
              <a:buChar char="q"/>
            </a:pPr>
            <a:r>
              <a:rPr lang="en-US" altLang="en-US" sz="2000" dirty="0"/>
              <a:t>Therefore, departments usually compete for resources</a:t>
            </a:r>
          </a:p>
          <a:p>
            <a:pPr lvl="1" algn="just">
              <a:buFont typeface="Wingdings" panose="05000000000000000000" pitchFamily="2" charset="2"/>
              <a:buChar char="q"/>
            </a:pPr>
            <a:r>
              <a:rPr lang="en-US" altLang="en-US" sz="2000" dirty="0"/>
              <a:t>Any project that receives funding may be watched jealously for signs of weakness so that it may be killed off and its funds appropriated for something else.</a:t>
            </a:r>
          </a:p>
          <a:p>
            <a:pPr lvl="1" algn="just">
              <a:buFont typeface="Wingdings" panose="05000000000000000000" pitchFamily="2" charset="2"/>
              <a:buChar char="q"/>
            </a:pPr>
            <a:r>
              <a:rPr lang="en-US" altLang="en-US" sz="2000" dirty="0"/>
              <a:t>The sponsor provides development funding for a project.</a:t>
            </a:r>
          </a:p>
          <a:p>
            <a:pPr algn="just">
              <a:buFont typeface="Wingdings" panose="05000000000000000000" pitchFamily="2" charset="2"/>
              <a:buChar char="q"/>
            </a:pPr>
            <a:r>
              <a:rPr lang="en-US" altLang="en-US" sz="2000" b="1" dirty="0"/>
              <a:t>The Champion</a:t>
            </a:r>
            <a:r>
              <a:rPr lang="en-US" altLang="en-US" sz="2000" dirty="0"/>
              <a:t> </a:t>
            </a:r>
          </a:p>
          <a:p>
            <a:pPr lvl="1" algn="just">
              <a:buFont typeface="Wingdings" panose="05000000000000000000" pitchFamily="2" charset="2"/>
              <a:buChar char="q"/>
            </a:pPr>
            <a:r>
              <a:rPr lang="en-US" altLang="en-US" sz="2000" dirty="0"/>
              <a:t>has to be someone with enough power in the organization to protect the project against ‘political’ threats</a:t>
            </a:r>
          </a:p>
        </p:txBody>
      </p:sp>
    </p:spTree>
    <p:extLst>
      <p:ext uri="{BB962C8B-B14F-4D97-AF65-F5344CB8AC3E}">
        <p14:creationId xmlns:p14="http://schemas.microsoft.com/office/powerpoint/2010/main" val="4104131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anim calcmode="lin" valueType="num">
                                      <p:cBhvr additive="base">
                                        <p:cTn id="11" dur="5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379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anim calcmode="lin" valueType="num">
                                      <p:cBhvr additive="base">
                                        <p:cTn id="15"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379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anim calcmode="lin" valueType="num">
                                      <p:cBhvr additive="base">
                                        <p:cTn id="19" dur="500" fill="hold"/>
                                        <p:tgtEl>
                                          <p:spTgt spid="337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79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anim calcmode="lin" valueType="num">
                                      <p:cBhvr additive="base">
                                        <p:cTn id="23"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37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3795">
                                            <p:txEl>
                                              <p:pRg st="5" end="5"/>
                                            </p:txEl>
                                          </p:spTgt>
                                        </p:tgtEl>
                                        <p:attrNameLst>
                                          <p:attrName>style.visibility</p:attrName>
                                        </p:attrNameLst>
                                      </p:cBhvr>
                                      <p:to>
                                        <p:strVal val="visible"/>
                                      </p:to>
                                    </p:set>
                                    <p:anim calcmode="lin" valueType="num">
                                      <p:cBhvr additive="base">
                                        <p:cTn id="29" dur="500" fill="hold"/>
                                        <p:tgtEl>
                                          <p:spTgt spid="3379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379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3795">
                                            <p:txEl>
                                              <p:pRg st="6" end="6"/>
                                            </p:txEl>
                                          </p:spTgt>
                                        </p:tgtEl>
                                        <p:attrNameLst>
                                          <p:attrName>style.visibility</p:attrName>
                                        </p:attrNameLst>
                                      </p:cBhvr>
                                      <p:to>
                                        <p:strVal val="visible"/>
                                      </p:to>
                                    </p:set>
                                    <p:anim calcmode="lin" valueType="num">
                                      <p:cBhvr additive="base">
                                        <p:cTn id="33" dur="5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37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z="3200" b="1" dirty="0"/>
              <a:t>How to begin “Identifying Stakeholders”</a:t>
            </a:r>
            <a:endParaRPr lang="en-US" altLang="en-US" sz="3200" dirty="0"/>
          </a:p>
        </p:txBody>
      </p:sp>
      <p:sp>
        <p:nvSpPr>
          <p:cNvPr id="3" name="Content Placeholder 2"/>
          <p:cNvSpPr>
            <a:spLocks noGrp="1"/>
          </p:cNvSpPr>
          <p:nvPr>
            <p:ph idx="1"/>
          </p:nvPr>
        </p:nvSpPr>
        <p:spPr>
          <a:xfrm>
            <a:off x="914400" y="1981200"/>
            <a:ext cx="7772400" cy="4114800"/>
          </a:xfrm>
        </p:spPr>
        <p:txBody>
          <a:bodyPr/>
          <a:lstStyle/>
          <a:p>
            <a:pPr algn="just">
              <a:buFont typeface="Wingdings" panose="05000000000000000000" pitchFamily="2" charset="2"/>
              <a:buChar char="q"/>
            </a:pPr>
            <a:r>
              <a:rPr lang="en-US" altLang="en-US" sz="2800" dirty="0"/>
              <a:t>By asking your sponsor or client;</a:t>
            </a:r>
          </a:p>
          <a:p>
            <a:pPr algn="just">
              <a:buFont typeface="Wingdings" panose="05000000000000000000" pitchFamily="2" charset="2"/>
              <a:buChar char="q"/>
            </a:pPr>
            <a:r>
              <a:rPr lang="en-US" altLang="en-US" sz="2800" dirty="0"/>
              <a:t>By examining what is and what isn’t shown on an organization chart;</a:t>
            </a:r>
          </a:p>
          <a:p>
            <a:pPr algn="just">
              <a:buFont typeface="Wingdings" panose="05000000000000000000" pitchFamily="2" charset="2"/>
              <a:buChar char="q"/>
            </a:pPr>
            <a:r>
              <a:rPr lang="en-US" altLang="en-US" sz="2800" dirty="0"/>
              <a:t>with a template such as the ‘onion model’;</a:t>
            </a:r>
          </a:p>
          <a:p>
            <a:pPr algn="just">
              <a:buFont typeface="Wingdings" panose="05000000000000000000" pitchFamily="2" charset="2"/>
              <a:buChar char="q"/>
            </a:pPr>
            <a:r>
              <a:rPr lang="en-US" altLang="en-US" sz="2800" dirty="0"/>
              <a:t>By comparison with similar projects;</a:t>
            </a:r>
          </a:p>
        </p:txBody>
      </p:sp>
    </p:spTree>
    <p:extLst>
      <p:ext uri="{BB962C8B-B14F-4D97-AF65-F5344CB8AC3E}">
        <p14:creationId xmlns:p14="http://schemas.microsoft.com/office/powerpoint/2010/main" val="29861624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Establishing Business Requirements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684116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0"/>
            <a:ext cx="7772400" cy="1143000"/>
          </a:xfrm>
        </p:spPr>
        <p:txBody>
          <a:bodyPr>
            <a:noAutofit/>
          </a:bodyPr>
          <a:lstStyle/>
          <a:p>
            <a:r>
              <a:rPr lang="en-US" sz="3200" b="1" dirty="0"/>
              <a:t>Establishing the business requirements</a:t>
            </a:r>
            <a:endParaRPr lang="en-US" sz="3200" dirty="0"/>
          </a:p>
        </p:txBody>
      </p:sp>
      <p:sp>
        <p:nvSpPr>
          <p:cNvPr id="3" name="Content Placeholder 2"/>
          <p:cNvSpPr>
            <a:spLocks noGrp="1"/>
          </p:cNvSpPr>
          <p:nvPr>
            <p:ph idx="1"/>
          </p:nvPr>
        </p:nvSpPr>
        <p:spPr>
          <a:xfrm>
            <a:off x="609600" y="990600"/>
            <a:ext cx="7772400" cy="4114800"/>
          </a:xfrm>
        </p:spPr>
        <p:txBody>
          <a:bodyPr>
            <a:noAutofit/>
          </a:bodyPr>
          <a:lstStyle/>
          <a:p>
            <a:pPr algn="just">
              <a:buFont typeface="Wingdings" panose="05000000000000000000" pitchFamily="2" charset="2"/>
              <a:buChar char="q"/>
            </a:pPr>
            <a:r>
              <a:rPr lang="en-US" sz="2200" dirty="0"/>
              <a:t>Business requirements </a:t>
            </a:r>
          </a:p>
          <a:p>
            <a:pPr lvl="1" algn="just">
              <a:buFont typeface="Wingdings" panose="05000000000000000000" pitchFamily="2" charset="2"/>
              <a:buChar char="q"/>
            </a:pPr>
            <a:r>
              <a:rPr lang="en-US" sz="2200" b="1" dirty="0"/>
              <a:t>set of information</a:t>
            </a:r>
            <a:r>
              <a:rPr lang="en-US" sz="2200" dirty="0"/>
              <a:t> that, describes </a:t>
            </a:r>
            <a:r>
              <a:rPr lang="en-US" sz="2200" b="1" dirty="0"/>
              <a:t>a need </a:t>
            </a:r>
            <a:r>
              <a:rPr lang="en-US" sz="2200" dirty="0"/>
              <a:t>that leads to one or more </a:t>
            </a:r>
            <a:r>
              <a:rPr lang="en-US" sz="2200" b="1" dirty="0"/>
              <a:t>projects to deliver a solution </a:t>
            </a:r>
            <a:r>
              <a:rPr lang="en-US" sz="2200" dirty="0"/>
              <a:t>and the desired </a:t>
            </a:r>
            <a:r>
              <a:rPr lang="en-US" sz="2200" b="1" dirty="0"/>
              <a:t>ultimate business outcomes</a:t>
            </a:r>
          </a:p>
          <a:p>
            <a:pPr algn="just">
              <a:buFont typeface="Wingdings" panose="05000000000000000000" pitchFamily="2" charset="2"/>
              <a:buChar char="q"/>
            </a:pPr>
            <a:r>
              <a:rPr lang="en-US" sz="2200" dirty="0"/>
              <a:t>Business opportunities, business objectives, success metrics, and a vision statement make up the business requirements.</a:t>
            </a:r>
          </a:p>
          <a:p>
            <a:pPr algn="just">
              <a:buFont typeface="Wingdings" panose="05000000000000000000" pitchFamily="2" charset="2"/>
              <a:buChar char="q"/>
            </a:pPr>
            <a:r>
              <a:rPr lang="en-US" sz="2200" dirty="0"/>
              <a:t>Business requirements issues must be resolved before the functional and nonfunctional requirements can be fully specified. </a:t>
            </a:r>
          </a:p>
          <a:p>
            <a:pPr algn="just">
              <a:buFont typeface="Wingdings" panose="05000000000000000000" pitchFamily="2" charset="2"/>
              <a:buChar char="q"/>
            </a:pPr>
            <a:r>
              <a:rPr lang="en-US" sz="2200" dirty="0"/>
              <a:t>The business requirements provide a reference for making decisions about proposed requirement changes and enhancements.</a:t>
            </a:r>
          </a:p>
        </p:txBody>
      </p:sp>
    </p:spTree>
    <p:extLst>
      <p:ext uri="{BB962C8B-B14F-4D97-AF65-F5344CB8AC3E}">
        <p14:creationId xmlns:p14="http://schemas.microsoft.com/office/powerpoint/2010/main" val="358647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sz="4000" b="1" dirty="0"/>
              <a:t>Product vision and project scope</a:t>
            </a:r>
            <a:endParaRPr lang="en-US" sz="4000" dirty="0"/>
          </a:p>
        </p:txBody>
      </p:sp>
      <p:sp>
        <p:nvSpPr>
          <p:cNvPr id="3" name="Content Placeholder 2"/>
          <p:cNvSpPr>
            <a:spLocks noGrp="1"/>
          </p:cNvSpPr>
          <p:nvPr>
            <p:ph idx="1"/>
          </p:nvPr>
        </p:nvSpPr>
        <p:spPr>
          <a:xfrm>
            <a:off x="685800" y="1143000"/>
            <a:ext cx="7772400" cy="4114800"/>
          </a:xfrm>
        </p:spPr>
        <p:txBody>
          <a:bodyPr>
            <a:noAutofit/>
          </a:bodyPr>
          <a:lstStyle/>
          <a:p>
            <a:pPr>
              <a:buFont typeface="Wingdings" panose="05000000000000000000" pitchFamily="2" charset="2"/>
              <a:buChar char="q"/>
            </a:pPr>
            <a:r>
              <a:rPr lang="en-US" sz="1800" dirty="0"/>
              <a:t>Two core elements of the business requirements are the vision and the scope. </a:t>
            </a:r>
          </a:p>
          <a:p>
            <a:pPr>
              <a:buFont typeface="Wingdings" panose="05000000000000000000" pitchFamily="2" charset="2"/>
              <a:buChar char="q"/>
            </a:pPr>
            <a:r>
              <a:rPr lang="en-US" sz="1800" dirty="0"/>
              <a:t>The </a:t>
            </a:r>
            <a:r>
              <a:rPr lang="en-US" sz="1800" i="1" dirty="0"/>
              <a:t>product vision </a:t>
            </a:r>
          </a:p>
          <a:p>
            <a:pPr lvl="1">
              <a:buFont typeface="Wingdings" panose="05000000000000000000" pitchFamily="2" charset="2"/>
              <a:buChar char="q"/>
            </a:pPr>
            <a:r>
              <a:rPr lang="en-US" sz="1600" b="1" dirty="0"/>
              <a:t>describes the ultimate product</a:t>
            </a:r>
            <a:r>
              <a:rPr lang="en-US" sz="1600" dirty="0"/>
              <a:t> that will achieve the </a:t>
            </a:r>
            <a:r>
              <a:rPr lang="en-US" sz="1600" b="1" dirty="0"/>
              <a:t>business objectives</a:t>
            </a:r>
            <a:r>
              <a:rPr lang="en-US" sz="1600" dirty="0"/>
              <a:t>. </a:t>
            </a:r>
          </a:p>
          <a:p>
            <a:pPr lvl="2">
              <a:buFont typeface="Wingdings" panose="05000000000000000000" pitchFamily="2" charset="2"/>
              <a:buChar char="q"/>
            </a:pPr>
            <a:r>
              <a:rPr lang="en-US" sz="1600" dirty="0"/>
              <a:t>This product could serve as the complete solution for the business requirements or as just a portion of the solution. </a:t>
            </a:r>
          </a:p>
          <a:p>
            <a:pPr lvl="1">
              <a:buFont typeface="Wingdings" panose="05000000000000000000" pitchFamily="2" charset="2"/>
              <a:buChar char="q"/>
            </a:pPr>
            <a:r>
              <a:rPr lang="en-US" sz="1600" dirty="0"/>
              <a:t>The vision describes </a:t>
            </a:r>
            <a:r>
              <a:rPr lang="en-US" sz="1600" b="1" dirty="0"/>
              <a:t>what the product is about</a:t>
            </a:r>
            <a:r>
              <a:rPr lang="en-US" sz="1600" dirty="0"/>
              <a:t> and what it ultimately could become.</a:t>
            </a:r>
          </a:p>
          <a:p>
            <a:pPr lvl="1">
              <a:buFont typeface="Wingdings" panose="05000000000000000000" pitchFamily="2" charset="2"/>
              <a:buChar char="q"/>
            </a:pPr>
            <a:r>
              <a:rPr lang="en-US" sz="1600" dirty="0"/>
              <a:t>It provides the </a:t>
            </a:r>
            <a:r>
              <a:rPr lang="en-US" sz="1600" b="1" dirty="0"/>
              <a:t>context for making decisions</a:t>
            </a:r>
            <a:r>
              <a:rPr lang="en-US" sz="1600" dirty="0"/>
              <a:t> throughout the product’s life, and it aligns all stakeholders in a common direction. </a:t>
            </a:r>
          </a:p>
          <a:p>
            <a:pPr>
              <a:buFont typeface="Wingdings" panose="05000000000000000000" pitchFamily="2" charset="2"/>
              <a:buChar char="q"/>
            </a:pPr>
            <a:r>
              <a:rPr lang="en-US" sz="1800" dirty="0"/>
              <a:t>The </a:t>
            </a:r>
            <a:r>
              <a:rPr lang="en-US" sz="1800" i="1" dirty="0"/>
              <a:t>project scope </a:t>
            </a:r>
          </a:p>
          <a:p>
            <a:pPr lvl="1">
              <a:buFont typeface="Wingdings" panose="05000000000000000000" pitchFamily="2" charset="2"/>
              <a:buChar char="q"/>
            </a:pPr>
            <a:r>
              <a:rPr lang="en-US" sz="1600" dirty="0"/>
              <a:t>identifies what portion of the ultimate product vision the current project or development iteration will address. The statement of scope draws the boundary between what’s in and what’s out for this project.</a:t>
            </a:r>
          </a:p>
          <a:p>
            <a:pPr>
              <a:buFont typeface="Wingdings" panose="05000000000000000000" pitchFamily="2" charset="2"/>
              <a:buChar char="q"/>
            </a:pPr>
            <a:r>
              <a:rPr lang="en-US" sz="1800" dirty="0"/>
              <a:t>The product vision ensures that we all know where we are hoping to go eventually. </a:t>
            </a:r>
          </a:p>
          <a:p>
            <a:pPr>
              <a:buFont typeface="Wingdings" panose="05000000000000000000" pitchFamily="2" charset="2"/>
              <a:buChar char="q"/>
            </a:pPr>
            <a:r>
              <a:rPr lang="en-US" sz="1800" dirty="0"/>
              <a:t>The project scope ensures that we are all talking about the same thing for the immediate project or iteration</a:t>
            </a:r>
          </a:p>
        </p:txBody>
      </p:sp>
      <p:sp>
        <p:nvSpPr>
          <p:cNvPr id="4" name="Rectangle 3"/>
          <p:cNvSpPr/>
          <p:nvPr/>
        </p:nvSpPr>
        <p:spPr>
          <a:xfrm>
            <a:off x="914400" y="1219200"/>
            <a:ext cx="7391400" cy="1015663"/>
          </a:xfrm>
          <a:prstGeom prst="rect">
            <a:avLst/>
          </a:prstGeom>
          <a:solidFill>
            <a:schemeClr val="bg2">
              <a:lumMod val="60000"/>
              <a:lumOff val="40000"/>
            </a:schemeClr>
          </a:solidFill>
        </p:spPr>
        <p:txBody>
          <a:bodyPr wrap="square">
            <a:spAutoFit/>
          </a:bodyPr>
          <a:lstStyle/>
          <a:p>
            <a:pPr algn="ctr">
              <a:defRPr/>
            </a:pPr>
            <a:r>
              <a:rPr lang="en-US" sz="2000" b="1" dirty="0"/>
              <a:t>Google’s vision </a:t>
            </a:r>
          </a:p>
          <a:p>
            <a:pPr>
              <a:defRPr/>
            </a:pPr>
            <a:r>
              <a:rPr lang="en-US" sz="2000" b="1" dirty="0"/>
              <a:t>To Organize the world’s information and make it universally accessible and useful.</a:t>
            </a:r>
          </a:p>
        </p:txBody>
      </p:sp>
      <p:sp>
        <p:nvSpPr>
          <p:cNvPr id="5" name="Rectangle 4"/>
          <p:cNvSpPr/>
          <p:nvPr/>
        </p:nvSpPr>
        <p:spPr>
          <a:xfrm>
            <a:off x="914400" y="2489537"/>
            <a:ext cx="7391400" cy="1323439"/>
          </a:xfrm>
          <a:prstGeom prst="rect">
            <a:avLst/>
          </a:prstGeom>
          <a:solidFill>
            <a:schemeClr val="bg2">
              <a:lumMod val="60000"/>
              <a:lumOff val="40000"/>
            </a:schemeClr>
          </a:solidFill>
        </p:spPr>
        <p:txBody>
          <a:bodyPr wrap="square">
            <a:spAutoFit/>
          </a:bodyPr>
          <a:lstStyle/>
          <a:p>
            <a:pPr algn="ctr">
              <a:defRPr/>
            </a:pPr>
            <a:r>
              <a:rPr lang="en-US" sz="2000" b="1" dirty="0"/>
              <a:t>Steve jobs Apple vision statement: </a:t>
            </a:r>
          </a:p>
          <a:p>
            <a:pPr algn="ctr">
              <a:defRPr/>
            </a:pPr>
            <a:r>
              <a:rPr lang="en-US" sz="2000" b="1" dirty="0"/>
              <a:t>To make a contribution to the world by making tools for the mind that advance humankind.</a:t>
            </a:r>
          </a:p>
          <a:p>
            <a:pPr algn="ctr">
              <a:defRPr/>
            </a:pPr>
            <a:endParaRPr lang="en-US" sz="2000" b="1" dirty="0"/>
          </a:p>
        </p:txBody>
      </p:sp>
    </p:spTree>
    <p:extLst>
      <p:ext uri="{BB962C8B-B14F-4D97-AF65-F5344CB8AC3E}">
        <p14:creationId xmlns:p14="http://schemas.microsoft.com/office/powerpoint/2010/main" val="190270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additive="base">
                                        <p:cTn id="57" dur="500" fill="hold"/>
                                        <p:tgtEl>
                                          <p:spTgt spid="4"/>
                                        </p:tgtEl>
                                        <p:attrNameLst>
                                          <p:attrName>ppt_x</p:attrName>
                                        </p:attrNameLst>
                                      </p:cBhvr>
                                      <p:tavLst>
                                        <p:tav tm="0">
                                          <p:val>
                                            <p:strVal val="#ppt_x"/>
                                          </p:val>
                                        </p:tav>
                                        <p:tav tm="100000">
                                          <p:val>
                                            <p:strVal val="#ppt_x"/>
                                          </p:val>
                                        </p:tav>
                                      </p:tavLst>
                                    </p:anim>
                                    <p:anim calcmode="lin" valueType="num">
                                      <p:cBhvr additive="base">
                                        <p:cTn id="5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additive="base">
                                        <p:cTn id="63" dur="500" fill="hold"/>
                                        <p:tgtEl>
                                          <p:spTgt spid="5"/>
                                        </p:tgtEl>
                                        <p:attrNameLst>
                                          <p:attrName>ppt_x</p:attrName>
                                        </p:attrNameLst>
                                      </p:cBhvr>
                                      <p:tavLst>
                                        <p:tav tm="0">
                                          <p:val>
                                            <p:strVal val="#ppt_x"/>
                                          </p:val>
                                        </p:tav>
                                        <p:tav tm="100000">
                                          <p:val>
                                            <p:strVal val="#ppt_x"/>
                                          </p:val>
                                        </p:tav>
                                      </p:tavLst>
                                    </p:anim>
                                    <p:anim calcmode="lin" valueType="num">
                                      <p:cBhvr additive="base">
                                        <p:cTn id="6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 and Scope document</a:t>
            </a:r>
          </a:p>
        </p:txBody>
      </p:sp>
      <p:pic>
        <p:nvPicPr>
          <p:cNvPr id="4" name="Content Placeholder 3"/>
          <p:cNvPicPr>
            <a:picLocks noGrp="1" noChangeAspect="1"/>
          </p:cNvPicPr>
          <p:nvPr>
            <p:ph idx="1"/>
          </p:nvPr>
        </p:nvPicPr>
        <p:blipFill>
          <a:blip r:embed="rId2"/>
          <a:stretch>
            <a:fillRect/>
          </a:stretch>
        </p:blipFill>
        <p:spPr>
          <a:xfrm>
            <a:off x="2995766" y="1981200"/>
            <a:ext cx="4127194" cy="4114800"/>
          </a:xfrm>
          <a:prstGeom prst="rect">
            <a:avLst/>
          </a:prstGeom>
        </p:spPr>
      </p:pic>
    </p:spTree>
    <p:extLst>
      <p:ext uri="{BB962C8B-B14F-4D97-AF65-F5344CB8AC3E}">
        <p14:creationId xmlns:p14="http://schemas.microsoft.com/office/powerpoint/2010/main" val="120982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z="4000" b="1" dirty="0"/>
              <a:t>Product vision and project scope</a:t>
            </a:r>
            <a:endParaRPr lang="en-US" sz="4000" dirty="0"/>
          </a:p>
        </p:txBody>
      </p:sp>
      <p:pic>
        <p:nvPicPr>
          <p:cNvPr id="11" name="Content Placeholder 10"/>
          <p:cNvPicPr>
            <a:picLocks noGrp="1" noChangeAspect="1"/>
          </p:cNvPicPr>
          <p:nvPr>
            <p:ph idx="1"/>
          </p:nvPr>
        </p:nvPicPr>
        <p:blipFill>
          <a:blip r:embed="rId2"/>
          <a:stretch>
            <a:fillRect/>
          </a:stretch>
        </p:blipFill>
        <p:spPr>
          <a:xfrm>
            <a:off x="2057400" y="1447800"/>
            <a:ext cx="5181600" cy="1333500"/>
          </a:xfrm>
          <a:prstGeom prst="rect">
            <a:avLst/>
          </a:prstGeom>
        </p:spPr>
      </p:pic>
      <p:sp>
        <p:nvSpPr>
          <p:cNvPr id="2" name="Rectangle 1"/>
          <p:cNvSpPr/>
          <p:nvPr/>
        </p:nvSpPr>
        <p:spPr>
          <a:xfrm>
            <a:off x="266700" y="2971800"/>
            <a:ext cx="8763000" cy="2862322"/>
          </a:xfrm>
          <a:prstGeom prst="rect">
            <a:avLst/>
          </a:prstGeom>
        </p:spPr>
        <p:txBody>
          <a:bodyPr wrap="square">
            <a:spAutoFit/>
          </a:bodyPr>
          <a:lstStyle/>
          <a:p>
            <a:r>
              <a:rPr lang="en-US" sz="2000" b="1" dirty="0">
                <a:solidFill>
                  <a:srgbClr val="000000"/>
                </a:solidFill>
                <a:latin typeface="Segoe"/>
              </a:rPr>
              <a:t>The vision</a:t>
            </a:r>
            <a:r>
              <a:rPr lang="en-US" sz="2000" dirty="0">
                <a:solidFill>
                  <a:srgbClr val="000000"/>
                </a:solidFill>
                <a:latin typeface="Segoe"/>
              </a:rPr>
              <a:t> </a:t>
            </a:r>
          </a:p>
          <a:p>
            <a:r>
              <a:rPr lang="en-US" sz="2000" dirty="0">
                <a:solidFill>
                  <a:srgbClr val="000000"/>
                </a:solidFill>
                <a:latin typeface="Segoe"/>
              </a:rPr>
              <a:t>	applies to the product as a whole. The vision should change 	relatively slowly as company’s business objectives evolve over time. </a:t>
            </a:r>
          </a:p>
          <a:p>
            <a:r>
              <a:rPr lang="en-US" sz="2000" b="1" dirty="0">
                <a:solidFill>
                  <a:srgbClr val="000000"/>
                </a:solidFill>
                <a:latin typeface="Segoe"/>
              </a:rPr>
              <a:t>The scope </a:t>
            </a:r>
          </a:p>
          <a:p>
            <a:r>
              <a:rPr lang="en-US" sz="2000" dirty="0">
                <a:solidFill>
                  <a:srgbClr val="000000"/>
                </a:solidFill>
                <a:latin typeface="Segoe"/>
              </a:rPr>
              <a:t>	relates to a specific project iteration. </a:t>
            </a:r>
          </a:p>
          <a:p>
            <a:r>
              <a:rPr lang="en-US" sz="2000" dirty="0">
                <a:solidFill>
                  <a:srgbClr val="000000"/>
                </a:solidFill>
                <a:latin typeface="Segoe"/>
              </a:rPr>
              <a:t>	</a:t>
            </a:r>
            <a:r>
              <a:rPr lang="en-US" sz="2000" dirty="0">
                <a:solidFill>
                  <a:srgbClr val="000000"/>
                </a:solidFill>
              </a:rPr>
              <a:t>Scope is more dynamic than vision because the stakeholders adjust 	the contents of each release within its schedule, budget, resource, 	and quality constraints </a:t>
            </a:r>
          </a:p>
          <a:p>
            <a:r>
              <a:rPr lang="en-US" sz="2000" dirty="0">
                <a:solidFill>
                  <a:srgbClr val="000000"/>
                </a:solidFill>
              </a:rPr>
              <a:t>	Scope is often defined in terms of features </a:t>
            </a:r>
          </a:p>
        </p:txBody>
      </p:sp>
    </p:spTree>
    <p:extLst>
      <p:ext uri="{BB962C8B-B14F-4D97-AF65-F5344CB8AC3E}">
        <p14:creationId xmlns:p14="http://schemas.microsoft.com/office/powerpoint/2010/main" val="2327072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Vision statement Template</a:t>
            </a:r>
            <a:endParaRPr lang="en-US" dirty="0"/>
          </a:p>
        </p:txBody>
      </p:sp>
      <p:sp>
        <p:nvSpPr>
          <p:cNvPr id="3" name="Content Placeholder 2"/>
          <p:cNvSpPr>
            <a:spLocks noGrp="1"/>
          </p:cNvSpPr>
          <p:nvPr>
            <p:ph idx="1"/>
          </p:nvPr>
        </p:nvSpPr>
        <p:spPr>
          <a:xfrm>
            <a:off x="761999" y="1371600"/>
            <a:ext cx="8183563" cy="4114800"/>
          </a:xfrm>
        </p:spPr>
        <p:txBody>
          <a:bodyPr/>
          <a:lstStyle/>
          <a:p>
            <a:pPr>
              <a:buFont typeface="Wingdings" panose="05000000000000000000" pitchFamily="2" charset="2"/>
              <a:buChar char="§"/>
            </a:pPr>
            <a:endParaRPr lang="en-US" sz="2400" dirty="0"/>
          </a:p>
          <a:p>
            <a:pPr>
              <a:buFont typeface="Wingdings" panose="05000000000000000000" pitchFamily="2" charset="2"/>
              <a:buChar char="§"/>
            </a:pPr>
            <a:r>
              <a:rPr lang="en-US" sz="2400" b="1" i="1" dirty="0"/>
              <a:t>For </a:t>
            </a:r>
            <a:r>
              <a:rPr lang="en-US" sz="2400" dirty="0"/>
              <a:t>[target customer]</a:t>
            </a:r>
          </a:p>
          <a:p>
            <a:pPr>
              <a:buFont typeface="Wingdings" panose="05000000000000000000" pitchFamily="2" charset="2"/>
              <a:buChar char="§"/>
            </a:pPr>
            <a:r>
              <a:rPr lang="en-US" sz="2400" b="1" i="1" dirty="0"/>
              <a:t>Who </a:t>
            </a:r>
            <a:r>
              <a:rPr lang="en-US" sz="2400" dirty="0"/>
              <a:t>[statement of the need or opportunity]</a:t>
            </a:r>
          </a:p>
          <a:p>
            <a:pPr>
              <a:buFont typeface="Wingdings" panose="05000000000000000000" pitchFamily="2" charset="2"/>
              <a:buChar char="§"/>
            </a:pPr>
            <a:r>
              <a:rPr lang="en-US" sz="2400" b="1" i="1" dirty="0"/>
              <a:t>The </a:t>
            </a:r>
            <a:r>
              <a:rPr lang="en-US" sz="2400" dirty="0"/>
              <a:t>[product name]</a:t>
            </a:r>
          </a:p>
          <a:p>
            <a:pPr>
              <a:buFont typeface="Wingdings" panose="05000000000000000000" pitchFamily="2" charset="2"/>
              <a:buChar char="§"/>
            </a:pPr>
            <a:r>
              <a:rPr lang="en-US" sz="2400" b="1" i="1" dirty="0"/>
              <a:t>Is </a:t>
            </a:r>
            <a:r>
              <a:rPr lang="en-US" sz="2400" dirty="0"/>
              <a:t>[product category]</a:t>
            </a:r>
          </a:p>
          <a:p>
            <a:pPr>
              <a:buFont typeface="Wingdings" panose="05000000000000000000" pitchFamily="2" charset="2"/>
              <a:buChar char="§"/>
            </a:pPr>
            <a:r>
              <a:rPr lang="en-US" sz="2400" b="1" i="1" dirty="0"/>
              <a:t>That </a:t>
            </a:r>
            <a:r>
              <a:rPr lang="en-US" sz="2400" dirty="0"/>
              <a:t>[major capabilities, key benefit, compelling reason to buy or use]</a:t>
            </a:r>
          </a:p>
          <a:p>
            <a:pPr>
              <a:buFont typeface="Wingdings" panose="05000000000000000000" pitchFamily="2" charset="2"/>
              <a:buChar char="§"/>
            </a:pPr>
            <a:r>
              <a:rPr lang="en-US" sz="2400" b="1" i="1" dirty="0"/>
              <a:t>Unlike </a:t>
            </a:r>
            <a:r>
              <a:rPr lang="en-US" sz="2400" dirty="0"/>
              <a:t>[primary competitive alternative, current system, current business process]</a:t>
            </a:r>
          </a:p>
          <a:p>
            <a:pPr>
              <a:buFont typeface="Wingdings" panose="05000000000000000000" pitchFamily="2" charset="2"/>
              <a:buChar char="§"/>
            </a:pPr>
            <a:r>
              <a:rPr lang="en-US" sz="2400" b="1" i="1" dirty="0"/>
              <a:t>Our product </a:t>
            </a:r>
            <a:r>
              <a:rPr lang="en-US" sz="2400" dirty="0"/>
              <a:t>[statement of primary differentiation and advantages of new product]</a:t>
            </a:r>
          </a:p>
        </p:txBody>
      </p:sp>
    </p:spTree>
    <p:extLst>
      <p:ext uri="{BB962C8B-B14F-4D97-AF65-F5344CB8AC3E}">
        <p14:creationId xmlns:p14="http://schemas.microsoft.com/office/powerpoint/2010/main" val="345850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sz="2800" b="1" dirty="0"/>
              <a:t>Vision statement for chemical tracking system</a:t>
            </a:r>
            <a:endParaRPr lang="en-US" sz="2800" dirty="0"/>
          </a:p>
        </p:txBody>
      </p:sp>
      <p:sp>
        <p:nvSpPr>
          <p:cNvPr id="3" name="Content Placeholder 2"/>
          <p:cNvSpPr>
            <a:spLocks noGrp="1"/>
          </p:cNvSpPr>
          <p:nvPr>
            <p:ph idx="1"/>
          </p:nvPr>
        </p:nvSpPr>
        <p:spPr>
          <a:xfrm>
            <a:off x="838200" y="1295400"/>
            <a:ext cx="7772400" cy="4114800"/>
          </a:xfrm>
        </p:spPr>
        <p:txBody>
          <a:bodyPr/>
          <a:lstStyle/>
          <a:p>
            <a:pPr marL="0" indent="0" algn="just">
              <a:buNone/>
            </a:pPr>
            <a:r>
              <a:rPr lang="en-US" sz="2000" b="1" i="1" dirty="0"/>
              <a:t>For </a:t>
            </a:r>
            <a:r>
              <a:rPr lang="en-US" sz="2000" i="1" dirty="0"/>
              <a:t>scientists </a:t>
            </a:r>
            <a:r>
              <a:rPr lang="en-US" sz="2000" b="1" i="1" dirty="0"/>
              <a:t>who </a:t>
            </a:r>
            <a:r>
              <a:rPr lang="en-US" sz="2000" i="1" dirty="0"/>
              <a:t>need to request containers of chemicals, </a:t>
            </a:r>
            <a:r>
              <a:rPr lang="en-US" sz="2000" b="1" i="1" dirty="0"/>
              <a:t>the </a:t>
            </a:r>
            <a:r>
              <a:rPr lang="en-US" sz="2000" i="1" dirty="0"/>
              <a:t>Chemical Tracking System </a:t>
            </a:r>
            <a:r>
              <a:rPr lang="en-US" sz="2000" b="1" i="1" dirty="0"/>
              <a:t>is </a:t>
            </a:r>
            <a:r>
              <a:rPr lang="en-US" sz="2000" i="1" dirty="0"/>
              <a:t>an information system </a:t>
            </a:r>
            <a:r>
              <a:rPr lang="en-US" sz="2000" b="1" i="1" dirty="0"/>
              <a:t>that </a:t>
            </a:r>
            <a:r>
              <a:rPr lang="en-US" sz="2000" i="1" dirty="0"/>
              <a:t>will provide a single point of access to the chemical stockroom and to vendors. The system will store the location of every chemical container within the company, the quantity of material remaining in it, and the complete history of each container’s locations and usage. This system will save the company 25 percent on chemical costs in the first year of use by allowing the company to fully exploit chemicals that are already available within the company, dispose of fewer partially used or expired containers, and use a standard chemical purchasing process. </a:t>
            </a:r>
            <a:r>
              <a:rPr lang="en-US" sz="2000" b="1" i="1" dirty="0"/>
              <a:t>Unlike </a:t>
            </a:r>
            <a:r>
              <a:rPr lang="en-US" sz="2000" i="1" dirty="0"/>
              <a:t>the current manual ordering processes, </a:t>
            </a:r>
            <a:r>
              <a:rPr lang="en-US" sz="2000" b="1" i="1" dirty="0"/>
              <a:t>our product </a:t>
            </a:r>
            <a:r>
              <a:rPr lang="en-US" sz="2000" i="1" dirty="0"/>
              <a:t>will generate all reports required to comply with federal and state government regulations that require the reporting of chemical usage, storage, and disposal.</a:t>
            </a:r>
            <a:endParaRPr lang="en-US" sz="2000" dirty="0"/>
          </a:p>
        </p:txBody>
      </p:sp>
    </p:spTree>
    <p:extLst>
      <p:ext uri="{BB962C8B-B14F-4D97-AF65-F5344CB8AC3E}">
        <p14:creationId xmlns:p14="http://schemas.microsoft.com/office/powerpoint/2010/main" val="3666193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in halsduk">
  <a:themeElements>
    <a:clrScheme name="Min halsduk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Min halsduk">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Min halsduk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Min halsduk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Min halsdu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n halsduk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Min halsduk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Min halsduk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TotalTime>
  <Words>1628</Words>
  <Application>Microsoft Office PowerPoint</Application>
  <PresentationFormat>On-screen Show (4:3)</PresentationFormat>
  <Paragraphs>158</Paragraphs>
  <Slides>29</Slides>
  <Notes>3</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2_Min halsduk</vt:lpstr>
      <vt:lpstr>Requirements Elicitation</vt:lpstr>
      <vt:lpstr>Requirement Elicitation</vt:lpstr>
      <vt:lpstr>Establishing Business Requirements</vt:lpstr>
      <vt:lpstr>Establishing the business requirements</vt:lpstr>
      <vt:lpstr>Product vision and project scope</vt:lpstr>
      <vt:lpstr>Vision and Scope document</vt:lpstr>
      <vt:lpstr>Product vision and project scope</vt:lpstr>
      <vt:lpstr>Vision statement Template</vt:lpstr>
      <vt:lpstr>Vision statement for chemical tracking system</vt:lpstr>
      <vt:lpstr>Questions for eliciting business requirements</vt:lpstr>
      <vt:lpstr>Business objective model for chemical tracking system</vt:lpstr>
      <vt:lpstr>Partial feature tree for the Chemical Tracking System</vt:lpstr>
      <vt:lpstr>Conflicting business requirements</vt:lpstr>
      <vt:lpstr>User classes</vt:lpstr>
      <vt:lpstr>Classifying Users</vt:lpstr>
      <vt:lpstr>Classifying user classes</vt:lpstr>
      <vt:lpstr>A portion of the organization chart for Contoso Pharmaceuticals</vt:lpstr>
      <vt:lpstr>User classes for the Chemical Tracking System</vt:lpstr>
      <vt:lpstr>Onion model: for identifying stakeholders</vt:lpstr>
      <vt:lpstr>Operational Stakeholders within ‘The System’ </vt:lpstr>
      <vt:lpstr>Operational Stakeholders within ‘The System’</vt:lpstr>
      <vt:lpstr>Stakeholders in the Containing System and Wider Environment Beneficiaries: Who’s it for?</vt:lpstr>
      <vt:lpstr>System beneficiaries</vt:lpstr>
      <vt:lpstr>Regulators</vt:lpstr>
      <vt:lpstr>Interfacing stakeholder</vt:lpstr>
      <vt:lpstr>Negative Stakeholders</vt:lpstr>
      <vt:lpstr>Negative Stakeholders</vt:lpstr>
      <vt:lpstr>Sponsor and Champion</vt:lpstr>
      <vt:lpstr>How to begin “Identifying Stakeholders”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Elicitation</dc:title>
  <dc:creator>Ahmad Salman Khan</dc:creator>
  <cp:lastModifiedBy>Qaisra</cp:lastModifiedBy>
  <cp:revision>9</cp:revision>
  <dcterms:created xsi:type="dcterms:W3CDTF">2006-08-16T00:00:00Z</dcterms:created>
  <dcterms:modified xsi:type="dcterms:W3CDTF">2018-09-18T09:08:44Z</dcterms:modified>
</cp:coreProperties>
</file>