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59" r:id="rId5"/>
    <p:sldId id="258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5A8B0-9726-42E1-B541-05AD71B6E40B}" type="datetimeFigureOut">
              <a:rPr lang="en-US" smtClean="0"/>
              <a:pPr/>
              <a:t>12/12/2017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F363E-488D-4919-ADEE-5EC235B494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5A8B0-9726-42E1-B541-05AD71B6E40B}" type="datetimeFigureOut">
              <a:rPr lang="en-US" smtClean="0"/>
              <a:pPr/>
              <a:t>12/12/2017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F363E-488D-4919-ADEE-5EC235B494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5A8B0-9726-42E1-B541-05AD71B6E40B}" type="datetimeFigureOut">
              <a:rPr lang="en-US" smtClean="0"/>
              <a:pPr/>
              <a:t>12/12/2017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F363E-488D-4919-ADEE-5EC235B494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5A8B0-9726-42E1-B541-05AD71B6E40B}" type="datetimeFigureOut">
              <a:rPr lang="en-US" smtClean="0"/>
              <a:pPr/>
              <a:t>12/12/2017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F363E-488D-4919-ADEE-5EC235B494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5A8B0-9726-42E1-B541-05AD71B6E40B}" type="datetimeFigureOut">
              <a:rPr lang="en-US" smtClean="0"/>
              <a:pPr/>
              <a:t>12/12/2017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F363E-488D-4919-ADEE-5EC235B494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5A8B0-9726-42E1-B541-05AD71B6E40B}" type="datetimeFigureOut">
              <a:rPr lang="en-US" smtClean="0"/>
              <a:pPr/>
              <a:t>12/12/2017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F363E-488D-4919-ADEE-5EC235B494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5A8B0-9726-42E1-B541-05AD71B6E40B}" type="datetimeFigureOut">
              <a:rPr lang="en-US" smtClean="0"/>
              <a:pPr/>
              <a:t>12/12/2017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F363E-488D-4919-ADEE-5EC235B494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5A8B0-9726-42E1-B541-05AD71B6E40B}" type="datetimeFigureOut">
              <a:rPr lang="en-US" smtClean="0"/>
              <a:pPr/>
              <a:t>12/12/2017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F363E-488D-4919-ADEE-5EC235B494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5A8B0-9726-42E1-B541-05AD71B6E40B}" type="datetimeFigureOut">
              <a:rPr lang="en-US" smtClean="0"/>
              <a:pPr/>
              <a:t>12/12/2017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F363E-488D-4919-ADEE-5EC235B494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5A8B0-9726-42E1-B541-05AD71B6E40B}" type="datetimeFigureOut">
              <a:rPr lang="en-US" smtClean="0"/>
              <a:pPr/>
              <a:t>12/12/2017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F363E-488D-4919-ADEE-5EC235B494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5A8B0-9726-42E1-B541-05AD71B6E40B}" type="datetimeFigureOut">
              <a:rPr lang="en-US" smtClean="0"/>
              <a:pPr/>
              <a:t>12/12/2017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F363E-488D-4919-ADEE-5EC235B494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65A8B0-9726-42E1-B541-05AD71B6E40B}" type="datetimeFigureOut">
              <a:rPr lang="en-US" smtClean="0"/>
              <a:pPr/>
              <a:t>12/12/2017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AF363E-488D-4919-ADEE-5EC235B494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Chemical oxygen demand (COD)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Noor-us-Sabah</a:t>
            </a:r>
          </a:p>
          <a:p>
            <a:r>
              <a:rPr lang="en-US" dirty="0" smtClean="0"/>
              <a:t>Lecturer</a:t>
            </a:r>
          </a:p>
          <a:p>
            <a:r>
              <a:rPr lang="en-US" dirty="0" smtClean="0"/>
              <a:t>Dept. Soil </a:t>
            </a:r>
            <a:r>
              <a:rPr lang="en-US" smtClean="0"/>
              <a:t>&amp; Environmental </a:t>
            </a:r>
            <a:r>
              <a:rPr lang="en-US" dirty="0" smtClean="0"/>
              <a:t>Sciences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dirty="0" smtClean="0"/>
              <a:t>The COD (Chemical Oxygen Demand) test represents the amount of chemically digestible organics (food). </a:t>
            </a:r>
          </a:p>
          <a:p>
            <a:pPr algn="just"/>
            <a:r>
              <a:rPr lang="en-US" dirty="0" smtClean="0"/>
              <a:t>COD measures all organics that are biochemically digestible as well as all the organics that can be digested by heat and sulfuric acid. </a:t>
            </a:r>
          </a:p>
          <a:p>
            <a:pPr algn="just"/>
            <a:r>
              <a:rPr lang="en-US" dirty="0" smtClean="0"/>
              <a:t>It is used in the same applications as BOD. </a:t>
            </a:r>
          </a:p>
          <a:p>
            <a:pPr algn="just"/>
            <a:r>
              <a:rPr lang="en-US" dirty="0" smtClean="0"/>
              <a:t>COD has the advantage over BOD in that the analysis can be completed within a few hours whereas BOD requires 5 days. </a:t>
            </a:r>
          </a:p>
          <a:p>
            <a:pPr algn="just"/>
            <a:r>
              <a:rPr lang="en-US" dirty="0" smtClean="0"/>
              <a:t>The major drawback of the COD test is the presence of hazardous chemicals and toxic waste disposal.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n-US" dirty="0" smtClean="0"/>
              <a:t>The standard method for indirect measurement of the amount of pollution (that cannot be oxidized biologically) in a sample of water.</a:t>
            </a:r>
            <a:br>
              <a:rPr lang="en-US" dirty="0" smtClean="0"/>
            </a:br>
            <a:endParaRPr lang="en-US" dirty="0" smtClean="0"/>
          </a:p>
          <a:p>
            <a:pPr algn="just"/>
            <a:r>
              <a:rPr lang="en-US" dirty="0" smtClean="0"/>
              <a:t>The chemical oxygen demand test procedure is based on the chemical decomposition of organic and inorganic contaminants, dissolved or suspended in water. </a:t>
            </a:r>
          </a:p>
          <a:p>
            <a:pPr algn="just"/>
            <a:r>
              <a:rPr lang="en-US" dirty="0" smtClean="0"/>
              <a:t>The result of a chemical oxygen demand test indicates the amount of water-dissolved oxygen (expressed as parts per million or milligrams per liter of water) consumed by the contaminants, during two hours of decomposition from a solution of boiling potassium dichromate. </a:t>
            </a:r>
            <a:endParaRPr lang="en-US" smtClean="0"/>
          </a:p>
          <a:p>
            <a:pPr algn="just"/>
            <a:r>
              <a:rPr lang="en-US" smtClean="0"/>
              <a:t>The </a:t>
            </a:r>
            <a:r>
              <a:rPr lang="en-US" dirty="0" smtClean="0"/>
              <a:t>higher the chemical oxygen demand, the higher the amount of pollution in the test sample.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b="1" dirty="0" smtClean="0"/>
              <a:t>Oxygen-Demanding Wastes: </a:t>
            </a:r>
          </a:p>
          <a:p>
            <a:pPr algn="just"/>
            <a:r>
              <a:rPr lang="en-US" dirty="0" smtClean="0"/>
              <a:t>Oxygen dissolved in water is indicator of water quality. 6 ppm O</a:t>
            </a:r>
            <a:r>
              <a:rPr lang="en-US" baseline="-25000" dirty="0" smtClean="0"/>
              <a:t>2</a:t>
            </a:r>
            <a:r>
              <a:rPr lang="en-US" dirty="0" smtClean="0"/>
              <a:t> or more supports desirable aquatic life.</a:t>
            </a:r>
          </a:p>
          <a:p>
            <a:pPr algn="just"/>
            <a:r>
              <a:rPr lang="en-US" b="1" dirty="0" smtClean="0"/>
              <a:t>BOD: </a:t>
            </a:r>
            <a:r>
              <a:rPr lang="en-US" dirty="0" smtClean="0"/>
              <a:t>Biochemical oxygen demand: measures the amount of dissolved oxygen consumed by aquatic microorganisms. </a:t>
            </a:r>
            <a:r>
              <a:rPr lang="en-US" dirty="0" smtClean="0"/>
              <a:t>Sewage, paper pulp, or food wastes can cause an </a:t>
            </a:r>
            <a:r>
              <a:rPr lang="en-US" b="1" dirty="0" smtClean="0"/>
              <a:t>Oxygen sag, where few fish survive.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In environmental chemistry, the </a:t>
            </a:r>
            <a:r>
              <a:rPr lang="en-US" b="1" dirty="0" smtClean="0"/>
              <a:t>chemical oxygen demand</a:t>
            </a:r>
            <a:r>
              <a:rPr lang="en-US" dirty="0" smtClean="0"/>
              <a:t> (</a:t>
            </a:r>
            <a:r>
              <a:rPr lang="en-US" b="1" dirty="0" smtClean="0"/>
              <a:t>COD</a:t>
            </a:r>
            <a:r>
              <a:rPr lang="en-US" dirty="0" smtClean="0"/>
              <a:t>) test is commonly used to indirectly measure the amount of organic compounds in water. </a:t>
            </a:r>
          </a:p>
          <a:p>
            <a:pPr algn="just"/>
            <a:r>
              <a:rPr lang="en-US" dirty="0" smtClean="0"/>
              <a:t>Most applications of COD determine the amount of organic pollutants found in surface water (e.g. lakes and rivers) or wastewater, making COD a useful measure of water quality. </a:t>
            </a:r>
          </a:p>
          <a:p>
            <a:pPr algn="just"/>
            <a:r>
              <a:rPr lang="en-US" dirty="0" smtClean="0"/>
              <a:t>It is expressed in milligrams per liter (mg/L), which indicates the mass of oxygen consumed per liter of solution.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The basis for the COD test is that nearly all organic compounds can be fully oxidized to carbon dioxide with a strong oxidizing agent under acidic conditions.</a:t>
            </a:r>
          </a:p>
          <a:p>
            <a:pPr algn="just"/>
            <a:r>
              <a:rPr lang="en-US" dirty="0" smtClean="0"/>
              <a:t>COD is again a relative measure: </a:t>
            </a:r>
          </a:p>
          <a:p>
            <a:pPr algn="just"/>
            <a:r>
              <a:rPr lang="en-US" dirty="0" smtClean="0"/>
              <a:t>Higher COD = dirtier water. </a:t>
            </a:r>
          </a:p>
          <a:p>
            <a:pPr algn="just"/>
            <a:r>
              <a:rPr lang="en-US" dirty="0" smtClean="0"/>
              <a:t>COD can be used with BOD – they are not a replacement for each other.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209</Words>
  <Application>Microsoft Office PowerPoint</Application>
  <PresentationFormat>On-screen Show (4:3)</PresentationFormat>
  <Paragraphs>24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Chemical oxygen demand (COD)</vt:lpstr>
      <vt:lpstr>COD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BIODEGRADATION</dc:title>
  <dc:creator>Noor-us-Sabah</dc:creator>
  <cp:lastModifiedBy>Noor-us-Sabah</cp:lastModifiedBy>
  <cp:revision>97</cp:revision>
  <dcterms:created xsi:type="dcterms:W3CDTF">2016-10-24T05:21:41Z</dcterms:created>
  <dcterms:modified xsi:type="dcterms:W3CDTF">2017-12-12T09:15:22Z</dcterms:modified>
</cp:coreProperties>
</file>