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556500" cy="106807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slide" Target="slides/slide9.xml" />
 <Relationship Id="rId11" Type="http://schemas.openxmlformats.org/officeDocument/2006/relationships/slide" Target="slides/slide10.xml" />
 <Relationship Id="rId12" Type="http://schemas.openxmlformats.org/officeDocument/2006/relationships/slide" Target="slides/slide11.xml" />
 <Relationship Id="rId13" Type="http://schemas.openxmlformats.org/officeDocument/2006/relationships/presProps" Target="presProps.xml" />
 <Relationship Id="rId14" Type="http://schemas.openxmlformats.org/officeDocument/2006/relationships/viewProps" Target="viewProps.xml" />
 <Relationship Id="rId15" Type="http://schemas.openxmlformats.org/officeDocument/2006/relationships/theme" Target="theme/theme1.xml" />
 <Relationship Id="rId16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0.jpeg" 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1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9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552700" y="863600"/>
            <a:ext cx="50038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POPULATION ECOLOGY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2827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1.</a:t>
            </a:r>
            <a:r>
              <a:rPr lang="en-CA" sz="1413" b="1" smtClean="0">
                <a:solidFill>
                  <a:srgbClr val="1F4E79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Population</a:t>
            </a:r>
            <a:r>
              <a:rPr lang="en-CA" sz="1413" b="1" smtClean="0">
                <a:solidFill>
                  <a:srgbClr val="2D74B5"/>
                </a:solidFill>
                <a:latin typeface="Times New Roman Bold"/>
                <a:cs typeface="Times New Roman Bold"/>
              </a:rPr>
              <a:t>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5875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42900"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 is the group of organisms of same specie living in same place at same time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can interbreed among them. e.g. population of kinnow in Sargodha fields.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46355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1F4E79"/>
                </a:solidFill>
                <a:latin typeface="Calibri Bold"/>
                <a:cs typeface="Calibri Bold"/>
              </a:rPr>
              <a:t>2.</a:t>
            </a:r>
            <a:r>
              <a:rPr lang="en-CA" sz="1413" b="1" smtClean="0">
                <a:solidFill>
                  <a:srgbClr val="1F4E79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Population Ecology</a:t>
            </a:r>
            <a:r>
              <a:rPr lang="en-CA" sz="1413" b="1" smtClean="0">
                <a:solidFill>
                  <a:srgbClr val="1F4E79"/>
                </a:solidFill>
                <a:latin typeface="Calibri Bold"/>
                <a:cs typeface="Calibri Bold"/>
              </a:rPr>
              <a:t>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49657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42900"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ecological study of how Biotic and Abiotic factors affect the size, distribution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density of a population.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5562600"/>
            <a:ext cx="6642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42900"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organism of a population must rely upon same resources, have good chance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interbreeding with each other and have similar environmental factors.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62484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3.</a:t>
            </a:r>
            <a:r>
              <a:rPr lang="en-CA" sz="1413" b="1" smtClean="0">
                <a:solidFill>
                  <a:srgbClr val="1F4E79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Features of Population Ecology: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65532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3.1.</a:t>
            </a:r>
            <a:r>
              <a:rPr lang="en-CA" sz="1413" b="1" smtClean="0">
                <a:solidFill>
                  <a:srgbClr val="5B9BD4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 Population Size: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536700" y="6781800"/>
            <a:ext cx="60198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Population size is the estimated current total population of the species within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area of interest (globe, nation, or sub nation), based on naturally occurring and wild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individuals of reproductive age or stage (at an appropriate time of the year),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including mature but currently non-reproducing individuals.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536700" y="7975600"/>
            <a:ext cx="6019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34" b="1" spc="-10" smtClean="0">
                <a:solidFill>
                  <a:srgbClr val="000000"/>
                </a:solidFill>
                <a:latin typeface="Times New Roman Bold"/>
                <a:cs typeface="Times New Roman Bold"/>
              </a:rPr>
              <a:t>Factors </a:t>
            </a:r>
            <a:r>
              <a:rPr lang="en-CA" sz="924" spc="-10" smtClean="0">
                <a:solidFill>
                  <a:srgbClr val="000000"/>
                </a:solidFill>
                <a:latin typeface="Times New Roman"/>
                <a:cs typeface="Times New Roman"/>
              </a:rPr>
              <a:t>that affect population size are: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765300" y="8255000"/>
            <a:ext cx="5791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850" smtClean="0">
                <a:solidFill>
                  <a:srgbClr val="000000"/>
                </a:solidFill>
                <a:latin typeface="Arial Unicode MS"/>
                <a:cs typeface="Arial Unicode MS"/>
              </a:rPr>
              <a:t></a:t>
            </a:r>
            <a:r>
              <a:rPr lang="en-CA" sz="85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  Birth and Immigration increases population size</a:t>
            </a:r>
            <a:br>
              <a:rPr lang="en-CA" sz="1196" smtClean="0">
                <a:solidFill>
                  <a:srgbClr val="000000"/>
                </a:solidFill>
                <a:latin typeface="Times New Roman"/>
              </a:rPr>
            </a:br>
            <a:r>
              <a:rPr lang="en-CA" sz="850" smtClean="0">
                <a:solidFill>
                  <a:srgbClr val="000000"/>
                </a:solidFill>
                <a:latin typeface="Arial Unicode MS"/>
                <a:cs typeface="Arial Unicode MS"/>
              </a:rPr>
              <a:t></a:t>
            </a:r>
            <a:r>
              <a:rPr lang="en-CA" sz="85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  Death and Emigration decreases population size</a:t>
            </a:r>
          </a:p>
          <a:p>
            <a:pPr>
              <a:lnSpc>
                <a:spcPts val="2000"/>
              </a:lnSpc>
            </a:pPr>
            <a:endParaRPr lang="en-CA" sz="1196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828800" y="9004300"/>
            <a:ext cx="5727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34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Pop. Change = (birth + immigration) - (death + emigration)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3416300" y="9410700"/>
            <a:ext cx="27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24" spc="-10" smtClean="0">
                <a:solidFill>
                  <a:srgbClr val="000000"/>
                </a:solidFill>
                <a:latin typeface="Cambria Math"/>
                <a:cs typeface="Cambria Math"/>
              </a:rPr>
              <a:t>[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5" name="TextBox 15"/>
          <p:cNvSpPr txBox="1"/>
          <p:nvPr/>
        </p:nvSpPr>
        <p:spPr>
          <a:xfrm>
            <a:off x="3810000" y="9410700"/>
            <a:ext cx="50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24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ሿെ</a:t>
            </a:r>
            <a:r>
              <a:rPr lang="en-CA" sz="924" spc="-10" smtClean="0">
                <a:solidFill>
                  <a:srgbClr val="000000"/>
                </a:solidFill>
                <a:latin typeface="Cambria Math"/>
                <a:cs typeface="Cambria Math"/>
              </a:rPr>
              <a:t>[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6" name="TextBox 16"/>
          <p:cNvSpPr txBox="1"/>
          <p:nvPr/>
        </p:nvSpPr>
        <p:spPr>
          <a:xfrm>
            <a:off x="4381500" y="9410700"/>
            <a:ext cx="368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24" spc="-10" smtClean="0">
                <a:solidFill>
                  <a:srgbClr val="000000"/>
                </a:solidFill>
                <a:latin typeface="Cambria Math"/>
                <a:cs typeface="Cambria Math"/>
              </a:rPr>
              <a:t>ሿ</a:t>
            </a:r>
            <a:r>
              <a:rPr lang="en-CA" sz="924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۳</a:t>
            </a:r>
          </a:p>
          <a:p>
            <a:pPr>
              <a:lnSpc>
                <a:spcPts val="1380"/>
              </a:lnSpc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318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40005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POPULATION ECOLOGY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536700" y="533400"/>
            <a:ext cx="60198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percentage of seed sowing decreases below the set value, the seed needs to be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replaced and the new seed collected in another long cycle.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12065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6.2.</a:t>
            </a:r>
            <a:r>
              <a:rPr lang="en-CA" sz="1413" b="1" smtClean="0">
                <a:solidFill>
                  <a:srgbClr val="5B9BD4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 Soil Seed Bank: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536700" y="1447800"/>
            <a:ext cx="6019800" cy="210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Soil seed bank, natural storage of seeds in the leaf litter, on the soil surface, or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soil of many ecosystems, which serves as a repository for the production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subsequent generations of plants to enable their survival. The term soil seed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bank can be used to describe the storage of seeds from a single species or from all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species in a particular area. Given the variety of stresses that ecosystems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experience—such as cold, wildfire, drought, and disturbance—seed banks are often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 crucial survival mechanism for many plants and maintain the long-term stability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 ecosystems.</a:t>
            </a:r>
          </a:p>
          <a:p>
            <a:pPr>
              <a:lnSpc>
                <a:spcPts val="207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536700" y="7289800"/>
            <a:ext cx="6019800" cy="210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Soil   Seed dormancy and   environmental   constraints   on germination influence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various characteristics of soil seed banks. For example, seed dormancy determines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how long a seed can remain viable in the soil. Factors such as embryo immaturity,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chemical inhibitors, and physical constraints influence seed dormancy. Light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filtered  through plant canopies,  for  example,  can inhibit germination  in  some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species, while a long winter chilling may break dormancy in other species.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result is a considerable variety in the patterns of germination of the seed banks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seasons, disturbances, or other environmental shifts.</a:t>
            </a:r>
          </a:p>
          <a:p>
            <a:pPr>
              <a:lnSpc>
                <a:spcPts val="207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19100"/>
            <a:ext cx="1130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4914900" y="419100"/>
            <a:ext cx="1943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 ECOLOGY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1143000" y="9525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6.3.</a:t>
            </a:r>
            <a:r>
              <a:rPr lang="en-CA" sz="1413" b="1" smtClean="0">
                <a:solidFill>
                  <a:srgbClr val="5B9BD4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 Ariel Seed Bank: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536700" y="1181100"/>
            <a:ext cx="60198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 canopy seed bank or aerial seed bank is the aggregate of viable seed stored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 plant in its canopy. Canopy seed banks occur in plants that postpone seed release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 some reason.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536700" y="4521200"/>
            <a:ext cx="60198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It is often associated with serotiny, the tendency of some plants to store seed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 cone (e.g. in the genus Pinus) or woody fruits (e.g. in the genus Banksia), until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seed release is triggered by the passage of a wildfire.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536700" y="5384800"/>
            <a:ext cx="60198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It also occurs in plants that colonise areas of shifting sands such as sand dunes.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such cases, the seed is held in the canopy even if the canopy becomes buried; thus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seed is anchored in place until good germination conditions occur.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63246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6.4.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Advantages of Storing Seed: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536700" y="6553200"/>
            <a:ext cx="60198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We can buy seeds from agricultural shops and orchards, but these are definitely not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best plants for your plants. By keeping the seeds from one season to another,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seeds have time to adapt to your weather and will produce vegetables or fruits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that are more prone to disease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536700" y="7683500"/>
            <a:ext cx="6019800" cy="185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benefits of seed preservation are not only a better product, but it will also save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you money as you do not have to buy new seeds every year to start your season.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keeping seed and using it year after year, we also help keep the pressure at risk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growing as many are blocked by seed suppliers for modified varieties to save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money. Seed conservation is financially viable for us and provides a better product,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while helping to diversify the eco-diversity system, by providing you with seeds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that are more adaptable to your climate and environment.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318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4000500" algn="l"/>
              </a:tabLst>
            </a:pPr>
            <a:r>
              <a:rPr lang="en-CA" sz="924" spc="-1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  <a:r>
              <a:rPr lang="en-CA" sz="924" spc="-10" smtClean="0">
                <a:solidFill>
                  <a:srgbClr val="000000"/>
                </a:solidFill>
                <a:latin typeface="Times New Roman"/>
                <a:cs typeface="Times New Roman"/>
              </a:rPr>
              <a:t>	POPULATION ECOLOGY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536700" y="609600"/>
            <a:ext cx="6019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34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For example </a:t>
            </a: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in a population of rabbit if three rabbits are born and one died while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536700" y="800100"/>
            <a:ext cx="60198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one  rabbit  immigrate  from  other  population  and  two  rabbits  emigrate  then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population will be given as: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416300" y="1460500"/>
            <a:ext cx="368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24" spc="-10" smtClean="0">
                <a:solidFill>
                  <a:srgbClr val="000000"/>
                </a:solidFill>
                <a:latin typeface="Cambria Math"/>
                <a:cs typeface="Cambria Math"/>
              </a:rPr>
              <a:t>[</a:t>
            </a:r>
            <a:r>
              <a:rPr lang="en-CA" sz="924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૜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3822700" y="1460500"/>
            <a:ext cx="50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24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ሿെ</a:t>
            </a:r>
            <a:r>
              <a:rPr lang="en-CA" sz="924" spc="-10" smtClean="0">
                <a:solidFill>
                  <a:srgbClr val="000000"/>
                </a:solidFill>
                <a:latin typeface="Cambria Math"/>
                <a:cs typeface="Cambria Math"/>
              </a:rPr>
              <a:t>[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7" name="TextBox 7"/>
          <p:cNvSpPr txBox="1"/>
          <p:nvPr/>
        </p:nvSpPr>
        <p:spPr>
          <a:xfrm>
            <a:off x="4483100" y="1460500"/>
            <a:ext cx="27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24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ሿ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8" name="TextBox 8"/>
          <p:cNvSpPr txBox="1"/>
          <p:nvPr/>
        </p:nvSpPr>
        <p:spPr>
          <a:xfrm>
            <a:off x="1536700" y="2159000"/>
            <a:ext cx="6019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924" smtClean="0">
                <a:solidFill>
                  <a:srgbClr val="000000"/>
                </a:solidFill>
                <a:latin typeface="Times New Roman"/>
                <a:cs typeface="Times New Roman"/>
              </a:rPr>
              <a:t>So, intrinsic growth rate “r” will be 0.1.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25019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3.2.</a:t>
            </a:r>
            <a:r>
              <a:rPr lang="en-CA" sz="1413" b="1" smtClean="0">
                <a:solidFill>
                  <a:srgbClr val="5B9BD4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 Population Density: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536700" y="2730500"/>
            <a:ext cx="60198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 density is a measurement of population per unit area, or exceptionally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unit volume, it is a quantity of type number density. It is frequently applied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to living organisms, most of the time to humans. It is a key geographical term.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simple terms, population density refers to the number of people living in an area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per square kilometer.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536700" y="4051300"/>
            <a:ext cx="6019800" cy="673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  <a:tabLst>
                <a:tab pos="228600" algn="l"/>
              </a:tabLst>
            </a:pPr>
            <a:r>
              <a:rPr lang="en-CA" sz="1210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Population Density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are of two types: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	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 Crude Density</a:t>
            </a:r>
          </a:p>
          <a:p>
            <a:pPr>
              <a:lnSpc>
                <a:spcPts val="28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765300" y="4724400"/>
            <a:ext cx="57912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228600">
              <a:lnSpc>
                <a:spcPts val="22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It’s the density per unit total space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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 Specific Density</a:t>
            </a:r>
          </a:p>
          <a:p>
            <a:pPr>
              <a:lnSpc>
                <a:spcPts val="22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993900" y="5283200"/>
            <a:ext cx="55626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It’s the density per unit total habitat space i.e. available area that can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actually colonized by the population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536700" y="5880100"/>
            <a:ext cx="6019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Population Density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of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PAKISTAN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is 287 per k</a:t>
            </a:r>
            <a:r>
              <a:rPr lang="en-CA" sz="1200" smtClean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lang="en-CA" sz="852" smtClean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or 742 people per m</a:t>
            </a:r>
            <a:r>
              <a:rPr lang="en-CA" sz="1200" smtClean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lang="en-CA" sz="852" smtClean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>
              <a:lnSpc>
                <a:spcPts val="1380"/>
              </a:lnSpc>
            </a:pPr>
            <a:endParaRPr lang="en-CA" sz="1194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2654300" y="9207500"/>
            <a:ext cx="49022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996" smtClean="0">
                <a:solidFill>
                  <a:srgbClr val="767070"/>
                </a:solidFill>
                <a:latin typeface="Times New Roman"/>
                <a:cs typeface="Times New Roman"/>
              </a:rPr>
              <a:t>Variations in population density of Pakistan</a:t>
            </a:r>
          </a:p>
          <a:p>
            <a:pPr>
              <a:lnSpc>
                <a:spcPts val="115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19100"/>
            <a:ext cx="1130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4914900" y="419100"/>
            <a:ext cx="1943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 ECOLOGY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1143000" y="34290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3.3.</a:t>
            </a:r>
            <a:r>
              <a:rPr lang="en-CA" sz="1413" b="1" smtClean="0">
                <a:solidFill>
                  <a:srgbClr val="5B9BD4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 Population Distribution: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536700" y="3670300"/>
            <a:ext cx="60198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Dispersion or distribution patterns show the spatial relationship between members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 a population within a habitat. Individuals of a population can be distributed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one of three basic patterns: uniform, random, or clumped.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71600" y="4597400"/>
            <a:ext cx="61849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3.3.1.</a:t>
            </a:r>
            <a:r>
              <a:rPr lang="en-CA" sz="1413" b="1" smtClean="0">
                <a:solidFill>
                  <a:srgbClr val="5B9BD4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Uniform Distribution: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828800" y="4838700"/>
            <a:ext cx="57277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Uniform distribution refers to organisms that live in a specific territory. One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example would be penguins. Penguins live in territories, and within those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territories the bird’s space themselves out relatively uniformly.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71600" y="9309100"/>
            <a:ext cx="61849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3.3.2.</a:t>
            </a:r>
            <a:r>
              <a:rPr lang="en-CA" sz="1413" b="1" smtClean="0">
                <a:solidFill>
                  <a:srgbClr val="5B9BD4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Random Distribution: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318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40005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POPULATION ECOLOGY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828800" y="533400"/>
            <a:ext cx="57277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Random distribution refers to the spread of individuals such as wind-dispersed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seeds, which fall randomly after traveling.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71600" y="4216400"/>
            <a:ext cx="61849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3.3.3.</a:t>
            </a:r>
            <a:r>
              <a:rPr lang="en-CA" sz="1413" b="1" smtClean="0">
                <a:solidFill>
                  <a:srgbClr val="5B9BD4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Clumped Distribution: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828800" y="4445000"/>
            <a:ext cx="57277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Clumped dispersion refers to a straight drop of seeds to the ground, rather than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being carried, or to groups of animals living together, such as herds or schools.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Schools of fish exhibit this manner of dispersion.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828800" y="5384800"/>
            <a:ext cx="5727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‘’Mostly population lived in clumped or clustered population’’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600200" y="9055100"/>
            <a:ext cx="59563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Comparison of Different Types of Population Dispersion: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19100"/>
            <a:ext cx="1130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4914900" y="419100"/>
            <a:ext cx="1943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 ECOLOGY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1143000" y="3124200"/>
            <a:ext cx="5207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3.4.</a:t>
            </a:r>
          </a:p>
          <a:p>
            <a:pPr>
              <a:lnSpc>
                <a:spcPts val="1610"/>
              </a:lnSpc>
            </a:pPr>
          </a:p>
        </p:txBody>
      </p:sp>
      <p:sp>
        <p:nvSpPr>
          <p:cNvPr id="5" name="TextBox 5"/>
          <p:cNvSpPr txBox="1"/>
          <p:nvPr/>
        </p:nvSpPr>
        <p:spPr>
          <a:xfrm>
            <a:off x="1536700" y="3124200"/>
            <a:ext cx="10414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Sex Ratio:</a:t>
            </a:r>
          </a:p>
          <a:p>
            <a:pPr>
              <a:lnSpc>
                <a:spcPts val="1610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1536700" y="3365500"/>
            <a:ext cx="60198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sex  ratio is  the ratio of males to females in  a population.  In  most  sexually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reproducing species, the ratio tends to be. This tendency is explained by Fishers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Principle, as of 2014, the global sex ratio at birth is estimated at 107 boys to 100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girls (1000 boys per 934 girls).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43000" y="45720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3.5.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Age Structure: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536700" y="4800600"/>
            <a:ext cx="6019800" cy="2374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age structure of the population is an important factor in the strength of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population. Age structure forms part of the population at various ages. Models that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include age structure allow for better predictions of population growth, as well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ability to correlate this growth with the rate of economic development in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region. The fastest-growing countries have the pyramid shape in their age-old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sketch drawings, reflecting the earlier similarities of young people, many of whom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are of reproductive age. This pattern is often observed in developed countries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where people are less likely to live due to poor living conditions, and there is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higher birth rate.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536700" y="7239000"/>
            <a:ext cx="6019800" cy="210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Age structures of areas with slow growth, including developed countries such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United States, still have a pyramidal structure, but with many fewer young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reproductive-aged individuals and a greater proportion of older individuals. Other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developed countries, such as Italy, have zero population growth. The age structure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 these populations is more conical, with an even greater percentage of middle-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aged and older individuals. The actual growth rates in different countries are shown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figure with the highest rates tending to be in the less economically developed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countries of Africa and Asia.</a:t>
            </a:r>
          </a:p>
          <a:p>
            <a:pPr>
              <a:lnSpc>
                <a:spcPts val="207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19100"/>
            <a:ext cx="1130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4914900" y="419100"/>
            <a:ext cx="1943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 ECOLOGY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914400" y="25781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4.</a:t>
            </a:r>
            <a:r>
              <a:rPr lang="en-CA" sz="1413" b="1" smtClean="0">
                <a:solidFill>
                  <a:srgbClr val="1F4E79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Population Growth: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8829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685749"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It shows a change in the population over a period of time. Population growth rates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are affected by birth and death rates, which are also related to local resources or external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factors such as weather and disasters. Reduced services will result in an increase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population. Reasonable growth means population growth when resources are limited.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40894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4.1.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Exponential Growth: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536700" y="4318000"/>
            <a:ext cx="60198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When a population experiences unlimited resources, it tends to grow very fast. This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is called exponential growth. The virus, for example, will increase significantly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when given access to unlimited nutrients. However, that growth will not continue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forever.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55245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4.2.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Carrying Capacity: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536700" y="5765800"/>
            <a:ext cx="6019800" cy="1206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Carrying capacity: Because the real world does not provide unlimited resources, a growing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population will eventually reach the point when resources become scarce. Then the rate of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growth will go down and up. When the population reaches this filtering point, it is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considered the largest number of organisms that can cure it. The name of this situation is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Times New Roman"/>
                <a:cs typeface="Times New Roman"/>
              </a:rPr>
              <a:t>powerful. The letter K represents the burden.</a:t>
            </a:r>
          </a:p>
          <a:p>
            <a:pPr>
              <a:lnSpc>
                <a:spcPts val="19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143000" y="71120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4.3.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Birth And Death Rates: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536700" y="7340600"/>
            <a:ext cx="6019800" cy="2374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Prevalence,  number  of  births  and  deaths:  With  the  increase  in  population,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researchers have long used demographics to study population changes over time.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Such changes occur with birth rates and mortality rates. or example, population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growth can lead to higher fertility rates due to more potential partners. However,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this can lead to high death rates from competition and other variants such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disease. People remain stable when birth and death rates are equal. When birth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rates are higher than death rates, the population increases. When death rates drop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by birth rates, the population drops. This example, however, does not take into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account human migration and migration. Life expectancy also plays a role in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318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40005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POPULATION ECOLOGY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536700" y="533400"/>
            <a:ext cx="60198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human learning. When people live longer, they also affect resources, health,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other things.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12065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4.4.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Limiting factors: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536700" y="1447800"/>
            <a:ext cx="60198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Economists are studying the factors that hinder population growth. This helps them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to understand the change that is taking place. It also helps them to predict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future. Resources in the surrounding area are examples of limited resources. For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example, plants need a certain amount of water, nutrients and sunlight. Animals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need food, water, shelter, access to mates and safe places to find nests.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29083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4.5.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Demographic control: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536700" y="3149600"/>
            <a:ext cx="60198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When the population of the population discusses population growth, it is because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 the number of people that are dependent or independent of the population.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Population-based regulation of iron defines a condition in which population size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affects their growth and death. Regulation based on complexity is often more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biotic.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46101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4.6.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Density-dependent population regulation: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536700" y="4838700"/>
            <a:ext cx="60198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When population ecologists discuss the growth of a population, it is through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lens  of  factors  that  are  density-dependent  or  density-independent.  Density-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dependent population regulation describes a scenario in which a population’s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density affects its growth rate and mortality. Density-dependent regulation tends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be more biotic.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536700" y="6235700"/>
            <a:ext cx="60198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   example,   competition   within   and   between   species   for   resources,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diseases, predation and waste buildup all represent density-dependent factors.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density of available prey would also affect the population of predators, causing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them to move or potentially starve.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143000" y="74295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4.7.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Density-independent population regulation: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536700" y="7670800"/>
            <a:ext cx="6019800" cy="158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contrast, density-independent population regulation refers to natural (physical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chemical) factors that affect mortality rates. In other words, mortality is influenced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without density being taken into account. These factors tend to be catastrophic,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such as natural disasters (e.g., wildfires and earthquakes). Pollution, however, is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manmade density-independent factor that affects many species. Climate crisis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another example.</a:t>
            </a:r>
          </a:p>
          <a:p>
            <a:pPr>
              <a:lnSpc>
                <a:spcPts val="206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19100"/>
            <a:ext cx="1130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4914900" y="419100"/>
            <a:ext cx="1943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 ECOLOGY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1143000" y="939800"/>
            <a:ext cx="5207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4.8.</a:t>
            </a:r>
          </a:p>
          <a:p>
            <a:pPr>
              <a:lnSpc>
                <a:spcPts val="1610"/>
              </a:lnSpc>
            </a:pPr>
          </a:p>
        </p:txBody>
      </p:sp>
      <p:sp>
        <p:nvSpPr>
          <p:cNvPr id="5" name="TextBox 5"/>
          <p:cNvSpPr txBox="1"/>
          <p:nvPr/>
        </p:nvSpPr>
        <p:spPr>
          <a:xfrm>
            <a:off x="1536700" y="939800"/>
            <a:ext cx="32512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Exponential and Logistic Growth Rate:</a:t>
            </a:r>
          </a:p>
          <a:p>
            <a:pPr>
              <a:lnSpc>
                <a:spcPts val="1610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1536700" y="1181100"/>
            <a:ext cx="60198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2D2D2D"/>
                </a:solidFill>
                <a:latin typeface="Times New Roman"/>
                <a:cs typeface="Times New Roman"/>
              </a:rPr>
              <a:t>Exponential  population  growth:  When  resources  are  unlimited,  populations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2D2D2D"/>
                </a:solidFill>
                <a:latin typeface="Times New Roman"/>
                <a:cs typeface="Times New Roman"/>
              </a:rPr>
              <a:t>exhibit exponential  growth,  resulting in a  J-shaped curve.  When  resources  are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536700" y="1778000"/>
            <a:ext cx="698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2D2D2D"/>
                </a:solidFill>
                <a:latin typeface="Times New Roman"/>
                <a:cs typeface="Times New Roman"/>
              </a:rPr>
              <a:t>limited,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8" name="TextBox 8"/>
          <p:cNvSpPr txBox="1"/>
          <p:nvPr/>
        </p:nvSpPr>
        <p:spPr>
          <a:xfrm>
            <a:off x="2489200" y="1778000"/>
            <a:ext cx="939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2D2D2D"/>
                </a:solidFill>
                <a:latin typeface="Times New Roman"/>
                <a:cs typeface="Times New Roman"/>
              </a:rPr>
              <a:t>populations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9" name="TextBox 9"/>
          <p:cNvSpPr txBox="1"/>
          <p:nvPr/>
        </p:nvSpPr>
        <p:spPr>
          <a:xfrm>
            <a:off x="3683000" y="1778000"/>
            <a:ext cx="1130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2D2D2D"/>
                </a:solidFill>
                <a:latin typeface="Times New Roman"/>
                <a:cs typeface="Times New Roman"/>
              </a:rPr>
              <a:t>exhibit logistic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0" name="TextBox 10"/>
          <p:cNvSpPr txBox="1"/>
          <p:nvPr/>
        </p:nvSpPr>
        <p:spPr>
          <a:xfrm>
            <a:off x="5080000" y="1778000"/>
            <a:ext cx="863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growth. In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1" name="TextBox 11"/>
          <p:cNvSpPr txBox="1"/>
          <p:nvPr/>
        </p:nvSpPr>
        <p:spPr>
          <a:xfrm>
            <a:off x="6197600" y="1778000"/>
            <a:ext cx="673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logistic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2" name="TextBox 12"/>
          <p:cNvSpPr txBox="1"/>
          <p:nvPr/>
        </p:nvSpPr>
        <p:spPr>
          <a:xfrm>
            <a:off x="1536700" y="2044700"/>
            <a:ext cx="6019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growth, population expansion decreases as resources become scarce.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536700" y="2311400"/>
            <a:ext cx="6019800" cy="3429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 best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example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of  exponential  growth  is  seen  in  bacteria.  Bacteria 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prokaryotes that reproduce by prokaryotic fission. This division takes about 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hour for many bacterial species. If 1000 bacteria are placed in a large flask with 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unlimited supply of nutrients (so the nutrients will not become depleted), after 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hour there will be one round of division (with each organism dividing once),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resulting in 2000 organisms. In another hour, each of the 2000 organisms will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double, producing 4000; after the third hour, there should be 8000 bacteria in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flask;  and  so  on.  The  important  concept  of  exponential  growth  is  that 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population growth rate, the number of organisms added in each reproductive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generation, is accelerating; that is, it is increasing at a greater and greater rate.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After 1 day and 24 of these cycles, the population would have increased from 1000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to more than 16 billion. When the population size, N, is plotted over time, a J-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shaped growth curve is produced.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80391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5.</a:t>
            </a:r>
            <a:r>
              <a:rPr lang="en-CA" sz="1413" b="1" smtClean="0">
                <a:solidFill>
                  <a:srgbClr val="1F4E79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Importance of  Population Ecology: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143000" y="8280400"/>
            <a:ext cx="64135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228549">
              <a:lnSpc>
                <a:spcPts val="2050"/>
              </a:lnSpc>
            </a:pPr>
            <a:r>
              <a:rPr lang="en-CA" sz="1210" b="1" smtClean="0">
                <a:solidFill>
                  <a:srgbClr val="2D2D2D"/>
                </a:solidFill>
                <a:latin typeface="Times New Roman Bold"/>
                <a:cs typeface="Times New Roman Bold"/>
              </a:rPr>
              <a:t>Population  ecology  is  important</a:t>
            </a:r>
            <a:r>
              <a:rPr lang="en-CA" sz="1200" smtClean="0">
                <a:solidFill>
                  <a:srgbClr val="2D2D2D"/>
                </a:solidFill>
                <a:latin typeface="Times New Roman"/>
                <a:cs typeface="Times New Roman"/>
              </a:rPr>
              <a:t> in  conservation  biology,  especially  in 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2D2D2D"/>
                </a:solidFill>
                <a:latin typeface="Times New Roman"/>
                <a:cs typeface="Times New Roman"/>
              </a:rPr>
              <a:t>development of population viability analysis (PVA) which makes it possible to predict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2D2D2D"/>
                </a:solidFill>
                <a:latin typeface="Times New Roman"/>
                <a:cs typeface="Times New Roman"/>
              </a:rPr>
              <a:t>long-term probability of a species persisting in a given habitat patch.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14400" y="9144000"/>
            <a:ext cx="6642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6.</a:t>
            </a:r>
            <a:r>
              <a:rPr lang="en-CA" sz="1413" b="1" smtClean="0">
                <a:solidFill>
                  <a:srgbClr val="1F4E79"/>
                </a:solidFill>
                <a:latin typeface="Arial Bold"/>
                <a:cs typeface="Arial Bold"/>
              </a:rPr>
              <a:t> </a:t>
            </a:r>
            <a:r>
              <a:rPr lang="en-CA" sz="1413" b="1" smtClean="0">
                <a:solidFill>
                  <a:srgbClr val="1F4E79"/>
                </a:solidFill>
                <a:latin typeface="Times New Roman Bold"/>
                <a:cs typeface="Times New Roman Bold"/>
              </a:rPr>
              <a:t>Seed Bank: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318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4000500" algn="l"/>
              </a:tabLst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BCHF18M032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	POPULATION ECOLOGY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71600" y="609600"/>
            <a:ext cx="61849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 seed bank is the reservoir of viable seeds present in a plant community. Seed banks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800100"/>
            <a:ext cx="64135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are evaluated by a variety of methods. For some species, it is possible to make careful,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direct  counts  of  viable  seeds.  In  most  cases,  however,  the  surface  substrate 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ecosystem must be collected and seeds encouraged to germinate by exposure to light,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moisture, and warmth. The germinating seedlings are then counted and, where possible,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identified to species.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2260600"/>
            <a:ext cx="6413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  <a:tabLst>
                <a:tab pos="393700" algn="l"/>
              </a:tabLst>
            </a:pP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6.1.</a:t>
            </a:r>
            <a:r>
              <a:rPr lang="en-CA" sz="1413" b="1" smtClean="0">
                <a:solidFill>
                  <a:srgbClr val="5B9BD4"/>
                </a:solidFill>
                <a:latin typeface="Times New Roman Bold"/>
                <a:cs typeface="Times New Roman Bold"/>
              </a:rPr>
              <a:t>	Condition for Storage and Regeneration: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536700" y="2501900"/>
            <a:ext cx="6019800" cy="316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Seeds are living organisms and keeping them active for long periods of time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requires correcting the humidity and temperature. When they grow in the mother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plant, most seeds get the inside energy to survive the drought. The survival of these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so-called 'orbs' can be increased by dry and low temperature storage. The level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dryness and cold depend a great deal on the long-term survival and investment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affordable infrastructure. Active guidelines from US scientist in the 1950s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1960s, James Harrington, are known as' Thumb Rules. 'Hundreds Rule' guidelines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that the total humidity and temperature (at Fahrenheit) should be less than 100 for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sample to survive for 5 years. Another rule is that reducing water content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1% or temperature by 10 degrees Fahrenheit will double the life span of the seed.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Studies conducted in the 1990s have shown that there are limits to the beneficial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effects of drying or cooling, and should therefore not be overstated.</a:t>
            </a:r>
          </a:p>
          <a:p>
            <a:pPr>
              <a:lnSpc>
                <a:spcPts val="206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536700" y="5727700"/>
            <a:ext cx="6019800" cy="316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To understand the effect of water content and temperature on long-term seed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engagement, the United Nations Food and Agriculture Division and a consulting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group called Bioversity International developed a set of standards for overseas seed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banks to maintain longevity. This document promises to dry the seed at about 20%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humidity, seal the seed in high humidity containers, and keep the seed at 20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degrees Celsius. These cases are often referred to as the final 'normal' agreements.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Seeds  from  our  most  important  varieties  corn,  wheat,  rice,  soybeans,  peas,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tomatoes, broccoli, watermelon, sunflower, etc. It can be stored this way. However,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there are many varieties that produce seeds that are relatively resistant to dryness 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low temperatures in standard storage containers. This species should be maintained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cryogenically. Orange orchard, coffee, avocado, coconut, coconut, papaya, oak,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walnut and willow are just a few examples of species to be kept cryogenically.</a:t>
            </a:r>
          </a:p>
          <a:p>
            <a:pPr>
              <a:lnSpc>
                <a:spcPts val="207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536700" y="8966200"/>
            <a:ext cx="60198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As always, the seeds eventually shrink. It is difficult to predict when a seed loses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so many seed banks control the germination capacity during storage. When the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2020-04-25T07:36:25Z</dcterms:created>
  <dcterms:modified xsi:type="dcterms:W3CDTF">2020-04-25T07:36:25Z</dcterms:modified>
</cp:coreProperties>
</file>