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50"/>
  </p:notesMasterIdLst>
  <p:sldIdLst>
    <p:sldId id="344" r:id="rId5"/>
    <p:sldId id="346" r:id="rId6"/>
    <p:sldId id="345" r:id="rId7"/>
    <p:sldId id="272" r:id="rId8"/>
    <p:sldId id="398" r:id="rId9"/>
    <p:sldId id="372" r:id="rId10"/>
    <p:sldId id="348" r:id="rId11"/>
    <p:sldId id="312" r:id="rId12"/>
    <p:sldId id="313" r:id="rId13"/>
    <p:sldId id="315" r:id="rId14"/>
    <p:sldId id="256" r:id="rId15"/>
    <p:sldId id="275" r:id="rId16"/>
    <p:sldId id="347" r:id="rId17"/>
    <p:sldId id="280" r:id="rId18"/>
    <p:sldId id="407" r:id="rId19"/>
    <p:sldId id="374" r:id="rId20"/>
    <p:sldId id="373" r:id="rId21"/>
    <p:sldId id="409" r:id="rId22"/>
    <p:sldId id="328" r:id="rId23"/>
    <p:sldId id="314" r:id="rId24"/>
    <p:sldId id="324" r:id="rId25"/>
    <p:sldId id="325" r:id="rId26"/>
    <p:sldId id="327" r:id="rId27"/>
    <p:sldId id="260" r:id="rId28"/>
    <p:sldId id="379" r:id="rId29"/>
    <p:sldId id="361" r:id="rId30"/>
    <p:sldId id="276" r:id="rId31"/>
    <p:sldId id="316" r:id="rId32"/>
    <p:sldId id="389" r:id="rId33"/>
    <p:sldId id="318" r:id="rId34"/>
    <p:sldId id="278" r:id="rId35"/>
    <p:sldId id="320" r:id="rId36"/>
    <p:sldId id="277" r:id="rId37"/>
    <p:sldId id="364" r:id="rId38"/>
    <p:sldId id="408" r:id="rId39"/>
    <p:sldId id="322" r:id="rId40"/>
    <p:sldId id="410" r:id="rId41"/>
    <p:sldId id="411" r:id="rId42"/>
    <p:sldId id="412" r:id="rId43"/>
    <p:sldId id="355" r:id="rId44"/>
    <p:sldId id="268" r:id="rId45"/>
    <p:sldId id="356" r:id="rId46"/>
    <p:sldId id="357" r:id="rId47"/>
    <p:sldId id="390" r:id="rId48"/>
    <p:sldId id="391" r:id="rId49"/>
    <p:sldId id="375" r:id="rId50"/>
    <p:sldId id="392" r:id="rId51"/>
    <p:sldId id="289" r:id="rId52"/>
    <p:sldId id="369" r:id="rId53"/>
    <p:sldId id="274" r:id="rId54"/>
    <p:sldId id="368" r:id="rId55"/>
    <p:sldId id="349" r:id="rId56"/>
    <p:sldId id="396" r:id="rId57"/>
    <p:sldId id="397" r:id="rId58"/>
    <p:sldId id="366" r:id="rId59"/>
    <p:sldId id="413" r:id="rId60"/>
    <p:sldId id="394" r:id="rId61"/>
    <p:sldId id="414" r:id="rId62"/>
    <p:sldId id="416" r:id="rId63"/>
    <p:sldId id="330" r:id="rId64"/>
    <p:sldId id="287" r:id="rId65"/>
    <p:sldId id="395" r:id="rId66"/>
    <p:sldId id="376" r:id="rId67"/>
    <p:sldId id="362" r:id="rId68"/>
    <p:sldId id="352" r:id="rId69"/>
    <p:sldId id="261" r:id="rId70"/>
    <p:sldId id="417" r:id="rId71"/>
    <p:sldId id="257" r:id="rId72"/>
    <p:sldId id="338" r:id="rId73"/>
    <p:sldId id="386" r:id="rId74"/>
    <p:sldId id="342" r:id="rId75"/>
    <p:sldId id="387" r:id="rId76"/>
    <p:sldId id="359" r:id="rId77"/>
    <p:sldId id="360" r:id="rId78"/>
    <p:sldId id="333" r:id="rId79"/>
    <p:sldId id="388" r:id="rId80"/>
    <p:sldId id="343" r:id="rId81"/>
    <p:sldId id="358" r:id="rId82"/>
    <p:sldId id="259" r:id="rId83"/>
    <p:sldId id="296" r:id="rId84"/>
    <p:sldId id="290" r:id="rId85"/>
    <p:sldId id="335" r:id="rId86"/>
    <p:sldId id="332" r:id="rId87"/>
    <p:sldId id="367" r:id="rId88"/>
    <p:sldId id="329" r:id="rId89"/>
    <p:sldId id="363" r:id="rId90"/>
    <p:sldId id="258" r:id="rId91"/>
    <p:sldId id="262" r:id="rId92"/>
    <p:sldId id="263" r:id="rId93"/>
    <p:sldId id="265" r:id="rId94"/>
    <p:sldId id="300" r:id="rId95"/>
    <p:sldId id="264" r:id="rId96"/>
    <p:sldId id="377" r:id="rId97"/>
    <p:sldId id="370" r:id="rId98"/>
    <p:sldId id="418" r:id="rId99"/>
    <p:sldId id="419" r:id="rId100"/>
    <p:sldId id="303" r:id="rId101"/>
    <p:sldId id="301" r:id="rId102"/>
    <p:sldId id="420" r:id="rId103"/>
    <p:sldId id="378" r:id="rId104"/>
    <p:sldId id="350" r:id="rId105"/>
    <p:sldId id="421" r:id="rId106"/>
    <p:sldId id="422" r:id="rId107"/>
    <p:sldId id="400" r:id="rId108"/>
    <p:sldId id="401" r:id="rId109"/>
    <p:sldId id="402" r:id="rId110"/>
    <p:sldId id="424" r:id="rId111"/>
    <p:sldId id="423" r:id="rId112"/>
    <p:sldId id="353" r:id="rId113"/>
    <p:sldId id="403" r:id="rId114"/>
    <p:sldId id="266" r:id="rId115"/>
    <p:sldId id="404" r:id="rId116"/>
    <p:sldId id="415" r:id="rId117"/>
    <p:sldId id="405" r:id="rId118"/>
    <p:sldId id="425" r:id="rId119"/>
    <p:sldId id="427" r:id="rId120"/>
    <p:sldId id="428" r:id="rId121"/>
    <p:sldId id="429" r:id="rId122"/>
    <p:sldId id="271" r:id="rId123"/>
    <p:sldId id="365" r:id="rId124"/>
    <p:sldId id="273" r:id="rId125"/>
    <p:sldId id="426" r:id="rId126"/>
    <p:sldId id="406" r:id="rId127"/>
    <p:sldId id="317" r:id="rId128"/>
    <p:sldId id="430" r:id="rId129"/>
    <p:sldId id="393" r:id="rId130"/>
    <p:sldId id="431" r:id="rId131"/>
    <p:sldId id="380" r:id="rId132"/>
    <p:sldId id="382" r:id="rId133"/>
    <p:sldId id="383" r:id="rId134"/>
    <p:sldId id="432" r:id="rId135"/>
    <p:sldId id="433" r:id="rId136"/>
    <p:sldId id="434" r:id="rId137"/>
    <p:sldId id="435" r:id="rId138"/>
    <p:sldId id="436" r:id="rId139"/>
    <p:sldId id="384" r:id="rId140"/>
    <p:sldId id="385" r:id="rId141"/>
    <p:sldId id="284" r:id="rId142"/>
    <p:sldId id="371" r:id="rId143"/>
    <p:sldId id="283" r:id="rId144"/>
    <p:sldId id="281" r:id="rId145"/>
    <p:sldId id="302" r:id="rId146"/>
    <p:sldId id="305" r:id="rId147"/>
    <p:sldId id="307" r:id="rId148"/>
    <p:sldId id="310" r:id="rId1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varScale="1">
        <p:scale>
          <a:sx n="70" d="100"/>
          <a:sy n="70" d="100"/>
        </p:scale>
        <p:origin x="-1302"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4A423A-05C8-4A16-8066-A6ACD7CE1726}" type="datetimeFigureOut">
              <a:rPr lang="en-US" smtClean="0"/>
              <a:pPr/>
              <a:t>3/29/2014</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F5F3B1-A72E-474B-BD6E-E964F15779D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854325-D5D2-40D1-A098-461E261C1FC8}"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miter lim="800000"/>
            <a:headEnd/>
            <a:tailEnd/>
          </a:ln>
        </p:spPr>
        <p:txBody>
          <a:bodyPr/>
          <a:lstStyle/>
          <a:p>
            <a:fld id="{1B4E5E23-C38D-4A30-A6C3-CDA5D14806AF}" type="slidenum">
              <a:rPr lang="en-US" smtClean="0"/>
              <a:pPr/>
              <a:t>25</a:t>
            </a:fld>
            <a:endParaRPr lang="en-US" smtClean="0"/>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DE13943-E13D-4B34-9C4D-892C8F1362E1}" type="slidenum">
              <a:rPr lang="en-US"/>
              <a:pPr/>
              <a:t>27</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8-1a Structure of nucleotides.</a:t>
            </a:r>
            <a:r>
              <a:rPr lang="en-US" smtClean="0">
                <a:latin typeface="Arial" charset="0"/>
              </a:rPr>
              <a:t> (a) General structure showing the numbering convention for the pentose ring. This is a ribonucleotide. In deoxyribonucleotides the </a:t>
            </a:r>
            <a:r>
              <a:rPr lang="ga-IE" smtClean="0">
                <a:latin typeface="Arial" charset="0"/>
                <a:ea typeface="ヒラギノ角ゴ Pro W3" pitchFamily="1" charset="-128"/>
              </a:rPr>
              <a:t>—</a:t>
            </a:r>
            <a:r>
              <a:rPr lang="ga-IE" smtClean="0">
                <a:latin typeface="Arial" charset="0"/>
              </a:rPr>
              <a:t>O</a:t>
            </a:r>
            <a:r>
              <a:rPr lang="en-US" smtClean="0">
                <a:latin typeface="Arial" charset="0"/>
              </a:rPr>
              <a:t>H group on the 2</a:t>
            </a:r>
            <a:r>
              <a:rPr lang="ga-IE" smtClean="0">
                <a:latin typeface="Arial" charset="0"/>
              </a:rPr>
              <a:t>′</a:t>
            </a:r>
            <a:r>
              <a:rPr lang="en-US" smtClean="0">
                <a:latin typeface="Arial" charset="0"/>
              </a:rPr>
              <a:t> carbon (in red) is replaced with </a:t>
            </a:r>
            <a:r>
              <a:rPr lang="ga-IE" smtClean="0">
                <a:latin typeface="Arial" charset="0"/>
                <a:ea typeface="ヒラギノ角ゴ Pro W3" pitchFamily="1" charset="-128"/>
              </a:rPr>
              <a:t>—</a:t>
            </a:r>
            <a:r>
              <a:rPr lang="ga-IE" smtClean="0">
                <a:latin typeface="Arial" charset="0"/>
              </a:rPr>
              <a:t>H</a:t>
            </a:r>
            <a:r>
              <a:rPr lang="en-US" smtClean="0">
                <a:latin typeface="Arial"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4C2C0D8-078B-4773-9FD8-2BBA4574BE9E}" type="slidenum">
              <a:rPr lang="en-US"/>
              <a:pPr/>
              <a:t>31</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8-2 (part 1) Major purine and pyrimidine bases of nucleic acids.</a:t>
            </a:r>
            <a:r>
              <a:rPr lang="en-US" smtClean="0">
                <a:latin typeface="Arial" charset="0"/>
              </a:rPr>
              <a:t> Some of the common names of these bases reflect the circumstances of their discovery. Guanine, for example, was first isolated from guano (bird manure), and thymine was first isolated from thymus tissue.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CCF603C8-01EB-4F66-AA45-2DD2BB44F880}" type="slidenum">
              <a:rPr lang="en-US"/>
              <a:pPr/>
              <a:t>33</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8-2 (part 2) Major purine and pyrimidine bases of nucleic acids.</a:t>
            </a:r>
            <a:r>
              <a:rPr lang="en-US" smtClean="0">
                <a:latin typeface="Arial" charset="0"/>
              </a:rPr>
              <a:t> Some of the common names of these bases reflect the circumstances of their discovery. Guanine, for example, was first isolated from guano (bird manure), and thymine was first isolated from thymus tissue.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68B2811-6B3A-4F49-91BB-2CE105F7AF01}" type="slidenum">
              <a:rPr lang="en-US"/>
              <a:pPr/>
              <a:t>40</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GB" smtClean="0"/>
              <a:t>The illustration is a ‘model’ of the double helix forming part of a DNA molecule</a:t>
            </a:r>
          </a:p>
          <a:p>
            <a:pPr eaLnBrk="1" hangingPunct="1"/>
            <a:r>
              <a:rPr lang="en-GB" smtClean="0"/>
              <a:t>(Slide 14)</a:t>
            </a: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miter lim="800000"/>
            <a:headEnd/>
            <a:tailEnd/>
          </a:ln>
        </p:spPr>
        <p:txBody>
          <a:bodyPr/>
          <a:lstStyle/>
          <a:p>
            <a:fld id="{F8D8E650-5FEC-4B48-92D4-1282724289E7}" type="slidenum">
              <a:rPr lang="en-US" altLang="en-US" smtClean="0"/>
              <a:pPr/>
              <a:t>46</a:t>
            </a:fld>
            <a:endParaRPr lang="en-US"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CDBA67-8146-4406-8006-795EB3BDFB71}" type="slidenum">
              <a:rPr lang="en-US" smtClean="0"/>
              <a:pPr/>
              <a:t>52</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EF507564-08AB-4D3E-B139-2DFA5301A36E}" type="slidenum">
              <a:rPr lang="en-US"/>
              <a:pPr/>
              <a:t>61</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8-7 Phosphodiester linkages in the covalent backbone of DNA and RNA.</a:t>
            </a:r>
            <a:r>
              <a:rPr lang="en-US" smtClean="0">
                <a:latin typeface="Arial" charset="0"/>
              </a:rPr>
              <a:t> The phosphodiester bonds (one of which is shaded in the DNA) link successive nucleotide units. The backbone of alternating pentose and phosphate groups in both types of nucleic acid is highly polar. The 5</a:t>
            </a:r>
            <a:r>
              <a:rPr lang="ga-IE" smtClean="0">
                <a:latin typeface="Arial" charset="0"/>
              </a:rPr>
              <a:t>′</a:t>
            </a:r>
            <a:r>
              <a:rPr lang="en-US" smtClean="0">
                <a:latin typeface="Arial" charset="0"/>
              </a:rPr>
              <a:t> end of the macromolecule lacks a nucleotide at the 5</a:t>
            </a:r>
            <a:r>
              <a:rPr lang="ga-IE" smtClean="0">
                <a:latin typeface="Arial" charset="0"/>
              </a:rPr>
              <a:t>′</a:t>
            </a:r>
            <a:r>
              <a:rPr lang="en-US" smtClean="0">
                <a:latin typeface="Arial" charset="0"/>
              </a:rPr>
              <a:t> position, and the 3</a:t>
            </a:r>
            <a:r>
              <a:rPr lang="ga-IE" smtClean="0">
                <a:latin typeface="Arial" charset="0"/>
              </a:rPr>
              <a:t>′</a:t>
            </a:r>
            <a:r>
              <a:rPr lang="en-US" smtClean="0">
                <a:latin typeface="Arial" charset="0"/>
              </a:rPr>
              <a:t> end lacks a nucleotide at the 3</a:t>
            </a:r>
            <a:r>
              <a:rPr lang="ga-IE" smtClean="0">
                <a:latin typeface="Arial" charset="0"/>
              </a:rPr>
              <a:t>′</a:t>
            </a:r>
            <a:r>
              <a:rPr lang="en-US" smtClean="0">
                <a:latin typeface="Arial" charset="0"/>
              </a:rPr>
              <a:t> position.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miter lim="800000"/>
            <a:headEnd/>
            <a:tailEnd/>
          </a:ln>
        </p:spPr>
        <p:txBody>
          <a:bodyPr/>
          <a:lstStyle/>
          <a:p>
            <a:fld id="{AAB0C934-3B8B-4ACB-BADD-219F3473E99A}" type="slidenum">
              <a:rPr lang="en-US" altLang="en-US" smtClean="0"/>
              <a:pPr/>
              <a:t>63</a:t>
            </a:fld>
            <a:endParaRPr lang="en-US" alt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43EFDB-A95F-46FC-9564-F03B263D9401}" type="slidenum">
              <a:rPr lang="en-US" smtClean="0"/>
              <a:pPr/>
              <a:t>65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65AC9C-B8E3-48E3-B178-751A5B8F9CE6}"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342EF47-4CC9-42DC-AAE2-147F3FAA1215}" type="slidenum">
              <a:rPr lang="en-US" smtClean="0"/>
              <a:pPr/>
              <a:t>70</a:t>
            </a:fld>
            <a:endParaRPr lang="en-US" smtClean="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246CE1D5-F466-4FE9-947C-D830E9679B56}" type="slidenum">
              <a:rPr lang="en-US" smtClean="0"/>
              <a:pPr/>
              <a:t>72</a:t>
            </a:fld>
            <a:endParaRPr lang="en-US" smtClean="0"/>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8C9B109-9345-46C8-88D8-8689270270FC}" type="slidenum">
              <a:rPr lang="en-US" smtClean="0"/>
              <a:pPr/>
              <a:t>76</a:t>
            </a:fld>
            <a:endParaRPr lang="en-US" smtClean="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“Gattaca” is a science fiction movie starring Uma Thurman, Ethan Hawke, and Jude Law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00664A8-D75C-415A-A23B-8613F5D08C2E}" type="slidenum">
              <a:rPr lang="en-US"/>
              <a:pPr/>
              <a:t>81</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8-11 Hydrogen-bonding patterns in the base pairs defined by Watson and Crick.</a:t>
            </a:r>
            <a:r>
              <a:rPr lang="en-US" smtClean="0">
                <a:latin typeface="Arial" charset="0"/>
              </a:rPr>
              <a:t> Here as elsewhere, hydrogen bonds are represented by three blue lines.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7654D66-8907-452B-8C4D-E94DEEFA9D0C}" type="slidenum">
              <a:rPr lang="en-US"/>
              <a:pPr/>
              <a:t>91</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8-14 Complementarity of strands in the DNA double helix.</a:t>
            </a:r>
            <a:r>
              <a:rPr lang="en-US" smtClean="0">
                <a:latin typeface="Arial" charset="0"/>
              </a:rPr>
              <a:t> The complementary antiparallel strands of DNA follow the pairing rules proposed by Watson and Crick. The base-paired antiparallel strands differ in base composition: the left strand has the composition A</a:t>
            </a:r>
            <a:r>
              <a:rPr lang="en-US" baseline="-25000" smtClean="0">
                <a:latin typeface="Arial" charset="0"/>
              </a:rPr>
              <a:t>3</a:t>
            </a:r>
            <a:r>
              <a:rPr lang="en-US" smtClean="0">
                <a:latin typeface="Arial" charset="0"/>
              </a:rPr>
              <a:t> T</a:t>
            </a:r>
            <a:r>
              <a:rPr lang="en-US" baseline="-25000" smtClean="0">
                <a:latin typeface="Arial" charset="0"/>
              </a:rPr>
              <a:t>2</a:t>
            </a:r>
            <a:r>
              <a:rPr lang="en-US" smtClean="0">
                <a:latin typeface="Arial" charset="0"/>
              </a:rPr>
              <a:t> G</a:t>
            </a:r>
            <a:r>
              <a:rPr lang="en-US" baseline="-25000" smtClean="0">
                <a:latin typeface="Arial" charset="0"/>
              </a:rPr>
              <a:t>1</a:t>
            </a:r>
            <a:r>
              <a:rPr lang="en-US" smtClean="0">
                <a:latin typeface="Arial" charset="0"/>
              </a:rPr>
              <a:t> C</a:t>
            </a:r>
            <a:r>
              <a:rPr lang="en-US" baseline="-25000" smtClean="0">
                <a:latin typeface="Arial" charset="0"/>
              </a:rPr>
              <a:t>3</a:t>
            </a:r>
            <a:r>
              <a:rPr lang="en-US" smtClean="0">
                <a:latin typeface="Arial" charset="0"/>
              </a:rPr>
              <a:t>; the right, A</a:t>
            </a:r>
            <a:r>
              <a:rPr lang="en-US" baseline="-25000" smtClean="0">
                <a:latin typeface="Arial" charset="0"/>
              </a:rPr>
              <a:t>2</a:t>
            </a:r>
            <a:r>
              <a:rPr lang="en-US" smtClean="0">
                <a:latin typeface="Arial" charset="0"/>
              </a:rPr>
              <a:t> T</a:t>
            </a:r>
            <a:r>
              <a:rPr lang="en-US" baseline="-25000" smtClean="0">
                <a:latin typeface="Arial" charset="0"/>
              </a:rPr>
              <a:t>3</a:t>
            </a:r>
            <a:r>
              <a:rPr lang="en-US" smtClean="0">
                <a:latin typeface="Arial" charset="0"/>
              </a:rPr>
              <a:t> G</a:t>
            </a:r>
            <a:r>
              <a:rPr lang="en-US" baseline="-25000" smtClean="0">
                <a:latin typeface="Arial" charset="0"/>
              </a:rPr>
              <a:t>3</a:t>
            </a:r>
            <a:r>
              <a:rPr lang="en-US" smtClean="0">
                <a:latin typeface="Arial" charset="0"/>
              </a:rPr>
              <a:t> C</a:t>
            </a:r>
            <a:r>
              <a:rPr lang="en-US" baseline="-25000" smtClean="0">
                <a:latin typeface="Arial" charset="0"/>
              </a:rPr>
              <a:t>1</a:t>
            </a:r>
            <a:r>
              <a:rPr lang="en-US" smtClean="0">
                <a:latin typeface="Arial" charset="0"/>
              </a:rPr>
              <a:t>. They also differ in sequence when each chain is read in the 5</a:t>
            </a:r>
            <a:r>
              <a:rPr lang="ga-IE" smtClean="0">
                <a:latin typeface="Arial" charset="0"/>
              </a:rPr>
              <a:t>′→</a:t>
            </a:r>
            <a:r>
              <a:rPr lang="en-US" smtClean="0">
                <a:latin typeface="Arial" charset="0"/>
              </a:rPr>
              <a:t>3</a:t>
            </a:r>
            <a:r>
              <a:rPr lang="ga-IE" smtClean="0">
                <a:latin typeface="Arial" charset="0"/>
              </a:rPr>
              <a:t>′</a:t>
            </a:r>
            <a:r>
              <a:rPr lang="en-US" smtClean="0">
                <a:latin typeface="Arial" charset="0"/>
              </a:rPr>
              <a:t> direction. Note the base equivalences: A = T and G = C in the duplex.</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miter lim="800000"/>
            <a:headEnd/>
            <a:tailEnd/>
          </a:ln>
        </p:spPr>
        <p:txBody>
          <a:bodyPr/>
          <a:lstStyle/>
          <a:p>
            <a:fld id="{786DE3D1-2915-4962-A98A-6CA43325BE8C}" type="slidenum">
              <a:rPr lang="en-US" altLang="en-US" smtClean="0"/>
              <a:pPr/>
              <a:t>93</a:t>
            </a:fld>
            <a:endParaRPr lang="en-US" altLang="en-US" smtClean="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27F5F3B1-A72E-474B-BD6E-E964F15779D6}" type="slidenum">
              <a:rPr lang="en-US" smtClean="0"/>
              <a:pPr/>
              <a:t>95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F49DAD0-51EB-4988-B888-E8BB65485CC1}" type="slidenum">
              <a:rPr lang="en-US"/>
              <a:pPr/>
              <a:t>97</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8-15 Replication of DNA as suggested by Watson and Crick.</a:t>
            </a:r>
            <a:r>
              <a:rPr lang="en-US" smtClean="0">
                <a:latin typeface="Arial" charset="0"/>
              </a:rPr>
              <a:t> The preexisting or "parent" strands become separated, and each is the template for biosynthesis of a complementary "daughter" strand (in pink).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miter lim="800000"/>
            <a:headEnd/>
            <a:tailEnd/>
          </a:ln>
        </p:spPr>
        <p:txBody>
          <a:bodyPr/>
          <a:lstStyle/>
          <a:p>
            <a:fld id="{611FEFEF-673C-4730-B57A-31FDA63B33BB}" type="slidenum">
              <a:rPr lang="en-US" altLang="en-US" smtClean="0"/>
              <a:pPr/>
              <a:t>100</a:t>
            </a:fld>
            <a:endParaRPr lang="en-US" altLang="en-US" smtClean="0"/>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A31DC7-72EE-4AC1-A8DD-57312B3912FD}" type="slidenum">
              <a:rPr lang="en-US" smtClean="0"/>
              <a:pPr/>
              <a:t>101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2CB58E-C757-4E74-A2F9-3CD6F28D3E53}"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A7C09C-8995-4837-976B-8C38324A9457}" type="slidenum">
              <a:rPr lang="en-US" smtClean="0"/>
              <a:pPr/>
              <a:t>109</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F4737C2-0D92-4568-AF3B-193386CFD3C1}" type="slidenum">
              <a:rPr lang="en-US"/>
              <a:pPr/>
              <a:t>130</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GB" smtClean="0"/>
              <a:t>Although the DNA in the nucleus specifies the amino acids and their sequence, it is in the cytoplasm that the protein build-up takes place. The DNA of the nucleus makes a single strand of messenger RNA (ribo-nucleic acid) which leaves the nucleus and builds up the protein in the cytoplasm. The RNA code is complementary, but not identical, to the nuclear DNA. Text books usually give the coding for the RNA but in this presentation it is for the DNA itself</a:t>
            </a: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F79D989-BF2F-44C0-8E6D-22C871C9AA2D}" type="slidenum">
              <a:rPr lang="en-US"/>
              <a:pPr/>
              <a:t>138</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8-16b Structural variation in DNA.</a:t>
            </a:r>
            <a:r>
              <a:rPr lang="en-US" smtClean="0">
                <a:latin typeface="Arial" charset="0"/>
              </a:rPr>
              <a:t> (b) For purine bases in nucleotides, only two conformations with respect to the attached ribose units are sterically permitted, anti or syn. Pyrimidines generally occur in the anti conformation.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B1F1B36-8741-45A5-A009-B829615D3210}" type="slidenum">
              <a:rPr lang="en-US"/>
              <a:pPr/>
              <a:t>141</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8-10 Absorption spectra of the common nucleotides.</a:t>
            </a:r>
            <a:r>
              <a:rPr lang="en-US" smtClean="0">
                <a:latin typeface="Arial" charset="0"/>
              </a:rPr>
              <a:t> The spectra are shown as the variation in molar extinction coefficient with wavelength. The molar extinction coefficients at 260 nm and pH 7.0 (</a:t>
            </a:r>
            <a:r>
              <a:rPr lang="en-US" smtClean="0">
                <a:latin typeface="Lucida Grande" pitchFamily="1" charset="0"/>
              </a:rPr>
              <a:t>ε</a:t>
            </a:r>
            <a:r>
              <a:rPr lang="en-US" baseline="-25000" smtClean="0">
                <a:latin typeface="Arial" charset="0"/>
              </a:rPr>
              <a:t>260</a:t>
            </a:r>
            <a:r>
              <a:rPr lang="en-US" smtClean="0">
                <a:latin typeface="Arial" charset="0"/>
              </a:rPr>
              <a:t>) are listed in the table. The spectra of corresponding ribonucleotides and deoxyribonucleotides, as well as the nucleosides, are essentially identical. For mixtures of nucleotides, a wavelength of 260 nm (dashed vertical line) is used for absorption measurements.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BDC875A-3A8E-4331-AFF6-76B45B193DE1}" type="slidenum">
              <a:rPr lang="en-US"/>
              <a:pPr/>
              <a:t>144</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3805" y="4343704"/>
            <a:ext cx="5030391" cy="4113892"/>
          </a:xfrm>
          <a:noFill/>
          <a:ln/>
        </p:spPr>
        <p:txBody>
          <a:bodyPr/>
          <a:lstStyle/>
          <a:p>
            <a:pPr eaLnBrk="1" hangingPunct="1"/>
            <a:r>
              <a:rPr lang="en-US" b="1" smtClean="0">
                <a:latin typeface="Arial" charset="0"/>
              </a:rPr>
              <a:t>FIGURE 8-21 Bacterial mRNA.</a:t>
            </a:r>
            <a:r>
              <a:rPr lang="en-US" smtClean="0">
                <a:latin typeface="Arial" charset="0"/>
              </a:rPr>
              <a:t> Schematic diagrams show (a) monocistronic and (b) polycistronic mRNAs of bacteria. Red segments represent RNA coding for a gene product; gray segments represent noncoding RNA. In the polycistronic transcript, noncoding RNA separates the three genes.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miter lim="800000"/>
            <a:headEnd/>
            <a:tailEnd/>
          </a:ln>
        </p:spPr>
        <p:txBody>
          <a:bodyPr/>
          <a:lstStyle/>
          <a:p>
            <a:fld id="{F5B5F92B-29E0-4546-A579-C0C3E3EB935F}" type="slidenum">
              <a:rPr lang="en-US" altLang="en-US" smtClean="0"/>
              <a:pPr/>
              <a:t>6</a:t>
            </a:fld>
            <a:endParaRPr lang="en-US" altLang="en-US" smtClean="0"/>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mtClean="0"/>
              <a:t>The nucleus contains the cell’s DNA, which makes up the genome.</a:t>
            </a:r>
          </a:p>
          <a:p>
            <a:r>
              <a:rPr lang="en-US" smtClean="0"/>
              <a:t>The nucleus is surrounded by a nuclear envelope, two membrane bilayers</a:t>
            </a:r>
          </a:p>
          <a:p>
            <a:r>
              <a:rPr lang="en-US" smtClean="0"/>
              <a:t>Molecules come into and out of the nucleus through nuclear pores</a:t>
            </a:r>
          </a:p>
          <a:p>
            <a:r>
              <a:rPr lang="en-US" smtClean="0"/>
              <a:t>The inside of the nucleus is called the nucleoplasm.</a:t>
            </a:r>
          </a:p>
          <a:p>
            <a:r>
              <a:rPr lang="en-US" smtClean="0"/>
              <a:t>Chromatin is the name given to DNA complexed with proteins (histones)</a:t>
            </a:r>
          </a:p>
          <a:p>
            <a:r>
              <a:rPr lang="en-US" smtClean="0"/>
              <a:t>The nucleolus is a region where the DNA is concentrated for replication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609A76-42B6-4348-8354-F7F84DBE55FF}" type="slidenum">
              <a:rPr lang="en-US" smtClean="0"/>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6BE0B3-CE7C-4C3A-B702-7744A401F299}" type="slidenum">
              <a:rPr lang="en-US" smtClean="0"/>
              <a:pPr/>
              <a:t>13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B8615FD-06C2-4731-89C3-32E23C15B765}" type="slidenum">
              <a:rPr lang="en-US"/>
              <a:pPr/>
              <a:t>14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latin typeface="Times"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miter lim="800000"/>
            <a:headEnd/>
            <a:tailEnd/>
          </a:ln>
        </p:spPr>
        <p:txBody>
          <a:bodyPr/>
          <a:lstStyle/>
          <a:p>
            <a:fld id="{FB1B3F37-37C4-4B1D-A49E-E094C7FB9899}" type="slidenum">
              <a:rPr lang="en-US" altLang="en-US" smtClean="0"/>
              <a:pPr/>
              <a:t>17</a:t>
            </a:fld>
            <a:endParaRPr lang="en-US" alt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27F5F3B1-A72E-474B-BD6E-E964F15779D6}"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8" name="عنوان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6400800" y="6355080"/>
            <a:ext cx="2286000" cy="365760"/>
          </a:xfrm>
        </p:spPr>
        <p:txBody>
          <a:bodyPr/>
          <a:lstStyle>
            <a:lvl1pPr>
              <a:defRPr sz="1400"/>
            </a:lvl1pPr>
          </a:lstStyle>
          <a:p>
            <a:fld id="{06D46864-B2AF-4E0D-9333-F045B436BB72}" type="datetimeFigureOut">
              <a:rPr lang="en-US" smtClean="0"/>
              <a:pPr/>
              <a:t>3/29/2014</a:t>
            </a:fld>
            <a:endParaRPr lang="en-US"/>
          </a:p>
        </p:txBody>
      </p:sp>
      <p:sp>
        <p:nvSpPr>
          <p:cNvPr id="17" name="عنصر نائب للتذييل 16"/>
          <p:cNvSpPr>
            <a:spLocks noGrp="1"/>
          </p:cNvSpPr>
          <p:nvPr>
            <p:ph type="ftr" sz="quarter" idx="11"/>
          </p:nvPr>
        </p:nvSpPr>
        <p:spPr>
          <a:xfrm>
            <a:off x="2898648" y="6355080"/>
            <a:ext cx="3474720" cy="365760"/>
          </a:xfrm>
        </p:spPr>
        <p:txBody>
          <a:bodyPr/>
          <a:lstStyle/>
          <a:p>
            <a:endParaRPr lang="en-US"/>
          </a:p>
        </p:txBody>
      </p:sp>
      <p:sp>
        <p:nvSpPr>
          <p:cNvPr id="29" name="عنصر نائب لرقم الشريحة 28"/>
          <p:cNvSpPr>
            <a:spLocks noGrp="1"/>
          </p:cNvSpPr>
          <p:nvPr>
            <p:ph type="sldNum" sz="quarter" idx="12"/>
          </p:nvPr>
        </p:nvSpPr>
        <p:spPr>
          <a:xfrm>
            <a:off x="1216152" y="6355080"/>
            <a:ext cx="1219200" cy="365760"/>
          </a:xfrm>
        </p:spPr>
        <p:txBody>
          <a:bodyPr/>
          <a:lstStyle/>
          <a:p>
            <a:fld id="{2092B37F-22F6-4564-A508-3FCFA7BFDB9A}" type="slidenum">
              <a:rPr lang="en-US" smtClean="0"/>
              <a:pPr/>
              <a:t>‹#›</a:t>
            </a:fld>
            <a:endParaRPr lang="en-US"/>
          </a:p>
        </p:txBody>
      </p:sp>
      <p:sp>
        <p:nvSpPr>
          <p:cNvPr id="21" name="مستطيل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مستطيل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مستطيل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مستطيل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06D46864-B2AF-4E0D-9333-F045B436BB72}" type="datetimeFigureOut">
              <a:rPr lang="en-US" smtClean="0"/>
              <a:pPr/>
              <a:t>3/29/2014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2092B37F-22F6-4564-A508-3FCFA7BFDB9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06D46864-B2AF-4E0D-9333-F045B436BB72}" type="datetimeFigureOut">
              <a:rPr lang="en-US" smtClean="0"/>
              <a:pPr/>
              <a:t>3/29/2014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2092B37F-22F6-4564-A508-3FCFA7BFDB9A}" type="slidenum">
              <a:rPr lang="en-US" smtClean="0"/>
              <a:pPr/>
              <a:t>‹#›</a:t>
            </a:fld>
            <a:endParaRPr lang="en-US"/>
          </a:p>
        </p:txBody>
      </p:sp>
      <p:sp>
        <p:nvSpPr>
          <p:cNvPr id="7" name="رابط مستقيم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مثلث متساوي الساقين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رابط مستقيم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ga-IE"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CFAF60-F36C-4C4F-874F-8B381A2257E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ga-IE"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6858C-DF8F-4D0D-ADDE-8ED2C129053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CAFF518-3BC7-463F-A1CD-0C9295CC1ED4}"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06D46864-B2AF-4E0D-9333-F045B436BB72}" type="datetimeFigureOut">
              <a:rPr lang="en-US" smtClean="0"/>
              <a:pPr/>
              <a:t>3/29/2014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2092B37F-22F6-4564-A508-3FCFA7BFDB9A}" type="slidenum">
              <a:rPr lang="en-US" smtClean="0"/>
              <a:pPr/>
              <a:t>‹#›</a:t>
            </a:fld>
            <a:endParaRPr lang="en-US"/>
          </a:p>
        </p:txBody>
      </p:sp>
      <p:sp>
        <p:nvSpPr>
          <p:cNvPr id="8" name="عنصر نائب للمحتوى 7"/>
          <p:cNvSpPr>
            <a:spLocks noGrp="1"/>
          </p:cNvSpPr>
          <p:nvPr>
            <p:ph sz="quarter" idx="1"/>
          </p:nvPr>
        </p:nvSpPr>
        <p:spPr>
          <a:xfrm>
            <a:off x="457200" y="1219200"/>
            <a:ext cx="8229600"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a:xfrm>
            <a:off x="6400800" y="6355080"/>
            <a:ext cx="2286000" cy="365760"/>
          </a:xfrm>
        </p:spPr>
        <p:txBody>
          <a:bodyPr/>
          <a:lstStyle/>
          <a:p>
            <a:fld id="{06D46864-B2AF-4E0D-9333-F045B436BB72}" type="datetimeFigureOut">
              <a:rPr lang="en-US" smtClean="0"/>
              <a:pPr/>
              <a:t>3/29/2014</a:t>
            </a:fld>
            <a:endParaRPr lang="en-US"/>
          </a:p>
        </p:txBody>
      </p:sp>
      <p:sp>
        <p:nvSpPr>
          <p:cNvPr id="5" name="عنصر نائب للتذييل 4"/>
          <p:cNvSpPr>
            <a:spLocks noGrp="1"/>
          </p:cNvSpPr>
          <p:nvPr>
            <p:ph type="ftr" sz="quarter" idx="11"/>
          </p:nvPr>
        </p:nvSpPr>
        <p:spPr>
          <a:xfrm>
            <a:off x="2898648" y="6355080"/>
            <a:ext cx="3474720" cy="365760"/>
          </a:xfrm>
        </p:spPr>
        <p:txBody>
          <a:bodyPr/>
          <a:lstStyle/>
          <a:p>
            <a:endParaRPr lang="en-US"/>
          </a:p>
        </p:txBody>
      </p:sp>
      <p:sp>
        <p:nvSpPr>
          <p:cNvPr id="6" name="عنصر نائب لرقم الشريحة 5"/>
          <p:cNvSpPr>
            <a:spLocks noGrp="1"/>
          </p:cNvSpPr>
          <p:nvPr>
            <p:ph type="sldNum" sz="quarter" idx="12"/>
          </p:nvPr>
        </p:nvSpPr>
        <p:spPr>
          <a:xfrm>
            <a:off x="1069848" y="6355080"/>
            <a:ext cx="1520952" cy="365760"/>
          </a:xfrm>
        </p:spPr>
        <p:txBody>
          <a:bodyPr/>
          <a:lstStyle/>
          <a:p>
            <a:fld id="{2092B37F-22F6-4564-A508-3FCFA7BFDB9A}" type="slidenum">
              <a:rPr lang="en-US" smtClean="0"/>
              <a:pPr/>
              <a:t>‹#›</a:t>
            </a:fld>
            <a:endParaRPr lang="en-US"/>
          </a:p>
        </p:txBody>
      </p:sp>
      <p:sp>
        <p:nvSpPr>
          <p:cNvPr id="7" name="مستطيل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مستطيل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06D46864-B2AF-4E0D-9333-F045B436BB72}" type="datetimeFigureOut">
              <a:rPr lang="en-US" smtClean="0"/>
              <a:pPr/>
              <a:t>3/29/2014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2092B37F-22F6-4564-A508-3FCFA7BFDB9A}" type="slidenum">
              <a:rPr lang="en-US" smtClean="0"/>
              <a:pPr/>
              <a:t>‹#›</a:t>
            </a:fld>
            <a:endParaRPr lang="en-US"/>
          </a:p>
        </p:txBody>
      </p:sp>
      <p:sp>
        <p:nvSpPr>
          <p:cNvPr id="9" name="عنصر نائب للمحتوى 8"/>
          <p:cNvSpPr>
            <a:spLocks noGrp="1"/>
          </p:cNvSpPr>
          <p:nvPr>
            <p:ph sz="quarter" idx="1"/>
          </p:nvPr>
        </p:nvSpPr>
        <p:spPr>
          <a:xfrm>
            <a:off x="457200" y="1219200"/>
            <a:ext cx="4041648"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1" name="عنصر نائب للمحتوى 10"/>
          <p:cNvSpPr>
            <a:spLocks noGrp="1"/>
          </p:cNvSpPr>
          <p:nvPr>
            <p:ph sz="quarter" idx="2"/>
          </p:nvPr>
        </p:nvSpPr>
        <p:spPr>
          <a:xfrm>
            <a:off x="4632198" y="1216152"/>
            <a:ext cx="4041648"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nchor="ctr"/>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7" name="عنصر نائب للتاريخ 6"/>
          <p:cNvSpPr>
            <a:spLocks noGrp="1"/>
          </p:cNvSpPr>
          <p:nvPr>
            <p:ph type="dt" sz="half" idx="10"/>
          </p:nvPr>
        </p:nvSpPr>
        <p:spPr/>
        <p:txBody>
          <a:bodyPr/>
          <a:lstStyle/>
          <a:p>
            <a:fld id="{06D46864-B2AF-4E0D-9333-F045B436BB72}" type="datetimeFigureOut">
              <a:rPr lang="en-US" smtClean="0"/>
              <a:pPr/>
              <a:t>3/29/2014</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2092B37F-22F6-4564-A508-3FCFA7BFDB9A}" type="slidenum">
              <a:rPr lang="en-US" smtClean="0"/>
              <a:pPr/>
              <a:t>‹#›</a:t>
            </a:fld>
            <a:endParaRPr lang="en-US"/>
          </a:p>
        </p:txBody>
      </p:sp>
      <p:sp>
        <p:nvSpPr>
          <p:cNvPr id="11" name="عنصر نائب للمحتوى 10"/>
          <p:cNvSpPr>
            <a:spLocks noGrp="1"/>
          </p:cNvSpPr>
          <p:nvPr>
            <p:ph sz="quarter" idx="2"/>
          </p:nvPr>
        </p:nvSpPr>
        <p:spPr>
          <a:xfrm>
            <a:off x="457200" y="2133600"/>
            <a:ext cx="4038600" cy="40386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quarter" idx="4"/>
          </p:nvPr>
        </p:nvSpPr>
        <p:spPr>
          <a:xfrm>
            <a:off x="4648200" y="2133600"/>
            <a:ext cx="4038600" cy="40386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06D46864-B2AF-4E0D-9333-F045B436BB72}" type="datetimeFigureOut">
              <a:rPr lang="en-US" smtClean="0"/>
              <a:pPr/>
              <a:t>3/29/2014</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2092B37F-22F6-4564-A508-3FCFA7BFDB9A}" type="slidenum">
              <a:rPr lang="en-US" smtClean="0"/>
              <a:pPr/>
              <a:t>‹#›</a:t>
            </a:fld>
            <a:endParaRPr lang="en-US"/>
          </a:p>
        </p:txBody>
      </p:sp>
      <p:sp>
        <p:nvSpPr>
          <p:cNvPr id="6" name="مثلث متساوي الساقين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06D46864-B2AF-4E0D-9333-F045B436BB72}" type="datetimeFigureOut">
              <a:rPr lang="en-US" smtClean="0"/>
              <a:pPr/>
              <a:t>3/29/2014</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2092B37F-22F6-4564-A508-3FCFA7BFDB9A}" type="slidenum">
              <a:rPr lang="en-US" smtClean="0"/>
              <a:pPr/>
              <a:t>‹#›</a:t>
            </a:fld>
            <a:endParaRPr lang="en-US"/>
          </a:p>
        </p:txBody>
      </p:sp>
      <p:sp>
        <p:nvSpPr>
          <p:cNvPr id="5" name="رابط مستقيم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مثلث متساوي الساقين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06D46864-B2AF-4E0D-9333-F045B436BB72}" type="datetimeFigureOut">
              <a:rPr lang="en-US" smtClean="0"/>
              <a:pPr/>
              <a:t>3/29/2014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2092B37F-22F6-4564-A508-3FCFA7BFDB9A}" type="slidenum">
              <a:rPr lang="en-US" smtClean="0"/>
              <a:pPr/>
              <a:t>‹#›</a:t>
            </a:fld>
            <a:endParaRPr lang="en-US"/>
          </a:p>
        </p:txBody>
      </p:sp>
      <p:sp>
        <p:nvSpPr>
          <p:cNvPr id="8" name="رابط مستقيم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رابط مستقيم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مثلث متساوي الساقين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عنصر نائب للمحتوى 11"/>
          <p:cNvSpPr>
            <a:spLocks noGrp="1"/>
          </p:cNvSpPr>
          <p:nvPr>
            <p:ph sz="quarter" idx="1"/>
          </p:nvPr>
        </p:nvSpPr>
        <p:spPr>
          <a:xfrm>
            <a:off x="304800" y="304800"/>
            <a:ext cx="5715000" cy="5715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ar-SA" smtClean="0"/>
              <a:t>انقر فوق الرمز لإضافة صورة</a:t>
            </a:r>
            <a:endParaRPr kumimoji="0" lang="en-US" dirty="0"/>
          </a:p>
        </p:txBody>
      </p:sp>
      <p:sp>
        <p:nvSpPr>
          <p:cNvPr id="4" name="عنصر نائب للنص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06D46864-B2AF-4E0D-9333-F045B436BB72}" type="datetimeFigureOut">
              <a:rPr lang="en-US" smtClean="0"/>
              <a:pPr/>
              <a:t>3/29/2014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2092B37F-22F6-4564-A508-3FCFA7BFDB9A}" type="slidenum">
              <a:rPr lang="en-US" smtClean="0"/>
              <a:pPr/>
              <a:t>‹#›</a:t>
            </a:fld>
            <a:endParaRPr lang="en-US"/>
          </a:p>
        </p:txBody>
      </p:sp>
      <p:sp>
        <p:nvSpPr>
          <p:cNvPr id="8" name="رابط مستقيم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مثلث متساوي الساقين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مستطيل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عنصر نائب للعنوان 21"/>
          <p:cNvSpPr>
            <a:spLocks noGrp="1"/>
          </p:cNvSpPr>
          <p:nvPr>
            <p:ph type="title"/>
          </p:nvPr>
        </p:nvSpPr>
        <p:spPr>
          <a:xfrm>
            <a:off x="457200" y="152400"/>
            <a:ext cx="8229600" cy="990600"/>
          </a:xfrm>
          <a:prstGeom prst="rect">
            <a:avLst/>
          </a:prstGeom>
        </p:spPr>
        <p:txBody>
          <a:bodyPr vert="horz" anchor="b" anchorCtr="0">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06D46864-B2AF-4E0D-9333-F045B436BB72}" type="datetimeFigureOut">
              <a:rPr lang="en-US" smtClean="0"/>
              <a:pPr/>
              <a:t>3/29/2014</a:t>
            </a:fld>
            <a:endParaRPr lang="en-US"/>
          </a:p>
        </p:txBody>
      </p:sp>
      <p:sp>
        <p:nvSpPr>
          <p:cNvPr id="3" name="عنصر نائب للتذييل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عنصر نائب لرقم الشريحة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2092B37F-22F6-4564-A508-3FCFA7BFDB9A}" type="slidenum">
              <a:rPr lang="en-US" smtClean="0"/>
              <a:pPr/>
              <a:t>‹#›</a:t>
            </a:fld>
            <a:endParaRPr lang="en-US"/>
          </a:p>
        </p:txBody>
      </p:sp>
      <p:sp>
        <p:nvSpPr>
          <p:cNvPr id="28" name="رابط مستقيم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رابط مستقيم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مثلث متساوي الساقين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3"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082204.jpg%20%20%20%20%20%20%20%20%20%20%20%20%20%20%20%20%20%20%20%20%20%20%20%20%20%20%20%20%20%20%20%20%20%20%20%20%20%20%20%20%20%20%20%20%20%20%20%20%20%20%20%20%20%20%200001C664%0cMacintosh%20HD%20%20%20%20%20%20%20%20%20%20%20%20%20%20%20%20%20%20%20BA03BFAA:"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http://www.mykoweb.com/graphics/M4_Fig_2.jpg"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image" Target="../media/image46.jpeg"/><Relationship Id="rId16"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ctrTitle"/>
          </p:nvPr>
        </p:nvSpPr>
        <p:spPr>
          <a:xfrm>
            <a:off x="1219200" y="2286000"/>
            <a:ext cx="6858000" cy="2590800"/>
          </a:xfrm>
        </p:spPr>
        <p:txBody>
          <a:bodyPr>
            <a:normAutofit/>
          </a:bodyPr>
          <a:lstStyle/>
          <a:p>
            <a:pPr algn="ctr" eaLnBrk="1" hangingPunct="1">
              <a:defRPr/>
            </a:pPr>
            <a:r>
              <a:rPr lang="en-US" sz="8000" dirty="0" smtClean="0">
                <a:latin typeface="Comic Sans MS" pitchFamily="66" charset="0"/>
              </a:rPr>
              <a:t>Nucleic Acids</a:t>
            </a:r>
          </a:p>
        </p:txBody>
      </p:sp>
      <p:sp>
        <p:nvSpPr>
          <p:cNvPr id="21509" name="Rectangle 5"/>
          <p:cNvSpPr>
            <a:spLocks noGrp="1" noChangeArrowheads="1"/>
          </p:cNvSpPr>
          <p:nvPr>
            <p:ph type="subTitle" idx="1"/>
          </p:nvPr>
        </p:nvSpPr>
        <p:spPr>
          <a:xfrm>
            <a:off x="1295400" y="4419600"/>
            <a:ext cx="6858000" cy="1885950"/>
          </a:xfrm>
        </p:spPr>
        <p:txBody>
          <a:bodyPr>
            <a:normAutofit/>
          </a:bodyPr>
          <a:lstStyle/>
          <a:p>
            <a:pPr algn="ctr" eaLnBrk="1" hangingPunct="1">
              <a:defRPr/>
            </a:pPr>
            <a:r>
              <a:rPr lang="en-US" sz="5400" b="1" i="1" dirty="0" smtClean="0">
                <a:solidFill>
                  <a:srgbClr val="FF0000"/>
                </a:solidFill>
                <a:latin typeface="Comic Sans MS" pitchFamily="66" charset="0"/>
              </a:rPr>
              <a:t>DNA &amp; RNA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2"/>
          <p:cNvSpPr txBox="1">
            <a:spLocks noChangeArrowheads="1"/>
          </p:cNvSpPr>
          <p:nvPr/>
        </p:nvSpPr>
        <p:spPr bwMode="auto">
          <a:xfrm>
            <a:off x="2262188" y="238125"/>
            <a:ext cx="4679950" cy="641350"/>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a:t>
            </a:r>
          </a:p>
        </p:txBody>
      </p:sp>
      <p:sp>
        <p:nvSpPr>
          <p:cNvPr id="5133" name="Rectangle 13"/>
          <p:cNvSpPr>
            <a:spLocks noChangeArrowheads="1"/>
          </p:cNvSpPr>
          <p:nvPr/>
        </p:nvSpPr>
        <p:spPr bwMode="auto">
          <a:xfrm>
            <a:off x="292100" y="1201738"/>
            <a:ext cx="8509000" cy="701675"/>
          </a:xfrm>
          <a:prstGeom prst="rect">
            <a:avLst/>
          </a:prstGeom>
          <a:solidFill>
            <a:schemeClr val="accent3"/>
          </a:solidFill>
          <a:ln w="9525">
            <a:noFill/>
            <a:miter lim="800000"/>
            <a:headEnd/>
            <a:tailEnd/>
          </a:ln>
        </p:spPr>
        <p:txBody>
          <a:bodyPr>
            <a:spAutoFit/>
          </a:bodyPr>
          <a:lstStyle/>
          <a:p>
            <a:pPr algn="just" rtl="0" eaLnBrk="0" hangingPunct="0"/>
            <a:r>
              <a:rPr lang="en-US" sz="2000" dirty="0">
                <a:solidFill>
                  <a:srgbClr val="000000"/>
                </a:solidFill>
                <a:latin typeface="Arial" charset="0"/>
              </a:rPr>
              <a:t>Despite the complexity and diversity of life the structure of DNA is </a:t>
            </a:r>
            <a:r>
              <a:rPr lang="en-US" sz="2000" dirty="0" smtClean="0">
                <a:solidFill>
                  <a:srgbClr val="000000"/>
                </a:solidFill>
                <a:latin typeface="Arial" charset="0"/>
              </a:rPr>
              <a:t>dependent  on  </a:t>
            </a:r>
            <a:r>
              <a:rPr lang="en-US" sz="2000" dirty="0">
                <a:solidFill>
                  <a:srgbClr val="000000"/>
                </a:solidFill>
                <a:latin typeface="Arial" charset="0"/>
              </a:rPr>
              <a:t>only </a:t>
            </a:r>
            <a:r>
              <a:rPr lang="en-US" sz="2000" dirty="0" smtClean="0">
                <a:solidFill>
                  <a:srgbClr val="000000"/>
                </a:solidFill>
                <a:latin typeface="Arial" charset="0"/>
              </a:rPr>
              <a:t> 4  </a:t>
            </a:r>
            <a:r>
              <a:rPr lang="en-US" sz="2000" dirty="0">
                <a:solidFill>
                  <a:srgbClr val="000000"/>
                </a:solidFill>
                <a:latin typeface="Arial" charset="0"/>
              </a:rPr>
              <a:t>different </a:t>
            </a:r>
            <a:r>
              <a:rPr lang="en-US" sz="2000" dirty="0" smtClean="0">
                <a:solidFill>
                  <a:srgbClr val="000000"/>
                </a:solidFill>
                <a:latin typeface="Arial" charset="0"/>
              </a:rPr>
              <a:t>  nucleotides</a:t>
            </a:r>
            <a:endParaRPr lang="en-US" sz="2000" dirty="0">
              <a:solidFill>
                <a:srgbClr val="000000"/>
              </a:solidFill>
              <a:latin typeface="Arial" charset="0"/>
            </a:endParaRPr>
          </a:p>
        </p:txBody>
      </p:sp>
      <p:sp>
        <p:nvSpPr>
          <p:cNvPr id="5134" name="Rectangle 14"/>
          <p:cNvSpPr>
            <a:spLocks noChangeArrowheads="1"/>
          </p:cNvSpPr>
          <p:nvPr/>
        </p:nvSpPr>
        <p:spPr bwMode="auto">
          <a:xfrm>
            <a:off x="279400" y="2065338"/>
            <a:ext cx="8509000" cy="396875"/>
          </a:xfrm>
          <a:prstGeom prst="rect">
            <a:avLst/>
          </a:prstGeom>
          <a:solidFill>
            <a:schemeClr val="accent3"/>
          </a:solidFill>
          <a:ln w="9525">
            <a:noFill/>
            <a:miter lim="800000"/>
            <a:headEnd/>
            <a:tailEnd/>
          </a:ln>
        </p:spPr>
        <p:txBody>
          <a:bodyPr>
            <a:spAutoFit/>
          </a:bodyPr>
          <a:lstStyle/>
          <a:p>
            <a:pPr algn="l" rtl="0" eaLnBrk="0" hangingPunct="0"/>
            <a:r>
              <a:rPr lang="en-US" sz="2000" dirty="0" smtClean="0">
                <a:solidFill>
                  <a:srgbClr val="000000"/>
                </a:solidFill>
                <a:latin typeface="Arial" charset="0"/>
              </a:rPr>
              <a:t>Diversity  is  </a:t>
            </a:r>
            <a:r>
              <a:rPr lang="en-US" sz="2000" dirty="0">
                <a:solidFill>
                  <a:srgbClr val="000000"/>
                </a:solidFill>
                <a:latin typeface="Arial" charset="0"/>
              </a:rPr>
              <a:t>dependent </a:t>
            </a:r>
            <a:r>
              <a:rPr lang="en-US" sz="2000" dirty="0" smtClean="0">
                <a:solidFill>
                  <a:srgbClr val="000000"/>
                </a:solidFill>
                <a:latin typeface="Arial" charset="0"/>
              </a:rPr>
              <a:t> on  the  </a:t>
            </a:r>
            <a:r>
              <a:rPr lang="en-US" sz="2000" dirty="0">
                <a:solidFill>
                  <a:srgbClr val="000000"/>
                </a:solidFill>
                <a:latin typeface="Arial" charset="0"/>
              </a:rPr>
              <a:t>nucleotide </a:t>
            </a:r>
            <a:r>
              <a:rPr lang="en-US" sz="2000" dirty="0" smtClean="0">
                <a:solidFill>
                  <a:srgbClr val="000000"/>
                </a:solidFill>
                <a:latin typeface="Arial" charset="0"/>
              </a:rPr>
              <a:t> sequence</a:t>
            </a:r>
            <a:endParaRPr lang="en-US" sz="2000" dirty="0">
              <a:solidFill>
                <a:srgbClr val="000000"/>
              </a:solidFill>
              <a:latin typeface="Arial" charset="0"/>
            </a:endParaRPr>
          </a:p>
        </p:txBody>
      </p:sp>
      <p:sp>
        <p:nvSpPr>
          <p:cNvPr id="5135" name="Rectangle 15"/>
          <p:cNvSpPr>
            <a:spLocks noChangeArrowheads="1"/>
          </p:cNvSpPr>
          <p:nvPr/>
        </p:nvSpPr>
        <p:spPr bwMode="auto">
          <a:xfrm>
            <a:off x="355600" y="2763838"/>
            <a:ext cx="7226300" cy="396875"/>
          </a:xfrm>
          <a:prstGeom prst="rect">
            <a:avLst/>
          </a:prstGeom>
          <a:solidFill>
            <a:schemeClr val="accent3"/>
          </a:solidFill>
          <a:ln w="9525">
            <a:noFill/>
            <a:miter lim="800000"/>
            <a:headEnd/>
            <a:tailEnd/>
          </a:ln>
        </p:spPr>
        <p:txBody>
          <a:bodyPr>
            <a:spAutoFit/>
          </a:bodyPr>
          <a:lstStyle/>
          <a:p>
            <a:pPr algn="l" rtl="0" eaLnBrk="0" hangingPunct="0"/>
            <a:r>
              <a:rPr lang="en-US" sz="2000" dirty="0" smtClean="0">
                <a:solidFill>
                  <a:srgbClr val="000000"/>
                </a:solidFill>
                <a:latin typeface="Arial" charset="0"/>
              </a:rPr>
              <a:t>All  nucleotides  are  2  </a:t>
            </a:r>
            <a:r>
              <a:rPr lang="en-US" sz="2000" dirty="0">
                <a:solidFill>
                  <a:srgbClr val="000000"/>
                </a:solidFill>
                <a:latin typeface="Arial" charset="0"/>
              </a:rPr>
              <a:t>ring structures composed of:</a:t>
            </a:r>
          </a:p>
        </p:txBody>
      </p:sp>
      <p:sp>
        <p:nvSpPr>
          <p:cNvPr id="5136" name="Rectangle 16"/>
          <p:cNvSpPr>
            <a:spLocks noChangeArrowheads="1"/>
          </p:cNvSpPr>
          <p:nvPr/>
        </p:nvSpPr>
        <p:spPr bwMode="auto">
          <a:xfrm>
            <a:off x="762000" y="3208338"/>
            <a:ext cx="6045200" cy="701675"/>
          </a:xfrm>
          <a:prstGeom prst="rect">
            <a:avLst/>
          </a:prstGeom>
          <a:solidFill>
            <a:schemeClr val="accent3"/>
          </a:solidFill>
          <a:ln w="9525">
            <a:noFill/>
            <a:miter lim="800000"/>
            <a:headEnd/>
            <a:tailEnd/>
          </a:ln>
        </p:spPr>
        <p:txBody>
          <a:bodyPr>
            <a:spAutoFit/>
          </a:bodyPr>
          <a:lstStyle/>
          <a:p>
            <a:pPr algn="l" rtl="0" eaLnBrk="0" hangingPunct="0"/>
            <a:r>
              <a:rPr lang="en-US" sz="2000" b="1" dirty="0">
                <a:solidFill>
                  <a:srgbClr val="000000"/>
                </a:solidFill>
                <a:latin typeface="Arial" charset="0"/>
              </a:rPr>
              <a:t>5-carbon sugar :</a:t>
            </a:r>
            <a:r>
              <a:rPr lang="en-US" sz="2000" dirty="0">
                <a:solidFill>
                  <a:srgbClr val="000000"/>
                </a:solidFill>
                <a:latin typeface="Arial" charset="0"/>
              </a:rPr>
              <a:t> 	</a:t>
            </a:r>
            <a:r>
              <a:rPr lang="en-US" sz="2000" dirty="0">
                <a:solidFill>
                  <a:srgbClr val="000000"/>
                </a:solidFill>
                <a:latin typeface="Symbol" pitchFamily="18" charset="2"/>
              </a:rPr>
              <a:t>b</a:t>
            </a:r>
            <a:r>
              <a:rPr lang="en-US" sz="2000" dirty="0">
                <a:solidFill>
                  <a:srgbClr val="000000"/>
                </a:solidFill>
                <a:latin typeface="Arial" charset="0"/>
              </a:rPr>
              <a:t>-D-ribose (RNA)</a:t>
            </a:r>
          </a:p>
          <a:p>
            <a:pPr algn="l" rtl="0" eaLnBrk="0" hangingPunct="0"/>
            <a:r>
              <a:rPr lang="en-US" sz="2000" dirty="0">
                <a:solidFill>
                  <a:srgbClr val="000000"/>
                </a:solidFill>
                <a:latin typeface="Arial" charset="0"/>
              </a:rPr>
              <a:t>			</a:t>
            </a:r>
            <a:r>
              <a:rPr lang="en-US" sz="2000" dirty="0">
                <a:solidFill>
                  <a:srgbClr val="000000"/>
                </a:solidFill>
                <a:latin typeface="Symbol" pitchFamily="18" charset="2"/>
              </a:rPr>
              <a:t>b</a:t>
            </a:r>
            <a:r>
              <a:rPr lang="en-US" sz="2000" dirty="0">
                <a:solidFill>
                  <a:srgbClr val="000000"/>
                </a:solidFill>
                <a:latin typeface="Arial" charset="0"/>
              </a:rPr>
              <a:t>-D-</a:t>
            </a:r>
            <a:r>
              <a:rPr lang="en-US" sz="2000" dirty="0" err="1">
                <a:solidFill>
                  <a:srgbClr val="000000"/>
                </a:solidFill>
                <a:latin typeface="Arial" charset="0"/>
              </a:rPr>
              <a:t>deoxyribose</a:t>
            </a:r>
            <a:r>
              <a:rPr lang="en-US" sz="2000" dirty="0">
                <a:solidFill>
                  <a:srgbClr val="000000"/>
                </a:solidFill>
                <a:latin typeface="Arial" charset="0"/>
              </a:rPr>
              <a:t> (DNA)</a:t>
            </a:r>
          </a:p>
        </p:txBody>
      </p:sp>
      <p:sp>
        <p:nvSpPr>
          <p:cNvPr id="5137" name="Rectangle 17"/>
          <p:cNvSpPr>
            <a:spLocks noChangeArrowheads="1"/>
          </p:cNvSpPr>
          <p:nvPr/>
        </p:nvSpPr>
        <p:spPr bwMode="auto">
          <a:xfrm>
            <a:off x="762000" y="4173538"/>
            <a:ext cx="6045200" cy="701675"/>
          </a:xfrm>
          <a:prstGeom prst="rect">
            <a:avLst/>
          </a:prstGeom>
          <a:solidFill>
            <a:schemeClr val="accent3"/>
          </a:solidFill>
          <a:ln w="9525">
            <a:noFill/>
            <a:miter lim="800000"/>
            <a:headEnd/>
            <a:tailEnd/>
          </a:ln>
        </p:spPr>
        <p:txBody>
          <a:bodyPr>
            <a:spAutoFit/>
          </a:bodyPr>
          <a:lstStyle/>
          <a:p>
            <a:pPr algn="l" rtl="0" eaLnBrk="0" hangingPunct="0"/>
            <a:r>
              <a:rPr lang="en-US" sz="2000" b="1">
                <a:solidFill>
                  <a:srgbClr val="000000"/>
                </a:solidFill>
                <a:latin typeface="Arial" charset="0"/>
              </a:rPr>
              <a:t>Base 			Purine</a:t>
            </a:r>
          </a:p>
          <a:p>
            <a:pPr algn="l" rtl="0" eaLnBrk="0" hangingPunct="0"/>
            <a:r>
              <a:rPr lang="en-US" sz="2000" b="1">
                <a:solidFill>
                  <a:srgbClr val="000000"/>
                </a:solidFill>
                <a:latin typeface="Arial" charset="0"/>
              </a:rPr>
              <a:t>			Pyrimidine</a:t>
            </a:r>
          </a:p>
        </p:txBody>
      </p:sp>
      <p:sp>
        <p:nvSpPr>
          <p:cNvPr id="5138" name="Rectangle 18"/>
          <p:cNvSpPr>
            <a:spLocks noChangeArrowheads="1"/>
          </p:cNvSpPr>
          <p:nvPr/>
        </p:nvSpPr>
        <p:spPr bwMode="auto">
          <a:xfrm>
            <a:off x="762000" y="5189538"/>
            <a:ext cx="8382000" cy="701675"/>
          </a:xfrm>
          <a:prstGeom prst="rect">
            <a:avLst/>
          </a:prstGeom>
          <a:solidFill>
            <a:schemeClr val="accent3"/>
          </a:solidFill>
          <a:ln w="9525">
            <a:noFill/>
            <a:miter lim="800000"/>
            <a:headEnd/>
            <a:tailEnd/>
          </a:ln>
        </p:spPr>
        <p:txBody>
          <a:bodyPr>
            <a:spAutoFit/>
          </a:bodyPr>
          <a:lstStyle/>
          <a:p>
            <a:pPr algn="l" rtl="0" eaLnBrk="0" hangingPunct="0"/>
            <a:r>
              <a:rPr lang="en-US" sz="2000" b="1" dirty="0">
                <a:solidFill>
                  <a:srgbClr val="000000"/>
                </a:solidFill>
                <a:latin typeface="Arial" charset="0"/>
              </a:rPr>
              <a:t>Phosphate group</a:t>
            </a:r>
            <a:r>
              <a:rPr lang="en-US" sz="2000" dirty="0">
                <a:solidFill>
                  <a:srgbClr val="000000"/>
                </a:solidFill>
                <a:latin typeface="Arial" charset="0"/>
              </a:rPr>
              <a:t> 	A nucleotide </a:t>
            </a:r>
            <a:r>
              <a:rPr lang="en-US" sz="2000" b="1" dirty="0">
                <a:solidFill>
                  <a:srgbClr val="000000"/>
                </a:solidFill>
                <a:latin typeface="Arial" charset="0"/>
              </a:rPr>
              <a:t>WITHOUT</a:t>
            </a:r>
            <a:r>
              <a:rPr lang="en-US" sz="2000" dirty="0">
                <a:solidFill>
                  <a:srgbClr val="000000"/>
                </a:solidFill>
                <a:latin typeface="Arial" charset="0"/>
              </a:rPr>
              <a:t> a phosphate group is a 			</a:t>
            </a:r>
            <a:r>
              <a:rPr lang="en-US" sz="2000" b="1" u="sng" dirty="0">
                <a:solidFill>
                  <a:srgbClr val="000000"/>
                </a:solidFill>
                <a:latin typeface="Arial" charset="0"/>
              </a:rPr>
              <a:t>NUCLEOSIDE</a:t>
            </a:r>
            <a:endParaRPr lang="en-US" sz="2000" dirty="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133"/>
                                        </p:tgtEl>
                                        <p:attrNameLst>
                                          <p:attrName>style.visibility</p:attrName>
                                        </p:attrNameLst>
                                      </p:cBhvr>
                                      <p:to>
                                        <p:strVal val="visible"/>
                                      </p:to>
                                    </p:set>
                                    <p:anim calcmode="lin" valueType="num">
                                      <p:cBhvr>
                                        <p:cTn id="7" dur="500" fill="hold"/>
                                        <p:tgtEl>
                                          <p:spTgt spid="5133"/>
                                        </p:tgtEl>
                                        <p:attrNameLst>
                                          <p:attrName>ppt_w</p:attrName>
                                        </p:attrNameLst>
                                      </p:cBhvr>
                                      <p:tavLst>
                                        <p:tav tm="0">
                                          <p:val>
                                            <p:fltVal val="0"/>
                                          </p:val>
                                        </p:tav>
                                        <p:tav tm="100000">
                                          <p:val>
                                            <p:strVal val="#ppt_w"/>
                                          </p:val>
                                        </p:tav>
                                      </p:tavLst>
                                    </p:anim>
                                    <p:anim calcmode="lin" valueType="num">
                                      <p:cBhvr>
                                        <p:cTn id="8" dur="500" fill="hold"/>
                                        <p:tgtEl>
                                          <p:spTgt spid="5133"/>
                                        </p:tgtEl>
                                        <p:attrNameLst>
                                          <p:attrName>ppt_h</p:attrName>
                                        </p:attrNameLst>
                                      </p:cBhvr>
                                      <p:tavLst>
                                        <p:tav tm="0">
                                          <p:val>
                                            <p:fltVal val="0"/>
                                          </p:val>
                                        </p:tav>
                                        <p:tav tm="100000">
                                          <p:val>
                                            <p:strVal val="#ppt_h"/>
                                          </p:val>
                                        </p:tav>
                                      </p:tavLst>
                                    </p:anim>
                                    <p:anim calcmode="lin" valueType="num">
                                      <p:cBhvr>
                                        <p:cTn id="9" dur="500" fill="hold"/>
                                        <p:tgtEl>
                                          <p:spTgt spid="5133"/>
                                        </p:tgtEl>
                                        <p:attrNameLst>
                                          <p:attrName>ppt_x</p:attrName>
                                        </p:attrNameLst>
                                      </p:cBhvr>
                                      <p:tavLst>
                                        <p:tav tm="0">
                                          <p:val>
                                            <p:fltVal val="0.5"/>
                                          </p:val>
                                        </p:tav>
                                        <p:tav tm="100000">
                                          <p:val>
                                            <p:strVal val="#ppt_x"/>
                                          </p:val>
                                        </p:tav>
                                      </p:tavLst>
                                    </p:anim>
                                    <p:anim calcmode="lin" valueType="num">
                                      <p:cBhvr>
                                        <p:cTn id="10" dur="500" fill="hold"/>
                                        <p:tgtEl>
                                          <p:spTgt spid="513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134"/>
                                        </p:tgtEl>
                                        <p:attrNameLst>
                                          <p:attrName>style.visibility</p:attrName>
                                        </p:attrNameLst>
                                      </p:cBhvr>
                                      <p:to>
                                        <p:strVal val="visible"/>
                                      </p:to>
                                    </p:set>
                                    <p:anim calcmode="lin" valueType="num">
                                      <p:cBhvr>
                                        <p:cTn id="15" dur="500" fill="hold"/>
                                        <p:tgtEl>
                                          <p:spTgt spid="5134"/>
                                        </p:tgtEl>
                                        <p:attrNameLst>
                                          <p:attrName>ppt_w</p:attrName>
                                        </p:attrNameLst>
                                      </p:cBhvr>
                                      <p:tavLst>
                                        <p:tav tm="0">
                                          <p:val>
                                            <p:fltVal val="0"/>
                                          </p:val>
                                        </p:tav>
                                        <p:tav tm="100000">
                                          <p:val>
                                            <p:strVal val="#ppt_w"/>
                                          </p:val>
                                        </p:tav>
                                      </p:tavLst>
                                    </p:anim>
                                    <p:anim calcmode="lin" valueType="num">
                                      <p:cBhvr>
                                        <p:cTn id="16" dur="500" fill="hold"/>
                                        <p:tgtEl>
                                          <p:spTgt spid="5134"/>
                                        </p:tgtEl>
                                        <p:attrNameLst>
                                          <p:attrName>ppt_h</p:attrName>
                                        </p:attrNameLst>
                                      </p:cBhvr>
                                      <p:tavLst>
                                        <p:tav tm="0">
                                          <p:val>
                                            <p:fltVal val="0"/>
                                          </p:val>
                                        </p:tav>
                                        <p:tav tm="100000">
                                          <p:val>
                                            <p:strVal val="#ppt_h"/>
                                          </p:val>
                                        </p:tav>
                                      </p:tavLst>
                                    </p:anim>
                                    <p:anim calcmode="lin" valueType="num">
                                      <p:cBhvr>
                                        <p:cTn id="17" dur="500" fill="hold"/>
                                        <p:tgtEl>
                                          <p:spTgt spid="5134"/>
                                        </p:tgtEl>
                                        <p:attrNameLst>
                                          <p:attrName>ppt_x</p:attrName>
                                        </p:attrNameLst>
                                      </p:cBhvr>
                                      <p:tavLst>
                                        <p:tav tm="0">
                                          <p:val>
                                            <p:fltVal val="0.5"/>
                                          </p:val>
                                        </p:tav>
                                        <p:tav tm="100000">
                                          <p:val>
                                            <p:strVal val="#ppt_x"/>
                                          </p:val>
                                        </p:tav>
                                      </p:tavLst>
                                    </p:anim>
                                    <p:anim calcmode="lin" valueType="num">
                                      <p:cBhvr>
                                        <p:cTn id="18" dur="500" fill="hold"/>
                                        <p:tgtEl>
                                          <p:spTgt spid="5134"/>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135"/>
                                        </p:tgtEl>
                                        <p:attrNameLst>
                                          <p:attrName>style.visibility</p:attrName>
                                        </p:attrNameLst>
                                      </p:cBhvr>
                                      <p:to>
                                        <p:strVal val="visible"/>
                                      </p:to>
                                    </p:set>
                                    <p:anim calcmode="lin" valueType="num">
                                      <p:cBhvr>
                                        <p:cTn id="23" dur="500" fill="hold"/>
                                        <p:tgtEl>
                                          <p:spTgt spid="5135"/>
                                        </p:tgtEl>
                                        <p:attrNameLst>
                                          <p:attrName>ppt_w</p:attrName>
                                        </p:attrNameLst>
                                      </p:cBhvr>
                                      <p:tavLst>
                                        <p:tav tm="0">
                                          <p:val>
                                            <p:fltVal val="0"/>
                                          </p:val>
                                        </p:tav>
                                        <p:tav tm="100000">
                                          <p:val>
                                            <p:strVal val="#ppt_w"/>
                                          </p:val>
                                        </p:tav>
                                      </p:tavLst>
                                    </p:anim>
                                    <p:anim calcmode="lin" valueType="num">
                                      <p:cBhvr>
                                        <p:cTn id="24" dur="500" fill="hold"/>
                                        <p:tgtEl>
                                          <p:spTgt spid="5135"/>
                                        </p:tgtEl>
                                        <p:attrNameLst>
                                          <p:attrName>ppt_h</p:attrName>
                                        </p:attrNameLst>
                                      </p:cBhvr>
                                      <p:tavLst>
                                        <p:tav tm="0">
                                          <p:val>
                                            <p:fltVal val="0"/>
                                          </p:val>
                                        </p:tav>
                                        <p:tav tm="100000">
                                          <p:val>
                                            <p:strVal val="#ppt_h"/>
                                          </p:val>
                                        </p:tav>
                                      </p:tavLst>
                                    </p:anim>
                                    <p:anim calcmode="lin" valueType="num">
                                      <p:cBhvr>
                                        <p:cTn id="25" dur="500" fill="hold"/>
                                        <p:tgtEl>
                                          <p:spTgt spid="5135"/>
                                        </p:tgtEl>
                                        <p:attrNameLst>
                                          <p:attrName>ppt_x</p:attrName>
                                        </p:attrNameLst>
                                      </p:cBhvr>
                                      <p:tavLst>
                                        <p:tav tm="0">
                                          <p:val>
                                            <p:fltVal val="0.5"/>
                                          </p:val>
                                        </p:tav>
                                        <p:tav tm="100000">
                                          <p:val>
                                            <p:strVal val="#ppt_x"/>
                                          </p:val>
                                        </p:tav>
                                      </p:tavLst>
                                    </p:anim>
                                    <p:anim calcmode="lin" valueType="num">
                                      <p:cBhvr>
                                        <p:cTn id="26" dur="500" fill="hold"/>
                                        <p:tgtEl>
                                          <p:spTgt spid="5135"/>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136"/>
                                        </p:tgtEl>
                                        <p:attrNameLst>
                                          <p:attrName>style.visibility</p:attrName>
                                        </p:attrNameLst>
                                      </p:cBhvr>
                                      <p:to>
                                        <p:strVal val="visible"/>
                                      </p:to>
                                    </p:set>
                                    <p:animEffect transition="in" filter="wipe(left)">
                                      <p:cBhvr>
                                        <p:cTn id="31" dur="500"/>
                                        <p:tgtEl>
                                          <p:spTgt spid="51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137"/>
                                        </p:tgtEl>
                                        <p:attrNameLst>
                                          <p:attrName>style.visibility</p:attrName>
                                        </p:attrNameLst>
                                      </p:cBhvr>
                                      <p:to>
                                        <p:strVal val="visible"/>
                                      </p:to>
                                    </p:set>
                                    <p:animEffect transition="in" filter="wipe(left)">
                                      <p:cBhvr>
                                        <p:cTn id="36" dur="500"/>
                                        <p:tgtEl>
                                          <p:spTgt spid="51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38"/>
                                        </p:tgtEl>
                                        <p:attrNameLst>
                                          <p:attrName>style.visibility</p:attrName>
                                        </p:attrNameLst>
                                      </p:cBhvr>
                                      <p:to>
                                        <p:strVal val="visible"/>
                                      </p:to>
                                    </p:set>
                                    <p:animEffect transition="in" filter="wipe(left)">
                                      <p:cBhvr>
                                        <p:cTn id="41"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animBg="1" autoUpdateAnimBg="0"/>
      <p:bldP spid="5134" grpId="0" animBg="1" autoUpdateAnimBg="0"/>
      <p:bldP spid="5135" grpId="0" animBg="1" autoUpdateAnimBg="0"/>
      <p:bldP spid="5136" grpId="0" animBg="1" autoUpdateAnimBg="0"/>
      <p:bldP spid="5137" grpId="0" animBg="1" autoUpdateAnimBg="0"/>
      <p:bldP spid="5138"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5362575" y="0"/>
            <a:ext cx="3781425" cy="6858000"/>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srcRect/>
          <a:stretch>
            <a:fillRect/>
          </a:stretch>
        </p:blipFill>
        <p:spPr bwMode="auto">
          <a:xfrm>
            <a:off x="381000" y="1143000"/>
            <a:ext cx="4648200" cy="46482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228600" y="0"/>
            <a:ext cx="8385175" cy="1431925"/>
          </a:xfrm>
          <a:solidFill>
            <a:schemeClr val="hlink"/>
          </a:solidFill>
        </p:spPr>
        <p:txBody>
          <a:bodyPr>
            <a:normAutofit fontScale="90000"/>
          </a:bodyPr>
          <a:lstStyle/>
          <a:p>
            <a:pPr algn="ctr" eaLnBrk="1" hangingPunct="1">
              <a:defRPr/>
            </a:pPr>
            <a:r>
              <a:rPr lang="en-US" sz="4800" smtClean="0">
                <a:solidFill>
                  <a:srgbClr val="524BDF"/>
                </a:solidFill>
                <a:latin typeface="Comic Sans MS" pitchFamily="66" charset="0"/>
              </a:rPr>
              <a:t>RNA</a:t>
            </a:r>
            <a:r>
              <a:rPr lang="en-US" sz="4800" smtClean="0">
                <a:latin typeface="Comic Sans MS" pitchFamily="66" charset="0"/>
              </a:rPr>
              <a:t> Nucleotides</a:t>
            </a:r>
            <a:br>
              <a:rPr lang="en-US" sz="4800" smtClean="0">
                <a:latin typeface="Comic Sans MS" pitchFamily="66" charset="0"/>
              </a:rPr>
            </a:br>
            <a:r>
              <a:rPr lang="en-US" sz="4000" smtClean="0">
                <a:solidFill>
                  <a:srgbClr val="FFFF00"/>
                </a:solidFill>
                <a:latin typeface="Comic Sans MS" pitchFamily="66" charset="0"/>
              </a:rPr>
              <a:t>Composition ( 3 parts):</a:t>
            </a:r>
          </a:p>
        </p:txBody>
      </p:sp>
      <p:sp>
        <p:nvSpPr>
          <p:cNvPr id="13315" name="Rectangle 3"/>
          <p:cNvSpPr>
            <a:spLocks noGrp="1" noRot="1" noChangeArrowheads="1"/>
          </p:cNvSpPr>
          <p:nvPr>
            <p:ph sz="quarter" idx="1"/>
          </p:nvPr>
        </p:nvSpPr>
        <p:spPr>
          <a:xfrm>
            <a:off x="381000" y="1676400"/>
            <a:ext cx="8464550" cy="4191000"/>
          </a:xfrm>
        </p:spPr>
        <p:txBody>
          <a:bodyPr>
            <a:normAutofit fontScale="92500"/>
          </a:bodyPr>
          <a:lstStyle/>
          <a:p>
            <a:pPr eaLnBrk="1" hangingPunct="1">
              <a:lnSpc>
                <a:spcPct val="90000"/>
              </a:lnSpc>
              <a:buFont typeface="Wingdings" pitchFamily="2" charset="2"/>
              <a:buNone/>
              <a:defRPr/>
            </a:pPr>
            <a:r>
              <a:rPr lang="en-US" sz="3600" b="1" smtClean="0">
                <a:latin typeface="Comic Sans MS" pitchFamily="66" charset="0"/>
              </a:rPr>
              <a:t>1- </a:t>
            </a:r>
            <a:r>
              <a:rPr lang="en-US" sz="3600" b="1" smtClean="0">
                <a:solidFill>
                  <a:srgbClr val="524BDF"/>
                </a:solidFill>
                <a:latin typeface="Comic Sans MS" pitchFamily="66" charset="0"/>
              </a:rPr>
              <a:t>R</a:t>
            </a:r>
            <a:r>
              <a:rPr lang="en-US" sz="3600" b="1" smtClean="0">
                <a:latin typeface="Comic Sans MS" pitchFamily="66" charset="0"/>
              </a:rPr>
              <a:t>ibose sugar (</a:t>
            </a:r>
            <a:r>
              <a:rPr lang="en-US" sz="3600" b="1" smtClean="0">
                <a:solidFill>
                  <a:srgbClr val="524BDF"/>
                </a:solidFill>
                <a:latin typeface="Comic Sans MS" pitchFamily="66" charset="0"/>
              </a:rPr>
              <a:t>with O</a:t>
            </a:r>
            <a:r>
              <a:rPr lang="en-US" sz="3600" b="1" smtClean="0">
                <a:latin typeface="Comic Sans MS" pitchFamily="66" charset="0"/>
              </a:rPr>
              <a:t> in 3</a:t>
            </a:r>
            <a:r>
              <a:rPr lang="en-US" sz="3600" b="1" baseline="30000" smtClean="0">
                <a:latin typeface="Comic Sans MS" pitchFamily="66" charset="0"/>
              </a:rPr>
              <a:t>rd</a:t>
            </a:r>
            <a:r>
              <a:rPr lang="en-US" sz="3600" b="1" smtClean="0">
                <a:latin typeface="Comic Sans MS" pitchFamily="66" charset="0"/>
              </a:rPr>
              <a:t> carbon)</a:t>
            </a:r>
          </a:p>
          <a:p>
            <a:pPr eaLnBrk="1" hangingPunct="1">
              <a:lnSpc>
                <a:spcPct val="90000"/>
              </a:lnSpc>
              <a:buFont typeface="Wingdings" pitchFamily="2" charset="2"/>
              <a:buNone/>
              <a:defRPr/>
            </a:pPr>
            <a:r>
              <a:rPr lang="en-US" sz="3600" b="1" smtClean="0">
                <a:latin typeface="Comic Sans MS" pitchFamily="66" charset="0"/>
              </a:rPr>
              <a:t>2- Phosphate group</a:t>
            </a:r>
          </a:p>
          <a:p>
            <a:pPr eaLnBrk="1" hangingPunct="1">
              <a:lnSpc>
                <a:spcPct val="90000"/>
              </a:lnSpc>
              <a:buFont typeface="Wingdings" pitchFamily="2" charset="2"/>
              <a:buNone/>
              <a:defRPr/>
            </a:pPr>
            <a:r>
              <a:rPr lang="en-US" sz="3600" b="1" smtClean="0">
                <a:latin typeface="Comic Sans MS" pitchFamily="66" charset="0"/>
              </a:rPr>
              <a:t>3- </a:t>
            </a:r>
            <a:r>
              <a:rPr lang="en-US" sz="3600" b="1" smtClean="0">
                <a:solidFill>
                  <a:srgbClr val="FF0000"/>
                </a:solidFill>
                <a:latin typeface="Comic Sans MS" pitchFamily="66" charset="0"/>
              </a:rPr>
              <a:t>One of 4 types of bases</a:t>
            </a:r>
            <a:r>
              <a:rPr lang="en-US" sz="3600" b="1" smtClean="0">
                <a:latin typeface="Comic Sans MS" pitchFamily="66" charset="0"/>
              </a:rPr>
              <a:t> (all containing nitrogen): </a:t>
            </a:r>
          </a:p>
          <a:p>
            <a:pPr eaLnBrk="1" hangingPunct="1">
              <a:lnSpc>
                <a:spcPct val="90000"/>
              </a:lnSpc>
              <a:buFont typeface="Wingdings" pitchFamily="2" charset="2"/>
              <a:buNone/>
              <a:defRPr/>
            </a:pPr>
            <a:r>
              <a:rPr lang="en-US" sz="3600" b="1" smtClean="0">
                <a:latin typeface="Comic Sans MS" pitchFamily="66" charset="0"/>
              </a:rPr>
              <a:t>		- Adenine</a:t>
            </a:r>
          </a:p>
          <a:p>
            <a:pPr eaLnBrk="1" hangingPunct="1">
              <a:lnSpc>
                <a:spcPct val="90000"/>
              </a:lnSpc>
              <a:buFont typeface="Wingdings" pitchFamily="2" charset="2"/>
              <a:buNone/>
              <a:defRPr/>
            </a:pPr>
            <a:r>
              <a:rPr lang="en-US" sz="3600" b="1" smtClean="0">
                <a:latin typeface="Comic Sans MS" pitchFamily="66" charset="0"/>
              </a:rPr>
              <a:t>		- </a:t>
            </a:r>
            <a:r>
              <a:rPr lang="en-US" sz="3600" b="1" smtClean="0">
                <a:solidFill>
                  <a:srgbClr val="524BDF"/>
                </a:solidFill>
                <a:latin typeface="Comic Sans MS" pitchFamily="66" charset="0"/>
              </a:rPr>
              <a:t>Uracyl (only in RNA)</a:t>
            </a:r>
          </a:p>
          <a:p>
            <a:pPr eaLnBrk="1" hangingPunct="1">
              <a:lnSpc>
                <a:spcPct val="90000"/>
              </a:lnSpc>
              <a:buFont typeface="Wingdings" pitchFamily="2" charset="2"/>
              <a:buNone/>
              <a:defRPr/>
            </a:pPr>
            <a:r>
              <a:rPr lang="en-US" sz="3600" b="1" smtClean="0">
                <a:latin typeface="Comic Sans MS" pitchFamily="66" charset="0"/>
              </a:rPr>
              <a:t>		- Cytosine</a:t>
            </a:r>
          </a:p>
          <a:p>
            <a:pPr eaLnBrk="1" hangingPunct="1">
              <a:lnSpc>
                <a:spcPct val="90000"/>
              </a:lnSpc>
              <a:buFont typeface="Wingdings" pitchFamily="2" charset="2"/>
              <a:buNone/>
              <a:defRPr/>
            </a:pPr>
            <a:r>
              <a:rPr lang="en-US" sz="3600" b="1" smtClean="0">
                <a:latin typeface="Comic Sans MS" pitchFamily="66" charset="0"/>
              </a:rPr>
              <a:t>		- Guanine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Ribonucleic Acid (RNA)</a:t>
            </a:r>
          </a:p>
        </p:txBody>
      </p:sp>
      <p:sp>
        <p:nvSpPr>
          <p:cNvPr id="21507" name="Rectangle 3"/>
          <p:cNvSpPr>
            <a:spLocks noGrp="1" noChangeArrowheads="1"/>
          </p:cNvSpPr>
          <p:nvPr>
            <p:ph type="body" idx="1"/>
          </p:nvPr>
        </p:nvSpPr>
        <p:spPr>
          <a:xfrm>
            <a:off x="304800" y="685800"/>
            <a:ext cx="8534400" cy="5334000"/>
          </a:xfrm>
        </p:spPr>
        <p:txBody>
          <a:bodyPr/>
          <a:lstStyle/>
          <a:p>
            <a:pPr eaLnBrk="1" hangingPunct="1">
              <a:lnSpc>
                <a:spcPct val="110000"/>
              </a:lnSpc>
            </a:pPr>
            <a:r>
              <a:rPr lang="en-US" sz="2400" smtClean="0"/>
              <a:t>RNA is much more abundant than DNA</a:t>
            </a:r>
          </a:p>
          <a:p>
            <a:pPr eaLnBrk="1" hangingPunct="1">
              <a:lnSpc>
                <a:spcPct val="110000"/>
              </a:lnSpc>
            </a:pPr>
            <a:r>
              <a:rPr lang="en-US" sz="2400" smtClean="0"/>
              <a:t>There are several important differences between RNA and DNA:</a:t>
            </a:r>
          </a:p>
          <a:p>
            <a:pPr eaLnBrk="1" hangingPunct="1">
              <a:lnSpc>
                <a:spcPct val="110000"/>
              </a:lnSpc>
              <a:buFontTx/>
              <a:buNone/>
            </a:pPr>
            <a:r>
              <a:rPr lang="en-US" sz="2400" smtClean="0"/>
              <a:t>	- the pentose sugar in RNA is ribose, in DNA it’s deoxyribose</a:t>
            </a:r>
          </a:p>
          <a:p>
            <a:pPr eaLnBrk="1" hangingPunct="1">
              <a:lnSpc>
                <a:spcPct val="110000"/>
              </a:lnSpc>
              <a:buFontTx/>
              <a:buNone/>
            </a:pPr>
            <a:r>
              <a:rPr lang="en-US" sz="2400" smtClean="0"/>
              <a:t>	- in RNA, uracil replaces the base thymine (U pairs with A)</a:t>
            </a:r>
          </a:p>
          <a:p>
            <a:pPr eaLnBrk="1" hangingPunct="1">
              <a:lnSpc>
                <a:spcPct val="110000"/>
              </a:lnSpc>
              <a:buFontTx/>
              <a:buNone/>
            </a:pPr>
            <a:r>
              <a:rPr lang="en-US" sz="2400" smtClean="0"/>
              <a:t>	- RNA is single stranded while DNA is double stranded</a:t>
            </a:r>
          </a:p>
          <a:p>
            <a:pPr eaLnBrk="1" hangingPunct="1">
              <a:lnSpc>
                <a:spcPct val="110000"/>
              </a:lnSpc>
              <a:buFontTx/>
              <a:buNone/>
            </a:pPr>
            <a:r>
              <a:rPr lang="en-US" sz="2400" smtClean="0"/>
              <a:t>	- RNA molecules are much smaller than DNA molecules</a:t>
            </a:r>
          </a:p>
          <a:p>
            <a:pPr eaLnBrk="1" hangingPunct="1">
              <a:lnSpc>
                <a:spcPct val="110000"/>
              </a:lnSpc>
            </a:pPr>
            <a:r>
              <a:rPr lang="en-US" sz="2400" smtClean="0"/>
              <a:t>There are three main types of RNA:</a:t>
            </a:r>
          </a:p>
          <a:p>
            <a:pPr eaLnBrk="1" hangingPunct="1">
              <a:lnSpc>
                <a:spcPct val="110000"/>
              </a:lnSpc>
              <a:buFontTx/>
              <a:buNone/>
            </a:pPr>
            <a:r>
              <a:rPr lang="en-US" sz="2400" smtClean="0"/>
              <a:t>	- ribosomal (rRNA), messenger (mRNA) and transfer (tRNA)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ssolv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dissolve">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dissolve">
                                      <p:cBhvr>
                                        <p:cTn id="32" dur="500"/>
                                        <p:tgtEl>
                                          <p:spTgt spid="21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dissolve">
                                      <p:cBhvr>
                                        <p:cTn id="37" dur="500"/>
                                        <p:tgtEl>
                                          <p:spTgt spid="215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1507">
                                            <p:txEl>
                                              <p:pRg st="7" end="7"/>
                                            </p:txEl>
                                          </p:spTgt>
                                        </p:tgtEl>
                                        <p:attrNameLst>
                                          <p:attrName>style.visibility</p:attrName>
                                        </p:attrNameLst>
                                      </p:cBhvr>
                                      <p:to>
                                        <p:strVal val="visible"/>
                                      </p:to>
                                    </p:set>
                                    <p:animEffect transition="in" filter="dissolve">
                                      <p:cBhvr>
                                        <p:cTn id="42"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u="sng" smtClean="0"/>
              <a:t>Types of RNA</a:t>
            </a:r>
            <a:endParaRPr lang="en-US" sz="2800" smtClean="0"/>
          </a:p>
        </p:txBody>
      </p:sp>
      <p:pic>
        <p:nvPicPr>
          <p:cNvPr id="21507" name="Picture 4"/>
          <p:cNvPicPr>
            <a:picLocks noChangeAspect="1" noChangeArrowheads="1"/>
          </p:cNvPicPr>
          <p:nvPr/>
        </p:nvPicPr>
        <p:blipFill>
          <a:blip r:embed="rId2" cstate="print"/>
          <a:srcRect/>
          <a:stretch>
            <a:fillRect/>
          </a:stretch>
        </p:blipFill>
        <p:spPr bwMode="auto">
          <a:xfrm>
            <a:off x="131763" y="762000"/>
            <a:ext cx="8878887" cy="38481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45059" name="عنصر نائب لرقم الشريحة 5"/>
          <p:cNvSpPr>
            <a:spLocks noGrp="1"/>
          </p:cNvSpPr>
          <p:nvPr>
            <p:ph type="sldNum" sz="quarter" idx="12"/>
          </p:nvPr>
        </p:nvSpPr>
        <p:spPr>
          <a:noFill/>
        </p:spPr>
        <p:txBody>
          <a:bodyPr/>
          <a:lstStyle/>
          <a:p>
            <a:fld id="{84189CBC-228C-42B4-8E70-5BBA1B1414E9}" type="slidenum">
              <a:rPr lang="en-CA" altLang="en-US">
                <a:latin typeface="Arial" charset="0"/>
              </a:rPr>
              <a:pPr/>
              <a:t>104</a:t>
            </a:fld>
            <a:endParaRPr lang="en-CA" altLang="en-US">
              <a:latin typeface="Arial" charset="0"/>
            </a:endParaRPr>
          </a:p>
        </p:txBody>
      </p:sp>
      <p:sp>
        <p:nvSpPr>
          <p:cNvPr id="45060" name="Rectangle 2"/>
          <p:cNvSpPr>
            <a:spLocks noGrp="1" noChangeArrowheads="1"/>
          </p:cNvSpPr>
          <p:nvPr>
            <p:ph type="title"/>
          </p:nvPr>
        </p:nvSpPr>
        <p:spPr/>
        <p:txBody>
          <a:bodyPr/>
          <a:lstStyle/>
          <a:p>
            <a:pPr eaLnBrk="1" hangingPunct="1"/>
            <a:r>
              <a:rPr lang="en-US" smtClean="0"/>
              <a:t>Messenger RNA (mRNA)</a:t>
            </a:r>
          </a:p>
        </p:txBody>
      </p:sp>
      <p:sp>
        <p:nvSpPr>
          <p:cNvPr id="45061" name="Rectangle 3"/>
          <p:cNvSpPr>
            <a:spLocks noGrp="1" noChangeArrowheads="1"/>
          </p:cNvSpPr>
          <p:nvPr>
            <p:ph type="body" idx="1"/>
          </p:nvPr>
        </p:nvSpPr>
        <p:spPr>
          <a:solidFill>
            <a:schemeClr val="accent3"/>
          </a:solidFill>
        </p:spPr>
        <p:txBody>
          <a:bodyPr>
            <a:normAutofit/>
          </a:bodyPr>
          <a:lstStyle/>
          <a:p>
            <a:pPr eaLnBrk="1" hangingPunct="1"/>
            <a:r>
              <a:rPr lang="en-US" sz="3600" dirty="0" smtClean="0"/>
              <a:t>Its sequence is copied from genetic DNA</a:t>
            </a:r>
          </a:p>
          <a:p>
            <a:pPr eaLnBrk="1" hangingPunct="1"/>
            <a:r>
              <a:rPr lang="en-US" sz="3600" dirty="0" smtClean="0"/>
              <a:t>It travels to </a:t>
            </a:r>
            <a:r>
              <a:rPr lang="en-US" sz="3600" dirty="0" err="1" smtClean="0"/>
              <a:t>ribsosomes</a:t>
            </a:r>
            <a:r>
              <a:rPr lang="en-US" sz="3600" dirty="0" smtClean="0"/>
              <a:t>, small granular particles in the cytoplasm of a cell where protein synthesis takes place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46083" name="عنصر نائب لرقم الشريحة 5"/>
          <p:cNvSpPr>
            <a:spLocks noGrp="1"/>
          </p:cNvSpPr>
          <p:nvPr>
            <p:ph type="sldNum" sz="quarter" idx="12"/>
          </p:nvPr>
        </p:nvSpPr>
        <p:spPr>
          <a:noFill/>
        </p:spPr>
        <p:txBody>
          <a:bodyPr/>
          <a:lstStyle/>
          <a:p>
            <a:fld id="{5A432648-0DB3-4E33-9D47-F15F64CA79D2}" type="slidenum">
              <a:rPr lang="en-CA" altLang="en-US">
                <a:latin typeface="Arial" charset="0"/>
              </a:rPr>
              <a:pPr/>
              <a:t>105</a:t>
            </a:fld>
            <a:endParaRPr lang="en-CA" altLang="en-US">
              <a:latin typeface="Arial" charset="0"/>
            </a:endParaRPr>
          </a:p>
        </p:txBody>
      </p:sp>
      <p:sp>
        <p:nvSpPr>
          <p:cNvPr id="46084" name="Rectangle 2"/>
          <p:cNvSpPr>
            <a:spLocks noGrp="1" noChangeArrowheads="1"/>
          </p:cNvSpPr>
          <p:nvPr>
            <p:ph type="title"/>
          </p:nvPr>
        </p:nvSpPr>
        <p:spPr/>
        <p:txBody>
          <a:bodyPr/>
          <a:lstStyle/>
          <a:p>
            <a:pPr eaLnBrk="1" hangingPunct="1"/>
            <a:r>
              <a:rPr lang="en-US" smtClean="0"/>
              <a:t>Ribosomal RNA (rRNA) </a:t>
            </a:r>
          </a:p>
        </p:txBody>
      </p:sp>
      <p:sp>
        <p:nvSpPr>
          <p:cNvPr id="46085" name="Rectangle 3"/>
          <p:cNvSpPr>
            <a:spLocks noGrp="1" noChangeArrowheads="1"/>
          </p:cNvSpPr>
          <p:nvPr>
            <p:ph type="body" idx="1"/>
          </p:nvPr>
        </p:nvSpPr>
        <p:spPr>
          <a:solidFill>
            <a:schemeClr val="accent3"/>
          </a:solidFill>
        </p:spPr>
        <p:txBody>
          <a:bodyPr>
            <a:normAutofit/>
          </a:bodyPr>
          <a:lstStyle/>
          <a:p>
            <a:pPr eaLnBrk="1" hangingPunct="1"/>
            <a:r>
              <a:rPr lang="en-US" sz="3600" dirty="0" err="1" smtClean="0"/>
              <a:t>Ribosomes</a:t>
            </a:r>
            <a:r>
              <a:rPr lang="en-US" sz="3600" dirty="0" smtClean="0"/>
              <a:t> are a complex of proteins and </a:t>
            </a:r>
            <a:r>
              <a:rPr lang="en-US" sz="3600" dirty="0" err="1" smtClean="0"/>
              <a:t>rRNA</a:t>
            </a:r>
            <a:endParaRPr lang="en-US" sz="3600" dirty="0" smtClean="0"/>
          </a:p>
          <a:p>
            <a:pPr eaLnBrk="1" hangingPunct="1"/>
            <a:r>
              <a:rPr lang="en-US" sz="3600" dirty="0" smtClean="0"/>
              <a:t>The synthesis of proteins from amino acids and ATP occurs in the ribosome</a:t>
            </a:r>
          </a:p>
          <a:p>
            <a:pPr eaLnBrk="1" hangingPunct="1"/>
            <a:r>
              <a:rPr lang="en-US" sz="3600" dirty="0" smtClean="0"/>
              <a:t>The </a:t>
            </a:r>
            <a:r>
              <a:rPr lang="en-US" sz="3600" dirty="0" err="1" smtClean="0"/>
              <a:t>rRNA</a:t>
            </a:r>
            <a:r>
              <a:rPr lang="en-US" sz="3600" dirty="0" smtClean="0"/>
              <a:t> provides both structure and catalysis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47107" name="عنصر نائب لرقم الشريحة 5"/>
          <p:cNvSpPr>
            <a:spLocks noGrp="1"/>
          </p:cNvSpPr>
          <p:nvPr>
            <p:ph type="sldNum" sz="quarter" idx="12"/>
          </p:nvPr>
        </p:nvSpPr>
        <p:spPr>
          <a:noFill/>
        </p:spPr>
        <p:txBody>
          <a:bodyPr/>
          <a:lstStyle/>
          <a:p>
            <a:fld id="{7103F566-00DC-49B5-8731-451E0ED8C309}" type="slidenum">
              <a:rPr lang="en-CA" altLang="en-US">
                <a:latin typeface="Arial" charset="0"/>
              </a:rPr>
              <a:pPr/>
              <a:t>106</a:t>
            </a:fld>
            <a:endParaRPr lang="en-CA" altLang="en-US">
              <a:latin typeface="Arial" charset="0"/>
            </a:endParaRPr>
          </a:p>
        </p:txBody>
      </p:sp>
      <p:sp>
        <p:nvSpPr>
          <p:cNvPr id="47108" name="Rectangle 2"/>
          <p:cNvSpPr>
            <a:spLocks noGrp="1" noChangeArrowheads="1"/>
          </p:cNvSpPr>
          <p:nvPr>
            <p:ph type="title"/>
          </p:nvPr>
        </p:nvSpPr>
        <p:spPr/>
        <p:txBody>
          <a:bodyPr/>
          <a:lstStyle/>
          <a:p>
            <a:pPr eaLnBrk="1" hangingPunct="1"/>
            <a:r>
              <a:rPr lang="en-US" smtClean="0"/>
              <a:t>Transfer RNA (tRNA)</a:t>
            </a:r>
          </a:p>
        </p:txBody>
      </p:sp>
      <p:sp>
        <p:nvSpPr>
          <p:cNvPr id="47109" name="Rectangle 3"/>
          <p:cNvSpPr>
            <a:spLocks noGrp="1" noChangeArrowheads="1"/>
          </p:cNvSpPr>
          <p:nvPr>
            <p:ph type="body" idx="1"/>
          </p:nvPr>
        </p:nvSpPr>
        <p:spPr>
          <a:solidFill>
            <a:schemeClr val="accent3"/>
          </a:solidFill>
        </p:spPr>
        <p:txBody>
          <a:bodyPr>
            <a:noAutofit/>
          </a:bodyPr>
          <a:lstStyle/>
          <a:p>
            <a:pPr eaLnBrk="1" hangingPunct="1"/>
            <a:r>
              <a:rPr lang="en-US" sz="4000" dirty="0" smtClean="0"/>
              <a:t>Transports amino acids to the </a:t>
            </a:r>
            <a:r>
              <a:rPr lang="en-US" sz="4000" dirty="0" err="1" smtClean="0"/>
              <a:t>ribosomes</a:t>
            </a:r>
            <a:r>
              <a:rPr lang="en-US" sz="4000" dirty="0" smtClean="0"/>
              <a:t> where they are joined together to make proteins</a:t>
            </a:r>
          </a:p>
          <a:p>
            <a:pPr eaLnBrk="1" hangingPunct="1"/>
            <a:r>
              <a:rPr lang="en-US" sz="4000" dirty="0" smtClean="0"/>
              <a:t>There is a specific </a:t>
            </a:r>
            <a:r>
              <a:rPr lang="en-US" sz="4000" dirty="0" err="1" smtClean="0"/>
              <a:t>tRNA</a:t>
            </a:r>
            <a:r>
              <a:rPr lang="en-US" sz="4000" dirty="0" smtClean="0"/>
              <a:t> for each amino acid </a:t>
            </a:r>
          </a:p>
          <a:p>
            <a:pPr eaLnBrk="1" hangingPunct="1"/>
            <a:r>
              <a:rPr lang="en-US" sz="4000" dirty="0" smtClean="0"/>
              <a:t>Recognition of the </a:t>
            </a:r>
            <a:r>
              <a:rPr lang="en-US" sz="4000" dirty="0" err="1" smtClean="0"/>
              <a:t>tRNA</a:t>
            </a:r>
            <a:r>
              <a:rPr lang="en-US" sz="4000" dirty="0" smtClean="0"/>
              <a:t> at the anti-</a:t>
            </a:r>
            <a:r>
              <a:rPr lang="en-US" sz="4000" dirty="0" err="1" smtClean="0"/>
              <a:t>codon</a:t>
            </a:r>
            <a:r>
              <a:rPr lang="en-US" sz="4000" dirty="0" smtClean="0"/>
              <a:t> communicates which amino acid is attached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152400"/>
            <a:ext cx="7772400" cy="381000"/>
          </a:xfrm>
        </p:spPr>
        <p:txBody>
          <a:bodyPr>
            <a:normAutofit fontScale="90000"/>
          </a:bodyPr>
          <a:lstStyle/>
          <a:p>
            <a:pPr eaLnBrk="1" hangingPunct="1"/>
            <a:r>
              <a:rPr lang="en-US" sz="2800" smtClean="0"/>
              <a:t>Transfer RNA</a:t>
            </a:r>
          </a:p>
        </p:txBody>
      </p:sp>
      <p:sp>
        <p:nvSpPr>
          <p:cNvPr id="25603" name="Rectangle 3"/>
          <p:cNvSpPr>
            <a:spLocks noGrp="1" noChangeArrowheads="1"/>
          </p:cNvSpPr>
          <p:nvPr>
            <p:ph type="body" idx="1"/>
          </p:nvPr>
        </p:nvSpPr>
        <p:spPr>
          <a:xfrm>
            <a:off x="0" y="533400"/>
            <a:ext cx="9144000" cy="2286000"/>
          </a:xfrm>
        </p:spPr>
        <p:txBody>
          <a:bodyPr>
            <a:normAutofit lnSpcReduction="10000"/>
          </a:bodyPr>
          <a:lstStyle/>
          <a:p>
            <a:pPr eaLnBrk="1" hangingPunct="1">
              <a:lnSpc>
                <a:spcPct val="90000"/>
              </a:lnSpc>
            </a:pPr>
            <a:r>
              <a:rPr lang="en-US" sz="2400" b="1" smtClean="0"/>
              <a:t>Transfer RNA</a:t>
            </a:r>
            <a:r>
              <a:rPr lang="en-US" sz="2400" smtClean="0"/>
              <a:t> translates the genetic code from the messenger RNA and brings specific amino acids to the ribosome for protein synthesis</a:t>
            </a:r>
          </a:p>
          <a:p>
            <a:pPr eaLnBrk="1" hangingPunct="1">
              <a:lnSpc>
                <a:spcPct val="90000"/>
              </a:lnSpc>
            </a:pPr>
            <a:r>
              <a:rPr lang="en-US" sz="2400" smtClean="0"/>
              <a:t>Each amino acid is recognized by one or more specific tRNA</a:t>
            </a:r>
          </a:p>
          <a:p>
            <a:pPr eaLnBrk="1" hangingPunct="1">
              <a:lnSpc>
                <a:spcPct val="90000"/>
              </a:lnSpc>
            </a:pPr>
            <a:r>
              <a:rPr lang="en-US" sz="2400" smtClean="0"/>
              <a:t>tRNA has a tertiary structure that is L-shaped</a:t>
            </a:r>
          </a:p>
          <a:p>
            <a:pPr eaLnBrk="1" hangingPunct="1">
              <a:lnSpc>
                <a:spcPct val="90000"/>
              </a:lnSpc>
              <a:buFontTx/>
              <a:buNone/>
            </a:pPr>
            <a:r>
              <a:rPr lang="en-US" sz="2400" smtClean="0"/>
              <a:t>	- one end attaches to the amino acid and the other binds to the mRNA by a 3-base complimentary sequence</a:t>
            </a:r>
          </a:p>
        </p:txBody>
      </p:sp>
      <p:pic>
        <p:nvPicPr>
          <p:cNvPr id="23556" name="Picture 4"/>
          <p:cNvPicPr>
            <a:picLocks noChangeAspect="1" noChangeArrowheads="1"/>
          </p:cNvPicPr>
          <p:nvPr/>
        </p:nvPicPr>
        <p:blipFill>
          <a:blip r:embed="rId3" cstate="print"/>
          <a:srcRect b="5307"/>
          <a:stretch>
            <a:fillRect/>
          </a:stretch>
        </p:blipFill>
        <p:spPr bwMode="auto">
          <a:xfrm>
            <a:off x="914400" y="2819400"/>
            <a:ext cx="7321550" cy="4037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box(out)">
                                      <p:cBhvr>
                                        <p:cTn id="7" dur="500"/>
                                        <p:tgtEl>
                                          <p:spTgt spid="2560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box(out)">
                                      <p:cBhvr>
                                        <p:cTn id="12" dur="500"/>
                                        <p:tgtEl>
                                          <p:spTgt spid="2560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box(out)">
                                      <p:cBhvr>
                                        <p:cTn id="17" dur="500"/>
                                        <p:tgtEl>
                                          <p:spTgt spid="2560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box(out)">
                                      <p:cBhvr>
                                        <p:cTn id="22" dur="500"/>
                                        <p:tgtEl>
                                          <p:spTgt spid="25603">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Ribosomal RNA and Messenger RNA</a:t>
            </a:r>
          </a:p>
        </p:txBody>
      </p:sp>
      <p:sp>
        <p:nvSpPr>
          <p:cNvPr id="24579" name="Rectangle 3"/>
          <p:cNvSpPr>
            <a:spLocks noGrp="1" noChangeArrowheads="1"/>
          </p:cNvSpPr>
          <p:nvPr>
            <p:ph type="body" idx="1"/>
          </p:nvPr>
        </p:nvSpPr>
        <p:spPr>
          <a:xfrm>
            <a:off x="533400" y="685800"/>
            <a:ext cx="8077200" cy="2743200"/>
          </a:xfrm>
        </p:spPr>
        <p:txBody>
          <a:bodyPr/>
          <a:lstStyle/>
          <a:p>
            <a:pPr eaLnBrk="1" hangingPunct="1"/>
            <a:r>
              <a:rPr lang="en-US" sz="2400" b="1" smtClean="0"/>
              <a:t>Ribosomes</a:t>
            </a:r>
            <a:r>
              <a:rPr lang="en-US" sz="2400" smtClean="0"/>
              <a:t> are the sites of protein synthesis</a:t>
            </a:r>
          </a:p>
          <a:p>
            <a:pPr eaLnBrk="1" hangingPunct="1">
              <a:buFontTx/>
              <a:buNone/>
            </a:pPr>
            <a:r>
              <a:rPr lang="en-US" sz="2400" smtClean="0"/>
              <a:t>	- they consist of </a:t>
            </a:r>
            <a:r>
              <a:rPr lang="en-US" sz="2400" b="1" smtClean="0"/>
              <a:t>ribosomal DNA</a:t>
            </a:r>
            <a:r>
              <a:rPr lang="en-US" sz="2400" smtClean="0"/>
              <a:t> (65%) and proteins (35%)</a:t>
            </a:r>
          </a:p>
          <a:p>
            <a:pPr eaLnBrk="1" hangingPunct="1">
              <a:buFontTx/>
              <a:buNone/>
            </a:pPr>
            <a:r>
              <a:rPr lang="en-US" sz="2400" smtClean="0"/>
              <a:t>	- they have two subunits, a large one and a small one</a:t>
            </a:r>
          </a:p>
          <a:p>
            <a:pPr eaLnBrk="1" hangingPunct="1"/>
            <a:r>
              <a:rPr lang="en-US" sz="2400" b="1" smtClean="0"/>
              <a:t>Messenger RNA</a:t>
            </a:r>
            <a:r>
              <a:rPr lang="en-US" sz="2400" smtClean="0"/>
              <a:t> carries the genetic code to the ribosomes</a:t>
            </a:r>
          </a:p>
          <a:p>
            <a:pPr eaLnBrk="1" hangingPunct="1">
              <a:buFontTx/>
              <a:buNone/>
            </a:pPr>
            <a:r>
              <a:rPr lang="en-US" sz="2400" smtClean="0"/>
              <a:t>	- they are strands of RNA that are complementary to the DNA of the gene for the protein to be synthesized</a:t>
            </a:r>
          </a:p>
        </p:txBody>
      </p:sp>
      <p:pic>
        <p:nvPicPr>
          <p:cNvPr id="22532" name="Picture 4"/>
          <p:cNvPicPr>
            <a:picLocks noChangeAspect="1" noChangeArrowheads="1"/>
          </p:cNvPicPr>
          <p:nvPr/>
        </p:nvPicPr>
        <p:blipFill>
          <a:blip r:embed="rId3" cstate="print"/>
          <a:srcRect/>
          <a:stretch>
            <a:fillRect/>
          </a:stretch>
        </p:blipFill>
        <p:spPr bwMode="auto">
          <a:xfrm>
            <a:off x="112713" y="3429000"/>
            <a:ext cx="8878887" cy="317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457200" y="244475"/>
            <a:ext cx="8385175" cy="974725"/>
          </a:xfrm>
          <a:solidFill>
            <a:schemeClr val="hlink"/>
          </a:solidFill>
        </p:spPr>
        <p:txBody>
          <a:bodyPr/>
          <a:lstStyle/>
          <a:p>
            <a:pPr algn="ctr" eaLnBrk="1" hangingPunct="1">
              <a:defRPr/>
            </a:pPr>
            <a:r>
              <a:rPr lang="en-US" sz="5400" smtClean="0">
                <a:latin typeface="Comic Sans MS" pitchFamily="66" charset="0"/>
              </a:rPr>
              <a:t>How DNA Works</a:t>
            </a:r>
          </a:p>
        </p:txBody>
      </p:sp>
      <p:sp>
        <p:nvSpPr>
          <p:cNvPr id="20483" name="Rectangle 3"/>
          <p:cNvSpPr>
            <a:spLocks noGrp="1" noRot="1" noChangeArrowheads="1"/>
          </p:cNvSpPr>
          <p:nvPr>
            <p:ph sz="quarter" idx="1"/>
          </p:nvPr>
        </p:nvSpPr>
        <p:spPr>
          <a:xfrm>
            <a:off x="304800" y="1524000"/>
            <a:ext cx="8540750" cy="5029200"/>
          </a:xfrm>
          <a:solidFill>
            <a:schemeClr val="accent3">
              <a:lumMod val="75000"/>
            </a:schemeClr>
          </a:solidFill>
        </p:spPr>
        <p:txBody>
          <a:bodyPr>
            <a:normAutofit/>
          </a:bodyPr>
          <a:lstStyle/>
          <a:p>
            <a:pPr eaLnBrk="1" hangingPunct="1">
              <a:lnSpc>
                <a:spcPct val="80000"/>
              </a:lnSpc>
              <a:buFont typeface="Wingdings" pitchFamily="2" charset="2"/>
              <a:buNone/>
              <a:defRPr/>
            </a:pPr>
            <a:r>
              <a:rPr lang="en-US" sz="3400" dirty="0" smtClean="0">
                <a:latin typeface="Comic Sans MS" pitchFamily="66" charset="0"/>
              </a:rPr>
              <a:t>1- </a:t>
            </a:r>
            <a:r>
              <a:rPr lang="en-US" sz="3400" b="1" dirty="0" smtClean="0">
                <a:latin typeface="Comic Sans MS" pitchFamily="66" charset="0"/>
              </a:rPr>
              <a:t>DNA stores genetic information in segments called </a:t>
            </a:r>
            <a:r>
              <a:rPr lang="en-US" sz="3400" b="1" dirty="0" smtClean="0">
                <a:solidFill>
                  <a:srgbClr val="FF0000"/>
                </a:solidFill>
                <a:latin typeface="Comic Sans MS" pitchFamily="66" charset="0"/>
              </a:rPr>
              <a:t>genes</a:t>
            </a:r>
          </a:p>
          <a:p>
            <a:pPr eaLnBrk="1" hangingPunct="1">
              <a:lnSpc>
                <a:spcPct val="80000"/>
              </a:lnSpc>
              <a:buFont typeface="Wingdings" pitchFamily="2" charset="2"/>
              <a:buNone/>
              <a:defRPr/>
            </a:pPr>
            <a:r>
              <a:rPr lang="en-US" sz="3400" b="1" dirty="0" smtClean="0">
                <a:latin typeface="Comic Sans MS" pitchFamily="66" charset="0"/>
              </a:rPr>
              <a:t>2- The DNA code is in </a:t>
            </a:r>
            <a:r>
              <a:rPr lang="en-US" sz="3400" b="1" u="sng" dirty="0" smtClean="0">
                <a:solidFill>
                  <a:srgbClr val="FF0000"/>
                </a:solidFill>
                <a:latin typeface="Comic Sans MS" pitchFamily="66" charset="0"/>
              </a:rPr>
              <a:t>Tri</a:t>
            </a:r>
            <a:r>
              <a:rPr lang="en-US" sz="3400" b="1" u="sng" dirty="0" smtClean="0">
                <a:solidFill>
                  <a:srgbClr val="FFFF00"/>
                </a:solidFill>
                <a:latin typeface="Comic Sans MS" pitchFamily="66" charset="0"/>
              </a:rPr>
              <a:t>plet </a:t>
            </a:r>
            <a:r>
              <a:rPr lang="en-US" sz="3400" b="1" u="sng" dirty="0" err="1" smtClean="0">
                <a:solidFill>
                  <a:srgbClr val="FFFF00"/>
                </a:solidFill>
                <a:latin typeface="Comic Sans MS" pitchFamily="66" charset="0"/>
              </a:rPr>
              <a:t>Codons</a:t>
            </a:r>
            <a:r>
              <a:rPr lang="en-US" sz="3400" b="1" dirty="0" smtClean="0">
                <a:latin typeface="Comic Sans MS" pitchFamily="66" charset="0"/>
              </a:rPr>
              <a:t> (short sequences of </a:t>
            </a:r>
            <a:r>
              <a:rPr lang="en-US" sz="3400" b="1" dirty="0" smtClean="0">
                <a:solidFill>
                  <a:srgbClr val="FF0000"/>
                </a:solidFill>
                <a:latin typeface="Comic Sans MS" pitchFamily="66" charset="0"/>
              </a:rPr>
              <a:t>3</a:t>
            </a:r>
            <a:r>
              <a:rPr lang="en-US" sz="3400" b="1" dirty="0" smtClean="0">
                <a:latin typeface="Comic Sans MS" pitchFamily="66" charset="0"/>
              </a:rPr>
              <a:t> nucleotides each)</a:t>
            </a:r>
          </a:p>
          <a:p>
            <a:pPr eaLnBrk="1" hangingPunct="1">
              <a:lnSpc>
                <a:spcPct val="80000"/>
              </a:lnSpc>
              <a:buFont typeface="Wingdings" pitchFamily="2" charset="2"/>
              <a:buNone/>
              <a:defRPr/>
            </a:pPr>
            <a:r>
              <a:rPr lang="en-US" sz="3400" b="1" dirty="0" smtClean="0">
                <a:latin typeface="Comic Sans MS" pitchFamily="66" charset="0"/>
              </a:rPr>
              <a:t>3- Certain </a:t>
            </a:r>
            <a:r>
              <a:rPr lang="en-US" sz="3400" b="1" dirty="0" err="1" smtClean="0">
                <a:solidFill>
                  <a:srgbClr val="FF0000"/>
                </a:solidFill>
                <a:latin typeface="Comic Sans MS" pitchFamily="66" charset="0"/>
              </a:rPr>
              <a:t>codons</a:t>
            </a:r>
            <a:r>
              <a:rPr lang="en-US" sz="3400" b="1" dirty="0" smtClean="0">
                <a:latin typeface="Comic Sans MS" pitchFamily="66" charset="0"/>
              </a:rPr>
              <a:t> are translated by the cell into </a:t>
            </a:r>
            <a:r>
              <a:rPr lang="en-US" sz="3400" b="1" dirty="0" smtClean="0">
                <a:solidFill>
                  <a:srgbClr val="FF0000"/>
                </a:solidFill>
                <a:latin typeface="Comic Sans MS" pitchFamily="66" charset="0"/>
              </a:rPr>
              <a:t>certain Amino</a:t>
            </a:r>
          </a:p>
          <a:p>
            <a:pPr eaLnBrk="1" hangingPunct="1">
              <a:lnSpc>
                <a:spcPct val="80000"/>
              </a:lnSpc>
              <a:buFont typeface="Wingdings" pitchFamily="2" charset="2"/>
              <a:buNone/>
              <a:defRPr/>
            </a:pPr>
            <a:r>
              <a:rPr lang="en-US" sz="3400" b="1" dirty="0" smtClean="0">
                <a:latin typeface="Comic Sans MS" pitchFamily="66" charset="0"/>
              </a:rPr>
              <a:t>acids.</a:t>
            </a:r>
          </a:p>
          <a:p>
            <a:pPr eaLnBrk="1" hangingPunct="1">
              <a:lnSpc>
                <a:spcPct val="80000"/>
              </a:lnSpc>
              <a:buFont typeface="Wingdings" pitchFamily="2" charset="2"/>
              <a:buNone/>
              <a:defRPr/>
            </a:pPr>
            <a:r>
              <a:rPr lang="en-US" sz="3400" b="1" dirty="0" smtClean="0">
                <a:latin typeface="Comic Sans MS" pitchFamily="66" charset="0"/>
              </a:rPr>
              <a:t>4. Thus, the </a:t>
            </a:r>
            <a:r>
              <a:rPr lang="en-US" sz="3400" b="1" dirty="0" smtClean="0">
                <a:solidFill>
                  <a:srgbClr val="FF0000"/>
                </a:solidFill>
                <a:latin typeface="Comic Sans MS" pitchFamily="66" charset="0"/>
              </a:rPr>
              <a:t>sequence of nucleotides</a:t>
            </a:r>
            <a:r>
              <a:rPr lang="en-US" sz="3400" b="1" dirty="0" smtClean="0">
                <a:latin typeface="Comic Sans MS" pitchFamily="66" charset="0"/>
              </a:rPr>
              <a:t> in DNA indicate a </a:t>
            </a:r>
            <a:r>
              <a:rPr lang="en-US" sz="3400" b="1" dirty="0" smtClean="0">
                <a:solidFill>
                  <a:srgbClr val="FF0000"/>
                </a:solidFill>
                <a:latin typeface="Comic Sans MS" pitchFamily="66" charset="0"/>
              </a:rPr>
              <a:t>sequence of Amino acids</a:t>
            </a:r>
            <a:r>
              <a:rPr lang="en-US" sz="3400" b="1" dirty="0" smtClean="0">
                <a:latin typeface="Comic Sans MS" pitchFamily="66" charset="0"/>
              </a:rPr>
              <a:t> in a </a:t>
            </a:r>
            <a:r>
              <a:rPr lang="en-US" sz="3400" b="1" dirty="0" smtClean="0">
                <a:solidFill>
                  <a:srgbClr val="FF0000"/>
                </a:solidFill>
                <a:latin typeface="Comic Sans MS" pitchFamily="66" charset="0"/>
              </a:rPr>
              <a:t>protein</a:t>
            </a:r>
            <a:r>
              <a:rPr lang="en-US" sz="3400" b="1" dirty="0" smtClean="0">
                <a:latin typeface="Comic Sans MS" pitchFamily="66"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304800" y="305544"/>
            <a:ext cx="86106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buClrTx/>
              <a:buSzTx/>
              <a:buFontTx/>
              <a:buNone/>
              <a:tabLst/>
            </a:pPr>
            <a:r>
              <a:rPr kumimoji="0" lang="en-US" sz="36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NUCLEIC ACIDS (DNA and RNA) Notes</a:t>
            </a:r>
          </a:p>
          <a:p>
            <a:pPr marL="0" marR="0" lvl="0" indent="0" algn="ctr" defTabSz="914400" rtl="0" eaLnBrk="1" fontAlgn="base" latinLnBrk="0" hangingPunct="1">
              <a:lnSpc>
                <a:spcPct val="100000"/>
              </a:lnSpc>
              <a:spcBef>
                <a:spcPct val="0"/>
              </a:spcBef>
              <a:buClrTx/>
              <a:buSzTx/>
              <a:buFontTx/>
              <a:buNone/>
              <a:tabLst/>
            </a:pP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ts val="180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DNA </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Deoxyribonucleic Acid</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681038" marR="0" lvl="0" indent="-231775" algn="l" defTabSz="914400" rtl="0" eaLnBrk="0" fontAlgn="base" latinLnBrk="0" hangingPunct="0">
              <a:lnSpc>
                <a:spcPct val="100000"/>
              </a:lnSpc>
              <a:spcBef>
                <a:spcPct val="0"/>
              </a:spcBef>
              <a:spcAft>
                <a:spcPts val="1800"/>
              </a:spcAft>
              <a:buClrTx/>
              <a:buSzTx/>
              <a:buFontTx/>
              <a:buChar char="•"/>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DNA controls all living processes including production of new cells –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cell division</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681038" marR="0" lvl="0" indent="-231775" algn="l" defTabSz="914400" rtl="0" eaLnBrk="0" fontAlgn="base" latinLnBrk="0" hangingPunct="0">
              <a:lnSpc>
                <a:spcPct val="100000"/>
              </a:lnSpc>
              <a:spcBef>
                <a:spcPct val="0"/>
              </a:spcBef>
              <a:spcAft>
                <a:spcPts val="1800"/>
              </a:spcAft>
              <a:buClrTx/>
              <a:buSzTx/>
              <a:buFontTx/>
              <a:buChar char="•"/>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DNA carries the genetic code –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stores</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and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transmits</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genetic information from one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generation</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to the next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681038" marR="0" lvl="0" indent="-231775" algn="l" defTabSz="914400" rtl="0" eaLnBrk="0" fontAlgn="base" latinLnBrk="0" hangingPunct="0">
              <a:lnSpc>
                <a:spcPct val="100000"/>
              </a:lnSpc>
              <a:spcBef>
                <a:spcPct val="0"/>
              </a:spcBef>
              <a:spcAft>
                <a:spcPts val="1800"/>
              </a:spcAft>
              <a:buClrTx/>
              <a:buSzTx/>
              <a:buFontTx/>
              <a:buChar char="•"/>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Chromosomes are made of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DNA</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681038" marR="0" lvl="0" indent="-231775" algn="l"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DNA is located in the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nucleus</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of the cell</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265">
                                            <p:txEl>
                                              <p:pRg st="2" end="2"/>
                                            </p:txEl>
                                          </p:spTgt>
                                        </p:tgtEl>
                                        <p:attrNameLst>
                                          <p:attrName>style.visibility</p:attrName>
                                        </p:attrNameLst>
                                      </p:cBhvr>
                                      <p:to>
                                        <p:strVal val="visible"/>
                                      </p:to>
                                    </p:set>
                                    <p:animEffect transition="in" filter="fade">
                                      <p:cBhvr>
                                        <p:cTn id="7" dur="1000"/>
                                        <p:tgtEl>
                                          <p:spTgt spid="11265">
                                            <p:txEl>
                                              <p:pRg st="2" end="2"/>
                                            </p:txEl>
                                          </p:spTgt>
                                        </p:tgtEl>
                                      </p:cBhvr>
                                    </p:animEffect>
                                    <p:anim calcmode="lin" valueType="num">
                                      <p:cBhvr>
                                        <p:cTn id="8" dur="1000" fill="hold"/>
                                        <p:tgtEl>
                                          <p:spTgt spid="1126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2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265">
                                            <p:txEl>
                                              <p:pRg st="3" end="3"/>
                                            </p:txEl>
                                          </p:spTgt>
                                        </p:tgtEl>
                                        <p:attrNameLst>
                                          <p:attrName>style.visibility</p:attrName>
                                        </p:attrNameLst>
                                      </p:cBhvr>
                                      <p:to>
                                        <p:strVal val="visible"/>
                                      </p:to>
                                    </p:set>
                                    <p:animEffect transition="in" filter="fade">
                                      <p:cBhvr>
                                        <p:cTn id="14" dur="1000"/>
                                        <p:tgtEl>
                                          <p:spTgt spid="11265">
                                            <p:txEl>
                                              <p:pRg st="3" end="3"/>
                                            </p:txEl>
                                          </p:spTgt>
                                        </p:tgtEl>
                                      </p:cBhvr>
                                    </p:animEffect>
                                    <p:anim calcmode="lin" valueType="num">
                                      <p:cBhvr>
                                        <p:cTn id="15" dur="1000" fill="hold"/>
                                        <p:tgtEl>
                                          <p:spTgt spid="1126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12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265">
                                            <p:txEl>
                                              <p:pRg st="4" end="4"/>
                                            </p:txEl>
                                          </p:spTgt>
                                        </p:tgtEl>
                                        <p:attrNameLst>
                                          <p:attrName>style.visibility</p:attrName>
                                        </p:attrNameLst>
                                      </p:cBhvr>
                                      <p:to>
                                        <p:strVal val="visible"/>
                                      </p:to>
                                    </p:set>
                                    <p:animEffect transition="in" filter="fade">
                                      <p:cBhvr>
                                        <p:cTn id="21" dur="1000"/>
                                        <p:tgtEl>
                                          <p:spTgt spid="11265">
                                            <p:txEl>
                                              <p:pRg st="4" end="4"/>
                                            </p:txEl>
                                          </p:spTgt>
                                        </p:tgtEl>
                                      </p:cBhvr>
                                    </p:animEffect>
                                    <p:anim calcmode="lin" valueType="num">
                                      <p:cBhvr>
                                        <p:cTn id="22" dur="1000" fill="hold"/>
                                        <p:tgtEl>
                                          <p:spTgt spid="1126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2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1265">
                                            <p:txEl>
                                              <p:pRg st="5" end="5"/>
                                            </p:txEl>
                                          </p:spTgt>
                                        </p:tgtEl>
                                        <p:attrNameLst>
                                          <p:attrName>style.visibility</p:attrName>
                                        </p:attrNameLst>
                                      </p:cBhvr>
                                      <p:to>
                                        <p:strVal val="visible"/>
                                      </p:to>
                                    </p:set>
                                    <p:animEffect transition="in" filter="fade">
                                      <p:cBhvr>
                                        <p:cTn id="28" dur="1000"/>
                                        <p:tgtEl>
                                          <p:spTgt spid="11265">
                                            <p:txEl>
                                              <p:pRg st="5" end="5"/>
                                            </p:txEl>
                                          </p:spTgt>
                                        </p:tgtEl>
                                      </p:cBhvr>
                                    </p:animEffect>
                                    <p:anim calcmode="lin" valueType="num">
                                      <p:cBhvr>
                                        <p:cTn id="29" dur="1000" fill="hold"/>
                                        <p:tgtEl>
                                          <p:spTgt spid="1126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126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1265">
                                            <p:txEl>
                                              <p:pRg st="6" end="6"/>
                                            </p:txEl>
                                          </p:spTgt>
                                        </p:tgtEl>
                                        <p:attrNameLst>
                                          <p:attrName>style.visibility</p:attrName>
                                        </p:attrNameLst>
                                      </p:cBhvr>
                                      <p:to>
                                        <p:strVal val="visible"/>
                                      </p:to>
                                    </p:set>
                                    <p:animEffect transition="in" filter="fade">
                                      <p:cBhvr>
                                        <p:cTn id="35" dur="1000"/>
                                        <p:tgtEl>
                                          <p:spTgt spid="11265">
                                            <p:txEl>
                                              <p:pRg st="6" end="6"/>
                                            </p:txEl>
                                          </p:spTgt>
                                        </p:tgtEl>
                                      </p:cBhvr>
                                    </p:animEffect>
                                    <p:anim calcmode="lin" valueType="num">
                                      <p:cBhvr>
                                        <p:cTn id="36" dur="1000" fill="hold"/>
                                        <p:tgtEl>
                                          <p:spTgt spid="1126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126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48131" name="عنصر نائب لرقم الشريحة 5"/>
          <p:cNvSpPr>
            <a:spLocks noGrp="1"/>
          </p:cNvSpPr>
          <p:nvPr>
            <p:ph type="sldNum" sz="quarter" idx="12"/>
          </p:nvPr>
        </p:nvSpPr>
        <p:spPr>
          <a:noFill/>
        </p:spPr>
        <p:txBody>
          <a:bodyPr/>
          <a:lstStyle/>
          <a:p>
            <a:fld id="{73F2398F-7BEB-4839-99A5-D43C057ABD46}" type="slidenum">
              <a:rPr lang="en-CA" altLang="en-US">
                <a:latin typeface="Arial" charset="0"/>
              </a:rPr>
              <a:pPr/>
              <a:t>110</a:t>
            </a:fld>
            <a:endParaRPr lang="en-CA" altLang="en-US">
              <a:latin typeface="Arial" charset="0"/>
            </a:endParaRPr>
          </a:p>
        </p:txBody>
      </p:sp>
      <p:sp>
        <p:nvSpPr>
          <p:cNvPr id="48132" name="Rectangle 2"/>
          <p:cNvSpPr>
            <a:spLocks noGrp="1" noChangeArrowheads="1"/>
          </p:cNvSpPr>
          <p:nvPr>
            <p:ph type="title"/>
          </p:nvPr>
        </p:nvSpPr>
        <p:spPr/>
        <p:txBody>
          <a:bodyPr/>
          <a:lstStyle/>
          <a:p>
            <a:pPr eaLnBrk="1" hangingPunct="1"/>
            <a:r>
              <a:rPr lang="en-US" smtClean="0"/>
              <a:t>Transcription Process</a:t>
            </a:r>
          </a:p>
        </p:txBody>
      </p:sp>
      <p:sp>
        <p:nvSpPr>
          <p:cNvPr id="48133" name="Rectangle 3"/>
          <p:cNvSpPr>
            <a:spLocks noGrp="1" noChangeArrowheads="1"/>
          </p:cNvSpPr>
          <p:nvPr>
            <p:ph type="body" idx="1"/>
          </p:nvPr>
        </p:nvSpPr>
        <p:spPr>
          <a:xfrm>
            <a:off x="914400" y="1600200"/>
            <a:ext cx="7772400" cy="2362200"/>
          </a:xfrm>
          <a:solidFill>
            <a:schemeClr val="tx2">
              <a:lumMod val="20000"/>
              <a:lumOff val="80000"/>
            </a:schemeClr>
          </a:solidFill>
        </p:spPr>
        <p:txBody>
          <a:bodyPr>
            <a:normAutofit/>
          </a:bodyPr>
          <a:lstStyle/>
          <a:p>
            <a:pPr eaLnBrk="1" hangingPunct="1">
              <a:lnSpc>
                <a:spcPct val="90000"/>
              </a:lnSpc>
            </a:pPr>
            <a:r>
              <a:rPr lang="en-US" sz="2400" dirty="0" smtClean="0"/>
              <a:t>Several turns of the DNA double helix unwind,  exposing the bases of the two strands</a:t>
            </a:r>
          </a:p>
          <a:p>
            <a:pPr eaLnBrk="1" hangingPunct="1">
              <a:lnSpc>
                <a:spcPct val="90000"/>
              </a:lnSpc>
            </a:pPr>
            <a:r>
              <a:rPr lang="en-US" sz="2400" dirty="0" err="1" smtClean="0"/>
              <a:t>Ribonucleotides</a:t>
            </a:r>
            <a:r>
              <a:rPr lang="en-US" sz="2400" dirty="0" smtClean="0"/>
              <a:t> line up in the proper order by hydrogen bonding to their complementary bases on DNA</a:t>
            </a:r>
          </a:p>
          <a:p>
            <a:pPr eaLnBrk="1" hangingPunct="1">
              <a:lnSpc>
                <a:spcPct val="90000"/>
              </a:lnSpc>
            </a:pPr>
            <a:r>
              <a:rPr lang="en-US" sz="2400" dirty="0" smtClean="0"/>
              <a:t>Bonds form in the 5</a:t>
            </a:r>
            <a:r>
              <a:rPr lang="en-US" sz="2400" dirty="0" smtClean="0">
                <a:sym typeface="Symbol" pitchFamily="18" charset="2"/>
              </a:rPr>
              <a:t></a:t>
            </a:r>
            <a:r>
              <a:rPr lang="en-US" sz="2400" dirty="0" smtClean="0"/>
              <a:t> </a:t>
            </a:r>
            <a:r>
              <a:rPr lang="en-US" sz="2400" dirty="0" smtClean="0">
                <a:sym typeface="Symbol" pitchFamily="18" charset="2"/>
              </a:rPr>
              <a:t></a:t>
            </a:r>
            <a:r>
              <a:rPr lang="en-US" sz="2400" dirty="0" smtClean="0"/>
              <a:t> 3</a:t>
            </a:r>
            <a:r>
              <a:rPr lang="en-US" sz="2400" dirty="0" smtClean="0">
                <a:sym typeface="Symbol" pitchFamily="18" charset="2"/>
              </a:rPr>
              <a:t></a:t>
            </a:r>
            <a:r>
              <a:rPr lang="en-US" sz="2400" dirty="0" smtClean="0"/>
              <a:t> direction, </a:t>
            </a:r>
          </a:p>
        </p:txBody>
      </p:sp>
      <p:pic>
        <p:nvPicPr>
          <p:cNvPr id="48134" name="Picture 5"/>
          <p:cNvPicPr>
            <a:picLocks noChangeAspect="1" noChangeArrowheads="1"/>
          </p:cNvPicPr>
          <p:nvPr/>
        </p:nvPicPr>
        <p:blipFill>
          <a:blip r:embed="rId2" cstate="print"/>
          <a:srcRect/>
          <a:stretch>
            <a:fillRect/>
          </a:stretch>
        </p:blipFill>
        <p:spPr bwMode="auto">
          <a:xfrm>
            <a:off x="304800" y="4038600"/>
            <a:ext cx="8610600" cy="2819400"/>
          </a:xfrm>
          <a:prstGeom prst="rect">
            <a:avLst/>
          </a:prstGeom>
          <a:solidFill>
            <a:schemeClr val="accent4">
              <a:lumMod val="20000"/>
              <a:lumOff val="80000"/>
            </a:schemeClr>
          </a:solid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100027"/>
            <a:ext cx="7696200" cy="6540252"/>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2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RNA</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Ribonucleic Acid</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3550" marR="0" lvl="0" indent="-238125" algn="l" defTabSz="914400" rtl="0" eaLnBrk="0" fontAlgn="base" latinLnBrk="0" hangingPunct="0">
              <a:lnSpc>
                <a:spcPct val="100000"/>
              </a:lnSpc>
              <a:spcBef>
                <a:spcPct val="0"/>
              </a:spcBef>
              <a:spcAft>
                <a:spcPts val="120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RNA is a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messenger</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that allows the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instruction of DNA</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to be delivered to the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rest of the cell</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3550" marR="0" lvl="0" indent="-238125" algn="l" defTabSz="914400" rtl="0" eaLnBrk="0" fontAlgn="base" latinLnBrk="0" hangingPunct="0">
              <a:lnSpc>
                <a:spcPct val="100000"/>
              </a:lnSpc>
              <a:spcBef>
                <a:spcPct val="0"/>
              </a:spcBef>
              <a:spcAft>
                <a:spcPts val="60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RNA is different than DNA:</a:t>
            </a:r>
          </a:p>
          <a:p>
            <a:pPr marL="912813" lvl="0" indent="-284163" fontAlgn="base">
              <a:spcBef>
                <a:spcPct val="0"/>
              </a:spcBef>
              <a:spcAft>
                <a:spcPts val="1200"/>
              </a:spcAft>
              <a:buFont typeface="+mj-lt"/>
              <a:buAutoNum type="arabicPeriod"/>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The sugar in RNA is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ribose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the sugar in DNA is </a:t>
            </a:r>
            <a:r>
              <a:rPr kumimoji="0" lang="en-US" sz="2800" b="1" i="0" u="sng" strike="noStrike" cap="none" normalizeH="0" baseline="0" dirty="0" err="1" smtClean="0">
                <a:ln>
                  <a:noFill/>
                </a:ln>
                <a:solidFill>
                  <a:srgbClr val="C00000"/>
                </a:solidFill>
                <a:effectLst/>
                <a:latin typeface="Calibri" pitchFamily="34" charset="0"/>
                <a:ea typeface="Times New Roman" pitchFamily="18" charset="0"/>
                <a:cs typeface="Arial" pitchFamily="34" charset="0"/>
              </a:rPr>
              <a:t>deoxyribose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912813" lvl="0" indent="-284163" eaLnBrk="0" fontAlgn="base" hangingPunct="0">
              <a:spcBef>
                <a:spcPct val="0"/>
              </a:spcBef>
              <a:spcAft>
                <a:spcPts val="1200"/>
              </a:spcAft>
              <a:buFont typeface="+mj-lt"/>
              <a:buAutoNum type="arabicPeriod"/>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RNA is a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single strand</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of nucleotides; DNA is a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double strand</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of nucleotides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912813" lvl="0" indent="-284163" eaLnBrk="0" fontAlgn="base" hangingPunct="0">
              <a:spcBef>
                <a:spcPct val="0"/>
              </a:spcBef>
              <a:spcAft>
                <a:spcPts val="1200"/>
              </a:spcAft>
              <a:buFont typeface="+mj-lt"/>
              <a:buAutoNum type="arabicPeriod"/>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RNA has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Uracil</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(U) instead of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Thymine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 which is in DNA</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912813" lvl="0" indent="-284163" eaLnBrk="0" fontAlgn="base" hangingPunct="0">
              <a:spcBef>
                <a:spcPct val="0"/>
              </a:spcBef>
              <a:spcAft>
                <a:spcPct val="0"/>
              </a:spcAft>
              <a:buFont typeface="+mj-lt"/>
              <a:buAutoNum type="arabicPeriod"/>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RNA is found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inside and outside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of the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nucleus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DNA is found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only inside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the nucleus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4577" name="Picture 11"/>
          <p:cNvPicPr>
            <a:picLocks noChangeAspect="1" noChangeArrowheads="1"/>
          </p:cNvPicPr>
          <p:nvPr/>
        </p:nvPicPr>
        <p:blipFill>
          <a:blip r:embed="rId2" cstate="print"/>
          <a:srcRect/>
          <a:stretch>
            <a:fillRect/>
          </a:stretch>
        </p:blipFill>
        <p:spPr bwMode="auto">
          <a:xfrm>
            <a:off x="8254528" y="1447800"/>
            <a:ext cx="889472" cy="4691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4578">
                                            <p:txEl>
                                              <p:pRg st="1" end="1"/>
                                            </p:txEl>
                                          </p:spTgt>
                                        </p:tgtEl>
                                        <p:attrNameLst>
                                          <p:attrName>style.visibility</p:attrName>
                                        </p:attrNameLst>
                                      </p:cBhvr>
                                      <p:to>
                                        <p:strVal val="visible"/>
                                      </p:to>
                                    </p:set>
                                    <p:animEffect transition="in" filter="fade">
                                      <p:cBhvr>
                                        <p:cTn id="7" dur="1000"/>
                                        <p:tgtEl>
                                          <p:spTgt spid="24578">
                                            <p:txEl>
                                              <p:pRg st="1" end="1"/>
                                            </p:txEl>
                                          </p:spTgt>
                                        </p:tgtEl>
                                      </p:cBhvr>
                                    </p:animEffect>
                                    <p:anim calcmode="lin" valueType="num">
                                      <p:cBhvr>
                                        <p:cTn id="8" dur="1000" fill="hold"/>
                                        <p:tgtEl>
                                          <p:spTgt spid="2457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457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4578">
                                            <p:txEl>
                                              <p:pRg st="2" end="2"/>
                                            </p:txEl>
                                          </p:spTgt>
                                        </p:tgtEl>
                                        <p:attrNameLst>
                                          <p:attrName>style.visibility</p:attrName>
                                        </p:attrNameLst>
                                      </p:cBhvr>
                                      <p:to>
                                        <p:strVal val="visible"/>
                                      </p:to>
                                    </p:set>
                                    <p:animEffect transition="in" filter="fade">
                                      <p:cBhvr>
                                        <p:cTn id="14" dur="1000"/>
                                        <p:tgtEl>
                                          <p:spTgt spid="24578">
                                            <p:txEl>
                                              <p:pRg st="2" end="2"/>
                                            </p:txEl>
                                          </p:spTgt>
                                        </p:tgtEl>
                                      </p:cBhvr>
                                    </p:animEffect>
                                    <p:anim calcmode="lin" valueType="num">
                                      <p:cBhvr>
                                        <p:cTn id="15" dur="1000" fill="hold"/>
                                        <p:tgtEl>
                                          <p:spTgt spid="2457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57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4578">
                                            <p:txEl>
                                              <p:pRg st="3" end="3"/>
                                            </p:txEl>
                                          </p:spTgt>
                                        </p:tgtEl>
                                        <p:attrNameLst>
                                          <p:attrName>style.visibility</p:attrName>
                                        </p:attrNameLst>
                                      </p:cBhvr>
                                      <p:to>
                                        <p:strVal val="visible"/>
                                      </p:to>
                                    </p:set>
                                    <p:animEffect transition="in" filter="fade">
                                      <p:cBhvr>
                                        <p:cTn id="21" dur="1000"/>
                                        <p:tgtEl>
                                          <p:spTgt spid="24578">
                                            <p:txEl>
                                              <p:pRg st="3" end="3"/>
                                            </p:txEl>
                                          </p:spTgt>
                                        </p:tgtEl>
                                      </p:cBhvr>
                                    </p:animEffect>
                                    <p:anim calcmode="lin" valueType="num">
                                      <p:cBhvr>
                                        <p:cTn id="22" dur="1000" fill="hold"/>
                                        <p:tgtEl>
                                          <p:spTgt spid="2457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457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4578">
                                            <p:txEl>
                                              <p:pRg st="4" end="4"/>
                                            </p:txEl>
                                          </p:spTgt>
                                        </p:tgtEl>
                                        <p:attrNameLst>
                                          <p:attrName>style.visibility</p:attrName>
                                        </p:attrNameLst>
                                      </p:cBhvr>
                                      <p:to>
                                        <p:strVal val="visible"/>
                                      </p:to>
                                    </p:set>
                                    <p:animEffect transition="in" filter="fade">
                                      <p:cBhvr>
                                        <p:cTn id="28" dur="1000"/>
                                        <p:tgtEl>
                                          <p:spTgt spid="24578">
                                            <p:txEl>
                                              <p:pRg st="4" end="4"/>
                                            </p:txEl>
                                          </p:spTgt>
                                        </p:tgtEl>
                                      </p:cBhvr>
                                    </p:animEffect>
                                    <p:anim calcmode="lin" valueType="num">
                                      <p:cBhvr>
                                        <p:cTn id="29" dur="1000" fill="hold"/>
                                        <p:tgtEl>
                                          <p:spTgt spid="2457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457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4578">
                                            <p:txEl>
                                              <p:pRg st="5" end="5"/>
                                            </p:txEl>
                                          </p:spTgt>
                                        </p:tgtEl>
                                        <p:attrNameLst>
                                          <p:attrName>style.visibility</p:attrName>
                                        </p:attrNameLst>
                                      </p:cBhvr>
                                      <p:to>
                                        <p:strVal val="visible"/>
                                      </p:to>
                                    </p:set>
                                    <p:animEffect transition="in" filter="fade">
                                      <p:cBhvr>
                                        <p:cTn id="35" dur="1000"/>
                                        <p:tgtEl>
                                          <p:spTgt spid="24578">
                                            <p:txEl>
                                              <p:pRg st="5" end="5"/>
                                            </p:txEl>
                                          </p:spTgt>
                                        </p:tgtEl>
                                      </p:cBhvr>
                                    </p:animEffect>
                                    <p:anim calcmode="lin" valueType="num">
                                      <p:cBhvr>
                                        <p:cTn id="36" dur="1000" fill="hold"/>
                                        <p:tgtEl>
                                          <p:spTgt spid="2457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457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4578">
                                            <p:txEl>
                                              <p:pRg st="6" end="6"/>
                                            </p:txEl>
                                          </p:spTgt>
                                        </p:tgtEl>
                                        <p:attrNameLst>
                                          <p:attrName>style.visibility</p:attrName>
                                        </p:attrNameLst>
                                      </p:cBhvr>
                                      <p:to>
                                        <p:strVal val="visible"/>
                                      </p:to>
                                    </p:set>
                                    <p:animEffect transition="in" filter="fade">
                                      <p:cBhvr>
                                        <p:cTn id="42" dur="1000"/>
                                        <p:tgtEl>
                                          <p:spTgt spid="24578">
                                            <p:txEl>
                                              <p:pRg st="6" end="6"/>
                                            </p:txEl>
                                          </p:spTgt>
                                        </p:tgtEl>
                                      </p:cBhvr>
                                    </p:animEffect>
                                    <p:anim calcmode="lin" valueType="num">
                                      <p:cBhvr>
                                        <p:cTn id="43" dur="1000" fill="hold"/>
                                        <p:tgtEl>
                                          <p:spTgt spid="24578">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457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49155" name="عنصر نائب لرقم الشريحة 5"/>
          <p:cNvSpPr>
            <a:spLocks noGrp="1"/>
          </p:cNvSpPr>
          <p:nvPr>
            <p:ph type="sldNum" sz="quarter" idx="12"/>
          </p:nvPr>
        </p:nvSpPr>
        <p:spPr>
          <a:noFill/>
        </p:spPr>
        <p:txBody>
          <a:bodyPr/>
          <a:lstStyle/>
          <a:p>
            <a:fld id="{8FB0D40B-D930-4614-AD40-4AF2A5A3E529}" type="slidenum">
              <a:rPr lang="en-CA" altLang="en-US">
                <a:latin typeface="Arial" charset="0"/>
              </a:rPr>
              <a:pPr/>
              <a:t>112</a:t>
            </a:fld>
            <a:endParaRPr lang="en-CA" altLang="en-US">
              <a:latin typeface="Arial" charset="0"/>
            </a:endParaRPr>
          </a:p>
        </p:txBody>
      </p:sp>
      <p:sp>
        <p:nvSpPr>
          <p:cNvPr id="49156" name="Rectangle 2"/>
          <p:cNvSpPr>
            <a:spLocks noGrp="1" noChangeArrowheads="1"/>
          </p:cNvSpPr>
          <p:nvPr>
            <p:ph type="title"/>
          </p:nvPr>
        </p:nvSpPr>
        <p:spPr/>
        <p:txBody>
          <a:bodyPr/>
          <a:lstStyle/>
          <a:p>
            <a:pPr eaLnBrk="1" hangingPunct="1"/>
            <a:r>
              <a:rPr lang="en-US" dirty="0" smtClean="0"/>
              <a:t>Transcription of RNA from DNA</a:t>
            </a:r>
          </a:p>
        </p:txBody>
      </p:sp>
      <p:sp>
        <p:nvSpPr>
          <p:cNvPr id="49157" name="Rectangle 3"/>
          <p:cNvSpPr>
            <a:spLocks noGrp="1" noChangeArrowheads="1"/>
          </p:cNvSpPr>
          <p:nvPr>
            <p:ph type="body" idx="1"/>
          </p:nvPr>
        </p:nvSpPr>
        <p:spPr>
          <a:solidFill>
            <a:schemeClr val="accent3"/>
          </a:solidFill>
        </p:spPr>
        <p:txBody>
          <a:bodyPr>
            <a:normAutofit/>
          </a:bodyPr>
          <a:lstStyle/>
          <a:p>
            <a:pPr eaLnBrk="1" hangingPunct="1"/>
            <a:r>
              <a:rPr lang="en-US" sz="2800" dirty="0" smtClean="0"/>
              <a:t>Only one of the two DNA strands is transcribed into mRNA</a:t>
            </a:r>
          </a:p>
          <a:p>
            <a:pPr eaLnBrk="1" hangingPunct="1"/>
            <a:r>
              <a:rPr lang="en-US" sz="2800" dirty="0" smtClean="0"/>
              <a:t>The strand that contains the gene is the coding or sense strand</a:t>
            </a:r>
          </a:p>
          <a:p>
            <a:pPr eaLnBrk="1" hangingPunct="1"/>
            <a:r>
              <a:rPr lang="en-US" sz="2800" dirty="0" smtClean="0"/>
              <a:t>The strand that gets transcribed is the template or antisense strand</a:t>
            </a:r>
          </a:p>
          <a:p>
            <a:pPr eaLnBrk="1" hangingPunct="1"/>
            <a:r>
              <a:rPr lang="en-US" sz="2800" dirty="0" smtClean="0"/>
              <a:t>The RNA molecule produced during transcription is a copy of the coding strand (with U in place of 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52400"/>
            <a:ext cx="7772400" cy="381000"/>
          </a:xfrm>
        </p:spPr>
        <p:txBody>
          <a:bodyPr>
            <a:normAutofit fontScale="90000"/>
          </a:bodyPr>
          <a:lstStyle/>
          <a:p>
            <a:pPr eaLnBrk="1" hangingPunct="1"/>
            <a:r>
              <a:rPr lang="en-US" sz="2800" smtClean="0"/>
              <a:t>Example of RNA Primary Structure</a:t>
            </a:r>
          </a:p>
        </p:txBody>
      </p:sp>
      <p:sp>
        <p:nvSpPr>
          <p:cNvPr id="11267" name="Rectangle 3"/>
          <p:cNvSpPr>
            <a:spLocks noGrp="1" noChangeArrowheads="1"/>
          </p:cNvSpPr>
          <p:nvPr>
            <p:ph type="body" idx="1"/>
          </p:nvPr>
        </p:nvSpPr>
        <p:spPr>
          <a:xfrm>
            <a:off x="685800" y="533400"/>
            <a:ext cx="7772400" cy="838200"/>
          </a:xfrm>
        </p:spPr>
        <p:txBody>
          <a:bodyPr/>
          <a:lstStyle/>
          <a:p>
            <a:pPr eaLnBrk="1" hangingPunct="1"/>
            <a:r>
              <a:rPr lang="en-US" sz="2400" smtClean="0"/>
              <a:t>In RNA, A, C, G, and U are linked by 3’-5’ ester bonds between ribose and phosphate</a:t>
            </a:r>
            <a:endParaRPr lang="en-US" sz="2800" b="1" smtClean="0"/>
          </a:p>
        </p:txBody>
      </p:sp>
      <p:pic>
        <p:nvPicPr>
          <p:cNvPr id="12292" name="Picture 4"/>
          <p:cNvPicPr>
            <a:picLocks noChangeAspect="1" noChangeArrowheads="1"/>
          </p:cNvPicPr>
          <p:nvPr/>
        </p:nvPicPr>
        <p:blipFill>
          <a:blip r:embed="rId2" cstate="print"/>
          <a:srcRect b="4921"/>
          <a:stretch>
            <a:fillRect/>
          </a:stretch>
        </p:blipFill>
        <p:spPr bwMode="auto">
          <a:xfrm>
            <a:off x="1090613" y="1524000"/>
            <a:ext cx="6961187" cy="530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عنصر نائب للتذييل 4"/>
          <p:cNvSpPr>
            <a:spLocks noGrp="1"/>
          </p:cNvSpPr>
          <p:nvPr>
            <p:ph type="ftr" sz="quarter" idx="11"/>
          </p:nvPr>
        </p:nvSpPr>
        <p:spPr>
          <a:noFill/>
        </p:spPr>
        <p:txBody>
          <a:bodyPr/>
          <a:lstStyle/>
          <a:p>
            <a:r>
              <a:rPr lang="en-CA" altLang="en-US" dirty="0" smtClean="0">
                <a:latin typeface="Arial" charset="0"/>
              </a:rPr>
              <a:t> </a:t>
            </a:r>
            <a:endParaRPr lang="en-CA" altLang="en-US" dirty="0">
              <a:latin typeface="Arial" charset="0"/>
            </a:endParaRPr>
          </a:p>
        </p:txBody>
      </p:sp>
      <p:sp>
        <p:nvSpPr>
          <p:cNvPr id="53251" name="عنصر نائب لرقم الشريحة 5"/>
          <p:cNvSpPr>
            <a:spLocks noGrp="1"/>
          </p:cNvSpPr>
          <p:nvPr>
            <p:ph type="sldNum" sz="quarter" idx="12"/>
          </p:nvPr>
        </p:nvSpPr>
        <p:spPr>
          <a:noFill/>
        </p:spPr>
        <p:txBody>
          <a:bodyPr/>
          <a:lstStyle/>
          <a:p>
            <a:fld id="{F33DC455-AF05-4E86-A4F5-5106FE5660A1}" type="slidenum">
              <a:rPr lang="en-CA" altLang="en-US">
                <a:latin typeface="Arial" charset="0"/>
              </a:rPr>
              <a:pPr/>
              <a:t>114</a:t>
            </a:fld>
            <a:endParaRPr lang="en-CA" altLang="en-US">
              <a:latin typeface="Arial" charset="0"/>
            </a:endParaRPr>
          </a:p>
        </p:txBody>
      </p:sp>
      <p:sp>
        <p:nvSpPr>
          <p:cNvPr id="53252" name="Rectangle 2"/>
          <p:cNvSpPr>
            <a:spLocks noGrp="1" noChangeArrowheads="1"/>
          </p:cNvSpPr>
          <p:nvPr>
            <p:ph type="title"/>
          </p:nvPr>
        </p:nvSpPr>
        <p:spPr/>
        <p:txBody>
          <a:bodyPr/>
          <a:lstStyle/>
          <a:p>
            <a:pPr eaLnBrk="1" hangingPunct="1"/>
            <a:r>
              <a:rPr lang="en-US" smtClean="0"/>
              <a:t>The  Parts of Transfer RNA</a:t>
            </a:r>
          </a:p>
        </p:txBody>
      </p:sp>
      <p:sp>
        <p:nvSpPr>
          <p:cNvPr id="53253" name="Rectangle 3"/>
          <p:cNvSpPr>
            <a:spLocks noGrp="1" noChangeArrowheads="1"/>
          </p:cNvSpPr>
          <p:nvPr>
            <p:ph type="body" idx="1"/>
          </p:nvPr>
        </p:nvSpPr>
        <p:spPr>
          <a:xfrm>
            <a:off x="914400" y="1219200"/>
            <a:ext cx="7772400" cy="3276600"/>
          </a:xfrm>
          <a:solidFill>
            <a:schemeClr val="accent3">
              <a:lumMod val="40000"/>
              <a:lumOff val="60000"/>
            </a:schemeClr>
          </a:solidFill>
        </p:spPr>
        <p:txBody>
          <a:bodyPr>
            <a:noAutofit/>
          </a:bodyPr>
          <a:lstStyle/>
          <a:p>
            <a:pPr eaLnBrk="1" hangingPunct="1">
              <a:lnSpc>
                <a:spcPct val="90000"/>
              </a:lnSpc>
            </a:pPr>
            <a:r>
              <a:rPr lang="en-US" sz="3200" dirty="0" smtClean="0"/>
              <a:t>There are 61 different </a:t>
            </a:r>
            <a:r>
              <a:rPr lang="en-US" sz="3200" dirty="0" err="1" smtClean="0"/>
              <a:t>tRNAs</a:t>
            </a:r>
            <a:r>
              <a:rPr lang="en-US" sz="3200" dirty="0" smtClean="0"/>
              <a:t>, one for each of the 61 </a:t>
            </a:r>
            <a:r>
              <a:rPr lang="en-US" sz="3200" dirty="0" err="1" smtClean="0"/>
              <a:t>codons</a:t>
            </a:r>
            <a:r>
              <a:rPr lang="en-US" sz="3200" dirty="0" smtClean="0"/>
              <a:t> that specifies an amino acid</a:t>
            </a:r>
          </a:p>
          <a:p>
            <a:pPr eaLnBrk="1" hangingPunct="1">
              <a:lnSpc>
                <a:spcPct val="90000"/>
              </a:lnSpc>
            </a:pPr>
            <a:r>
              <a:rPr lang="en-US" sz="3200" dirty="0" err="1" smtClean="0"/>
              <a:t>tRNA</a:t>
            </a:r>
            <a:r>
              <a:rPr lang="en-US" sz="3200" dirty="0" smtClean="0"/>
              <a:t> has  70-100 </a:t>
            </a:r>
            <a:r>
              <a:rPr lang="en-US" sz="3200" dirty="0" err="1" smtClean="0"/>
              <a:t>ribonucleotides</a:t>
            </a:r>
            <a:r>
              <a:rPr lang="en-US" sz="3200" dirty="0" smtClean="0"/>
              <a:t> and is bonded to a specific amino acid by an ester linkage through the 3</a:t>
            </a:r>
            <a:r>
              <a:rPr lang="en-US" sz="3200" dirty="0" smtClean="0">
                <a:sym typeface="Symbol" pitchFamily="18" charset="2"/>
              </a:rPr>
              <a:t></a:t>
            </a:r>
            <a:r>
              <a:rPr lang="en-US" sz="3200" dirty="0" smtClean="0"/>
              <a:t> hydroxyl on ribose at the 3</a:t>
            </a:r>
            <a:r>
              <a:rPr lang="en-US" sz="3200" dirty="0" smtClean="0">
                <a:sym typeface="Symbol" pitchFamily="18" charset="2"/>
              </a:rPr>
              <a:t></a:t>
            </a:r>
            <a:r>
              <a:rPr lang="en-US" sz="3200" dirty="0" smtClean="0"/>
              <a:t> end of the </a:t>
            </a:r>
            <a:r>
              <a:rPr lang="en-US" sz="3200" dirty="0" err="1" smtClean="0"/>
              <a:t>tRNA</a:t>
            </a:r>
            <a:endParaRPr lang="en-US" sz="3200" dirty="0" smtClean="0"/>
          </a:p>
          <a:p>
            <a:pPr eaLnBrk="1" hangingPunct="1">
              <a:lnSpc>
                <a:spcPct val="90000"/>
              </a:lnSpc>
            </a:pPr>
            <a:r>
              <a:rPr lang="en-US" sz="3200" dirty="0" smtClean="0"/>
              <a:t>Each </a:t>
            </a:r>
            <a:r>
              <a:rPr lang="en-US" sz="3200" dirty="0" err="1" smtClean="0"/>
              <a:t>tRNA</a:t>
            </a:r>
            <a:r>
              <a:rPr lang="en-US" sz="3200" dirty="0" smtClean="0"/>
              <a:t> has  a segment called an </a:t>
            </a:r>
            <a:r>
              <a:rPr lang="en-US" sz="3200" dirty="0" err="1" smtClean="0"/>
              <a:t>anticodon</a:t>
            </a:r>
            <a:r>
              <a:rPr lang="en-US" sz="3200" dirty="0" smtClean="0"/>
              <a:t>, a sequence of three </a:t>
            </a:r>
            <a:r>
              <a:rPr lang="en-US" sz="3200" dirty="0" err="1" smtClean="0"/>
              <a:t>ribonucleotides</a:t>
            </a:r>
            <a:r>
              <a:rPr lang="en-US" sz="3200" dirty="0" smtClean="0"/>
              <a:t> complementary to the </a:t>
            </a:r>
            <a:r>
              <a:rPr lang="en-US" sz="3200" dirty="0" err="1" smtClean="0"/>
              <a:t>codon</a:t>
            </a:r>
            <a:r>
              <a:rPr lang="en-US" sz="3200" dirty="0" smtClean="0"/>
              <a:t> sequence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Protein Synthesis</a:t>
            </a:r>
          </a:p>
        </p:txBody>
      </p:sp>
      <p:sp>
        <p:nvSpPr>
          <p:cNvPr id="26627" name="Rectangle 3"/>
          <p:cNvSpPr>
            <a:spLocks noGrp="1" noChangeArrowheads="1"/>
          </p:cNvSpPr>
          <p:nvPr>
            <p:ph type="body" idx="1"/>
          </p:nvPr>
        </p:nvSpPr>
        <p:spPr>
          <a:xfrm>
            <a:off x="152400" y="685800"/>
            <a:ext cx="8839200" cy="2819400"/>
          </a:xfrm>
        </p:spPr>
        <p:txBody>
          <a:bodyPr>
            <a:normAutofit lnSpcReduction="10000"/>
          </a:bodyPr>
          <a:lstStyle/>
          <a:p>
            <a:pPr eaLnBrk="1" hangingPunct="1">
              <a:lnSpc>
                <a:spcPct val="90000"/>
              </a:lnSpc>
            </a:pPr>
            <a:r>
              <a:rPr lang="en-US" sz="2400" smtClean="0"/>
              <a:t>The two main processes involved in </a:t>
            </a:r>
            <a:r>
              <a:rPr lang="en-US" sz="2400" b="1" smtClean="0"/>
              <a:t>protein synthesis</a:t>
            </a:r>
            <a:r>
              <a:rPr lang="en-US" sz="2400" smtClean="0"/>
              <a:t>  are</a:t>
            </a:r>
          </a:p>
          <a:p>
            <a:pPr eaLnBrk="1" hangingPunct="1">
              <a:lnSpc>
                <a:spcPct val="90000"/>
              </a:lnSpc>
              <a:buFontTx/>
              <a:buNone/>
            </a:pPr>
            <a:r>
              <a:rPr lang="en-US" sz="2400" smtClean="0"/>
              <a:t>	- the formation of mRNA from DNA </a:t>
            </a:r>
            <a:r>
              <a:rPr lang="en-US" sz="2400" b="1" smtClean="0"/>
              <a:t>(transcription</a:t>
            </a:r>
            <a:r>
              <a:rPr lang="en-US" sz="2400" smtClean="0"/>
              <a:t>)</a:t>
            </a:r>
          </a:p>
          <a:p>
            <a:pPr eaLnBrk="1" hangingPunct="1">
              <a:lnSpc>
                <a:spcPct val="90000"/>
              </a:lnSpc>
              <a:buFontTx/>
              <a:buNone/>
            </a:pPr>
            <a:r>
              <a:rPr lang="en-US" sz="2400" smtClean="0"/>
              <a:t>	- the conversion by tRNA to protein at the ribosome (</a:t>
            </a:r>
            <a:r>
              <a:rPr lang="en-US" sz="2400" b="1" smtClean="0"/>
              <a:t>translation</a:t>
            </a:r>
            <a:r>
              <a:rPr lang="en-US" sz="2400" smtClean="0"/>
              <a:t>)</a:t>
            </a:r>
          </a:p>
          <a:p>
            <a:pPr eaLnBrk="1" hangingPunct="1">
              <a:lnSpc>
                <a:spcPct val="90000"/>
              </a:lnSpc>
            </a:pPr>
            <a:r>
              <a:rPr lang="en-US" sz="2400" smtClean="0"/>
              <a:t>Transcription takes place in the nucleus, while translation takes place in the cytoplasm</a:t>
            </a:r>
          </a:p>
          <a:p>
            <a:pPr eaLnBrk="1" hangingPunct="1">
              <a:lnSpc>
                <a:spcPct val="90000"/>
              </a:lnSpc>
            </a:pPr>
            <a:r>
              <a:rPr lang="en-US" sz="2400" smtClean="0"/>
              <a:t>Genetic information is transcribed to form mRNA much the same way it is replicated during cell division</a:t>
            </a:r>
          </a:p>
        </p:txBody>
      </p:sp>
      <p:pic>
        <p:nvPicPr>
          <p:cNvPr id="24580" name="Picture 4"/>
          <p:cNvPicPr>
            <a:picLocks noChangeAspect="1" noChangeArrowheads="1"/>
          </p:cNvPicPr>
          <p:nvPr/>
        </p:nvPicPr>
        <p:blipFill>
          <a:blip r:embed="rId2" cstate="print"/>
          <a:srcRect/>
          <a:stretch>
            <a:fillRect/>
          </a:stretch>
        </p:blipFill>
        <p:spPr bwMode="auto">
          <a:xfrm>
            <a:off x="112713" y="3657600"/>
            <a:ext cx="8878887" cy="3060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ipe(left)">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wipe(left)">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wipe(left)">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wipe(left)">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wipe(left)">
                                      <p:cBhvr>
                                        <p:cTn id="27"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RNA Polymerase</a:t>
            </a:r>
          </a:p>
        </p:txBody>
      </p:sp>
      <p:sp>
        <p:nvSpPr>
          <p:cNvPr id="28675" name="Rectangle 3"/>
          <p:cNvSpPr>
            <a:spLocks noGrp="1" noChangeArrowheads="1"/>
          </p:cNvSpPr>
          <p:nvPr>
            <p:ph type="body" idx="1"/>
          </p:nvPr>
        </p:nvSpPr>
        <p:spPr>
          <a:xfrm>
            <a:off x="381000" y="685800"/>
            <a:ext cx="8382000" cy="1828800"/>
          </a:xfrm>
        </p:spPr>
        <p:txBody>
          <a:bodyPr/>
          <a:lstStyle/>
          <a:p>
            <a:pPr eaLnBrk="1" hangingPunct="1"/>
            <a:r>
              <a:rPr lang="en-US" sz="2400" smtClean="0"/>
              <a:t>During transcription,  RNA </a:t>
            </a:r>
            <a:r>
              <a:rPr lang="en-US" sz="2400" i="1" smtClean="0"/>
              <a:t>polymerase </a:t>
            </a:r>
            <a:r>
              <a:rPr lang="en-US" sz="2400" smtClean="0"/>
              <a:t>moves along the DNA template in the 3’-5’direction to synthesize the corresponding mRNA</a:t>
            </a:r>
          </a:p>
          <a:p>
            <a:pPr eaLnBrk="1" hangingPunct="1"/>
            <a:r>
              <a:rPr lang="en-US" sz="2400" smtClean="0"/>
              <a:t>The mRNA is released at the termination point</a:t>
            </a:r>
          </a:p>
        </p:txBody>
      </p:sp>
      <p:pic>
        <p:nvPicPr>
          <p:cNvPr id="26628" name="Picture 4"/>
          <p:cNvPicPr>
            <a:picLocks noChangeAspect="1" noChangeArrowheads="1"/>
          </p:cNvPicPr>
          <p:nvPr/>
        </p:nvPicPr>
        <p:blipFill>
          <a:blip r:embed="rId3" cstate="print"/>
          <a:srcRect/>
          <a:stretch>
            <a:fillRect/>
          </a:stretch>
        </p:blipFill>
        <p:spPr bwMode="auto">
          <a:xfrm>
            <a:off x="131763" y="2616200"/>
            <a:ext cx="8878887" cy="294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Processing of mRNA</a:t>
            </a:r>
          </a:p>
        </p:txBody>
      </p:sp>
      <p:sp>
        <p:nvSpPr>
          <p:cNvPr id="29699" name="Rectangle 3"/>
          <p:cNvSpPr>
            <a:spLocks noGrp="1" noChangeArrowheads="1"/>
          </p:cNvSpPr>
          <p:nvPr>
            <p:ph type="body" idx="1"/>
          </p:nvPr>
        </p:nvSpPr>
        <p:spPr>
          <a:xfrm>
            <a:off x="685800" y="685800"/>
            <a:ext cx="7772400" cy="5029200"/>
          </a:xfrm>
        </p:spPr>
        <p:txBody>
          <a:bodyPr/>
          <a:lstStyle/>
          <a:p>
            <a:pPr eaLnBrk="1" hangingPunct="1">
              <a:lnSpc>
                <a:spcPct val="105000"/>
              </a:lnSpc>
              <a:spcBef>
                <a:spcPct val="10000"/>
              </a:spcBef>
            </a:pPr>
            <a:r>
              <a:rPr lang="en-US" sz="2400" b="1" smtClean="0"/>
              <a:t>Genes</a:t>
            </a:r>
            <a:r>
              <a:rPr lang="en-US" sz="2400" smtClean="0"/>
              <a:t> in the DNA of eukaryotes contain </a:t>
            </a:r>
            <a:r>
              <a:rPr lang="en-US" sz="2400" b="1" smtClean="0"/>
              <a:t>exons </a:t>
            </a:r>
            <a:r>
              <a:rPr lang="en-US" sz="2400" smtClean="0"/>
              <a:t>that code for proteins along with </a:t>
            </a:r>
            <a:r>
              <a:rPr lang="en-US" sz="2400" b="1" smtClean="0"/>
              <a:t>introns</a:t>
            </a:r>
            <a:r>
              <a:rPr lang="en-US" sz="2400" smtClean="0"/>
              <a:t> that do not</a:t>
            </a:r>
          </a:p>
          <a:p>
            <a:pPr eaLnBrk="1" hangingPunct="1">
              <a:lnSpc>
                <a:spcPct val="105000"/>
              </a:lnSpc>
              <a:spcBef>
                <a:spcPct val="10000"/>
              </a:spcBef>
            </a:pPr>
            <a:r>
              <a:rPr lang="en-US" sz="2400" smtClean="0"/>
              <a:t>Because the initial mRNA, called a </a:t>
            </a:r>
            <a:r>
              <a:rPr lang="en-US" sz="2400" b="1" smtClean="0"/>
              <a:t>pre-RNA</a:t>
            </a:r>
            <a:r>
              <a:rPr lang="en-US" sz="2400" smtClean="0"/>
              <a:t>, includes the noncoding introns, it must be processed before it can be read by the tRNA</a:t>
            </a:r>
          </a:p>
          <a:p>
            <a:pPr eaLnBrk="1" hangingPunct="1">
              <a:lnSpc>
                <a:spcPct val="105000"/>
              </a:lnSpc>
              <a:spcBef>
                <a:spcPct val="10000"/>
              </a:spcBef>
            </a:pPr>
            <a:r>
              <a:rPr lang="en-US" sz="2400" smtClean="0"/>
              <a:t>While the mRNA is still in the nucleus, the introns are removed from the pre-RNA</a:t>
            </a:r>
          </a:p>
          <a:p>
            <a:pPr eaLnBrk="1" hangingPunct="1">
              <a:lnSpc>
                <a:spcPct val="105000"/>
              </a:lnSpc>
              <a:spcBef>
                <a:spcPct val="10000"/>
              </a:spcBef>
            </a:pPr>
            <a:r>
              <a:rPr lang="en-US" sz="2400" smtClean="0"/>
              <a:t>The exons that remain are joined to form the mRNA that leaves the nucleus with the information for the synthesis of protein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ox(out)">
                                      <p:cBhvr>
                                        <p:cTn id="7" dur="500"/>
                                        <p:tgtEl>
                                          <p:spTgt spid="2969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ox(out)">
                                      <p:cBhvr>
                                        <p:cTn id="12" dur="500"/>
                                        <p:tgtEl>
                                          <p:spTgt spid="2969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ox(out)">
                                      <p:cBhvr>
                                        <p:cTn id="17" dur="500"/>
                                        <p:tgtEl>
                                          <p:spTgt spid="29699">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ox(out)">
                                      <p:cBhvr>
                                        <p:cTn id="22" dur="500"/>
                                        <p:tgtEl>
                                          <p:spTgt spid="29699">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u="sng" smtClean="0"/>
              <a:t>Removing Introns from mRNA</a:t>
            </a:r>
            <a:endParaRPr lang="en-US" sz="2800" smtClean="0"/>
          </a:p>
        </p:txBody>
      </p:sp>
      <p:pic>
        <p:nvPicPr>
          <p:cNvPr id="28675" name="Picture 4"/>
          <p:cNvPicPr>
            <a:picLocks noChangeAspect="1" noChangeArrowheads="1"/>
          </p:cNvPicPr>
          <p:nvPr/>
        </p:nvPicPr>
        <p:blipFill>
          <a:blip r:embed="rId2" cstate="print"/>
          <a:srcRect/>
          <a:stretch>
            <a:fillRect/>
          </a:stretch>
        </p:blipFill>
        <p:spPr bwMode="auto">
          <a:xfrm>
            <a:off x="762000" y="723900"/>
            <a:ext cx="7642225" cy="61341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600200" y="-2286000"/>
            <a:ext cx="5105400" cy="9144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52400"/>
            <a:ext cx="7772400" cy="1143000"/>
          </a:xfrm>
        </p:spPr>
        <p:txBody>
          <a:bodyPr/>
          <a:lstStyle/>
          <a:p>
            <a:pPr eaLnBrk="1" hangingPunct="1"/>
            <a:r>
              <a:rPr lang="en-US" smtClean="0">
                <a:solidFill>
                  <a:srgbClr val="2FB0DC"/>
                </a:solidFill>
              </a:rPr>
              <a:t>Nucleotides and Nucleosides</a:t>
            </a:r>
          </a:p>
        </p:txBody>
      </p:sp>
      <p:sp>
        <p:nvSpPr>
          <p:cNvPr id="12291" name="Rectangle 4"/>
          <p:cNvSpPr>
            <a:spLocks noGrp="1" noChangeArrowheads="1"/>
          </p:cNvSpPr>
          <p:nvPr>
            <p:ph type="body" sz="half" idx="2"/>
          </p:nvPr>
        </p:nvSpPr>
        <p:spPr>
          <a:xfrm>
            <a:off x="381000" y="1600200"/>
            <a:ext cx="8458200" cy="4114800"/>
          </a:xfrm>
        </p:spPr>
        <p:txBody>
          <a:bodyPr/>
          <a:lstStyle/>
          <a:p>
            <a:pPr eaLnBrk="1" hangingPunct="1">
              <a:lnSpc>
                <a:spcPct val="90000"/>
              </a:lnSpc>
            </a:pPr>
            <a:r>
              <a:rPr lang="en-US" sz="2800" smtClean="0">
                <a:latin typeface="Arial" charset="0"/>
              </a:rPr>
              <a:t>Nucleotide =</a:t>
            </a:r>
            <a:r>
              <a:rPr lang="en-US" sz="1800" smtClean="0">
                <a:latin typeface="Arial" charset="0"/>
              </a:rPr>
              <a:t> </a:t>
            </a:r>
          </a:p>
          <a:p>
            <a:pPr lvl="1" eaLnBrk="1" hangingPunct="1">
              <a:lnSpc>
                <a:spcPct val="90000"/>
              </a:lnSpc>
            </a:pPr>
            <a:r>
              <a:rPr lang="en-US" sz="1800" smtClean="0">
                <a:solidFill>
                  <a:srgbClr val="0F0FFF"/>
                </a:solidFill>
                <a:latin typeface="Arial" charset="0"/>
              </a:rPr>
              <a:t>Nitrogeneous base</a:t>
            </a:r>
          </a:p>
          <a:p>
            <a:pPr lvl="1" eaLnBrk="1" hangingPunct="1">
              <a:lnSpc>
                <a:spcPct val="90000"/>
              </a:lnSpc>
            </a:pPr>
            <a:r>
              <a:rPr lang="en-US" sz="1800" smtClean="0">
                <a:solidFill>
                  <a:srgbClr val="0F0FFF"/>
                </a:solidFill>
                <a:latin typeface="Arial" charset="0"/>
              </a:rPr>
              <a:t>Pentose</a:t>
            </a:r>
          </a:p>
          <a:p>
            <a:pPr lvl="1" eaLnBrk="1" hangingPunct="1">
              <a:lnSpc>
                <a:spcPct val="90000"/>
              </a:lnSpc>
            </a:pPr>
            <a:r>
              <a:rPr lang="en-US" sz="1800" smtClean="0">
                <a:solidFill>
                  <a:srgbClr val="0F0FFF"/>
                </a:solidFill>
                <a:latin typeface="Arial" charset="0"/>
              </a:rPr>
              <a:t>Phosphate</a:t>
            </a:r>
          </a:p>
          <a:p>
            <a:pPr lvl="1" eaLnBrk="1" hangingPunct="1">
              <a:lnSpc>
                <a:spcPct val="90000"/>
              </a:lnSpc>
              <a:buFontTx/>
              <a:buNone/>
            </a:pPr>
            <a:endParaRPr lang="en-US" sz="1800" smtClean="0">
              <a:solidFill>
                <a:srgbClr val="FF0603"/>
              </a:solidFill>
              <a:latin typeface="Arial" charset="0"/>
            </a:endParaRPr>
          </a:p>
          <a:p>
            <a:pPr eaLnBrk="1" hangingPunct="1">
              <a:lnSpc>
                <a:spcPct val="90000"/>
              </a:lnSpc>
            </a:pPr>
            <a:r>
              <a:rPr lang="en-US" sz="2800" smtClean="0">
                <a:latin typeface="Arial" charset="0"/>
              </a:rPr>
              <a:t>Nucleoside = </a:t>
            </a:r>
          </a:p>
          <a:p>
            <a:pPr lvl="1" eaLnBrk="1" hangingPunct="1">
              <a:lnSpc>
                <a:spcPct val="90000"/>
              </a:lnSpc>
            </a:pPr>
            <a:r>
              <a:rPr lang="en-US" sz="1800" smtClean="0">
                <a:latin typeface="Arial" charset="0"/>
              </a:rPr>
              <a:t>Nitrogeneous base</a:t>
            </a:r>
          </a:p>
          <a:p>
            <a:pPr lvl="1" eaLnBrk="1" hangingPunct="1">
              <a:lnSpc>
                <a:spcPct val="90000"/>
              </a:lnSpc>
            </a:pPr>
            <a:r>
              <a:rPr lang="en-US" sz="1800" smtClean="0">
                <a:latin typeface="Arial" charset="0"/>
              </a:rPr>
              <a:t>Pentose</a:t>
            </a:r>
          </a:p>
          <a:p>
            <a:pPr lvl="1" eaLnBrk="1" hangingPunct="1">
              <a:lnSpc>
                <a:spcPct val="90000"/>
              </a:lnSpc>
              <a:buFontTx/>
              <a:buNone/>
            </a:pPr>
            <a:endParaRPr lang="en-US" sz="2400" smtClean="0">
              <a:latin typeface="Arial" charset="0"/>
            </a:endParaRPr>
          </a:p>
          <a:p>
            <a:pPr eaLnBrk="1" hangingPunct="1">
              <a:lnSpc>
                <a:spcPct val="90000"/>
              </a:lnSpc>
            </a:pPr>
            <a:r>
              <a:rPr lang="en-US" sz="2800" smtClean="0">
                <a:latin typeface="Arial" charset="0"/>
              </a:rPr>
              <a:t>Nucleobase = </a:t>
            </a:r>
          </a:p>
          <a:p>
            <a:pPr lvl="1" eaLnBrk="1" hangingPunct="1">
              <a:lnSpc>
                <a:spcPct val="90000"/>
              </a:lnSpc>
            </a:pPr>
            <a:r>
              <a:rPr lang="en-US" sz="1800" smtClean="0">
                <a:latin typeface="Arial" charset="0"/>
              </a:rPr>
              <a:t>Nitrogeneous base</a:t>
            </a:r>
          </a:p>
          <a:p>
            <a:pPr lvl="1" eaLnBrk="1" hangingPunct="1">
              <a:lnSpc>
                <a:spcPct val="90000"/>
              </a:lnSpc>
            </a:pPr>
            <a:endParaRPr lang="en-US" sz="1800" smtClean="0">
              <a:latin typeface="Arial" charset="0"/>
            </a:endParaRPr>
          </a:p>
          <a:p>
            <a:pPr lvl="1" eaLnBrk="1" hangingPunct="1">
              <a:lnSpc>
                <a:spcPct val="90000"/>
              </a:lnSpc>
            </a:pPr>
            <a:endParaRPr lang="en-US" sz="1800" smtClean="0">
              <a:latin typeface="Arial" charset="0"/>
            </a:endParaRPr>
          </a:p>
        </p:txBody>
      </p:sp>
      <p:sp>
        <p:nvSpPr>
          <p:cNvPr id="12292" name="Line 4"/>
          <p:cNvSpPr>
            <a:spLocks noChangeShapeType="1"/>
          </p:cNvSpPr>
          <p:nvPr/>
        </p:nvSpPr>
        <p:spPr bwMode="auto">
          <a:xfrm>
            <a:off x="381000" y="1219200"/>
            <a:ext cx="8153400" cy="0"/>
          </a:xfrm>
          <a:prstGeom prst="line">
            <a:avLst/>
          </a:prstGeom>
          <a:noFill/>
          <a:ln w="57150" cmpd="thinThick">
            <a:solidFill>
              <a:srgbClr val="2FB0DC"/>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图片10"/>
          <p:cNvPicPr>
            <a:picLocks noChangeAspect="1" noChangeArrowheads="1"/>
          </p:cNvPicPr>
          <p:nvPr/>
        </p:nvPicPr>
        <p:blipFill>
          <a:blip r:embed="rId2" cstate="print"/>
          <a:srcRect/>
          <a:stretch>
            <a:fillRect/>
          </a:stretch>
        </p:blipFill>
        <p:spPr bwMode="auto">
          <a:xfrm>
            <a:off x="0" y="1916113"/>
            <a:ext cx="9144000"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1600200" y="0"/>
            <a:ext cx="4267200" cy="6858000"/>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Transcription</a:t>
            </a:r>
          </a:p>
        </p:txBody>
      </p:sp>
      <p:sp>
        <p:nvSpPr>
          <p:cNvPr id="27651" name="Rectangle 3"/>
          <p:cNvSpPr>
            <a:spLocks noGrp="1" noChangeArrowheads="1"/>
          </p:cNvSpPr>
          <p:nvPr>
            <p:ph type="body" idx="1"/>
          </p:nvPr>
        </p:nvSpPr>
        <p:spPr>
          <a:xfrm>
            <a:off x="533400" y="685800"/>
            <a:ext cx="8077200" cy="4724400"/>
          </a:xfrm>
        </p:spPr>
        <p:txBody>
          <a:bodyPr/>
          <a:lstStyle/>
          <a:p>
            <a:pPr eaLnBrk="1" hangingPunct="1">
              <a:lnSpc>
                <a:spcPct val="120000"/>
              </a:lnSpc>
            </a:pPr>
            <a:r>
              <a:rPr lang="en-US" sz="2400" smtClean="0"/>
              <a:t>Several steps occur during</a:t>
            </a:r>
            <a:r>
              <a:rPr lang="en-US" sz="2400" b="1" smtClean="0"/>
              <a:t> transcription</a:t>
            </a:r>
            <a:r>
              <a:rPr lang="en-US" sz="2400" smtClean="0"/>
              <a:t>: </a:t>
            </a:r>
          </a:p>
          <a:p>
            <a:pPr eaLnBrk="1" hangingPunct="1">
              <a:lnSpc>
                <a:spcPct val="120000"/>
              </a:lnSpc>
              <a:buFontTx/>
              <a:buNone/>
            </a:pPr>
            <a:r>
              <a:rPr lang="en-US" sz="2400" smtClean="0"/>
              <a:t>	- a section of DNA containing the gene unwinds</a:t>
            </a:r>
          </a:p>
          <a:p>
            <a:pPr eaLnBrk="1" hangingPunct="1">
              <a:lnSpc>
                <a:spcPct val="120000"/>
              </a:lnSpc>
              <a:buFontTx/>
              <a:buNone/>
            </a:pPr>
            <a:r>
              <a:rPr lang="en-US" sz="2400" smtClean="0"/>
              <a:t>	- one strand of DNA is copied starting at the initiation point, which has the sequence TATAAA</a:t>
            </a:r>
          </a:p>
          <a:p>
            <a:pPr eaLnBrk="1" hangingPunct="1">
              <a:lnSpc>
                <a:spcPct val="120000"/>
              </a:lnSpc>
              <a:buFontTx/>
              <a:buNone/>
            </a:pPr>
            <a:r>
              <a:rPr lang="en-US" sz="2400" smtClean="0"/>
              <a:t>	- an mRNA is synthesized using complementary base pairing with uracil (U) replacing thymine (T)</a:t>
            </a:r>
          </a:p>
          <a:p>
            <a:pPr eaLnBrk="1" hangingPunct="1">
              <a:lnSpc>
                <a:spcPct val="120000"/>
              </a:lnSpc>
              <a:buFontTx/>
              <a:buNone/>
            </a:pPr>
            <a:r>
              <a:rPr lang="en-US" sz="2400" smtClean="0"/>
              <a:t>	- the newly formed mRNA moves out of the nucleus to ribosomes in the cytoplasm and the DNA re-winds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dissolv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dissolve">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dissolve">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dissolve">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dissolve">
                                      <p:cBhvr>
                                        <p:cTn id="27" dur="500"/>
                                        <p:tgtEl>
                                          <p:spTgt spid="27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عنصر نائب للتذييل 3"/>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54275" name="عنصر نائب لرقم الشريحة 4"/>
          <p:cNvSpPr>
            <a:spLocks noGrp="1"/>
          </p:cNvSpPr>
          <p:nvPr>
            <p:ph type="sldNum" sz="quarter" idx="12"/>
          </p:nvPr>
        </p:nvSpPr>
        <p:spPr>
          <a:noFill/>
        </p:spPr>
        <p:txBody>
          <a:bodyPr/>
          <a:lstStyle/>
          <a:p>
            <a:fld id="{563602DA-CA18-4074-9A29-7B2F2F52EB63}" type="slidenum">
              <a:rPr lang="en-CA" altLang="en-US">
                <a:latin typeface="Arial" charset="0"/>
              </a:rPr>
              <a:pPr/>
              <a:t>123</a:t>
            </a:fld>
            <a:endParaRPr lang="en-CA" altLang="en-US">
              <a:latin typeface="Arial" charset="0"/>
            </a:endParaRPr>
          </a:p>
        </p:txBody>
      </p:sp>
      <p:sp>
        <p:nvSpPr>
          <p:cNvPr id="54276" name="Rectangle 2"/>
          <p:cNvSpPr>
            <a:spLocks noGrp="1" noChangeArrowheads="1"/>
          </p:cNvSpPr>
          <p:nvPr>
            <p:ph type="title"/>
          </p:nvPr>
        </p:nvSpPr>
        <p:spPr/>
        <p:txBody>
          <a:bodyPr/>
          <a:lstStyle/>
          <a:p>
            <a:pPr eaLnBrk="1" hangingPunct="1">
              <a:lnSpc>
                <a:spcPct val="90000"/>
              </a:lnSpc>
            </a:pPr>
            <a:r>
              <a:rPr lang="en-US" sz="3400" smtClean="0"/>
              <a:t>The Structure of tRNA</a:t>
            </a:r>
          </a:p>
        </p:txBody>
      </p:sp>
      <p:pic>
        <p:nvPicPr>
          <p:cNvPr id="54277" name="Picture 5"/>
          <p:cNvPicPr>
            <a:picLocks noChangeAspect="1" noChangeArrowheads="1"/>
          </p:cNvPicPr>
          <p:nvPr/>
        </p:nvPicPr>
        <p:blipFill>
          <a:blip r:embed="rId2" cstate="print"/>
          <a:srcRect/>
          <a:stretch>
            <a:fillRect/>
          </a:stretch>
        </p:blipFill>
        <p:spPr bwMode="auto">
          <a:xfrm>
            <a:off x="1600200" y="1600200"/>
            <a:ext cx="6089650" cy="462915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8600" y="0"/>
            <a:ext cx="9372600" cy="6858000"/>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Regulation of Transcription</a:t>
            </a:r>
          </a:p>
        </p:txBody>
      </p:sp>
      <p:sp>
        <p:nvSpPr>
          <p:cNvPr id="31747" name="Rectangle 3"/>
          <p:cNvSpPr>
            <a:spLocks noGrp="1" noChangeArrowheads="1"/>
          </p:cNvSpPr>
          <p:nvPr>
            <p:ph type="body" idx="1"/>
          </p:nvPr>
        </p:nvSpPr>
        <p:spPr>
          <a:xfrm>
            <a:off x="533400" y="685800"/>
            <a:ext cx="8077200" cy="4724400"/>
          </a:xfrm>
        </p:spPr>
        <p:txBody>
          <a:bodyPr/>
          <a:lstStyle/>
          <a:p>
            <a:pPr eaLnBrk="1" hangingPunct="1">
              <a:lnSpc>
                <a:spcPct val="110000"/>
              </a:lnSpc>
            </a:pPr>
            <a:r>
              <a:rPr lang="en-US" sz="2400" smtClean="0"/>
              <a:t>A specific mRNA is synthesized when the cell requires a particular protein</a:t>
            </a:r>
          </a:p>
          <a:p>
            <a:pPr eaLnBrk="1" hangingPunct="1">
              <a:lnSpc>
                <a:spcPct val="110000"/>
              </a:lnSpc>
            </a:pPr>
            <a:r>
              <a:rPr lang="en-US" sz="2400" smtClean="0"/>
              <a:t>The synthesis is regulated at the transcription level:</a:t>
            </a:r>
          </a:p>
          <a:p>
            <a:pPr eaLnBrk="1" hangingPunct="1">
              <a:lnSpc>
                <a:spcPct val="110000"/>
              </a:lnSpc>
              <a:buFontTx/>
              <a:buNone/>
            </a:pPr>
            <a:r>
              <a:rPr lang="en-US" sz="2400" smtClean="0"/>
              <a:t>	- </a:t>
            </a:r>
            <a:r>
              <a:rPr lang="en-US" sz="2400" b="1" smtClean="0"/>
              <a:t>feedback control</a:t>
            </a:r>
            <a:r>
              <a:rPr lang="en-US" sz="2400" smtClean="0"/>
              <a:t>, where the end products  speed up or slow the synthesis of mRNA</a:t>
            </a:r>
          </a:p>
          <a:p>
            <a:pPr eaLnBrk="1" hangingPunct="1">
              <a:lnSpc>
                <a:spcPct val="110000"/>
              </a:lnSpc>
              <a:buFontTx/>
              <a:buNone/>
            </a:pPr>
            <a:r>
              <a:rPr lang="en-US" sz="2400" i="1" smtClean="0"/>
              <a:t>	- </a:t>
            </a:r>
            <a:r>
              <a:rPr lang="en-US" sz="2400" b="1" smtClean="0"/>
              <a:t>enzyme induction</a:t>
            </a:r>
            <a:r>
              <a:rPr lang="en-US" sz="2400" smtClean="0"/>
              <a:t>, where a high level of a reactant induces the transcription process to provide the necessary enzymes for that reactant</a:t>
            </a:r>
          </a:p>
          <a:p>
            <a:pPr eaLnBrk="1" hangingPunct="1">
              <a:lnSpc>
                <a:spcPct val="110000"/>
              </a:lnSpc>
            </a:pPr>
            <a:r>
              <a:rPr lang="en-US" sz="2400" smtClean="0"/>
              <a:t>Regulation of transcription in eukaryotes is complicated and we will not study it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left)">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left)">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wipe(left)">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wipe(left)">
                                      <p:cBhvr>
                                        <p:cTn id="27"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عنصر نائب للتذييل 3"/>
          <p:cNvSpPr>
            <a:spLocks noGrp="1"/>
          </p:cNvSpPr>
          <p:nvPr>
            <p:ph type="ftr" sz="quarter" idx="11"/>
          </p:nvPr>
        </p:nvSpPr>
        <p:spPr>
          <a:xfrm flipV="1">
            <a:off x="3200400" y="6857999"/>
            <a:ext cx="3429000" cy="45719"/>
          </a:xfrm>
          <a:noFill/>
        </p:spPr>
        <p:txBody>
          <a:bodyPr/>
          <a:lstStyle/>
          <a:p>
            <a:r>
              <a:rPr lang="en-CA" altLang="en-US" dirty="0" smtClean="0">
                <a:latin typeface="Arial" charset="0"/>
              </a:rPr>
              <a:t> </a:t>
            </a:r>
            <a:endParaRPr lang="en-CA" altLang="en-US" dirty="0">
              <a:latin typeface="Arial" charset="0"/>
            </a:endParaRPr>
          </a:p>
        </p:txBody>
      </p:sp>
      <p:sp>
        <p:nvSpPr>
          <p:cNvPr id="30723" name="عنصر نائب لرقم الشريحة 4"/>
          <p:cNvSpPr>
            <a:spLocks noGrp="1"/>
          </p:cNvSpPr>
          <p:nvPr>
            <p:ph type="sldNum" sz="quarter" idx="12"/>
          </p:nvPr>
        </p:nvSpPr>
        <p:spPr>
          <a:noFill/>
        </p:spPr>
        <p:txBody>
          <a:bodyPr/>
          <a:lstStyle/>
          <a:p>
            <a:fld id="{091D1CBC-A4DE-4B4C-BF7B-42D9D0B2B2B7}" type="slidenum">
              <a:rPr lang="en-CA" altLang="en-US">
                <a:latin typeface="Arial" charset="0"/>
              </a:rPr>
              <a:pPr/>
              <a:t>126</a:t>
            </a:fld>
            <a:endParaRPr lang="en-CA" altLang="en-US">
              <a:latin typeface="Arial" charset="0"/>
            </a:endParaRPr>
          </a:p>
        </p:txBody>
      </p:sp>
      <p:sp>
        <p:nvSpPr>
          <p:cNvPr id="30724" name="Rectangle 2"/>
          <p:cNvSpPr>
            <a:spLocks noGrp="1" noChangeArrowheads="1"/>
          </p:cNvSpPr>
          <p:nvPr>
            <p:ph type="title"/>
          </p:nvPr>
        </p:nvSpPr>
        <p:spPr/>
        <p:txBody>
          <a:bodyPr/>
          <a:lstStyle/>
          <a:p>
            <a:pPr eaLnBrk="1" hangingPunct="1"/>
            <a:r>
              <a:rPr lang="en-US" smtClean="0"/>
              <a:t>The Ribonucleotides</a:t>
            </a:r>
          </a:p>
        </p:txBody>
      </p:sp>
      <p:grpSp>
        <p:nvGrpSpPr>
          <p:cNvPr id="2" name="Group 11"/>
          <p:cNvGrpSpPr>
            <a:grpSpLocks/>
          </p:cNvGrpSpPr>
          <p:nvPr/>
        </p:nvGrpSpPr>
        <p:grpSpPr bwMode="auto">
          <a:xfrm>
            <a:off x="1295400" y="990600"/>
            <a:ext cx="6477000" cy="4953000"/>
            <a:chOff x="1056" y="1056"/>
            <a:chExt cx="3648" cy="2814"/>
          </a:xfrm>
        </p:grpSpPr>
        <p:grpSp>
          <p:nvGrpSpPr>
            <p:cNvPr id="3" name="Group 10"/>
            <p:cNvGrpSpPr>
              <a:grpSpLocks/>
            </p:cNvGrpSpPr>
            <p:nvPr/>
          </p:nvGrpSpPr>
          <p:grpSpPr bwMode="auto">
            <a:xfrm>
              <a:off x="1056" y="1056"/>
              <a:ext cx="3648" cy="1415"/>
              <a:chOff x="1056" y="1056"/>
              <a:chExt cx="3648" cy="1415"/>
            </a:xfrm>
          </p:grpSpPr>
          <p:pic>
            <p:nvPicPr>
              <p:cNvPr id="30730" name="Picture 4"/>
              <p:cNvPicPr>
                <a:picLocks noChangeAspect="1" noChangeArrowheads="1"/>
              </p:cNvPicPr>
              <p:nvPr/>
            </p:nvPicPr>
            <p:blipFill>
              <a:blip r:embed="rId2" cstate="print"/>
              <a:srcRect/>
              <a:stretch>
                <a:fillRect/>
              </a:stretch>
            </p:blipFill>
            <p:spPr bwMode="auto">
              <a:xfrm>
                <a:off x="1056" y="1242"/>
                <a:ext cx="1728" cy="1229"/>
              </a:xfrm>
              <a:prstGeom prst="rect">
                <a:avLst/>
              </a:prstGeom>
              <a:noFill/>
              <a:ln w="9525">
                <a:noFill/>
                <a:miter lim="800000"/>
                <a:headEnd/>
                <a:tailEnd/>
              </a:ln>
            </p:spPr>
          </p:pic>
          <p:pic>
            <p:nvPicPr>
              <p:cNvPr id="30731" name="Picture 5"/>
              <p:cNvPicPr>
                <a:picLocks noChangeAspect="1" noChangeArrowheads="1"/>
              </p:cNvPicPr>
              <p:nvPr/>
            </p:nvPicPr>
            <p:blipFill>
              <a:blip r:embed="rId3" cstate="print"/>
              <a:srcRect/>
              <a:stretch>
                <a:fillRect/>
              </a:stretch>
            </p:blipFill>
            <p:spPr bwMode="auto">
              <a:xfrm>
                <a:off x="2640" y="1056"/>
                <a:ext cx="2064" cy="1415"/>
              </a:xfrm>
              <a:prstGeom prst="rect">
                <a:avLst/>
              </a:prstGeom>
              <a:noFill/>
              <a:ln w="9525">
                <a:noFill/>
                <a:miter lim="800000"/>
                <a:headEnd/>
                <a:tailEnd/>
              </a:ln>
            </p:spPr>
          </p:pic>
        </p:grpSp>
        <p:grpSp>
          <p:nvGrpSpPr>
            <p:cNvPr id="4" name="Group 8"/>
            <p:cNvGrpSpPr>
              <a:grpSpLocks/>
            </p:cNvGrpSpPr>
            <p:nvPr/>
          </p:nvGrpSpPr>
          <p:grpSpPr bwMode="auto">
            <a:xfrm>
              <a:off x="1248" y="2340"/>
              <a:ext cx="3216" cy="1530"/>
              <a:chOff x="1248" y="2340"/>
              <a:chExt cx="3216" cy="1530"/>
            </a:xfrm>
          </p:grpSpPr>
          <p:pic>
            <p:nvPicPr>
              <p:cNvPr id="30728" name="Picture 6"/>
              <p:cNvPicPr>
                <a:picLocks noChangeAspect="1" noChangeArrowheads="1"/>
              </p:cNvPicPr>
              <p:nvPr/>
            </p:nvPicPr>
            <p:blipFill>
              <a:blip r:embed="rId4" cstate="print"/>
              <a:srcRect/>
              <a:stretch>
                <a:fillRect/>
              </a:stretch>
            </p:blipFill>
            <p:spPr bwMode="auto">
              <a:xfrm>
                <a:off x="1248" y="2550"/>
                <a:ext cx="1536" cy="1320"/>
              </a:xfrm>
              <a:prstGeom prst="rect">
                <a:avLst/>
              </a:prstGeom>
              <a:noFill/>
              <a:ln w="9525">
                <a:noFill/>
                <a:miter lim="800000"/>
                <a:headEnd/>
                <a:tailEnd/>
              </a:ln>
            </p:spPr>
          </p:pic>
          <p:pic>
            <p:nvPicPr>
              <p:cNvPr id="30729" name="Picture 7"/>
              <p:cNvPicPr>
                <a:picLocks noChangeAspect="1" noChangeArrowheads="1"/>
              </p:cNvPicPr>
              <p:nvPr/>
            </p:nvPicPr>
            <p:blipFill>
              <a:blip r:embed="rId5" cstate="print"/>
              <a:srcRect/>
              <a:stretch>
                <a:fillRect/>
              </a:stretch>
            </p:blipFill>
            <p:spPr bwMode="auto">
              <a:xfrm>
                <a:off x="2688" y="2340"/>
                <a:ext cx="1776" cy="1530"/>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The Genetic Code</a:t>
            </a:r>
          </a:p>
        </p:txBody>
      </p:sp>
      <p:sp>
        <p:nvSpPr>
          <p:cNvPr id="35843" name="Rectangle 3"/>
          <p:cNvSpPr>
            <a:spLocks noGrp="1" noChangeArrowheads="1"/>
          </p:cNvSpPr>
          <p:nvPr>
            <p:ph type="body" idx="1"/>
          </p:nvPr>
        </p:nvSpPr>
        <p:spPr>
          <a:xfrm>
            <a:off x="228600" y="685800"/>
            <a:ext cx="8686800" cy="5715000"/>
          </a:xfrm>
        </p:spPr>
        <p:txBody>
          <a:bodyPr>
            <a:normAutofit lnSpcReduction="10000"/>
          </a:bodyPr>
          <a:lstStyle/>
          <a:p>
            <a:pPr eaLnBrk="1" hangingPunct="1">
              <a:lnSpc>
                <a:spcPct val="90000"/>
              </a:lnSpc>
            </a:pPr>
            <a:r>
              <a:rPr lang="en-US" sz="2400" smtClean="0"/>
              <a:t>The </a:t>
            </a:r>
            <a:r>
              <a:rPr lang="en-US" sz="2400" b="1" smtClean="0"/>
              <a:t>genetic code</a:t>
            </a:r>
            <a:r>
              <a:rPr lang="en-US" sz="2400" smtClean="0"/>
              <a:t> is found in the sequence of nucleotides in mRNA that is translated from the DNA</a:t>
            </a:r>
          </a:p>
          <a:p>
            <a:pPr eaLnBrk="1" hangingPunct="1">
              <a:lnSpc>
                <a:spcPct val="90000"/>
              </a:lnSpc>
            </a:pPr>
            <a:r>
              <a:rPr lang="en-US" sz="2400" smtClean="0"/>
              <a:t>A </a:t>
            </a:r>
            <a:r>
              <a:rPr lang="en-US" sz="2400" b="1" smtClean="0"/>
              <a:t>codon</a:t>
            </a:r>
            <a:r>
              <a:rPr lang="en-US" sz="2400" smtClean="0"/>
              <a:t> is a </a:t>
            </a:r>
            <a:r>
              <a:rPr lang="en-US" sz="2400" b="1" smtClean="0"/>
              <a:t>triplet</a:t>
            </a:r>
            <a:r>
              <a:rPr lang="en-US" sz="2400" smtClean="0"/>
              <a:t> of bases along the mRNA that codes for a particular amino acid</a:t>
            </a:r>
          </a:p>
          <a:p>
            <a:pPr eaLnBrk="1" hangingPunct="1">
              <a:lnSpc>
                <a:spcPct val="90000"/>
              </a:lnSpc>
            </a:pPr>
            <a:r>
              <a:rPr lang="en-US" sz="2400" smtClean="0"/>
              <a:t>Each of the 20 amino acids needed to build a protein has at least 2 codons</a:t>
            </a:r>
          </a:p>
          <a:p>
            <a:pPr eaLnBrk="1" hangingPunct="1">
              <a:lnSpc>
                <a:spcPct val="90000"/>
              </a:lnSpc>
            </a:pPr>
            <a:r>
              <a:rPr lang="en-US" sz="2400" smtClean="0"/>
              <a:t>There are also codons that signal the “start” and “end” of a polypeptide chain</a:t>
            </a:r>
          </a:p>
          <a:p>
            <a:pPr eaLnBrk="1" hangingPunct="1">
              <a:lnSpc>
                <a:spcPct val="90000"/>
              </a:lnSpc>
            </a:pPr>
            <a:r>
              <a:rPr lang="en-US" sz="2400" smtClean="0"/>
              <a:t>The amino acid sequence of a protein can be determined by reading the triplets in the DNA sequence that are complementary to the codons of the mRNA, or directly from the mRNA sequence</a:t>
            </a:r>
          </a:p>
          <a:p>
            <a:pPr eaLnBrk="1" hangingPunct="1">
              <a:lnSpc>
                <a:spcPct val="90000"/>
              </a:lnSpc>
            </a:pPr>
            <a:r>
              <a:rPr lang="en-US" sz="2400" smtClean="0"/>
              <a:t>The entire DNA sequence of several organisms, including humans, have been determined, however,</a:t>
            </a:r>
          </a:p>
          <a:p>
            <a:pPr eaLnBrk="1" hangingPunct="1">
              <a:lnSpc>
                <a:spcPct val="90000"/>
              </a:lnSpc>
              <a:buFontTx/>
              <a:buNone/>
            </a:pPr>
            <a:r>
              <a:rPr lang="en-US" sz="2400" smtClean="0"/>
              <a:t>	- only primary structure can be determined this way</a:t>
            </a:r>
          </a:p>
          <a:p>
            <a:pPr eaLnBrk="1" hangingPunct="1">
              <a:lnSpc>
                <a:spcPct val="90000"/>
              </a:lnSpc>
              <a:buFontTx/>
              <a:buNone/>
            </a:pPr>
            <a:r>
              <a:rPr lang="en-US" sz="2400" smtClean="0"/>
              <a:t>	- doesn’t give tertiary structure or protein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left)">
                                      <p:cBhvr>
                                        <p:cTn id="7" dur="500"/>
                                        <p:tgtEl>
                                          <p:spTgt spid="35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wipe(left)">
                                      <p:cBhvr>
                                        <p:cTn id="12" dur="500"/>
                                        <p:tgtEl>
                                          <p:spTgt spid="35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wipe(left)">
                                      <p:cBhvr>
                                        <p:cTn id="17" dur="500"/>
                                        <p:tgtEl>
                                          <p:spTgt spid="35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wipe(left)">
                                      <p:cBhvr>
                                        <p:cTn id="22" dur="500"/>
                                        <p:tgtEl>
                                          <p:spTgt spid="358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Effect transition="in" filter="wipe(left)">
                                      <p:cBhvr>
                                        <p:cTn id="27" dur="500"/>
                                        <p:tgtEl>
                                          <p:spTgt spid="358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843">
                                            <p:txEl>
                                              <p:pRg st="5" end="5"/>
                                            </p:txEl>
                                          </p:spTgt>
                                        </p:tgtEl>
                                        <p:attrNameLst>
                                          <p:attrName>style.visibility</p:attrName>
                                        </p:attrNameLst>
                                      </p:cBhvr>
                                      <p:to>
                                        <p:strVal val="visible"/>
                                      </p:to>
                                    </p:set>
                                    <p:animEffect transition="in" filter="wipe(left)">
                                      <p:cBhvr>
                                        <p:cTn id="32" dur="500"/>
                                        <p:tgtEl>
                                          <p:spTgt spid="358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843">
                                            <p:txEl>
                                              <p:pRg st="6" end="6"/>
                                            </p:txEl>
                                          </p:spTgt>
                                        </p:tgtEl>
                                        <p:attrNameLst>
                                          <p:attrName>style.visibility</p:attrName>
                                        </p:attrNameLst>
                                      </p:cBhvr>
                                      <p:to>
                                        <p:strVal val="visible"/>
                                      </p:to>
                                    </p:set>
                                    <p:animEffect transition="in" filter="wipe(left)">
                                      <p:cBhvr>
                                        <p:cTn id="37" dur="500"/>
                                        <p:tgtEl>
                                          <p:spTgt spid="358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5843">
                                            <p:txEl>
                                              <p:pRg st="7" end="7"/>
                                            </p:txEl>
                                          </p:spTgt>
                                        </p:tgtEl>
                                        <p:attrNameLst>
                                          <p:attrName>style.visibility</p:attrName>
                                        </p:attrNameLst>
                                      </p:cBhvr>
                                      <p:to>
                                        <p:strVal val="visible"/>
                                      </p:to>
                                    </p:set>
                                    <p:animEffect transition="in" filter="wipe(left)">
                                      <p:cBhvr>
                                        <p:cTn id="42" dur="500"/>
                                        <p:tgtEl>
                                          <p:spTgt spid="35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45956" y="838200"/>
            <a:ext cx="8120301" cy="1077218"/>
          </a:xfrm>
          <a:prstGeom prst="rect">
            <a:avLst/>
          </a:prstGeom>
          <a:noFill/>
          <a:ln w="9525">
            <a:noFill/>
            <a:miter lim="800000"/>
            <a:headEnd/>
            <a:tailEnd/>
          </a:ln>
        </p:spPr>
        <p:txBody>
          <a:bodyPr wrap="none">
            <a:spAutoFit/>
          </a:bodyPr>
          <a:lstStyle/>
          <a:p>
            <a:pPr algn="ctr"/>
            <a:r>
              <a:rPr lang="en-US" sz="3200" b="1" dirty="0"/>
              <a:t>The sequence of bases in DNA forms the </a:t>
            </a:r>
          </a:p>
          <a:p>
            <a:pPr algn="ctr"/>
            <a:r>
              <a:rPr lang="en-US" sz="3200" b="1" dirty="0">
                <a:solidFill>
                  <a:schemeClr val="accent2"/>
                </a:solidFill>
              </a:rPr>
              <a:t>Genetic Code</a:t>
            </a:r>
          </a:p>
        </p:txBody>
      </p:sp>
      <p:sp>
        <p:nvSpPr>
          <p:cNvPr id="16388" name="Text Box 4"/>
          <p:cNvSpPr txBox="1">
            <a:spLocks noChangeArrowheads="1"/>
          </p:cNvSpPr>
          <p:nvPr/>
        </p:nvSpPr>
        <p:spPr bwMode="auto">
          <a:xfrm>
            <a:off x="914400" y="2286000"/>
            <a:ext cx="7543800" cy="2554545"/>
          </a:xfrm>
          <a:prstGeom prst="rect">
            <a:avLst/>
          </a:prstGeom>
          <a:noFill/>
          <a:ln w="9525">
            <a:noFill/>
            <a:miter lim="800000"/>
            <a:headEnd/>
            <a:tailEnd/>
          </a:ln>
        </p:spPr>
        <p:txBody>
          <a:bodyPr>
            <a:spAutoFit/>
          </a:bodyPr>
          <a:lstStyle/>
          <a:p>
            <a:r>
              <a:rPr lang="en-GB" sz="3200" b="1" dirty="0"/>
              <a:t>A group of three bases (</a:t>
            </a:r>
            <a:r>
              <a:rPr lang="en-GB" sz="3200" b="1" dirty="0">
                <a:solidFill>
                  <a:schemeClr val="accent2"/>
                </a:solidFill>
              </a:rPr>
              <a:t>a triplet</a:t>
            </a:r>
            <a:r>
              <a:rPr lang="en-GB" sz="3200" b="1" dirty="0"/>
              <a:t>) controls</a:t>
            </a:r>
          </a:p>
          <a:p>
            <a:r>
              <a:rPr lang="en-GB" sz="3200" b="1" dirty="0"/>
              <a:t>the production of a particular amino acid in </a:t>
            </a:r>
          </a:p>
          <a:p>
            <a:r>
              <a:rPr lang="en-GB" sz="3200" b="1" dirty="0"/>
              <a:t>the cytoplasm of the cell</a:t>
            </a:r>
            <a:endParaRPr lang="en-US" sz="3200" b="1" dirty="0"/>
          </a:p>
        </p:txBody>
      </p:sp>
      <p:sp>
        <p:nvSpPr>
          <p:cNvPr id="16389" name="Text Box 5"/>
          <p:cNvSpPr txBox="1">
            <a:spLocks noChangeArrowheads="1"/>
          </p:cNvSpPr>
          <p:nvPr/>
        </p:nvSpPr>
        <p:spPr bwMode="auto">
          <a:xfrm>
            <a:off x="990600" y="4800600"/>
            <a:ext cx="7086600" cy="1384995"/>
          </a:xfrm>
          <a:prstGeom prst="rect">
            <a:avLst/>
          </a:prstGeom>
          <a:noFill/>
          <a:ln w="9525">
            <a:noFill/>
            <a:miter lim="800000"/>
            <a:headEnd/>
            <a:tailEnd/>
          </a:ln>
        </p:spPr>
        <p:txBody>
          <a:bodyPr wrap="square">
            <a:spAutoFit/>
          </a:bodyPr>
          <a:lstStyle/>
          <a:p>
            <a:r>
              <a:rPr lang="en-GB" sz="2800" b="1" dirty="0"/>
              <a:t>The different amino acids and the order in which they are joined up determines the sort of protein being produced</a:t>
            </a:r>
            <a:endParaRPr lang="en-US" sz="2800" b="1" dirty="0"/>
          </a:p>
        </p:txBody>
      </p:sp>
      <p:sp>
        <p:nvSpPr>
          <p:cNvPr id="20485" name="Rectangle 6"/>
          <p:cNvSpPr>
            <a:spLocks noGrp="1" noChangeArrowheads="1"/>
          </p:cNvSpPr>
          <p:nvPr>
            <p:ph type="title" idx="4294967295"/>
          </p:nvPr>
        </p:nvSpPr>
        <p:spPr>
          <a:xfrm>
            <a:off x="0" y="0"/>
            <a:ext cx="2438400" cy="457200"/>
          </a:xfrm>
        </p:spPr>
        <p:txBody>
          <a:bodyPr/>
          <a:lstStyle/>
          <a:p>
            <a:pPr eaLnBrk="1" hangingPunct="1"/>
            <a:r>
              <a:rPr lang="en-US" sz="2400" smtClean="0">
                <a:latin typeface="Arial" pitchFamily="34" charset="0"/>
              </a:rPr>
              <a:t>Genetic code 1</a:t>
            </a:r>
          </a:p>
        </p:txBody>
      </p:sp>
      <p:sp>
        <p:nvSpPr>
          <p:cNvPr id="20486" name="Text Box 7"/>
          <p:cNvSpPr txBox="1">
            <a:spLocks noChangeArrowheads="1"/>
          </p:cNvSpPr>
          <p:nvPr/>
        </p:nvSpPr>
        <p:spPr bwMode="auto">
          <a:xfrm>
            <a:off x="8670925" y="41275"/>
            <a:ext cx="488950" cy="457200"/>
          </a:xfrm>
          <a:prstGeom prst="rect">
            <a:avLst/>
          </a:prstGeom>
          <a:noFill/>
          <a:ln w="9525">
            <a:noFill/>
            <a:miter lim="800000"/>
            <a:headEnd/>
            <a:tailEnd/>
          </a:ln>
        </p:spPr>
        <p:txBody>
          <a:bodyPr wrap="none">
            <a:spAutoFit/>
          </a:bodyPr>
          <a:lstStyle/>
          <a:p>
            <a:r>
              <a:rPr lang="en-GB" sz="2400"/>
              <a:t>19</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up)">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wipe(up)">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wipe(up)">
                                      <p:cBhvr>
                                        <p:cTn id="1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8" grpId="0" autoUpdateAnimBg="0"/>
      <p:bldP spid="16389"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685800"/>
            <a:ext cx="2227263" cy="579438"/>
          </a:xfrm>
          <a:prstGeom prst="rect">
            <a:avLst/>
          </a:prstGeom>
          <a:noFill/>
          <a:ln w="9525">
            <a:noFill/>
            <a:miter lim="800000"/>
            <a:headEnd/>
            <a:tailEnd/>
          </a:ln>
        </p:spPr>
        <p:txBody>
          <a:bodyPr wrap="none">
            <a:spAutoFit/>
          </a:bodyPr>
          <a:lstStyle/>
          <a:p>
            <a:r>
              <a:rPr lang="en-GB"/>
              <a:t>For example</a:t>
            </a:r>
            <a:endParaRPr lang="en-US"/>
          </a:p>
        </p:txBody>
      </p:sp>
      <p:grpSp>
        <p:nvGrpSpPr>
          <p:cNvPr id="2" name="Group 31"/>
          <p:cNvGrpSpPr>
            <a:grpSpLocks/>
          </p:cNvGrpSpPr>
          <p:nvPr/>
        </p:nvGrpSpPr>
        <p:grpSpPr bwMode="auto">
          <a:xfrm>
            <a:off x="533400" y="1600200"/>
            <a:ext cx="2819400" cy="617538"/>
            <a:chOff x="336" y="1008"/>
            <a:chExt cx="1776" cy="389"/>
          </a:xfrm>
        </p:grpSpPr>
        <p:grpSp>
          <p:nvGrpSpPr>
            <p:cNvPr id="3" name="Group 24"/>
            <p:cNvGrpSpPr>
              <a:grpSpLocks/>
            </p:cNvGrpSpPr>
            <p:nvPr/>
          </p:nvGrpSpPr>
          <p:grpSpPr bwMode="auto">
            <a:xfrm>
              <a:off x="624" y="1008"/>
              <a:ext cx="1488" cy="389"/>
              <a:chOff x="624" y="1008"/>
              <a:chExt cx="1488" cy="389"/>
            </a:xfrm>
          </p:grpSpPr>
          <p:pic>
            <p:nvPicPr>
              <p:cNvPr id="22555" name="Picture 3" descr="C:\My Documents\My Pictures\DNA\DNA Cytosine.jpg"/>
              <p:cNvPicPr>
                <a:picLocks noChangeAspect="1" noChangeArrowheads="1"/>
              </p:cNvPicPr>
              <p:nvPr/>
            </p:nvPicPr>
            <p:blipFill>
              <a:blip r:embed="rId2" cstate="print">
                <a:lum contrast="20000"/>
              </a:blip>
              <a:srcRect/>
              <a:stretch>
                <a:fillRect/>
              </a:stretch>
            </p:blipFill>
            <p:spPr bwMode="auto">
              <a:xfrm>
                <a:off x="624" y="1008"/>
                <a:ext cx="1488" cy="389"/>
              </a:xfrm>
              <a:prstGeom prst="rect">
                <a:avLst/>
              </a:prstGeom>
              <a:noFill/>
              <a:ln w="9525">
                <a:noFill/>
                <a:miter lim="800000"/>
                <a:headEnd/>
                <a:tailEnd/>
              </a:ln>
            </p:spPr>
          </p:pic>
          <p:sp>
            <p:nvSpPr>
              <p:cNvPr id="22556" name="Text Box 12"/>
              <p:cNvSpPr txBox="1">
                <a:spLocks noChangeArrowheads="1"/>
              </p:cNvSpPr>
              <p:nvPr/>
            </p:nvSpPr>
            <p:spPr bwMode="auto">
              <a:xfrm>
                <a:off x="768" y="1008"/>
                <a:ext cx="864" cy="288"/>
              </a:xfrm>
              <a:prstGeom prst="rect">
                <a:avLst/>
              </a:prstGeom>
              <a:noFill/>
              <a:ln w="9525">
                <a:noFill/>
                <a:miter lim="800000"/>
                <a:headEnd/>
                <a:tailEnd/>
              </a:ln>
            </p:spPr>
            <p:txBody>
              <a:bodyPr wrap="none">
                <a:spAutoFit/>
              </a:bodyPr>
              <a:lstStyle/>
              <a:p>
                <a:r>
                  <a:rPr lang="en-GB" sz="2400">
                    <a:latin typeface="Arial" pitchFamily="34" charset="0"/>
                  </a:rPr>
                  <a:t>Cytosine</a:t>
                </a:r>
                <a:endParaRPr lang="en-US" sz="2400">
                  <a:latin typeface="Arial" pitchFamily="34" charset="0"/>
                </a:endParaRPr>
              </a:p>
            </p:txBody>
          </p:sp>
        </p:grpSp>
        <p:sp>
          <p:nvSpPr>
            <p:cNvPr id="22554" name="Line 15"/>
            <p:cNvSpPr>
              <a:spLocks noChangeShapeType="1"/>
            </p:cNvSpPr>
            <p:nvPr/>
          </p:nvSpPr>
          <p:spPr bwMode="auto">
            <a:xfrm flipH="1">
              <a:off x="336" y="1200"/>
              <a:ext cx="288" cy="0"/>
            </a:xfrm>
            <a:prstGeom prst="line">
              <a:avLst/>
            </a:prstGeom>
            <a:noFill/>
            <a:ln w="9525">
              <a:solidFill>
                <a:schemeClr val="tx1"/>
              </a:solidFill>
              <a:round/>
              <a:headEnd/>
              <a:tailEnd/>
            </a:ln>
          </p:spPr>
          <p:txBody>
            <a:bodyPr/>
            <a:lstStyle/>
            <a:p>
              <a:endParaRPr lang="en-US"/>
            </a:p>
          </p:txBody>
        </p:sp>
      </p:grpSp>
      <p:grpSp>
        <p:nvGrpSpPr>
          <p:cNvPr id="4" name="Group 32"/>
          <p:cNvGrpSpPr>
            <a:grpSpLocks/>
          </p:cNvGrpSpPr>
          <p:nvPr/>
        </p:nvGrpSpPr>
        <p:grpSpPr bwMode="auto">
          <a:xfrm>
            <a:off x="533400" y="2209800"/>
            <a:ext cx="3124200" cy="1287463"/>
            <a:chOff x="336" y="1392"/>
            <a:chExt cx="1968" cy="811"/>
          </a:xfrm>
        </p:grpSpPr>
        <p:grpSp>
          <p:nvGrpSpPr>
            <p:cNvPr id="5" name="Group 25"/>
            <p:cNvGrpSpPr>
              <a:grpSpLocks/>
            </p:cNvGrpSpPr>
            <p:nvPr/>
          </p:nvGrpSpPr>
          <p:grpSpPr bwMode="auto">
            <a:xfrm>
              <a:off x="384" y="1392"/>
              <a:ext cx="1920" cy="811"/>
              <a:chOff x="384" y="1392"/>
              <a:chExt cx="1920" cy="811"/>
            </a:xfrm>
          </p:grpSpPr>
          <p:pic>
            <p:nvPicPr>
              <p:cNvPr id="22551" name="Picture 6" descr="C:\My Documents\My Pictures\DNA\DNA adenine.jpg"/>
              <p:cNvPicPr>
                <a:picLocks noChangeAspect="1" noChangeArrowheads="1"/>
              </p:cNvPicPr>
              <p:nvPr/>
            </p:nvPicPr>
            <p:blipFill>
              <a:blip r:embed="rId3" cstate="print">
                <a:lum contrast="20000"/>
              </a:blip>
              <a:srcRect/>
              <a:stretch>
                <a:fillRect/>
              </a:stretch>
            </p:blipFill>
            <p:spPr bwMode="auto">
              <a:xfrm>
                <a:off x="384" y="1392"/>
                <a:ext cx="1920" cy="811"/>
              </a:xfrm>
              <a:prstGeom prst="rect">
                <a:avLst/>
              </a:prstGeom>
              <a:noFill/>
              <a:ln w="9525">
                <a:noFill/>
                <a:miter lim="800000"/>
                <a:headEnd/>
                <a:tailEnd/>
              </a:ln>
            </p:spPr>
          </p:pic>
          <p:sp>
            <p:nvSpPr>
              <p:cNvPr id="22552" name="Text Box 13"/>
              <p:cNvSpPr txBox="1">
                <a:spLocks noChangeArrowheads="1"/>
              </p:cNvSpPr>
              <p:nvPr/>
            </p:nvSpPr>
            <p:spPr bwMode="auto">
              <a:xfrm>
                <a:off x="816" y="1680"/>
                <a:ext cx="822" cy="288"/>
              </a:xfrm>
              <a:prstGeom prst="rect">
                <a:avLst/>
              </a:prstGeom>
              <a:noFill/>
              <a:ln w="9525">
                <a:noFill/>
                <a:miter lim="800000"/>
                <a:headEnd/>
                <a:tailEnd/>
              </a:ln>
            </p:spPr>
            <p:txBody>
              <a:bodyPr wrap="none">
                <a:spAutoFit/>
              </a:bodyPr>
              <a:lstStyle/>
              <a:p>
                <a:r>
                  <a:rPr lang="en-GB" sz="2400">
                    <a:latin typeface="Arial" pitchFamily="34" charset="0"/>
                  </a:rPr>
                  <a:t>Adenine</a:t>
                </a:r>
                <a:endParaRPr lang="en-US" sz="2400">
                  <a:latin typeface="Arial" pitchFamily="34" charset="0"/>
                </a:endParaRPr>
              </a:p>
            </p:txBody>
          </p:sp>
        </p:grpSp>
        <p:sp>
          <p:nvSpPr>
            <p:cNvPr id="22550" name="Line 16"/>
            <p:cNvSpPr>
              <a:spLocks noChangeShapeType="1"/>
            </p:cNvSpPr>
            <p:nvPr/>
          </p:nvSpPr>
          <p:spPr bwMode="auto">
            <a:xfrm flipH="1">
              <a:off x="336" y="1872"/>
              <a:ext cx="288" cy="0"/>
            </a:xfrm>
            <a:prstGeom prst="line">
              <a:avLst/>
            </a:prstGeom>
            <a:noFill/>
            <a:ln w="9525">
              <a:solidFill>
                <a:schemeClr val="tx1"/>
              </a:solidFill>
              <a:round/>
              <a:headEnd/>
              <a:tailEnd/>
            </a:ln>
          </p:spPr>
          <p:txBody>
            <a:bodyPr/>
            <a:lstStyle/>
            <a:p>
              <a:endParaRPr lang="en-US"/>
            </a:p>
          </p:txBody>
        </p:sp>
      </p:grpSp>
      <p:sp>
        <p:nvSpPr>
          <p:cNvPr id="18450" name="AutoShape 18"/>
          <p:cNvSpPr>
            <a:spLocks/>
          </p:cNvSpPr>
          <p:nvPr/>
        </p:nvSpPr>
        <p:spPr bwMode="auto">
          <a:xfrm>
            <a:off x="3581400" y="1752600"/>
            <a:ext cx="457200" cy="2438400"/>
          </a:xfrm>
          <a:prstGeom prst="rightBrace">
            <a:avLst>
              <a:gd name="adj1" fmla="val 44444"/>
              <a:gd name="adj2" fmla="val 50000"/>
            </a:avLst>
          </a:prstGeom>
          <a:noFill/>
          <a:ln w="19050">
            <a:solidFill>
              <a:schemeClr val="tx1"/>
            </a:solidFill>
            <a:round/>
            <a:headEnd/>
            <a:tailEnd/>
          </a:ln>
        </p:spPr>
        <p:txBody>
          <a:bodyPr wrap="none" anchor="ctr"/>
          <a:lstStyle/>
          <a:p>
            <a:endParaRPr lang="en-US"/>
          </a:p>
        </p:txBody>
      </p:sp>
      <p:sp>
        <p:nvSpPr>
          <p:cNvPr id="18451" name="Text Box 19"/>
          <p:cNvSpPr txBox="1">
            <a:spLocks noChangeArrowheads="1"/>
          </p:cNvSpPr>
          <p:nvPr/>
        </p:nvSpPr>
        <p:spPr bwMode="auto">
          <a:xfrm>
            <a:off x="4191000" y="2616200"/>
            <a:ext cx="1576388" cy="519113"/>
          </a:xfrm>
          <a:prstGeom prst="rect">
            <a:avLst/>
          </a:prstGeom>
          <a:noFill/>
          <a:ln w="9525">
            <a:noFill/>
            <a:miter lim="800000"/>
            <a:headEnd/>
            <a:tailEnd/>
          </a:ln>
        </p:spPr>
        <p:txBody>
          <a:bodyPr wrap="none">
            <a:spAutoFit/>
          </a:bodyPr>
          <a:lstStyle/>
          <a:p>
            <a:r>
              <a:rPr lang="en-GB" sz="2800"/>
              <a:t>Codes for</a:t>
            </a:r>
            <a:endParaRPr lang="en-US" sz="2800"/>
          </a:p>
        </p:txBody>
      </p:sp>
      <p:sp>
        <p:nvSpPr>
          <p:cNvPr id="18452" name="Text Box 20"/>
          <p:cNvSpPr txBox="1">
            <a:spLocks noChangeArrowheads="1"/>
          </p:cNvSpPr>
          <p:nvPr/>
        </p:nvSpPr>
        <p:spPr bwMode="auto">
          <a:xfrm>
            <a:off x="5943600" y="2540000"/>
            <a:ext cx="1403350" cy="641350"/>
          </a:xfrm>
          <a:prstGeom prst="rect">
            <a:avLst/>
          </a:prstGeom>
          <a:noFill/>
          <a:ln w="9525">
            <a:noFill/>
            <a:miter lim="800000"/>
            <a:headEnd/>
            <a:tailEnd/>
          </a:ln>
        </p:spPr>
        <p:txBody>
          <a:bodyPr wrap="none">
            <a:spAutoFit/>
          </a:bodyPr>
          <a:lstStyle/>
          <a:p>
            <a:r>
              <a:rPr lang="en-GB" sz="3600"/>
              <a:t>Valine</a:t>
            </a:r>
            <a:endParaRPr lang="en-US" sz="3600"/>
          </a:p>
        </p:txBody>
      </p:sp>
      <p:sp>
        <p:nvSpPr>
          <p:cNvPr id="18453" name="Text Box 21"/>
          <p:cNvSpPr txBox="1">
            <a:spLocks noChangeArrowheads="1"/>
          </p:cNvSpPr>
          <p:nvPr/>
        </p:nvSpPr>
        <p:spPr bwMode="auto">
          <a:xfrm>
            <a:off x="1524000" y="4648200"/>
            <a:ext cx="1749425" cy="457200"/>
          </a:xfrm>
          <a:prstGeom prst="rect">
            <a:avLst/>
          </a:prstGeom>
          <a:noFill/>
          <a:ln w="9525">
            <a:noFill/>
            <a:miter lim="800000"/>
            <a:headEnd/>
            <a:tailEnd/>
          </a:ln>
        </p:spPr>
        <p:txBody>
          <a:bodyPr wrap="none">
            <a:spAutoFit/>
          </a:bodyPr>
          <a:lstStyle/>
          <a:p>
            <a:r>
              <a:rPr lang="en-GB" sz="2400"/>
              <a:t>Cytosine (C)</a:t>
            </a:r>
            <a:endParaRPr lang="en-US" sz="2400"/>
          </a:p>
        </p:txBody>
      </p:sp>
      <p:sp>
        <p:nvSpPr>
          <p:cNvPr id="18454" name="Text Box 22"/>
          <p:cNvSpPr txBox="1">
            <a:spLocks noChangeArrowheads="1"/>
          </p:cNvSpPr>
          <p:nvPr/>
        </p:nvSpPr>
        <p:spPr bwMode="auto">
          <a:xfrm>
            <a:off x="1524000" y="5181600"/>
            <a:ext cx="1716088" cy="457200"/>
          </a:xfrm>
          <a:prstGeom prst="rect">
            <a:avLst/>
          </a:prstGeom>
          <a:noFill/>
          <a:ln w="9525">
            <a:noFill/>
            <a:miter lim="800000"/>
            <a:headEnd/>
            <a:tailEnd/>
          </a:ln>
        </p:spPr>
        <p:txBody>
          <a:bodyPr wrap="none">
            <a:spAutoFit/>
          </a:bodyPr>
          <a:lstStyle/>
          <a:p>
            <a:r>
              <a:rPr lang="en-GB" sz="2400"/>
              <a:t>Guanine (G)</a:t>
            </a:r>
            <a:endParaRPr lang="en-US" sz="2400"/>
          </a:p>
        </p:txBody>
      </p:sp>
      <p:sp>
        <p:nvSpPr>
          <p:cNvPr id="18455" name="Text Box 23"/>
          <p:cNvSpPr txBox="1">
            <a:spLocks noChangeArrowheads="1"/>
          </p:cNvSpPr>
          <p:nvPr/>
        </p:nvSpPr>
        <p:spPr bwMode="auto">
          <a:xfrm>
            <a:off x="1524000" y="5791200"/>
            <a:ext cx="1716088" cy="457200"/>
          </a:xfrm>
          <a:prstGeom prst="rect">
            <a:avLst/>
          </a:prstGeom>
          <a:noFill/>
          <a:ln w="9525">
            <a:noFill/>
            <a:miter lim="800000"/>
            <a:headEnd/>
            <a:tailEnd/>
          </a:ln>
        </p:spPr>
        <p:txBody>
          <a:bodyPr wrap="none">
            <a:spAutoFit/>
          </a:bodyPr>
          <a:lstStyle/>
          <a:p>
            <a:r>
              <a:rPr lang="en-GB" sz="2400"/>
              <a:t>Adenine (A)</a:t>
            </a:r>
            <a:endParaRPr lang="en-US" sz="2400"/>
          </a:p>
        </p:txBody>
      </p:sp>
      <p:sp>
        <p:nvSpPr>
          <p:cNvPr id="18458" name="AutoShape 26"/>
          <p:cNvSpPr>
            <a:spLocks/>
          </p:cNvSpPr>
          <p:nvPr/>
        </p:nvSpPr>
        <p:spPr bwMode="auto">
          <a:xfrm>
            <a:off x="3581400" y="4876800"/>
            <a:ext cx="228600" cy="1219200"/>
          </a:xfrm>
          <a:prstGeom prst="rightBrace">
            <a:avLst>
              <a:gd name="adj1" fmla="val 44444"/>
              <a:gd name="adj2" fmla="val 50000"/>
            </a:avLst>
          </a:prstGeom>
          <a:noFill/>
          <a:ln w="19050">
            <a:solidFill>
              <a:schemeClr val="tx1"/>
            </a:solidFill>
            <a:round/>
            <a:headEnd/>
            <a:tailEnd/>
          </a:ln>
        </p:spPr>
        <p:txBody>
          <a:bodyPr wrap="none" anchor="ctr"/>
          <a:lstStyle/>
          <a:p>
            <a:endParaRPr lang="en-US"/>
          </a:p>
        </p:txBody>
      </p:sp>
      <p:sp>
        <p:nvSpPr>
          <p:cNvPr id="18459" name="Text Box 27"/>
          <p:cNvSpPr txBox="1">
            <a:spLocks noChangeArrowheads="1"/>
          </p:cNvSpPr>
          <p:nvPr/>
        </p:nvSpPr>
        <p:spPr bwMode="auto">
          <a:xfrm>
            <a:off x="4114800" y="5029200"/>
            <a:ext cx="1652588" cy="519113"/>
          </a:xfrm>
          <a:prstGeom prst="rect">
            <a:avLst/>
          </a:prstGeom>
          <a:noFill/>
          <a:ln w="9525">
            <a:noFill/>
            <a:miter lim="800000"/>
            <a:headEnd/>
            <a:tailEnd/>
          </a:ln>
        </p:spPr>
        <p:txBody>
          <a:bodyPr wrap="none">
            <a:spAutoFit/>
          </a:bodyPr>
          <a:lstStyle/>
          <a:p>
            <a:r>
              <a:rPr lang="en-GB" sz="2800"/>
              <a:t>Codes for</a:t>
            </a:r>
            <a:r>
              <a:rPr lang="en-GB" sz="2400"/>
              <a:t> </a:t>
            </a:r>
            <a:endParaRPr lang="en-US" sz="2400"/>
          </a:p>
        </p:txBody>
      </p:sp>
      <p:sp>
        <p:nvSpPr>
          <p:cNvPr id="18460" name="Text Box 28"/>
          <p:cNvSpPr txBox="1">
            <a:spLocks noChangeArrowheads="1"/>
          </p:cNvSpPr>
          <p:nvPr/>
        </p:nvSpPr>
        <p:spPr bwMode="auto">
          <a:xfrm>
            <a:off x="5867400" y="4902200"/>
            <a:ext cx="1631950" cy="641350"/>
          </a:xfrm>
          <a:prstGeom prst="rect">
            <a:avLst/>
          </a:prstGeom>
          <a:noFill/>
          <a:ln w="9525">
            <a:noFill/>
            <a:miter lim="800000"/>
            <a:headEnd/>
            <a:tailEnd/>
          </a:ln>
        </p:spPr>
        <p:txBody>
          <a:bodyPr wrap="none">
            <a:spAutoFit/>
          </a:bodyPr>
          <a:lstStyle/>
          <a:p>
            <a:r>
              <a:rPr lang="en-GB" sz="3600"/>
              <a:t>Alanine</a:t>
            </a:r>
            <a:endParaRPr lang="en-US" sz="3600"/>
          </a:p>
        </p:txBody>
      </p:sp>
      <p:grpSp>
        <p:nvGrpSpPr>
          <p:cNvPr id="6" name="Group 34"/>
          <p:cNvGrpSpPr>
            <a:grpSpLocks/>
          </p:cNvGrpSpPr>
          <p:nvPr/>
        </p:nvGrpSpPr>
        <p:grpSpPr bwMode="auto">
          <a:xfrm>
            <a:off x="533400" y="3505200"/>
            <a:ext cx="3200400" cy="1046163"/>
            <a:chOff x="336" y="2208"/>
            <a:chExt cx="2016" cy="659"/>
          </a:xfrm>
        </p:grpSpPr>
        <p:grpSp>
          <p:nvGrpSpPr>
            <p:cNvPr id="7" name="Group 30"/>
            <p:cNvGrpSpPr>
              <a:grpSpLocks/>
            </p:cNvGrpSpPr>
            <p:nvPr/>
          </p:nvGrpSpPr>
          <p:grpSpPr bwMode="auto">
            <a:xfrm>
              <a:off x="480" y="2208"/>
              <a:ext cx="1872" cy="659"/>
              <a:chOff x="480" y="2208"/>
              <a:chExt cx="1872" cy="659"/>
            </a:xfrm>
          </p:grpSpPr>
          <p:pic>
            <p:nvPicPr>
              <p:cNvPr id="22547" name="Picture 10" descr="C:\My Documents\My Pictures\DNA\DNA Thymine.jpg"/>
              <p:cNvPicPr>
                <a:picLocks noChangeAspect="1" noChangeArrowheads="1"/>
              </p:cNvPicPr>
              <p:nvPr/>
            </p:nvPicPr>
            <p:blipFill>
              <a:blip r:embed="rId4" cstate="print">
                <a:lum contrast="20000"/>
              </a:blip>
              <a:srcRect/>
              <a:stretch>
                <a:fillRect/>
              </a:stretch>
            </p:blipFill>
            <p:spPr bwMode="auto">
              <a:xfrm>
                <a:off x="480" y="2208"/>
                <a:ext cx="1872" cy="659"/>
              </a:xfrm>
              <a:prstGeom prst="rect">
                <a:avLst/>
              </a:prstGeom>
              <a:noFill/>
              <a:ln w="9525">
                <a:noFill/>
                <a:miter lim="800000"/>
                <a:headEnd/>
                <a:tailEnd/>
              </a:ln>
            </p:spPr>
          </p:pic>
          <p:sp>
            <p:nvSpPr>
              <p:cNvPr id="22548" name="Text Box 29"/>
              <p:cNvSpPr txBox="1">
                <a:spLocks noChangeArrowheads="1"/>
              </p:cNvSpPr>
              <p:nvPr/>
            </p:nvSpPr>
            <p:spPr bwMode="auto">
              <a:xfrm>
                <a:off x="854" y="2377"/>
                <a:ext cx="853" cy="288"/>
              </a:xfrm>
              <a:prstGeom prst="rect">
                <a:avLst/>
              </a:prstGeom>
              <a:noFill/>
              <a:ln w="9525">
                <a:noFill/>
                <a:miter lim="800000"/>
                <a:headEnd/>
                <a:tailEnd/>
              </a:ln>
            </p:spPr>
            <p:txBody>
              <a:bodyPr wrap="none">
                <a:spAutoFit/>
              </a:bodyPr>
              <a:lstStyle/>
              <a:p>
                <a:r>
                  <a:rPr lang="en-GB" sz="2400">
                    <a:latin typeface="Arial" pitchFamily="34" charset="0"/>
                  </a:rPr>
                  <a:t>Thymine</a:t>
                </a:r>
                <a:endParaRPr lang="en-US" sz="2400">
                  <a:latin typeface="Arial" pitchFamily="34" charset="0"/>
                </a:endParaRPr>
              </a:p>
            </p:txBody>
          </p:sp>
        </p:grpSp>
        <p:sp>
          <p:nvSpPr>
            <p:cNvPr id="22546" name="Line 33"/>
            <p:cNvSpPr>
              <a:spLocks noChangeShapeType="1"/>
            </p:cNvSpPr>
            <p:nvPr/>
          </p:nvSpPr>
          <p:spPr bwMode="auto">
            <a:xfrm flipH="1">
              <a:off x="336" y="2544"/>
              <a:ext cx="336" cy="0"/>
            </a:xfrm>
            <a:prstGeom prst="line">
              <a:avLst/>
            </a:prstGeom>
            <a:noFill/>
            <a:ln w="9525">
              <a:solidFill>
                <a:schemeClr val="tx1"/>
              </a:solidFill>
              <a:round/>
              <a:headEnd/>
              <a:tailEnd/>
            </a:ln>
          </p:spPr>
          <p:txBody>
            <a:bodyPr/>
            <a:lstStyle/>
            <a:p>
              <a:endParaRPr lang="en-US"/>
            </a:p>
          </p:txBody>
        </p:sp>
      </p:grpSp>
      <p:sp>
        <p:nvSpPr>
          <p:cNvPr id="22543" name="Rectangle 35"/>
          <p:cNvSpPr>
            <a:spLocks noGrp="1" noChangeArrowheads="1"/>
          </p:cNvSpPr>
          <p:nvPr>
            <p:ph type="title" idx="4294967295"/>
          </p:nvPr>
        </p:nvSpPr>
        <p:spPr>
          <a:xfrm>
            <a:off x="0" y="0"/>
            <a:ext cx="1752600" cy="381000"/>
          </a:xfrm>
        </p:spPr>
        <p:txBody>
          <a:bodyPr>
            <a:normAutofit fontScale="90000"/>
          </a:bodyPr>
          <a:lstStyle/>
          <a:p>
            <a:pPr eaLnBrk="1" hangingPunct="1"/>
            <a:r>
              <a:rPr lang="en-US" sz="2400" smtClean="0">
                <a:latin typeface="Arial" pitchFamily="34" charset="0"/>
              </a:rPr>
              <a:t>Coding</a:t>
            </a:r>
          </a:p>
        </p:txBody>
      </p:sp>
      <p:sp>
        <p:nvSpPr>
          <p:cNvPr id="22544" name="Text Box 36"/>
          <p:cNvSpPr txBox="1">
            <a:spLocks noChangeArrowheads="1"/>
          </p:cNvSpPr>
          <p:nvPr/>
        </p:nvSpPr>
        <p:spPr bwMode="auto">
          <a:xfrm>
            <a:off x="8518525" y="41275"/>
            <a:ext cx="488950" cy="457200"/>
          </a:xfrm>
          <a:prstGeom prst="rect">
            <a:avLst/>
          </a:prstGeom>
          <a:noFill/>
          <a:ln w="9525">
            <a:noFill/>
            <a:miter lim="800000"/>
            <a:headEnd/>
            <a:tailEnd/>
          </a:ln>
        </p:spPr>
        <p:txBody>
          <a:bodyPr wrap="none">
            <a:spAutoFit/>
          </a:bodyPr>
          <a:lstStyle/>
          <a:p>
            <a:r>
              <a:rPr lang="en-GB" sz="2400"/>
              <a:t>21</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up)">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1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1" presetClass="entr" presetSubtype="0" fill="hold" grpId="0" nodeType="afterEffect">
                                  <p:stCondLst>
                                    <p:cond delay="0"/>
                                  </p:stCondLst>
                                  <p:childTnLst>
                                    <p:set>
                                      <p:cBhvr>
                                        <p:cTn id="26" dur="1" fill="hold">
                                          <p:stCondLst>
                                            <p:cond delay="499"/>
                                          </p:stCondLst>
                                        </p:cTn>
                                        <p:tgtEl>
                                          <p:spTgt spid="18450"/>
                                        </p:tgtEl>
                                        <p:attrNameLst>
                                          <p:attrName>style.visibility</p:attrName>
                                        </p:attrNameLst>
                                      </p:cBhvr>
                                      <p:to>
                                        <p:strVal val="visible"/>
                                      </p:to>
                                    </p:se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18451"/>
                                        </p:tgtEl>
                                        <p:attrNameLst>
                                          <p:attrName>style.visibility</p:attrName>
                                        </p:attrNameLst>
                                      </p:cBhvr>
                                      <p:to>
                                        <p:strVal val="visible"/>
                                      </p:to>
                                    </p:set>
                                    <p:animEffect transition="in" filter="wipe(left)">
                                      <p:cBhvr>
                                        <p:cTn id="30" dur="500"/>
                                        <p:tgtEl>
                                          <p:spTgt spid="18451"/>
                                        </p:tgtEl>
                                      </p:cBhvr>
                                    </p:animEffect>
                                  </p:child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18452"/>
                                        </p:tgtEl>
                                        <p:attrNameLst>
                                          <p:attrName>style.visibility</p:attrName>
                                        </p:attrNameLst>
                                      </p:cBhvr>
                                      <p:to>
                                        <p:strVal val="visible"/>
                                      </p:to>
                                    </p:set>
                                    <p:animEffect transition="in" filter="wipe(left)">
                                      <p:cBhvr>
                                        <p:cTn id="34" dur="500"/>
                                        <p:tgtEl>
                                          <p:spTgt spid="184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453"/>
                                        </p:tgtEl>
                                        <p:attrNameLst>
                                          <p:attrName>style.visibility</p:attrName>
                                        </p:attrNameLst>
                                      </p:cBhvr>
                                      <p:to>
                                        <p:strVal val="visible"/>
                                      </p:to>
                                    </p:set>
                                    <p:animEffect transition="in" filter="wipe(up)">
                                      <p:cBhvr>
                                        <p:cTn id="39" dur="500"/>
                                        <p:tgtEl>
                                          <p:spTgt spid="18453"/>
                                        </p:tgtEl>
                                      </p:cBhvr>
                                    </p:animEffect>
                                  </p:childTnLst>
                                </p:cTn>
                              </p:par>
                            </p:childTnLst>
                          </p:cTn>
                        </p:par>
                        <p:par>
                          <p:cTn id="40" fill="hold">
                            <p:stCondLst>
                              <p:cond delay="500"/>
                            </p:stCondLst>
                            <p:childTnLst>
                              <p:par>
                                <p:cTn id="41" presetID="22" presetClass="entr" presetSubtype="1" fill="hold" grpId="0" nodeType="afterEffect">
                                  <p:stCondLst>
                                    <p:cond delay="1000"/>
                                  </p:stCondLst>
                                  <p:childTnLst>
                                    <p:set>
                                      <p:cBhvr>
                                        <p:cTn id="42" dur="1" fill="hold">
                                          <p:stCondLst>
                                            <p:cond delay="0"/>
                                          </p:stCondLst>
                                        </p:cTn>
                                        <p:tgtEl>
                                          <p:spTgt spid="18454"/>
                                        </p:tgtEl>
                                        <p:attrNameLst>
                                          <p:attrName>style.visibility</p:attrName>
                                        </p:attrNameLst>
                                      </p:cBhvr>
                                      <p:to>
                                        <p:strVal val="visible"/>
                                      </p:to>
                                    </p:set>
                                    <p:animEffect transition="in" filter="wipe(up)">
                                      <p:cBhvr>
                                        <p:cTn id="43" dur="500"/>
                                        <p:tgtEl>
                                          <p:spTgt spid="18454"/>
                                        </p:tgtEl>
                                      </p:cBhvr>
                                    </p:animEffect>
                                  </p:childTnLst>
                                </p:cTn>
                              </p:par>
                            </p:childTnLst>
                          </p:cTn>
                        </p:par>
                        <p:par>
                          <p:cTn id="44" fill="hold">
                            <p:stCondLst>
                              <p:cond delay="2000"/>
                            </p:stCondLst>
                            <p:childTnLst>
                              <p:par>
                                <p:cTn id="45" presetID="22" presetClass="entr" presetSubtype="1" fill="hold" grpId="0" nodeType="afterEffect">
                                  <p:stCondLst>
                                    <p:cond delay="1000"/>
                                  </p:stCondLst>
                                  <p:childTnLst>
                                    <p:set>
                                      <p:cBhvr>
                                        <p:cTn id="46" dur="1" fill="hold">
                                          <p:stCondLst>
                                            <p:cond delay="0"/>
                                          </p:stCondLst>
                                        </p:cTn>
                                        <p:tgtEl>
                                          <p:spTgt spid="18455"/>
                                        </p:tgtEl>
                                        <p:attrNameLst>
                                          <p:attrName>style.visibility</p:attrName>
                                        </p:attrNameLst>
                                      </p:cBhvr>
                                      <p:to>
                                        <p:strVal val="visible"/>
                                      </p:to>
                                    </p:set>
                                    <p:animEffect transition="in" filter="wipe(up)">
                                      <p:cBhvr>
                                        <p:cTn id="47" dur="500"/>
                                        <p:tgtEl>
                                          <p:spTgt spid="18455"/>
                                        </p:tgtEl>
                                      </p:cBhvr>
                                    </p:animEffect>
                                  </p:childTnLst>
                                </p:cTn>
                              </p:par>
                            </p:childTnLst>
                          </p:cTn>
                        </p:par>
                        <p:par>
                          <p:cTn id="48" fill="hold">
                            <p:stCondLst>
                              <p:cond delay="3500"/>
                            </p:stCondLst>
                            <p:childTnLst>
                              <p:par>
                                <p:cTn id="49" presetID="1" presetClass="entr" presetSubtype="0" fill="hold" grpId="0" nodeType="afterEffect">
                                  <p:stCondLst>
                                    <p:cond delay="0"/>
                                  </p:stCondLst>
                                  <p:childTnLst>
                                    <p:set>
                                      <p:cBhvr>
                                        <p:cTn id="50" dur="1" fill="hold">
                                          <p:stCondLst>
                                            <p:cond delay="499"/>
                                          </p:stCondLst>
                                        </p:cTn>
                                        <p:tgtEl>
                                          <p:spTgt spid="18458"/>
                                        </p:tgtEl>
                                        <p:attrNameLst>
                                          <p:attrName>style.visibility</p:attrName>
                                        </p:attrNameLst>
                                      </p:cBhvr>
                                      <p:to>
                                        <p:strVal val="visible"/>
                                      </p:to>
                                    </p:se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18459"/>
                                        </p:tgtEl>
                                        <p:attrNameLst>
                                          <p:attrName>style.visibility</p:attrName>
                                        </p:attrNameLst>
                                      </p:cBhvr>
                                      <p:to>
                                        <p:strVal val="visible"/>
                                      </p:to>
                                    </p:set>
                                    <p:animEffect transition="in" filter="wipe(left)">
                                      <p:cBhvr>
                                        <p:cTn id="54" dur="500"/>
                                        <p:tgtEl>
                                          <p:spTgt spid="18459"/>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18460"/>
                                        </p:tgtEl>
                                        <p:attrNameLst>
                                          <p:attrName>style.visibility</p:attrName>
                                        </p:attrNameLst>
                                      </p:cBhvr>
                                      <p:to>
                                        <p:strVal val="visible"/>
                                      </p:to>
                                    </p:set>
                                    <p:animEffect transition="in" filter="wipe(left)">
                                      <p:cBhvr>
                                        <p:cTn id="58" dur="500"/>
                                        <p:tgtEl>
                                          <p:spTgt spid="18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50" grpId="0" animBg="1"/>
      <p:bldP spid="18451" grpId="0" autoUpdateAnimBg="0"/>
      <p:bldP spid="18452" grpId="0" autoUpdateAnimBg="0"/>
      <p:bldP spid="18453" grpId="0" autoUpdateAnimBg="0"/>
      <p:bldP spid="18454" grpId="0" autoUpdateAnimBg="0"/>
      <p:bldP spid="18455" grpId="0" autoUpdateAnimBg="0"/>
      <p:bldP spid="18458" grpId="0" animBg="1"/>
      <p:bldP spid="18459" grpId="0" autoUpdateAnimBg="0"/>
      <p:bldP spid="1846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solidFill>
            <a:schemeClr val="hlink"/>
          </a:solidFill>
        </p:spPr>
        <p:txBody>
          <a:bodyPr>
            <a:normAutofit/>
          </a:bodyPr>
          <a:lstStyle/>
          <a:p>
            <a:pPr algn="ctr" eaLnBrk="1" hangingPunct="1">
              <a:defRPr/>
            </a:pPr>
            <a:r>
              <a:rPr lang="en-US" sz="4800" smtClean="0">
                <a:solidFill>
                  <a:srgbClr val="FFFF00"/>
                </a:solidFill>
                <a:latin typeface="Comic Sans MS" pitchFamily="66" charset="0"/>
              </a:rPr>
              <a:t>What are they made of ?</a:t>
            </a:r>
          </a:p>
        </p:txBody>
      </p:sp>
      <p:sp>
        <p:nvSpPr>
          <p:cNvPr id="7171" name="Rectangle 3"/>
          <p:cNvSpPr>
            <a:spLocks noGrp="1" noRot="1" noChangeArrowheads="1"/>
          </p:cNvSpPr>
          <p:nvPr>
            <p:ph sz="quarter" idx="1"/>
          </p:nvPr>
        </p:nvSpPr>
        <p:spPr>
          <a:xfrm>
            <a:off x="838200" y="1905000"/>
            <a:ext cx="8007350" cy="4648200"/>
          </a:xfrm>
        </p:spPr>
        <p:txBody>
          <a:bodyPr/>
          <a:lstStyle/>
          <a:p>
            <a:pPr eaLnBrk="1" hangingPunct="1">
              <a:lnSpc>
                <a:spcPct val="80000"/>
              </a:lnSpc>
              <a:defRPr/>
            </a:pPr>
            <a:r>
              <a:rPr lang="en-US" b="1" smtClean="0">
                <a:latin typeface="Comic Sans MS" pitchFamily="66" charset="0"/>
              </a:rPr>
              <a:t>Simple units called </a:t>
            </a:r>
            <a:r>
              <a:rPr lang="en-US" b="1" smtClean="0">
                <a:solidFill>
                  <a:srgbClr val="FF0000"/>
                </a:solidFill>
                <a:latin typeface="Comic Sans MS" pitchFamily="66" charset="0"/>
              </a:rPr>
              <a:t>nucleotides</a:t>
            </a:r>
            <a:r>
              <a:rPr lang="en-US" b="1" smtClean="0">
                <a:latin typeface="Comic Sans MS" pitchFamily="66" charset="0"/>
              </a:rPr>
              <a:t>, connected in long chains</a:t>
            </a:r>
          </a:p>
          <a:p>
            <a:pPr eaLnBrk="1" hangingPunct="1">
              <a:lnSpc>
                <a:spcPct val="80000"/>
              </a:lnSpc>
              <a:defRPr/>
            </a:pPr>
            <a:r>
              <a:rPr lang="en-US" b="1" smtClean="0">
                <a:solidFill>
                  <a:srgbClr val="FF0000"/>
                </a:solidFill>
                <a:latin typeface="Comic Sans MS" pitchFamily="66" charset="0"/>
              </a:rPr>
              <a:t>Nucleotides</a:t>
            </a:r>
            <a:r>
              <a:rPr lang="en-US" b="1" smtClean="0">
                <a:latin typeface="Comic Sans MS" pitchFamily="66" charset="0"/>
              </a:rPr>
              <a:t> </a:t>
            </a:r>
            <a:r>
              <a:rPr lang="en-US" b="1" smtClean="0">
                <a:solidFill>
                  <a:srgbClr val="FF0000"/>
                </a:solidFill>
                <a:latin typeface="Comic Sans MS" pitchFamily="66" charset="0"/>
              </a:rPr>
              <a:t>have 3 parts:</a:t>
            </a:r>
          </a:p>
          <a:p>
            <a:pPr eaLnBrk="1" hangingPunct="1">
              <a:lnSpc>
                <a:spcPct val="80000"/>
              </a:lnSpc>
              <a:buFont typeface="Wingdings" pitchFamily="2" charset="2"/>
              <a:buNone/>
              <a:defRPr/>
            </a:pPr>
            <a:r>
              <a:rPr lang="en-US" b="1" smtClean="0">
                <a:latin typeface="Comic Sans MS" pitchFamily="66" charset="0"/>
              </a:rPr>
              <a:t>		1- 5-Carbon sugar (pentose)</a:t>
            </a:r>
          </a:p>
          <a:p>
            <a:pPr eaLnBrk="1" hangingPunct="1">
              <a:lnSpc>
                <a:spcPct val="80000"/>
              </a:lnSpc>
              <a:buFont typeface="Wingdings" pitchFamily="2" charset="2"/>
              <a:buNone/>
              <a:defRPr/>
            </a:pPr>
            <a:r>
              <a:rPr lang="en-US" b="1" smtClean="0">
                <a:latin typeface="Comic Sans MS" pitchFamily="66" charset="0"/>
              </a:rPr>
              <a:t>		2- Nitrogen containing base </a:t>
            </a:r>
          </a:p>
          <a:p>
            <a:pPr eaLnBrk="1" hangingPunct="1">
              <a:lnSpc>
                <a:spcPct val="80000"/>
              </a:lnSpc>
              <a:buFont typeface="Wingdings" pitchFamily="2" charset="2"/>
              <a:buNone/>
              <a:defRPr/>
            </a:pPr>
            <a:r>
              <a:rPr lang="en-US" b="1" smtClean="0">
                <a:latin typeface="Comic Sans MS" pitchFamily="66" charset="0"/>
              </a:rPr>
              <a:t>			(made of C, H and N)</a:t>
            </a:r>
          </a:p>
          <a:p>
            <a:pPr eaLnBrk="1" hangingPunct="1">
              <a:lnSpc>
                <a:spcPct val="80000"/>
              </a:lnSpc>
              <a:buFont typeface="Wingdings" pitchFamily="2" charset="2"/>
              <a:buNone/>
              <a:defRPr/>
            </a:pPr>
            <a:r>
              <a:rPr lang="en-US" b="1" smtClean="0">
                <a:latin typeface="Comic Sans MS" pitchFamily="66" charset="0"/>
              </a:rPr>
              <a:t>		3- A phosphate group ( P )</a:t>
            </a:r>
          </a:p>
          <a:p>
            <a:pPr eaLnBrk="1" hangingPunct="1">
              <a:lnSpc>
                <a:spcPct val="80000"/>
              </a:lnSpc>
              <a:defRPr/>
            </a:pPr>
            <a:r>
              <a:rPr lang="en-US" b="1" smtClean="0">
                <a:latin typeface="Comic Sans MS" pitchFamily="66" charset="0"/>
              </a:rPr>
              <a:t>The P groups make the links that unite the sugars (hence a “</a:t>
            </a:r>
            <a:r>
              <a:rPr lang="en-US" b="1" smtClean="0">
                <a:solidFill>
                  <a:srgbClr val="FF0000"/>
                </a:solidFill>
                <a:latin typeface="Comic Sans MS" pitchFamily="66" charset="0"/>
              </a:rPr>
              <a:t>sugar-phosphate backbone”</a:t>
            </a:r>
            <a:endParaRPr lang="en-US" sz="2400" b="1" smtClean="0">
              <a:solidFill>
                <a:srgbClr val="FF0000"/>
              </a:solidFill>
            </a:endParaRPr>
          </a:p>
          <a:p>
            <a:pPr eaLnBrk="1" hangingPunct="1">
              <a:lnSpc>
                <a:spcPct val="80000"/>
              </a:lnSpc>
              <a:buFont typeface="Wingdings" pitchFamily="2" charset="2"/>
              <a:buNone/>
              <a:defRPr/>
            </a:pPr>
            <a:endParaRPr lang="en-US" sz="2400" b="1" smtClean="0">
              <a:solidFill>
                <a:srgbClr val="FF0000"/>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81000" y="838200"/>
            <a:ext cx="5932201" cy="584775"/>
          </a:xfrm>
          <a:prstGeom prst="rect">
            <a:avLst/>
          </a:prstGeom>
          <a:noFill/>
          <a:ln w="9525">
            <a:noFill/>
            <a:miter lim="800000"/>
            <a:headEnd/>
            <a:tailEnd/>
          </a:ln>
        </p:spPr>
        <p:txBody>
          <a:bodyPr wrap="none">
            <a:spAutoFit/>
          </a:bodyPr>
          <a:lstStyle/>
          <a:p>
            <a:r>
              <a:rPr lang="en-GB" sz="3200" dirty="0"/>
              <a:t>This is known as the </a:t>
            </a:r>
            <a:r>
              <a:rPr lang="en-GB" sz="3200" b="1" dirty="0">
                <a:solidFill>
                  <a:srgbClr val="FF0000"/>
                </a:solidFill>
              </a:rPr>
              <a:t>triplet code</a:t>
            </a:r>
            <a:endParaRPr lang="en-US" sz="3200" b="1" dirty="0">
              <a:solidFill>
                <a:srgbClr val="FF0000"/>
              </a:solidFill>
            </a:endParaRPr>
          </a:p>
        </p:txBody>
      </p:sp>
      <p:sp>
        <p:nvSpPr>
          <p:cNvPr id="21507" name="Text Box 3"/>
          <p:cNvSpPr txBox="1">
            <a:spLocks noChangeArrowheads="1"/>
          </p:cNvSpPr>
          <p:nvPr/>
        </p:nvSpPr>
        <p:spPr bwMode="auto">
          <a:xfrm>
            <a:off x="685800" y="1752600"/>
            <a:ext cx="7245573" cy="523220"/>
          </a:xfrm>
          <a:prstGeom prst="rect">
            <a:avLst/>
          </a:prstGeom>
          <a:noFill/>
          <a:ln w="9525">
            <a:noFill/>
            <a:miter lim="800000"/>
            <a:headEnd/>
            <a:tailEnd/>
          </a:ln>
        </p:spPr>
        <p:txBody>
          <a:bodyPr wrap="none">
            <a:spAutoFit/>
          </a:bodyPr>
          <a:lstStyle/>
          <a:p>
            <a:r>
              <a:rPr lang="en-GB" sz="2800" dirty="0"/>
              <a:t>Ea</a:t>
            </a:r>
            <a:r>
              <a:rPr lang="en-GB" sz="2800" b="1" dirty="0"/>
              <a:t>ch triplet codes for a specific amino acid</a:t>
            </a:r>
            <a:endParaRPr lang="en-US" sz="2800" b="1" dirty="0"/>
          </a:p>
        </p:txBody>
      </p:sp>
      <p:sp>
        <p:nvSpPr>
          <p:cNvPr id="21508" name="Text Box 4"/>
          <p:cNvSpPr txBox="1">
            <a:spLocks noChangeArrowheads="1"/>
          </p:cNvSpPr>
          <p:nvPr/>
        </p:nvSpPr>
        <p:spPr bwMode="auto">
          <a:xfrm>
            <a:off x="457200" y="2743200"/>
            <a:ext cx="7319963" cy="457200"/>
          </a:xfrm>
          <a:prstGeom prst="rect">
            <a:avLst/>
          </a:prstGeom>
          <a:noFill/>
          <a:ln w="9525">
            <a:noFill/>
            <a:miter lim="800000"/>
            <a:headEnd/>
            <a:tailEnd/>
          </a:ln>
        </p:spPr>
        <p:txBody>
          <a:bodyPr wrap="none">
            <a:spAutoFit/>
          </a:bodyPr>
          <a:lstStyle/>
          <a:p>
            <a:r>
              <a:rPr lang="en-GB" sz="2400"/>
              <a:t>CGA - CAA - CCA - CCA - GCT - GGG - GAG - CCA - </a:t>
            </a:r>
            <a:endParaRPr lang="en-US" sz="2400"/>
          </a:p>
        </p:txBody>
      </p:sp>
      <p:sp>
        <p:nvSpPr>
          <p:cNvPr id="21527" name="Line 23"/>
          <p:cNvSpPr>
            <a:spLocks noChangeShapeType="1"/>
          </p:cNvSpPr>
          <p:nvPr/>
        </p:nvSpPr>
        <p:spPr bwMode="auto">
          <a:xfrm>
            <a:off x="762000" y="3124200"/>
            <a:ext cx="0" cy="381000"/>
          </a:xfrm>
          <a:prstGeom prst="line">
            <a:avLst/>
          </a:prstGeom>
          <a:noFill/>
          <a:ln w="19050">
            <a:solidFill>
              <a:schemeClr val="tx1"/>
            </a:solidFill>
            <a:round/>
            <a:headEnd/>
            <a:tailEnd type="triangle" w="med" len="med"/>
          </a:ln>
        </p:spPr>
        <p:txBody>
          <a:bodyPr/>
          <a:lstStyle/>
          <a:p>
            <a:endParaRPr lang="en-US"/>
          </a:p>
        </p:txBody>
      </p:sp>
      <p:sp>
        <p:nvSpPr>
          <p:cNvPr id="21528" name="Line 24"/>
          <p:cNvSpPr>
            <a:spLocks noChangeShapeType="1"/>
          </p:cNvSpPr>
          <p:nvPr/>
        </p:nvSpPr>
        <p:spPr bwMode="auto">
          <a:xfrm>
            <a:off x="1676400" y="3124200"/>
            <a:ext cx="0" cy="381000"/>
          </a:xfrm>
          <a:prstGeom prst="line">
            <a:avLst/>
          </a:prstGeom>
          <a:noFill/>
          <a:ln w="19050">
            <a:solidFill>
              <a:schemeClr val="tx1"/>
            </a:solidFill>
            <a:round/>
            <a:headEnd/>
            <a:tailEnd type="triangle" w="med" len="med"/>
          </a:ln>
        </p:spPr>
        <p:txBody>
          <a:bodyPr/>
          <a:lstStyle/>
          <a:p>
            <a:endParaRPr lang="en-US"/>
          </a:p>
        </p:txBody>
      </p:sp>
      <p:sp>
        <p:nvSpPr>
          <p:cNvPr id="21529" name="Line 25"/>
          <p:cNvSpPr>
            <a:spLocks noChangeShapeType="1"/>
          </p:cNvSpPr>
          <p:nvPr/>
        </p:nvSpPr>
        <p:spPr bwMode="auto">
          <a:xfrm>
            <a:off x="2590800" y="3124200"/>
            <a:ext cx="0" cy="381000"/>
          </a:xfrm>
          <a:prstGeom prst="line">
            <a:avLst/>
          </a:prstGeom>
          <a:noFill/>
          <a:ln w="19050">
            <a:solidFill>
              <a:schemeClr val="tx1"/>
            </a:solidFill>
            <a:round/>
            <a:headEnd/>
            <a:tailEnd type="triangle" w="med" len="med"/>
          </a:ln>
        </p:spPr>
        <p:txBody>
          <a:bodyPr/>
          <a:lstStyle/>
          <a:p>
            <a:endParaRPr lang="en-US"/>
          </a:p>
        </p:txBody>
      </p:sp>
      <p:sp>
        <p:nvSpPr>
          <p:cNvPr id="21530" name="Line 26"/>
          <p:cNvSpPr>
            <a:spLocks noChangeShapeType="1"/>
          </p:cNvSpPr>
          <p:nvPr/>
        </p:nvSpPr>
        <p:spPr bwMode="auto">
          <a:xfrm>
            <a:off x="3505200" y="3124200"/>
            <a:ext cx="0" cy="381000"/>
          </a:xfrm>
          <a:prstGeom prst="line">
            <a:avLst/>
          </a:prstGeom>
          <a:noFill/>
          <a:ln w="19050">
            <a:solidFill>
              <a:schemeClr val="tx1"/>
            </a:solidFill>
            <a:round/>
            <a:headEnd/>
            <a:tailEnd type="triangle" w="med" len="med"/>
          </a:ln>
        </p:spPr>
        <p:txBody>
          <a:bodyPr/>
          <a:lstStyle/>
          <a:p>
            <a:endParaRPr lang="en-US"/>
          </a:p>
        </p:txBody>
      </p:sp>
      <p:sp>
        <p:nvSpPr>
          <p:cNvPr id="21531" name="Line 27"/>
          <p:cNvSpPr>
            <a:spLocks noChangeShapeType="1"/>
          </p:cNvSpPr>
          <p:nvPr/>
        </p:nvSpPr>
        <p:spPr bwMode="auto">
          <a:xfrm>
            <a:off x="4419600" y="3124200"/>
            <a:ext cx="0" cy="381000"/>
          </a:xfrm>
          <a:prstGeom prst="line">
            <a:avLst/>
          </a:prstGeom>
          <a:noFill/>
          <a:ln w="19050">
            <a:solidFill>
              <a:schemeClr val="tx1"/>
            </a:solidFill>
            <a:round/>
            <a:headEnd/>
            <a:tailEnd type="triangle" w="med" len="med"/>
          </a:ln>
        </p:spPr>
        <p:txBody>
          <a:bodyPr/>
          <a:lstStyle/>
          <a:p>
            <a:endParaRPr lang="en-US"/>
          </a:p>
        </p:txBody>
      </p:sp>
      <p:sp>
        <p:nvSpPr>
          <p:cNvPr id="21532" name="Line 28"/>
          <p:cNvSpPr>
            <a:spLocks noChangeShapeType="1"/>
          </p:cNvSpPr>
          <p:nvPr/>
        </p:nvSpPr>
        <p:spPr bwMode="auto">
          <a:xfrm>
            <a:off x="5257800" y="3124200"/>
            <a:ext cx="0" cy="381000"/>
          </a:xfrm>
          <a:prstGeom prst="line">
            <a:avLst/>
          </a:prstGeom>
          <a:noFill/>
          <a:ln w="19050">
            <a:solidFill>
              <a:schemeClr val="tx1"/>
            </a:solidFill>
            <a:round/>
            <a:headEnd/>
            <a:tailEnd type="triangle" w="med" len="med"/>
          </a:ln>
        </p:spPr>
        <p:txBody>
          <a:bodyPr/>
          <a:lstStyle/>
          <a:p>
            <a:endParaRPr lang="en-US"/>
          </a:p>
        </p:txBody>
      </p:sp>
      <p:sp>
        <p:nvSpPr>
          <p:cNvPr id="21533" name="Line 29"/>
          <p:cNvSpPr>
            <a:spLocks noChangeShapeType="1"/>
          </p:cNvSpPr>
          <p:nvPr/>
        </p:nvSpPr>
        <p:spPr bwMode="auto">
          <a:xfrm>
            <a:off x="6172200" y="3124200"/>
            <a:ext cx="0" cy="381000"/>
          </a:xfrm>
          <a:prstGeom prst="line">
            <a:avLst/>
          </a:prstGeom>
          <a:noFill/>
          <a:ln w="19050">
            <a:solidFill>
              <a:schemeClr val="tx1"/>
            </a:solidFill>
            <a:round/>
            <a:headEnd/>
            <a:tailEnd type="triangle" w="med" len="med"/>
          </a:ln>
        </p:spPr>
        <p:txBody>
          <a:bodyPr/>
          <a:lstStyle/>
          <a:p>
            <a:endParaRPr lang="en-US"/>
          </a:p>
        </p:txBody>
      </p:sp>
      <p:sp>
        <p:nvSpPr>
          <p:cNvPr id="21534" name="Line 30"/>
          <p:cNvSpPr>
            <a:spLocks noChangeShapeType="1"/>
          </p:cNvSpPr>
          <p:nvPr/>
        </p:nvSpPr>
        <p:spPr bwMode="auto">
          <a:xfrm>
            <a:off x="7010400" y="3124200"/>
            <a:ext cx="0" cy="381000"/>
          </a:xfrm>
          <a:prstGeom prst="line">
            <a:avLst/>
          </a:prstGeom>
          <a:noFill/>
          <a:ln w="19050">
            <a:solidFill>
              <a:schemeClr val="tx1"/>
            </a:solidFill>
            <a:round/>
            <a:headEnd/>
            <a:tailEnd type="triangle" w="med" len="med"/>
          </a:ln>
        </p:spPr>
        <p:txBody>
          <a:bodyPr/>
          <a:lstStyle/>
          <a:p>
            <a:endParaRPr lang="en-US"/>
          </a:p>
        </p:txBody>
      </p:sp>
      <p:sp>
        <p:nvSpPr>
          <p:cNvPr id="21519" name="Text Box 15"/>
          <p:cNvSpPr txBox="1">
            <a:spLocks noChangeArrowheads="1"/>
          </p:cNvSpPr>
          <p:nvPr/>
        </p:nvSpPr>
        <p:spPr bwMode="auto">
          <a:xfrm>
            <a:off x="609600" y="5715000"/>
            <a:ext cx="641350" cy="457200"/>
          </a:xfrm>
          <a:prstGeom prst="rect">
            <a:avLst/>
          </a:prstGeom>
          <a:noFill/>
          <a:ln w="9525">
            <a:noFill/>
            <a:miter lim="800000"/>
            <a:headEnd/>
            <a:tailEnd/>
          </a:ln>
        </p:spPr>
        <p:txBody>
          <a:bodyPr wrap="none">
            <a:spAutoFit/>
          </a:bodyPr>
          <a:lstStyle/>
          <a:p>
            <a:r>
              <a:rPr lang="en-GB" sz="2400" b="1">
                <a:solidFill>
                  <a:schemeClr val="accent2"/>
                </a:solidFill>
              </a:rPr>
              <a:t>Ala</a:t>
            </a:r>
            <a:endParaRPr lang="en-US" sz="2400" b="1">
              <a:solidFill>
                <a:schemeClr val="accent2"/>
              </a:solidFill>
            </a:endParaRPr>
          </a:p>
        </p:txBody>
      </p:sp>
      <p:sp>
        <p:nvSpPr>
          <p:cNvPr id="21522" name="Text Box 18"/>
          <p:cNvSpPr txBox="1">
            <a:spLocks noChangeArrowheads="1"/>
          </p:cNvSpPr>
          <p:nvPr/>
        </p:nvSpPr>
        <p:spPr bwMode="auto">
          <a:xfrm>
            <a:off x="1447800" y="5715000"/>
            <a:ext cx="641350" cy="457200"/>
          </a:xfrm>
          <a:prstGeom prst="rect">
            <a:avLst/>
          </a:prstGeom>
          <a:noFill/>
          <a:ln w="9525">
            <a:noFill/>
            <a:miter lim="800000"/>
            <a:headEnd/>
            <a:tailEnd/>
          </a:ln>
        </p:spPr>
        <p:txBody>
          <a:bodyPr wrap="none">
            <a:spAutoFit/>
          </a:bodyPr>
          <a:lstStyle/>
          <a:p>
            <a:r>
              <a:rPr lang="en-GB" sz="2400" b="1">
                <a:solidFill>
                  <a:schemeClr val="accent2"/>
                </a:solidFill>
              </a:rPr>
              <a:t>Val</a:t>
            </a:r>
            <a:endParaRPr lang="en-US" sz="2400" b="1">
              <a:solidFill>
                <a:schemeClr val="accent2"/>
              </a:solidFill>
            </a:endParaRPr>
          </a:p>
        </p:txBody>
      </p:sp>
      <p:sp>
        <p:nvSpPr>
          <p:cNvPr id="21525" name="Text Box 21"/>
          <p:cNvSpPr txBox="1">
            <a:spLocks noChangeArrowheads="1"/>
          </p:cNvSpPr>
          <p:nvPr/>
        </p:nvSpPr>
        <p:spPr bwMode="auto">
          <a:xfrm>
            <a:off x="2438400" y="5715000"/>
            <a:ext cx="657225" cy="457200"/>
          </a:xfrm>
          <a:prstGeom prst="rect">
            <a:avLst/>
          </a:prstGeom>
          <a:noFill/>
          <a:ln w="9525">
            <a:noFill/>
            <a:miter lim="800000"/>
            <a:headEnd/>
            <a:tailEnd/>
          </a:ln>
        </p:spPr>
        <p:txBody>
          <a:bodyPr wrap="none">
            <a:spAutoFit/>
          </a:bodyPr>
          <a:lstStyle/>
          <a:p>
            <a:r>
              <a:rPr lang="en-GB" sz="2400" b="1">
                <a:solidFill>
                  <a:schemeClr val="accent2"/>
                </a:solidFill>
              </a:rPr>
              <a:t>Gly</a:t>
            </a:r>
            <a:endParaRPr lang="en-US" sz="2400" b="1">
              <a:solidFill>
                <a:schemeClr val="accent2"/>
              </a:solidFill>
            </a:endParaRPr>
          </a:p>
        </p:txBody>
      </p:sp>
      <p:sp>
        <p:nvSpPr>
          <p:cNvPr id="21535" name="Text Box 31"/>
          <p:cNvSpPr txBox="1">
            <a:spLocks noChangeArrowheads="1"/>
          </p:cNvSpPr>
          <p:nvPr/>
        </p:nvSpPr>
        <p:spPr bwMode="auto">
          <a:xfrm>
            <a:off x="3352800" y="5715000"/>
            <a:ext cx="657225" cy="457200"/>
          </a:xfrm>
          <a:prstGeom prst="rect">
            <a:avLst/>
          </a:prstGeom>
          <a:noFill/>
          <a:ln w="9525">
            <a:noFill/>
            <a:miter lim="800000"/>
            <a:headEnd/>
            <a:tailEnd/>
          </a:ln>
        </p:spPr>
        <p:txBody>
          <a:bodyPr wrap="none">
            <a:spAutoFit/>
          </a:bodyPr>
          <a:lstStyle/>
          <a:p>
            <a:r>
              <a:rPr lang="en-GB" sz="2400" b="1">
                <a:solidFill>
                  <a:schemeClr val="accent2"/>
                </a:solidFill>
              </a:rPr>
              <a:t>Gly</a:t>
            </a:r>
            <a:endParaRPr lang="en-US" sz="2400" b="1">
              <a:solidFill>
                <a:schemeClr val="accent2"/>
              </a:solidFill>
            </a:endParaRPr>
          </a:p>
        </p:txBody>
      </p:sp>
      <p:sp>
        <p:nvSpPr>
          <p:cNvPr id="21536" name="Text Box 32"/>
          <p:cNvSpPr txBox="1">
            <a:spLocks noChangeArrowheads="1"/>
          </p:cNvSpPr>
          <p:nvPr/>
        </p:nvSpPr>
        <p:spPr bwMode="auto">
          <a:xfrm>
            <a:off x="4191000" y="5715000"/>
            <a:ext cx="692150" cy="457200"/>
          </a:xfrm>
          <a:prstGeom prst="rect">
            <a:avLst/>
          </a:prstGeom>
          <a:noFill/>
          <a:ln w="9525">
            <a:noFill/>
            <a:miter lim="800000"/>
            <a:headEnd/>
            <a:tailEnd/>
          </a:ln>
        </p:spPr>
        <p:txBody>
          <a:bodyPr wrap="none">
            <a:spAutoFit/>
          </a:bodyPr>
          <a:lstStyle/>
          <a:p>
            <a:r>
              <a:rPr lang="en-GB" sz="2400" b="1">
                <a:solidFill>
                  <a:schemeClr val="accent2"/>
                </a:solidFill>
              </a:rPr>
              <a:t>Arg</a:t>
            </a:r>
            <a:endParaRPr lang="en-US" sz="2400" b="1">
              <a:solidFill>
                <a:schemeClr val="accent2"/>
              </a:solidFill>
            </a:endParaRPr>
          </a:p>
        </p:txBody>
      </p:sp>
      <p:sp>
        <p:nvSpPr>
          <p:cNvPr id="21537" name="Text Box 33"/>
          <p:cNvSpPr txBox="1">
            <a:spLocks noChangeArrowheads="1"/>
          </p:cNvSpPr>
          <p:nvPr/>
        </p:nvSpPr>
        <p:spPr bwMode="auto">
          <a:xfrm>
            <a:off x="5105400" y="5715000"/>
            <a:ext cx="657225" cy="457200"/>
          </a:xfrm>
          <a:prstGeom prst="rect">
            <a:avLst/>
          </a:prstGeom>
          <a:noFill/>
          <a:ln w="9525">
            <a:noFill/>
            <a:miter lim="800000"/>
            <a:headEnd/>
            <a:tailEnd/>
          </a:ln>
        </p:spPr>
        <p:txBody>
          <a:bodyPr wrap="none">
            <a:spAutoFit/>
          </a:bodyPr>
          <a:lstStyle/>
          <a:p>
            <a:r>
              <a:rPr lang="en-GB" sz="2400" b="1">
                <a:solidFill>
                  <a:schemeClr val="accent2"/>
                </a:solidFill>
              </a:rPr>
              <a:t>Pro</a:t>
            </a:r>
            <a:endParaRPr lang="en-US" sz="2400" b="1">
              <a:solidFill>
                <a:schemeClr val="accent2"/>
              </a:solidFill>
            </a:endParaRPr>
          </a:p>
        </p:txBody>
      </p:sp>
      <p:sp>
        <p:nvSpPr>
          <p:cNvPr id="21538" name="Text Box 34"/>
          <p:cNvSpPr txBox="1">
            <a:spLocks noChangeArrowheads="1"/>
          </p:cNvSpPr>
          <p:nvPr/>
        </p:nvSpPr>
        <p:spPr bwMode="auto">
          <a:xfrm>
            <a:off x="6019800" y="5715000"/>
            <a:ext cx="692150" cy="457200"/>
          </a:xfrm>
          <a:prstGeom prst="rect">
            <a:avLst/>
          </a:prstGeom>
          <a:noFill/>
          <a:ln w="9525">
            <a:noFill/>
            <a:miter lim="800000"/>
            <a:headEnd/>
            <a:tailEnd/>
          </a:ln>
        </p:spPr>
        <p:txBody>
          <a:bodyPr wrap="none">
            <a:spAutoFit/>
          </a:bodyPr>
          <a:lstStyle/>
          <a:p>
            <a:r>
              <a:rPr lang="en-GB" sz="2400" b="1">
                <a:solidFill>
                  <a:schemeClr val="accent2"/>
                </a:solidFill>
              </a:rPr>
              <a:t>Leu</a:t>
            </a:r>
            <a:endParaRPr lang="en-US" sz="2400" b="1">
              <a:solidFill>
                <a:schemeClr val="accent2"/>
              </a:solidFill>
            </a:endParaRPr>
          </a:p>
        </p:txBody>
      </p:sp>
      <p:sp>
        <p:nvSpPr>
          <p:cNvPr id="21539" name="Text Box 35"/>
          <p:cNvSpPr txBox="1">
            <a:spLocks noChangeArrowheads="1"/>
          </p:cNvSpPr>
          <p:nvPr/>
        </p:nvSpPr>
        <p:spPr bwMode="auto">
          <a:xfrm>
            <a:off x="6858000" y="5715000"/>
            <a:ext cx="657225" cy="457200"/>
          </a:xfrm>
          <a:prstGeom prst="rect">
            <a:avLst/>
          </a:prstGeom>
          <a:noFill/>
          <a:ln w="9525">
            <a:noFill/>
            <a:miter lim="800000"/>
            <a:headEnd/>
            <a:tailEnd/>
          </a:ln>
        </p:spPr>
        <p:txBody>
          <a:bodyPr wrap="none">
            <a:spAutoFit/>
          </a:bodyPr>
          <a:lstStyle/>
          <a:p>
            <a:r>
              <a:rPr lang="en-GB" sz="2400" b="1">
                <a:solidFill>
                  <a:schemeClr val="accent2"/>
                </a:solidFill>
              </a:rPr>
              <a:t>Gly</a:t>
            </a:r>
            <a:endParaRPr lang="en-US" sz="2400" b="1">
              <a:solidFill>
                <a:schemeClr val="accent2"/>
              </a:solidFill>
            </a:endParaRPr>
          </a:p>
        </p:txBody>
      </p:sp>
      <p:sp>
        <p:nvSpPr>
          <p:cNvPr id="21542" name="Text Box 38"/>
          <p:cNvSpPr txBox="1">
            <a:spLocks noChangeArrowheads="1"/>
          </p:cNvSpPr>
          <p:nvPr/>
        </p:nvSpPr>
        <p:spPr bwMode="auto">
          <a:xfrm>
            <a:off x="609600" y="3581400"/>
            <a:ext cx="641350" cy="457200"/>
          </a:xfrm>
          <a:prstGeom prst="rect">
            <a:avLst/>
          </a:prstGeom>
          <a:noFill/>
          <a:ln w="9525">
            <a:noFill/>
            <a:miter lim="800000"/>
            <a:headEnd/>
            <a:tailEnd/>
          </a:ln>
        </p:spPr>
        <p:txBody>
          <a:bodyPr wrap="none">
            <a:spAutoFit/>
          </a:bodyPr>
          <a:lstStyle/>
          <a:p>
            <a:r>
              <a:rPr lang="en-GB" sz="2400" b="1">
                <a:solidFill>
                  <a:schemeClr val="accent2"/>
                </a:solidFill>
              </a:rPr>
              <a:t>Ala</a:t>
            </a:r>
            <a:endParaRPr lang="en-US" sz="2400" b="1">
              <a:solidFill>
                <a:schemeClr val="accent2"/>
              </a:solidFill>
            </a:endParaRPr>
          </a:p>
        </p:txBody>
      </p:sp>
      <p:sp>
        <p:nvSpPr>
          <p:cNvPr id="21543" name="Text Box 39"/>
          <p:cNvSpPr txBox="1">
            <a:spLocks noChangeArrowheads="1"/>
          </p:cNvSpPr>
          <p:nvPr/>
        </p:nvSpPr>
        <p:spPr bwMode="auto">
          <a:xfrm>
            <a:off x="1447800" y="3581400"/>
            <a:ext cx="641350" cy="457200"/>
          </a:xfrm>
          <a:prstGeom prst="rect">
            <a:avLst/>
          </a:prstGeom>
          <a:noFill/>
          <a:ln w="9525">
            <a:noFill/>
            <a:miter lim="800000"/>
            <a:headEnd/>
            <a:tailEnd/>
          </a:ln>
        </p:spPr>
        <p:txBody>
          <a:bodyPr wrap="none">
            <a:spAutoFit/>
          </a:bodyPr>
          <a:lstStyle/>
          <a:p>
            <a:r>
              <a:rPr lang="en-GB" sz="2400" b="1">
                <a:solidFill>
                  <a:schemeClr val="accent2"/>
                </a:solidFill>
              </a:rPr>
              <a:t>Val</a:t>
            </a:r>
            <a:endParaRPr lang="en-US" sz="2400" b="1">
              <a:solidFill>
                <a:schemeClr val="accent2"/>
              </a:solidFill>
            </a:endParaRPr>
          </a:p>
        </p:txBody>
      </p:sp>
      <p:sp>
        <p:nvSpPr>
          <p:cNvPr id="21544" name="Text Box 40"/>
          <p:cNvSpPr txBox="1">
            <a:spLocks noChangeArrowheads="1"/>
          </p:cNvSpPr>
          <p:nvPr/>
        </p:nvSpPr>
        <p:spPr bwMode="auto">
          <a:xfrm>
            <a:off x="2362200" y="3581400"/>
            <a:ext cx="657225" cy="457200"/>
          </a:xfrm>
          <a:prstGeom prst="rect">
            <a:avLst/>
          </a:prstGeom>
          <a:noFill/>
          <a:ln w="9525">
            <a:noFill/>
            <a:miter lim="800000"/>
            <a:headEnd/>
            <a:tailEnd/>
          </a:ln>
        </p:spPr>
        <p:txBody>
          <a:bodyPr wrap="none">
            <a:spAutoFit/>
          </a:bodyPr>
          <a:lstStyle/>
          <a:p>
            <a:r>
              <a:rPr lang="en-GB" sz="2400" b="1">
                <a:solidFill>
                  <a:schemeClr val="accent2"/>
                </a:solidFill>
              </a:rPr>
              <a:t>Gly</a:t>
            </a:r>
            <a:endParaRPr lang="en-US" sz="2400" b="1">
              <a:solidFill>
                <a:schemeClr val="accent2"/>
              </a:solidFill>
            </a:endParaRPr>
          </a:p>
        </p:txBody>
      </p:sp>
      <p:sp>
        <p:nvSpPr>
          <p:cNvPr id="21545" name="Text Box 41"/>
          <p:cNvSpPr txBox="1">
            <a:spLocks noChangeArrowheads="1"/>
          </p:cNvSpPr>
          <p:nvPr/>
        </p:nvSpPr>
        <p:spPr bwMode="auto">
          <a:xfrm>
            <a:off x="3352800" y="3581400"/>
            <a:ext cx="657225" cy="457200"/>
          </a:xfrm>
          <a:prstGeom prst="rect">
            <a:avLst/>
          </a:prstGeom>
          <a:noFill/>
          <a:ln w="9525">
            <a:noFill/>
            <a:miter lim="800000"/>
            <a:headEnd/>
            <a:tailEnd/>
          </a:ln>
        </p:spPr>
        <p:txBody>
          <a:bodyPr wrap="none">
            <a:spAutoFit/>
          </a:bodyPr>
          <a:lstStyle/>
          <a:p>
            <a:r>
              <a:rPr lang="en-GB" sz="2400" b="1">
                <a:solidFill>
                  <a:schemeClr val="accent2"/>
                </a:solidFill>
              </a:rPr>
              <a:t>Gly</a:t>
            </a:r>
            <a:endParaRPr lang="en-US" sz="2400" b="1">
              <a:solidFill>
                <a:schemeClr val="accent2"/>
              </a:solidFill>
            </a:endParaRPr>
          </a:p>
        </p:txBody>
      </p:sp>
      <p:sp>
        <p:nvSpPr>
          <p:cNvPr id="21546" name="Text Box 42"/>
          <p:cNvSpPr txBox="1">
            <a:spLocks noChangeArrowheads="1"/>
          </p:cNvSpPr>
          <p:nvPr/>
        </p:nvSpPr>
        <p:spPr bwMode="auto">
          <a:xfrm>
            <a:off x="4191000" y="3581400"/>
            <a:ext cx="692150" cy="457200"/>
          </a:xfrm>
          <a:prstGeom prst="rect">
            <a:avLst/>
          </a:prstGeom>
          <a:noFill/>
          <a:ln w="9525">
            <a:noFill/>
            <a:miter lim="800000"/>
            <a:headEnd/>
            <a:tailEnd/>
          </a:ln>
        </p:spPr>
        <p:txBody>
          <a:bodyPr wrap="none">
            <a:spAutoFit/>
          </a:bodyPr>
          <a:lstStyle/>
          <a:p>
            <a:r>
              <a:rPr lang="en-GB" sz="2400" b="1">
                <a:solidFill>
                  <a:schemeClr val="accent2"/>
                </a:solidFill>
              </a:rPr>
              <a:t>Arg</a:t>
            </a:r>
            <a:endParaRPr lang="en-US" sz="2400" b="1">
              <a:solidFill>
                <a:schemeClr val="accent2"/>
              </a:solidFill>
            </a:endParaRPr>
          </a:p>
        </p:txBody>
      </p:sp>
      <p:sp>
        <p:nvSpPr>
          <p:cNvPr id="21547" name="Text Box 43"/>
          <p:cNvSpPr txBox="1">
            <a:spLocks noChangeArrowheads="1"/>
          </p:cNvSpPr>
          <p:nvPr/>
        </p:nvSpPr>
        <p:spPr bwMode="auto">
          <a:xfrm>
            <a:off x="5105400" y="3581400"/>
            <a:ext cx="657225" cy="457200"/>
          </a:xfrm>
          <a:prstGeom prst="rect">
            <a:avLst/>
          </a:prstGeom>
          <a:noFill/>
          <a:ln w="9525">
            <a:noFill/>
            <a:miter lim="800000"/>
            <a:headEnd/>
            <a:tailEnd/>
          </a:ln>
        </p:spPr>
        <p:txBody>
          <a:bodyPr wrap="none">
            <a:spAutoFit/>
          </a:bodyPr>
          <a:lstStyle/>
          <a:p>
            <a:r>
              <a:rPr lang="en-GB" sz="2400" b="1">
                <a:solidFill>
                  <a:schemeClr val="accent2"/>
                </a:solidFill>
              </a:rPr>
              <a:t>Pro</a:t>
            </a:r>
            <a:endParaRPr lang="en-US" sz="2400" b="1">
              <a:solidFill>
                <a:schemeClr val="accent2"/>
              </a:solidFill>
            </a:endParaRPr>
          </a:p>
        </p:txBody>
      </p:sp>
      <p:sp>
        <p:nvSpPr>
          <p:cNvPr id="21548" name="Text Box 44"/>
          <p:cNvSpPr txBox="1">
            <a:spLocks noChangeArrowheads="1"/>
          </p:cNvSpPr>
          <p:nvPr/>
        </p:nvSpPr>
        <p:spPr bwMode="auto">
          <a:xfrm>
            <a:off x="6019800" y="3581400"/>
            <a:ext cx="692150" cy="457200"/>
          </a:xfrm>
          <a:prstGeom prst="rect">
            <a:avLst/>
          </a:prstGeom>
          <a:noFill/>
          <a:ln w="9525">
            <a:noFill/>
            <a:miter lim="800000"/>
            <a:headEnd/>
            <a:tailEnd/>
          </a:ln>
        </p:spPr>
        <p:txBody>
          <a:bodyPr wrap="none">
            <a:spAutoFit/>
          </a:bodyPr>
          <a:lstStyle/>
          <a:p>
            <a:r>
              <a:rPr lang="en-GB" sz="2400" b="1">
                <a:solidFill>
                  <a:schemeClr val="accent2"/>
                </a:solidFill>
              </a:rPr>
              <a:t>Leu</a:t>
            </a:r>
            <a:endParaRPr lang="en-US" sz="2400" b="1">
              <a:solidFill>
                <a:schemeClr val="accent2"/>
              </a:solidFill>
            </a:endParaRPr>
          </a:p>
        </p:txBody>
      </p:sp>
      <p:sp>
        <p:nvSpPr>
          <p:cNvPr id="21549" name="Text Box 45"/>
          <p:cNvSpPr txBox="1">
            <a:spLocks noChangeArrowheads="1"/>
          </p:cNvSpPr>
          <p:nvPr/>
        </p:nvSpPr>
        <p:spPr bwMode="auto">
          <a:xfrm>
            <a:off x="6858000" y="3581400"/>
            <a:ext cx="657225" cy="457200"/>
          </a:xfrm>
          <a:prstGeom prst="rect">
            <a:avLst/>
          </a:prstGeom>
          <a:noFill/>
          <a:ln w="9525">
            <a:noFill/>
            <a:miter lim="800000"/>
            <a:headEnd/>
            <a:tailEnd/>
          </a:ln>
        </p:spPr>
        <p:txBody>
          <a:bodyPr wrap="none">
            <a:spAutoFit/>
          </a:bodyPr>
          <a:lstStyle/>
          <a:p>
            <a:r>
              <a:rPr lang="en-GB" sz="2400" b="1">
                <a:solidFill>
                  <a:schemeClr val="accent2"/>
                </a:solidFill>
              </a:rPr>
              <a:t>Gly</a:t>
            </a:r>
            <a:endParaRPr lang="en-US" sz="2400" b="1">
              <a:solidFill>
                <a:schemeClr val="accent2"/>
              </a:solidFill>
            </a:endParaRPr>
          </a:p>
        </p:txBody>
      </p:sp>
      <p:sp>
        <p:nvSpPr>
          <p:cNvPr id="21552" name="Text Box 48"/>
          <p:cNvSpPr txBox="1">
            <a:spLocks noChangeArrowheads="1"/>
          </p:cNvSpPr>
          <p:nvPr/>
        </p:nvSpPr>
        <p:spPr bwMode="auto">
          <a:xfrm>
            <a:off x="381000" y="4343400"/>
            <a:ext cx="8650189" cy="954107"/>
          </a:xfrm>
          <a:prstGeom prst="rect">
            <a:avLst/>
          </a:prstGeom>
          <a:noFill/>
          <a:ln w="9525">
            <a:noFill/>
            <a:miter lim="800000"/>
            <a:headEnd/>
            <a:tailEnd/>
          </a:ln>
        </p:spPr>
        <p:txBody>
          <a:bodyPr wrap="none">
            <a:spAutoFit/>
          </a:bodyPr>
          <a:lstStyle/>
          <a:p>
            <a:r>
              <a:rPr lang="en-GB" sz="2800" b="1" dirty="0"/>
              <a:t>The amino acids are joined together in the correct</a:t>
            </a:r>
          </a:p>
          <a:p>
            <a:r>
              <a:rPr lang="en-GB" sz="2800" b="1" dirty="0"/>
              <a:t> sequence to make part of a protein</a:t>
            </a:r>
            <a:endParaRPr lang="en-US" sz="2800" b="1" dirty="0"/>
          </a:p>
        </p:txBody>
      </p:sp>
      <p:grpSp>
        <p:nvGrpSpPr>
          <p:cNvPr id="2" name="Group 60"/>
          <p:cNvGrpSpPr>
            <a:grpSpLocks/>
          </p:cNvGrpSpPr>
          <p:nvPr/>
        </p:nvGrpSpPr>
        <p:grpSpPr bwMode="auto">
          <a:xfrm>
            <a:off x="381000" y="5943600"/>
            <a:ext cx="7391400" cy="0"/>
            <a:chOff x="240" y="3744"/>
            <a:chExt cx="4656" cy="0"/>
          </a:xfrm>
        </p:grpSpPr>
        <p:sp>
          <p:nvSpPr>
            <p:cNvPr id="23585" name="Line 50"/>
            <p:cNvSpPr>
              <a:spLocks noChangeShapeType="1"/>
            </p:cNvSpPr>
            <p:nvPr/>
          </p:nvSpPr>
          <p:spPr bwMode="auto">
            <a:xfrm>
              <a:off x="768" y="3744"/>
              <a:ext cx="192" cy="0"/>
            </a:xfrm>
            <a:prstGeom prst="line">
              <a:avLst/>
            </a:prstGeom>
            <a:noFill/>
            <a:ln w="19050">
              <a:solidFill>
                <a:schemeClr val="tx1"/>
              </a:solidFill>
              <a:round/>
              <a:headEnd/>
              <a:tailEnd/>
            </a:ln>
          </p:spPr>
          <p:txBody>
            <a:bodyPr/>
            <a:lstStyle/>
            <a:p>
              <a:endParaRPr lang="en-US"/>
            </a:p>
          </p:txBody>
        </p:sp>
        <p:sp>
          <p:nvSpPr>
            <p:cNvPr id="23586" name="Line 51"/>
            <p:cNvSpPr>
              <a:spLocks noChangeShapeType="1"/>
            </p:cNvSpPr>
            <p:nvPr/>
          </p:nvSpPr>
          <p:spPr bwMode="auto">
            <a:xfrm>
              <a:off x="1296" y="3744"/>
              <a:ext cx="192" cy="0"/>
            </a:xfrm>
            <a:prstGeom prst="line">
              <a:avLst/>
            </a:prstGeom>
            <a:noFill/>
            <a:ln w="19050">
              <a:solidFill>
                <a:schemeClr val="tx1"/>
              </a:solidFill>
              <a:round/>
              <a:headEnd/>
              <a:tailEnd/>
            </a:ln>
          </p:spPr>
          <p:txBody>
            <a:bodyPr/>
            <a:lstStyle/>
            <a:p>
              <a:endParaRPr lang="en-US"/>
            </a:p>
          </p:txBody>
        </p:sp>
        <p:sp>
          <p:nvSpPr>
            <p:cNvPr id="23587" name="Line 52"/>
            <p:cNvSpPr>
              <a:spLocks noChangeShapeType="1"/>
            </p:cNvSpPr>
            <p:nvPr/>
          </p:nvSpPr>
          <p:spPr bwMode="auto">
            <a:xfrm>
              <a:off x="1920" y="3744"/>
              <a:ext cx="192" cy="0"/>
            </a:xfrm>
            <a:prstGeom prst="line">
              <a:avLst/>
            </a:prstGeom>
            <a:noFill/>
            <a:ln w="19050">
              <a:solidFill>
                <a:schemeClr val="tx1"/>
              </a:solidFill>
              <a:round/>
              <a:headEnd/>
              <a:tailEnd/>
            </a:ln>
          </p:spPr>
          <p:txBody>
            <a:bodyPr/>
            <a:lstStyle/>
            <a:p>
              <a:endParaRPr lang="en-US"/>
            </a:p>
          </p:txBody>
        </p:sp>
        <p:sp>
          <p:nvSpPr>
            <p:cNvPr id="23588" name="Line 53"/>
            <p:cNvSpPr>
              <a:spLocks noChangeShapeType="1"/>
            </p:cNvSpPr>
            <p:nvPr/>
          </p:nvSpPr>
          <p:spPr bwMode="auto">
            <a:xfrm>
              <a:off x="240" y="3744"/>
              <a:ext cx="192" cy="0"/>
            </a:xfrm>
            <a:prstGeom prst="line">
              <a:avLst/>
            </a:prstGeom>
            <a:noFill/>
            <a:ln w="19050">
              <a:solidFill>
                <a:schemeClr val="tx1"/>
              </a:solidFill>
              <a:round/>
              <a:headEnd/>
              <a:tailEnd/>
            </a:ln>
          </p:spPr>
          <p:txBody>
            <a:bodyPr/>
            <a:lstStyle/>
            <a:p>
              <a:endParaRPr lang="en-US"/>
            </a:p>
          </p:txBody>
        </p:sp>
        <p:sp>
          <p:nvSpPr>
            <p:cNvPr id="23589" name="Line 54"/>
            <p:cNvSpPr>
              <a:spLocks noChangeShapeType="1"/>
            </p:cNvSpPr>
            <p:nvPr/>
          </p:nvSpPr>
          <p:spPr bwMode="auto">
            <a:xfrm>
              <a:off x="2496" y="3744"/>
              <a:ext cx="192" cy="0"/>
            </a:xfrm>
            <a:prstGeom prst="line">
              <a:avLst/>
            </a:prstGeom>
            <a:noFill/>
            <a:ln w="19050">
              <a:solidFill>
                <a:schemeClr val="tx1"/>
              </a:solidFill>
              <a:round/>
              <a:headEnd/>
              <a:tailEnd/>
            </a:ln>
          </p:spPr>
          <p:txBody>
            <a:bodyPr/>
            <a:lstStyle/>
            <a:p>
              <a:endParaRPr lang="en-US"/>
            </a:p>
          </p:txBody>
        </p:sp>
        <p:sp>
          <p:nvSpPr>
            <p:cNvPr id="23590" name="Line 55"/>
            <p:cNvSpPr>
              <a:spLocks noChangeShapeType="1"/>
            </p:cNvSpPr>
            <p:nvPr/>
          </p:nvSpPr>
          <p:spPr bwMode="auto">
            <a:xfrm>
              <a:off x="3024" y="3744"/>
              <a:ext cx="192" cy="0"/>
            </a:xfrm>
            <a:prstGeom prst="line">
              <a:avLst/>
            </a:prstGeom>
            <a:noFill/>
            <a:ln w="19050">
              <a:solidFill>
                <a:schemeClr val="tx1"/>
              </a:solidFill>
              <a:round/>
              <a:headEnd/>
              <a:tailEnd/>
            </a:ln>
          </p:spPr>
          <p:txBody>
            <a:bodyPr/>
            <a:lstStyle/>
            <a:p>
              <a:endParaRPr lang="en-US"/>
            </a:p>
          </p:txBody>
        </p:sp>
        <p:sp>
          <p:nvSpPr>
            <p:cNvPr id="23591" name="Line 56"/>
            <p:cNvSpPr>
              <a:spLocks noChangeShapeType="1"/>
            </p:cNvSpPr>
            <p:nvPr/>
          </p:nvSpPr>
          <p:spPr bwMode="auto">
            <a:xfrm>
              <a:off x="3600" y="3744"/>
              <a:ext cx="192" cy="0"/>
            </a:xfrm>
            <a:prstGeom prst="line">
              <a:avLst/>
            </a:prstGeom>
            <a:noFill/>
            <a:ln w="19050">
              <a:solidFill>
                <a:schemeClr val="tx1"/>
              </a:solidFill>
              <a:round/>
              <a:headEnd/>
              <a:tailEnd/>
            </a:ln>
          </p:spPr>
          <p:txBody>
            <a:bodyPr/>
            <a:lstStyle/>
            <a:p>
              <a:endParaRPr lang="en-US"/>
            </a:p>
          </p:txBody>
        </p:sp>
        <p:sp>
          <p:nvSpPr>
            <p:cNvPr id="23592" name="Line 57"/>
            <p:cNvSpPr>
              <a:spLocks noChangeShapeType="1"/>
            </p:cNvSpPr>
            <p:nvPr/>
          </p:nvSpPr>
          <p:spPr bwMode="auto">
            <a:xfrm>
              <a:off x="4176" y="3744"/>
              <a:ext cx="192" cy="0"/>
            </a:xfrm>
            <a:prstGeom prst="line">
              <a:avLst/>
            </a:prstGeom>
            <a:noFill/>
            <a:ln w="19050">
              <a:solidFill>
                <a:schemeClr val="tx1"/>
              </a:solidFill>
              <a:round/>
              <a:headEnd/>
              <a:tailEnd/>
            </a:ln>
          </p:spPr>
          <p:txBody>
            <a:bodyPr/>
            <a:lstStyle/>
            <a:p>
              <a:endParaRPr lang="en-US"/>
            </a:p>
          </p:txBody>
        </p:sp>
        <p:sp>
          <p:nvSpPr>
            <p:cNvPr id="23593" name="Line 58"/>
            <p:cNvSpPr>
              <a:spLocks noChangeShapeType="1"/>
            </p:cNvSpPr>
            <p:nvPr/>
          </p:nvSpPr>
          <p:spPr bwMode="auto">
            <a:xfrm>
              <a:off x="4704" y="3744"/>
              <a:ext cx="192" cy="0"/>
            </a:xfrm>
            <a:prstGeom prst="line">
              <a:avLst/>
            </a:prstGeom>
            <a:noFill/>
            <a:ln w="19050">
              <a:solidFill>
                <a:schemeClr val="tx1"/>
              </a:solidFill>
              <a:round/>
              <a:headEnd/>
              <a:tailEnd/>
            </a:ln>
          </p:spPr>
          <p:txBody>
            <a:bodyPr/>
            <a:lstStyle/>
            <a:p>
              <a:endParaRPr lang="en-US"/>
            </a:p>
          </p:txBody>
        </p:sp>
      </p:grpSp>
      <p:sp>
        <p:nvSpPr>
          <p:cNvPr id="23583" name="Rectangle 61"/>
          <p:cNvSpPr>
            <a:spLocks noGrp="1" noChangeArrowheads="1"/>
          </p:cNvSpPr>
          <p:nvPr>
            <p:ph type="title" idx="4294967295"/>
          </p:nvPr>
        </p:nvSpPr>
        <p:spPr>
          <a:xfrm>
            <a:off x="0" y="0"/>
            <a:ext cx="2057400" cy="457200"/>
          </a:xfrm>
        </p:spPr>
        <p:txBody>
          <a:bodyPr/>
          <a:lstStyle/>
          <a:p>
            <a:pPr eaLnBrk="1" hangingPunct="1"/>
            <a:r>
              <a:rPr lang="en-US" sz="2400" smtClean="0">
                <a:latin typeface="Arial" pitchFamily="34" charset="0"/>
              </a:rPr>
              <a:t>Triplet code</a:t>
            </a:r>
          </a:p>
        </p:txBody>
      </p:sp>
      <p:sp>
        <p:nvSpPr>
          <p:cNvPr id="23584" name="Text Box 62"/>
          <p:cNvSpPr txBox="1">
            <a:spLocks noChangeArrowheads="1"/>
          </p:cNvSpPr>
          <p:nvPr/>
        </p:nvSpPr>
        <p:spPr bwMode="auto">
          <a:xfrm>
            <a:off x="8670925" y="41275"/>
            <a:ext cx="488950" cy="457200"/>
          </a:xfrm>
          <a:prstGeom prst="rect">
            <a:avLst/>
          </a:prstGeom>
          <a:noFill/>
          <a:ln w="9525">
            <a:noFill/>
            <a:miter lim="800000"/>
            <a:headEnd/>
            <a:tailEnd/>
          </a:ln>
        </p:spPr>
        <p:txBody>
          <a:bodyPr wrap="none">
            <a:spAutoFit/>
          </a:bodyPr>
          <a:lstStyle/>
          <a:p>
            <a:r>
              <a:rPr lang="en-GB" sz="2400"/>
              <a:t>22</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up)">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wipe(up)">
                                      <p:cBhvr>
                                        <p:cTn id="12" dur="500"/>
                                        <p:tgtEl>
                                          <p:spTgt spid="215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wipe(left)">
                                      <p:cBhvr>
                                        <p:cTn id="17" dur="500"/>
                                        <p:tgtEl>
                                          <p:spTgt spid="215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527"/>
                                        </p:tgtEl>
                                        <p:attrNameLst>
                                          <p:attrName>style.visibility</p:attrName>
                                        </p:attrNameLst>
                                      </p:cBhvr>
                                      <p:to>
                                        <p:strVal val="visible"/>
                                      </p:to>
                                    </p:set>
                                    <p:animEffect transition="in" filter="wipe(up)">
                                      <p:cBhvr>
                                        <p:cTn id="22" dur="500"/>
                                        <p:tgtEl>
                                          <p:spTgt spid="21527"/>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1542"/>
                                        </p:tgtEl>
                                        <p:attrNameLst>
                                          <p:attrName>style.visibility</p:attrName>
                                        </p:attrNameLst>
                                      </p:cBhvr>
                                      <p:to>
                                        <p:strVal val="visible"/>
                                      </p:to>
                                    </p:set>
                                    <p:animEffect transition="in" filter="wipe(up)">
                                      <p:cBhvr>
                                        <p:cTn id="26" dur="500"/>
                                        <p:tgtEl>
                                          <p:spTgt spid="21542"/>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21528"/>
                                        </p:tgtEl>
                                        <p:attrNameLst>
                                          <p:attrName>style.visibility</p:attrName>
                                        </p:attrNameLst>
                                      </p:cBhvr>
                                      <p:to>
                                        <p:strVal val="visible"/>
                                      </p:to>
                                    </p:set>
                                    <p:animEffect transition="in" filter="wipe(up)">
                                      <p:cBhvr>
                                        <p:cTn id="30" dur="500"/>
                                        <p:tgtEl>
                                          <p:spTgt spid="21528"/>
                                        </p:tgtEl>
                                      </p:cBhvr>
                                    </p:animEffect>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21543"/>
                                        </p:tgtEl>
                                        <p:attrNameLst>
                                          <p:attrName>style.visibility</p:attrName>
                                        </p:attrNameLst>
                                      </p:cBhvr>
                                      <p:to>
                                        <p:strVal val="visible"/>
                                      </p:to>
                                    </p:set>
                                    <p:animEffect transition="in" filter="wipe(up)">
                                      <p:cBhvr>
                                        <p:cTn id="34" dur="500"/>
                                        <p:tgtEl>
                                          <p:spTgt spid="21543"/>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21529"/>
                                        </p:tgtEl>
                                        <p:attrNameLst>
                                          <p:attrName>style.visibility</p:attrName>
                                        </p:attrNameLst>
                                      </p:cBhvr>
                                      <p:to>
                                        <p:strVal val="visible"/>
                                      </p:to>
                                    </p:set>
                                    <p:animEffect transition="in" filter="wipe(up)">
                                      <p:cBhvr>
                                        <p:cTn id="38" dur="500"/>
                                        <p:tgtEl>
                                          <p:spTgt spid="21529"/>
                                        </p:tgtEl>
                                      </p:cBhvr>
                                    </p:animEffect>
                                  </p:childTnLst>
                                </p:cTn>
                              </p:par>
                            </p:childTnLst>
                          </p:cTn>
                        </p:par>
                        <p:par>
                          <p:cTn id="39" fill="hold">
                            <p:stCondLst>
                              <p:cond delay="2500"/>
                            </p:stCondLst>
                            <p:childTnLst>
                              <p:par>
                                <p:cTn id="40" presetID="22" presetClass="entr" presetSubtype="1" fill="hold" grpId="0" nodeType="afterEffect">
                                  <p:stCondLst>
                                    <p:cond delay="0"/>
                                  </p:stCondLst>
                                  <p:childTnLst>
                                    <p:set>
                                      <p:cBhvr>
                                        <p:cTn id="41" dur="1" fill="hold">
                                          <p:stCondLst>
                                            <p:cond delay="0"/>
                                          </p:stCondLst>
                                        </p:cTn>
                                        <p:tgtEl>
                                          <p:spTgt spid="21544"/>
                                        </p:tgtEl>
                                        <p:attrNameLst>
                                          <p:attrName>style.visibility</p:attrName>
                                        </p:attrNameLst>
                                      </p:cBhvr>
                                      <p:to>
                                        <p:strVal val="visible"/>
                                      </p:to>
                                    </p:set>
                                    <p:animEffect transition="in" filter="wipe(up)">
                                      <p:cBhvr>
                                        <p:cTn id="42" dur="500"/>
                                        <p:tgtEl>
                                          <p:spTgt spid="21544"/>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21530"/>
                                        </p:tgtEl>
                                        <p:attrNameLst>
                                          <p:attrName>style.visibility</p:attrName>
                                        </p:attrNameLst>
                                      </p:cBhvr>
                                      <p:to>
                                        <p:strVal val="visible"/>
                                      </p:to>
                                    </p:set>
                                    <p:animEffect transition="in" filter="wipe(up)">
                                      <p:cBhvr>
                                        <p:cTn id="46" dur="500"/>
                                        <p:tgtEl>
                                          <p:spTgt spid="21530"/>
                                        </p:tgtEl>
                                      </p:cBhvr>
                                    </p:animEffect>
                                  </p:childTnLst>
                                </p:cTn>
                              </p:par>
                            </p:childTnLst>
                          </p:cTn>
                        </p:par>
                        <p:par>
                          <p:cTn id="47" fill="hold">
                            <p:stCondLst>
                              <p:cond delay="3500"/>
                            </p:stCondLst>
                            <p:childTnLst>
                              <p:par>
                                <p:cTn id="48" presetID="22" presetClass="entr" presetSubtype="1" fill="hold" grpId="0" nodeType="afterEffect">
                                  <p:stCondLst>
                                    <p:cond delay="0"/>
                                  </p:stCondLst>
                                  <p:childTnLst>
                                    <p:set>
                                      <p:cBhvr>
                                        <p:cTn id="49" dur="1" fill="hold">
                                          <p:stCondLst>
                                            <p:cond delay="0"/>
                                          </p:stCondLst>
                                        </p:cTn>
                                        <p:tgtEl>
                                          <p:spTgt spid="21545"/>
                                        </p:tgtEl>
                                        <p:attrNameLst>
                                          <p:attrName>style.visibility</p:attrName>
                                        </p:attrNameLst>
                                      </p:cBhvr>
                                      <p:to>
                                        <p:strVal val="visible"/>
                                      </p:to>
                                    </p:set>
                                    <p:animEffect transition="in" filter="wipe(up)">
                                      <p:cBhvr>
                                        <p:cTn id="50" dur="500"/>
                                        <p:tgtEl>
                                          <p:spTgt spid="21545"/>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21531"/>
                                        </p:tgtEl>
                                        <p:attrNameLst>
                                          <p:attrName>style.visibility</p:attrName>
                                        </p:attrNameLst>
                                      </p:cBhvr>
                                      <p:to>
                                        <p:strVal val="visible"/>
                                      </p:to>
                                    </p:set>
                                    <p:animEffect transition="in" filter="wipe(up)">
                                      <p:cBhvr>
                                        <p:cTn id="54" dur="500"/>
                                        <p:tgtEl>
                                          <p:spTgt spid="21531"/>
                                        </p:tgtEl>
                                      </p:cBhvr>
                                    </p:animEffect>
                                  </p:childTnLst>
                                </p:cTn>
                              </p:par>
                            </p:childTnLst>
                          </p:cTn>
                        </p:par>
                        <p:par>
                          <p:cTn id="55" fill="hold">
                            <p:stCondLst>
                              <p:cond delay="4500"/>
                            </p:stCondLst>
                            <p:childTnLst>
                              <p:par>
                                <p:cTn id="56" presetID="22" presetClass="entr" presetSubtype="1" fill="hold" grpId="0" nodeType="afterEffect">
                                  <p:stCondLst>
                                    <p:cond delay="0"/>
                                  </p:stCondLst>
                                  <p:childTnLst>
                                    <p:set>
                                      <p:cBhvr>
                                        <p:cTn id="57" dur="1" fill="hold">
                                          <p:stCondLst>
                                            <p:cond delay="0"/>
                                          </p:stCondLst>
                                        </p:cTn>
                                        <p:tgtEl>
                                          <p:spTgt spid="21546"/>
                                        </p:tgtEl>
                                        <p:attrNameLst>
                                          <p:attrName>style.visibility</p:attrName>
                                        </p:attrNameLst>
                                      </p:cBhvr>
                                      <p:to>
                                        <p:strVal val="visible"/>
                                      </p:to>
                                    </p:set>
                                    <p:animEffect transition="in" filter="wipe(up)">
                                      <p:cBhvr>
                                        <p:cTn id="58" dur="500"/>
                                        <p:tgtEl>
                                          <p:spTgt spid="21546"/>
                                        </p:tgtEl>
                                      </p:cBhvr>
                                    </p:animEffect>
                                  </p:childTnLst>
                                </p:cTn>
                              </p:par>
                            </p:childTnLst>
                          </p:cTn>
                        </p:par>
                        <p:par>
                          <p:cTn id="59" fill="hold">
                            <p:stCondLst>
                              <p:cond delay="5000"/>
                            </p:stCondLst>
                            <p:childTnLst>
                              <p:par>
                                <p:cTn id="60" presetID="22" presetClass="entr" presetSubtype="1" fill="hold" grpId="0" nodeType="afterEffect">
                                  <p:stCondLst>
                                    <p:cond delay="0"/>
                                  </p:stCondLst>
                                  <p:childTnLst>
                                    <p:set>
                                      <p:cBhvr>
                                        <p:cTn id="61" dur="1" fill="hold">
                                          <p:stCondLst>
                                            <p:cond delay="0"/>
                                          </p:stCondLst>
                                        </p:cTn>
                                        <p:tgtEl>
                                          <p:spTgt spid="21532"/>
                                        </p:tgtEl>
                                        <p:attrNameLst>
                                          <p:attrName>style.visibility</p:attrName>
                                        </p:attrNameLst>
                                      </p:cBhvr>
                                      <p:to>
                                        <p:strVal val="visible"/>
                                      </p:to>
                                    </p:set>
                                    <p:animEffect transition="in" filter="wipe(up)">
                                      <p:cBhvr>
                                        <p:cTn id="62" dur="500"/>
                                        <p:tgtEl>
                                          <p:spTgt spid="21532"/>
                                        </p:tgtEl>
                                      </p:cBhvr>
                                    </p:animEffect>
                                  </p:childTnLst>
                                </p:cTn>
                              </p:par>
                            </p:childTnLst>
                          </p:cTn>
                        </p:par>
                        <p:par>
                          <p:cTn id="63" fill="hold">
                            <p:stCondLst>
                              <p:cond delay="5500"/>
                            </p:stCondLst>
                            <p:childTnLst>
                              <p:par>
                                <p:cTn id="64" presetID="22" presetClass="entr" presetSubtype="1" fill="hold" grpId="0" nodeType="afterEffect">
                                  <p:stCondLst>
                                    <p:cond delay="0"/>
                                  </p:stCondLst>
                                  <p:childTnLst>
                                    <p:set>
                                      <p:cBhvr>
                                        <p:cTn id="65" dur="1" fill="hold">
                                          <p:stCondLst>
                                            <p:cond delay="0"/>
                                          </p:stCondLst>
                                        </p:cTn>
                                        <p:tgtEl>
                                          <p:spTgt spid="21547"/>
                                        </p:tgtEl>
                                        <p:attrNameLst>
                                          <p:attrName>style.visibility</p:attrName>
                                        </p:attrNameLst>
                                      </p:cBhvr>
                                      <p:to>
                                        <p:strVal val="visible"/>
                                      </p:to>
                                    </p:set>
                                    <p:animEffect transition="in" filter="wipe(up)">
                                      <p:cBhvr>
                                        <p:cTn id="66" dur="500"/>
                                        <p:tgtEl>
                                          <p:spTgt spid="21547"/>
                                        </p:tgtEl>
                                      </p:cBhvr>
                                    </p:animEffect>
                                  </p:childTnLst>
                                </p:cTn>
                              </p:par>
                            </p:childTnLst>
                          </p:cTn>
                        </p:par>
                        <p:par>
                          <p:cTn id="67" fill="hold">
                            <p:stCondLst>
                              <p:cond delay="6000"/>
                            </p:stCondLst>
                            <p:childTnLst>
                              <p:par>
                                <p:cTn id="68" presetID="22" presetClass="entr" presetSubtype="1" fill="hold" grpId="0" nodeType="afterEffect">
                                  <p:stCondLst>
                                    <p:cond delay="0"/>
                                  </p:stCondLst>
                                  <p:childTnLst>
                                    <p:set>
                                      <p:cBhvr>
                                        <p:cTn id="69" dur="1" fill="hold">
                                          <p:stCondLst>
                                            <p:cond delay="0"/>
                                          </p:stCondLst>
                                        </p:cTn>
                                        <p:tgtEl>
                                          <p:spTgt spid="21533"/>
                                        </p:tgtEl>
                                        <p:attrNameLst>
                                          <p:attrName>style.visibility</p:attrName>
                                        </p:attrNameLst>
                                      </p:cBhvr>
                                      <p:to>
                                        <p:strVal val="visible"/>
                                      </p:to>
                                    </p:set>
                                    <p:animEffect transition="in" filter="wipe(up)">
                                      <p:cBhvr>
                                        <p:cTn id="70" dur="500"/>
                                        <p:tgtEl>
                                          <p:spTgt spid="21533"/>
                                        </p:tgtEl>
                                      </p:cBhvr>
                                    </p:animEffect>
                                  </p:childTnLst>
                                </p:cTn>
                              </p:par>
                            </p:childTnLst>
                          </p:cTn>
                        </p:par>
                        <p:par>
                          <p:cTn id="71" fill="hold">
                            <p:stCondLst>
                              <p:cond delay="6500"/>
                            </p:stCondLst>
                            <p:childTnLst>
                              <p:par>
                                <p:cTn id="72" presetID="22" presetClass="entr" presetSubtype="1" fill="hold" grpId="0" nodeType="afterEffect">
                                  <p:stCondLst>
                                    <p:cond delay="0"/>
                                  </p:stCondLst>
                                  <p:childTnLst>
                                    <p:set>
                                      <p:cBhvr>
                                        <p:cTn id="73" dur="1" fill="hold">
                                          <p:stCondLst>
                                            <p:cond delay="0"/>
                                          </p:stCondLst>
                                        </p:cTn>
                                        <p:tgtEl>
                                          <p:spTgt spid="21548"/>
                                        </p:tgtEl>
                                        <p:attrNameLst>
                                          <p:attrName>style.visibility</p:attrName>
                                        </p:attrNameLst>
                                      </p:cBhvr>
                                      <p:to>
                                        <p:strVal val="visible"/>
                                      </p:to>
                                    </p:set>
                                    <p:animEffect transition="in" filter="wipe(up)">
                                      <p:cBhvr>
                                        <p:cTn id="74" dur="500"/>
                                        <p:tgtEl>
                                          <p:spTgt spid="21548"/>
                                        </p:tgtEl>
                                      </p:cBhvr>
                                    </p:animEffect>
                                  </p:childTnLst>
                                </p:cTn>
                              </p:par>
                            </p:childTnLst>
                          </p:cTn>
                        </p:par>
                        <p:par>
                          <p:cTn id="75" fill="hold">
                            <p:stCondLst>
                              <p:cond delay="7000"/>
                            </p:stCondLst>
                            <p:childTnLst>
                              <p:par>
                                <p:cTn id="76" presetID="22" presetClass="entr" presetSubtype="1" fill="hold" grpId="0" nodeType="afterEffect">
                                  <p:stCondLst>
                                    <p:cond delay="0"/>
                                  </p:stCondLst>
                                  <p:childTnLst>
                                    <p:set>
                                      <p:cBhvr>
                                        <p:cTn id="77" dur="1" fill="hold">
                                          <p:stCondLst>
                                            <p:cond delay="0"/>
                                          </p:stCondLst>
                                        </p:cTn>
                                        <p:tgtEl>
                                          <p:spTgt spid="21534"/>
                                        </p:tgtEl>
                                        <p:attrNameLst>
                                          <p:attrName>style.visibility</p:attrName>
                                        </p:attrNameLst>
                                      </p:cBhvr>
                                      <p:to>
                                        <p:strVal val="visible"/>
                                      </p:to>
                                    </p:set>
                                    <p:animEffect transition="in" filter="wipe(up)">
                                      <p:cBhvr>
                                        <p:cTn id="78" dur="500"/>
                                        <p:tgtEl>
                                          <p:spTgt spid="21534"/>
                                        </p:tgtEl>
                                      </p:cBhvr>
                                    </p:animEffect>
                                  </p:childTnLst>
                                </p:cTn>
                              </p:par>
                            </p:childTnLst>
                          </p:cTn>
                        </p:par>
                        <p:par>
                          <p:cTn id="79" fill="hold">
                            <p:stCondLst>
                              <p:cond delay="7500"/>
                            </p:stCondLst>
                            <p:childTnLst>
                              <p:par>
                                <p:cTn id="80" presetID="22" presetClass="entr" presetSubtype="1" fill="hold" grpId="0" nodeType="afterEffect">
                                  <p:stCondLst>
                                    <p:cond delay="0"/>
                                  </p:stCondLst>
                                  <p:childTnLst>
                                    <p:set>
                                      <p:cBhvr>
                                        <p:cTn id="81" dur="1" fill="hold">
                                          <p:stCondLst>
                                            <p:cond delay="0"/>
                                          </p:stCondLst>
                                        </p:cTn>
                                        <p:tgtEl>
                                          <p:spTgt spid="21549"/>
                                        </p:tgtEl>
                                        <p:attrNameLst>
                                          <p:attrName>style.visibility</p:attrName>
                                        </p:attrNameLst>
                                      </p:cBhvr>
                                      <p:to>
                                        <p:strVal val="visible"/>
                                      </p:to>
                                    </p:set>
                                    <p:animEffect transition="in" filter="wipe(up)">
                                      <p:cBhvr>
                                        <p:cTn id="82" dur="500"/>
                                        <p:tgtEl>
                                          <p:spTgt spid="2154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1552"/>
                                        </p:tgtEl>
                                        <p:attrNameLst>
                                          <p:attrName>style.visibility</p:attrName>
                                        </p:attrNameLst>
                                      </p:cBhvr>
                                      <p:to>
                                        <p:strVal val="visible"/>
                                      </p:to>
                                    </p:set>
                                    <p:animEffect transition="in" filter="wipe(up)">
                                      <p:cBhvr>
                                        <p:cTn id="87" dur="500"/>
                                        <p:tgtEl>
                                          <p:spTgt spid="21552"/>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499"/>
                                          </p:stCondLst>
                                        </p:cTn>
                                        <p:tgtEl>
                                          <p:spTgt spid="21519"/>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499"/>
                                          </p:stCondLst>
                                        </p:cTn>
                                        <p:tgtEl>
                                          <p:spTgt spid="21522"/>
                                        </p:tgtEl>
                                        <p:attrNameLst>
                                          <p:attrName>style.visibility</p:attrName>
                                        </p:attrNameLst>
                                      </p:cBhvr>
                                      <p:to>
                                        <p:strVal val="visible"/>
                                      </p:to>
                                    </p:set>
                                  </p:childTnLst>
                                </p:cTn>
                              </p:par>
                            </p:childTnLst>
                          </p:cTn>
                        </p:par>
                        <p:par>
                          <p:cTn id="95" fill="hold">
                            <p:stCondLst>
                              <p:cond delay="1000"/>
                            </p:stCondLst>
                            <p:childTnLst>
                              <p:par>
                                <p:cTn id="96" presetID="1" presetClass="entr" presetSubtype="0" fill="hold" grpId="0" nodeType="afterEffect">
                                  <p:stCondLst>
                                    <p:cond delay="0"/>
                                  </p:stCondLst>
                                  <p:childTnLst>
                                    <p:set>
                                      <p:cBhvr>
                                        <p:cTn id="97" dur="1" fill="hold">
                                          <p:stCondLst>
                                            <p:cond delay="499"/>
                                          </p:stCondLst>
                                        </p:cTn>
                                        <p:tgtEl>
                                          <p:spTgt spid="21525"/>
                                        </p:tgtEl>
                                        <p:attrNameLst>
                                          <p:attrName>style.visibility</p:attrName>
                                        </p:attrNameLst>
                                      </p:cBhvr>
                                      <p:to>
                                        <p:strVal val="visible"/>
                                      </p:to>
                                    </p:set>
                                  </p:childTnLst>
                                </p:cTn>
                              </p:par>
                            </p:childTnLst>
                          </p:cTn>
                        </p:par>
                        <p:par>
                          <p:cTn id="98" fill="hold">
                            <p:stCondLst>
                              <p:cond delay="1500"/>
                            </p:stCondLst>
                            <p:childTnLst>
                              <p:par>
                                <p:cTn id="99" presetID="1" presetClass="entr" presetSubtype="0" fill="hold" grpId="0" nodeType="afterEffect">
                                  <p:stCondLst>
                                    <p:cond delay="0"/>
                                  </p:stCondLst>
                                  <p:childTnLst>
                                    <p:set>
                                      <p:cBhvr>
                                        <p:cTn id="100" dur="1" fill="hold">
                                          <p:stCondLst>
                                            <p:cond delay="499"/>
                                          </p:stCondLst>
                                        </p:cTn>
                                        <p:tgtEl>
                                          <p:spTgt spid="21535"/>
                                        </p:tgtEl>
                                        <p:attrNameLst>
                                          <p:attrName>style.visibility</p:attrName>
                                        </p:attrNameLst>
                                      </p:cBhvr>
                                      <p:to>
                                        <p:strVal val="visible"/>
                                      </p:to>
                                    </p:set>
                                  </p:childTnLst>
                                </p:cTn>
                              </p:par>
                            </p:childTnLst>
                          </p:cTn>
                        </p:par>
                        <p:par>
                          <p:cTn id="101" fill="hold">
                            <p:stCondLst>
                              <p:cond delay="2000"/>
                            </p:stCondLst>
                            <p:childTnLst>
                              <p:par>
                                <p:cTn id="102" presetID="1" presetClass="entr" presetSubtype="0" fill="hold" grpId="0" nodeType="afterEffect">
                                  <p:stCondLst>
                                    <p:cond delay="0"/>
                                  </p:stCondLst>
                                  <p:childTnLst>
                                    <p:set>
                                      <p:cBhvr>
                                        <p:cTn id="103" dur="1" fill="hold">
                                          <p:stCondLst>
                                            <p:cond delay="499"/>
                                          </p:stCondLst>
                                        </p:cTn>
                                        <p:tgtEl>
                                          <p:spTgt spid="21536"/>
                                        </p:tgtEl>
                                        <p:attrNameLst>
                                          <p:attrName>style.visibility</p:attrName>
                                        </p:attrNameLst>
                                      </p:cBhvr>
                                      <p:to>
                                        <p:strVal val="visible"/>
                                      </p:to>
                                    </p:set>
                                  </p:childTnLst>
                                </p:cTn>
                              </p:par>
                            </p:childTnLst>
                          </p:cTn>
                        </p:par>
                        <p:par>
                          <p:cTn id="104" fill="hold">
                            <p:stCondLst>
                              <p:cond delay="2500"/>
                            </p:stCondLst>
                            <p:childTnLst>
                              <p:par>
                                <p:cTn id="105" presetID="1" presetClass="entr" presetSubtype="0" fill="hold" grpId="0" nodeType="afterEffect">
                                  <p:stCondLst>
                                    <p:cond delay="0"/>
                                  </p:stCondLst>
                                  <p:childTnLst>
                                    <p:set>
                                      <p:cBhvr>
                                        <p:cTn id="106" dur="1" fill="hold">
                                          <p:stCondLst>
                                            <p:cond delay="499"/>
                                          </p:stCondLst>
                                        </p:cTn>
                                        <p:tgtEl>
                                          <p:spTgt spid="21537"/>
                                        </p:tgtEl>
                                        <p:attrNameLst>
                                          <p:attrName>style.visibility</p:attrName>
                                        </p:attrNameLst>
                                      </p:cBhvr>
                                      <p:to>
                                        <p:strVal val="visible"/>
                                      </p:to>
                                    </p:set>
                                  </p:childTnLst>
                                </p:cTn>
                              </p:par>
                            </p:childTnLst>
                          </p:cTn>
                        </p:par>
                        <p:par>
                          <p:cTn id="107" fill="hold">
                            <p:stCondLst>
                              <p:cond delay="3000"/>
                            </p:stCondLst>
                            <p:childTnLst>
                              <p:par>
                                <p:cTn id="108" presetID="1" presetClass="entr" presetSubtype="0" fill="hold" grpId="0" nodeType="afterEffect">
                                  <p:stCondLst>
                                    <p:cond delay="0"/>
                                  </p:stCondLst>
                                  <p:childTnLst>
                                    <p:set>
                                      <p:cBhvr>
                                        <p:cTn id="109" dur="1" fill="hold">
                                          <p:stCondLst>
                                            <p:cond delay="499"/>
                                          </p:stCondLst>
                                        </p:cTn>
                                        <p:tgtEl>
                                          <p:spTgt spid="21538"/>
                                        </p:tgtEl>
                                        <p:attrNameLst>
                                          <p:attrName>style.visibility</p:attrName>
                                        </p:attrNameLst>
                                      </p:cBhvr>
                                      <p:to>
                                        <p:strVal val="visible"/>
                                      </p:to>
                                    </p:set>
                                  </p:childTnLst>
                                </p:cTn>
                              </p:par>
                            </p:childTnLst>
                          </p:cTn>
                        </p:par>
                        <p:par>
                          <p:cTn id="110" fill="hold">
                            <p:stCondLst>
                              <p:cond delay="3500"/>
                            </p:stCondLst>
                            <p:childTnLst>
                              <p:par>
                                <p:cTn id="111" presetID="1" presetClass="entr" presetSubtype="0" fill="hold" grpId="0" nodeType="afterEffect">
                                  <p:stCondLst>
                                    <p:cond delay="0"/>
                                  </p:stCondLst>
                                  <p:childTnLst>
                                    <p:set>
                                      <p:cBhvr>
                                        <p:cTn id="112" dur="1" fill="hold">
                                          <p:stCondLst>
                                            <p:cond delay="499"/>
                                          </p:stCondLst>
                                        </p:cTn>
                                        <p:tgtEl>
                                          <p:spTgt spid="21539"/>
                                        </p:tgtEl>
                                        <p:attrNameLst>
                                          <p:attrName>style.visibility</p:attrName>
                                        </p:attrNameLst>
                                      </p:cBhvr>
                                      <p:to>
                                        <p:strVal val="visible"/>
                                      </p:to>
                                    </p:set>
                                  </p:childTnLst>
                                </p:cTn>
                              </p:par>
                            </p:childTnLst>
                          </p:cTn>
                        </p:par>
                        <p:par>
                          <p:cTn id="113" fill="hold">
                            <p:stCondLst>
                              <p:cond delay="4000"/>
                            </p:stCondLst>
                            <p:childTnLst>
                              <p:par>
                                <p:cTn id="114" presetID="9" presetClass="entr" presetSubtype="0" fill="hold" nodeType="after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dissolve">
                                      <p:cBhvr>
                                        <p:cTn id="1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07" grpId="0" autoUpdateAnimBg="0"/>
      <p:bldP spid="21508" grpId="0" autoUpdateAnimBg="0"/>
      <p:bldP spid="21527" grpId="0" animBg="1"/>
      <p:bldP spid="21528" grpId="0" animBg="1"/>
      <p:bldP spid="21529" grpId="0" animBg="1"/>
      <p:bldP spid="21530" grpId="0" animBg="1"/>
      <p:bldP spid="21531" grpId="0" animBg="1"/>
      <p:bldP spid="21532" grpId="0" animBg="1"/>
      <p:bldP spid="21533" grpId="0" animBg="1"/>
      <p:bldP spid="21534" grpId="0" animBg="1"/>
      <p:bldP spid="21519" grpId="0" autoUpdateAnimBg="0"/>
      <p:bldP spid="21522" grpId="0" autoUpdateAnimBg="0"/>
      <p:bldP spid="21525" grpId="0" autoUpdateAnimBg="0"/>
      <p:bldP spid="21535" grpId="0" autoUpdateAnimBg="0"/>
      <p:bldP spid="21536" grpId="0" autoUpdateAnimBg="0"/>
      <p:bldP spid="21537" grpId="0" autoUpdateAnimBg="0"/>
      <p:bldP spid="21538" grpId="0" autoUpdateAnimBg="0"/>
      <p:bldP spid="21539" grpId="0" autoUpdateAnimBg="0"/>
      <p:bldP spid="21542" grpId="0" autoUpdateAnimBg="0"/>
      <p:bldP spid="21543" grpId="0" autoUpdateAnimBg="0"/>
      <p:bldP spid="21544" grpId="0" autoUpdateAnimBg="0"/>
      <p:bldP spid="21545" grpId="0" autoUpdateAnimBg="0"/>
      <p:bldP spid="21546" grpId="0" autoUpdateAnimBg="0"/>
      <p:bldP spid="21547" grpId="0" autoUpdateAnimBg="0"/>
      <p:bldP spid="21548" grpId="0" autoUpdateAnimBg="0"/>
      <p:bldP spid="21549" grpId="0" autoUpdateAnimBg="0"/>
      <p:bldP spid="21552"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u="sng" smtClean="0"/>
              <a:t>mRNA Codons and Associated Amino Acids</a:t>
            </a:r>
            <a:endParaRPr lang="en-US" sz="2800" smtClean="0"/>
          </a:p>
        </p:txBody>
      </p:sp>
      <p:pic>
        <p:nvPicPr>
          <p:cNvPr id="33795" name="Picture 4"/>
          <p:cNvPicPr>
            <a:picLocks noChangeAspect="1" noChangeArrowheads="1"/>
          </p:cNvPicPr>
          <p:nvPr/>
        </p:nvPicPr>
        <p:blipFill>
          <a:blip r:embed="rId2" cstate="print"/>
          <a:srcRect t="8200" b="4921"/>
          <a:stretch>
            <a:fillRect/>
          </a:stretch>
        </p:blipFill>
        <p:spPr bwMode="auto">
          <a:xfrm>
            <a:off x="152400" y="685800"/>
            <a:ext cx="8829675" cy="61341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52400"/>
            <a:ext cx="7772400" cy="533400"/>
          </a:xfrm>
        </p:spPr>
        <p:txBody>
          <a:bodyPr/>
          <a:lstStyle/>
          <a:p>
            <a:pPr eaLnBrk="1" hangingPunct="1"/>
            <a:r>
              <a:rPr lang="en-US" sz="2800" smtClean="0"/>
              <a:t>Reading the Genetic Code</a:t>
            </a:r>
          </a:p>
        </p:txBody>
      </p:sp>
      <p:sp>
        <p:nvSpPr>
          <p:cNvPr id="37891" name="Rectangle 3"/>
          <p:cNvSpPr>
            <a:spLocks noGrp="1" noChangeArrowheads="1"/>
          </p:cNvSpPr>
          <p:nvPr>
            <p:ph type="body" idx="1"/>
          </p:nvPr>
        </p:nvSpPr>
        <p:spPr>
          <a:xfrm>
            <a:off x="685800" y="838200"/>
            <a:ext cx="7772400" cy="5257800"/>
          </a:xfrm>
        </p:spPr>
        <p:txBody>
          <a:bodyPr/>
          <a:lstStyle/>
          <a:p>
            <a:pPr eaLnBrk="1" hangingPunct="1">
              <a:lnSpc>
                <a:spcPct val="95000"/>
              </a:lnSpc>
              <a:spcBef>
                <a:spcPct val="15000"/>
              </a:spcBef>
            </a:pPr>
            <a:r>
              <a:rPr lang="en-US" sz="2400" smtClean="0"/>
              <a:t>Suppose we want to determine the amino acids coded for in the following section of a mRNA</a:t>
            </a:r>
          </a:p>
          <a:p>
            <a:pPr eaLnBrk="1" hangingPunct="1">
              <a:lnSpc>
                <a:spcPct val="95000"/>
              </a:lnSpc>
              <a:spcBef>
                <a:spcPct val="15000"/>
              </a:spcBef>
              <a:buFontTx/>
              <a:buNone/>
            </a:pPr>
            <a:endParaRPr lang="en-US" sz="2400" smtClean="0"/>
          </a:p>
          <a:p>
            <a:pPr eaLnBrk="1" hangingPunct="1">
              <a:lnSpc>
                <a:spcPct val="95000"/>
              </a:lnSpc>
              <a:spcBef>
                <a:spcPct val="15000"/>
              </a:spcBef>
              <a:buFontTx/>
              <a:buNone/>
            </a:pPr>
            <a:r>
              <a:rPr lang="en-US" sz="2400" smtClean="0"/>
              <a:t>		5’</a:t>
            </a:r>
            <a:r>
              <a:rPr lang="en-US" sz="2400" smtClean="0">
                <a:cs typeface="Times New Roman" pitchFamily="18" charset="0"/>
              </a:rPr>
              <a:t>—</a:t>
            </a:r>
            <a:r>
              <a:rPr lang="en-US" sz="2400" smtClean="0"/>
              <a:t>CCU </a:t>
            </a:r>
            <a:r>
              <a:rPr lang="en-US" sz="2400" smtClean="0">
                <a:cs typeface="Times New Roman" pitchFamily="18" charset="0"/>
              </a:rPr>
              <a:t>—</a:t>
            </a:r>
            <a:r>
              <a:rPr lang="en-US" sz="2400" smtClean="0">
                <a:cs typeface="Arial" charset="0"/>
              </a:rPr>
              <a:t>AGC</a:t>
            </a:r>
            <a:r>
              <a:rPr lang="en-US" sz="2400" smtClean="0">
                <a:cs typeface="Times New Roman" pitchFamily="18" charset="0"/>
              </a:rPr>
              <a:t>—</a:t>
            </a:r>
            <a:r>
              <a:rPr lang="en-US" sz="2400" smtClean="0">
                <a:cs typeface="Arial" charset="0"/>
              </a:rPr>
              <a:t>GGA</a:t>
            </a:r>
            <a:r>
              <a:rPr lang="en-US" sz="2400" smtClean="0">
                <a:cs typeface="Times New Roman" pitchFamily="18" charset="0"/>
              </a:rPr>
              <a:t>—</a:t>
            </a:r>
            <a:r>
              <a:rPr lang="en-US" sz="2400" smtClean="0">
                <a:cs typeface="Arial" charset="0"/>
              </a:rPr>
              <a:t>CUU</a:t>
            </a:r>
            <a:r>
              <a:rPr lang="en-US" sz="2400" smtClean="0">
                <a:cs typeface="Times New Roman" pitchFamily="18" charset="0"/>
              </a:rPr>
              <a:t>—3’</a:t>
            </a:r>
          </a:p>
          <a:p>
            <a:pPr eaLnBrk="1" hangingPunct="1">
              <a:lnSpc>
                <a:spcPct val="95000"/>
              </a:lnSpc>
              <a:spcBef>
                <a:spcPct val="15000"/>
              </a:spcBef>
              <a:buFontTx/>
              <a:buNone/>
            </a:pPr>
            <a:endParaRPr lang="en-US" sz="2400" smtClean="0">
              <a:cs typeface="Arial" charset="0"/>
            </a:endParaRPr>
          </a:p>
          <a:p>
            <a:pPr eaLnBrk="1" hangingPunct="1">
              <a:lnSpc>
                <a:spcPct val="95000"/>
              </a:lnSpc>
              <a:spcBef>
                <a:spcPct val="15000"/>
              </a:spcBef>
            </a:pPr>
            <a:r>
              <a:rPr lang="en-US" sz="2400" smtClean="0">
                <a:cs typeface="Arial" charset="0"/>
              </a:rPr>
              <a:t>According to the genetic code, the amino acids for these codons are:</a:t>
            </a:r>
          </a:p>
          <a:p>
            <a:pPr eaLnBrk="1" hangingPunct="1">
              <a:lnSpc>
                <a:spcPct val="95000"/>
              </a:lnSpc>
              <a:spcBef>
                <a:spcPct val="15000"/>
              </a:spcBef>
            </a:pPr>
            <a:endParaRPr lang="en-US" sz="2400" smtClean="0">
              <a:cs typeface="Arial" charset="0"/>
            </a:endParaRPr>
          </a:p>
          <a:p>
            <a:pPr eaLnBrk="1" hangingPunct="1">
              <a:lnSpc>
                <a:spcPct val="95000"/>
              </a:lnSpc>
              <a:spcBef>
                <a:spcPct val="15000"/>
              </a:spcBef>
              <a:buFontTx/>
              <a:buNone/>
            </a:pPr>
            <a:r>
              <a:rPr lang="en-US" sz="2400" smtClean="0">
                <a:cs typeface="Arial" charset="0"/>
              </a:rPr>
              <a:t>		CCU = Proline	AGC = Serine  </a:t>
            </a:r>
          </a:p>
          <a:p>
            <a:pPr eaLnBrk="1" hangingPunct="1">
              <a:lnSpc>
                <a:spcPct val="95000"/>
              </a:lnSpc>
              <a:spcBef>
                <a:spcPct val="15000"/>
              </a:spcBef>
              <a:buFontTx/>
              <a:buNone/>
            </a:pPr>
            <a:r>
              <a:rPr lang="en-US" sz="2400" smtClean="0">
                <a:cs typeface="Arial" charset="0"/>
              </a:rPr>
              <a:t>		GGA = Glycine  	CUU = Leucine</a:t>
            </a:r>
          </a:p>
          <a:p>
            <a:pPr eaLnBrk="1" hangingPunct="1">
              <a:lnSpc>
                <a:spcPct val="95000"/>
              </a:lnSpc>
              <a:spcBef>
                <a:spcPct val="15000"/>
              </a:spcBef>
              <a:buFontTx/>
              <a:buNone/>
            </a:pPr>
            <a:endParaRPr lang="en-US" sz="2400" smtClean="0">
              <a:cs typeface="Arial" charset="0"/>
            </a:endParaRPr>
          </a:p>
          <a:p>
            <a:pPr eaLnBrk="1" hangingPunct="1">
              <a:lnSpc>
                <a:spcPct val="95000"/>
              </a:lnSpc>
              <a:spcBef>
                <a:spcPct val="15000"/>
              </a:spcBef>
            </a:pPr>
            <a:r>
              <a:rPr lang="en-US" sz="2400" smtClean="0">
                <a:cs typeface="Arial" charset="0"/>
              </a:rPr>
              <a:t>The mRNA section codes for the amino acid sequence of   Pro</a:t>
            </a:r>
            <a:r>
              <a:rPr lang="en-US" sz="2400" smtClean="0">
                <a:cs typeface="Times New Roman" pitchFamily="18" charset="0"/>
              </a:rPr>
              <a:t>—</a:t>
            </a:r>
            <a:r>
              <a:rPr lang="en-US" sz="2400" smtClean="0">
                <a:cs typeface="Arial" charset="0"/>
              </a:rPr>
              <a:t>Ser</a:t>
            </a:r>
            <a:r>
              <a:rPr lang="en-US" sz="2400" smtClean="0">
                <a:cs typeface="Times New Roman" pitchFamily="18" charset="0"/>
              </a:rPr>
              <a:t>—</a:t>
            </a:r>
            <a:r>
              <a:rPr lang="en-US" sz="2400" smtClean="0">
                <a:cs typeface="Arial" charset="0"/>
              </a:rPr>
              <a:t>Gly</a:t>
            </a:r>
            <a:r>
              <a:rPr lang="en-US" sz="2400" smtClean="0">
                <a:cs typeface="Times New Roman" pitchFamily="18" charset="0"/>
              </a:rPr>
              <a:t>—</a:t>
            </a:r>
            <a:r>
              <a:rPr lang="en-US" sz="2400" smtClean="0">
                <a:cs typeface="Arial" charset="0"/>
              </a:rPr>
              <a:t>Leu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ssolve">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dissolve">
                                      <p:cBhvr>
                                        <p:cTn id="12" dur="500"/>
                                        <p:tgtEl>
                                          <p:spTgt spid="378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1">
                                            <p:txEl>
                                              <p:pRg st="4" end="4"/>
                                            </p:txEl>
                                          </p:spTgt>
                                        </p:tgtEl>
                                        <p:attrNameLst>
                                          <p:attrName>style.visibility</p:attrName>
                                        </p:attrNameLst>
                                      </p:cBhvr>
                                      <p:to>
                                        <p:strVal val="visible"/>
                                      </p:to>
                                    </p:set>
                                    <p:animEffect transition="in" filter="dissolve">
                                      <p:cBhvr>
                                        <p:cTn id="17" dur="500"/>
                                        <p:tgtEl>
                                          <p:spTgt spid="3789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1">
                                            <p:txEl>
                                              <p:pRg st="6" end="6"/>
                                            </p:txEl>
                                          </p:spTgt>
                                        </p:tgtEl>
                                        <p:attrNameLst>
                                          <p:attrName>style.visibility</p:attrName>
                                        </p:attrNameLst>
                                      </p:cBhvr>
                                      <p:to>
                                        <p:strVal val="visible"/>
                                      </p:to>
                                    </p:set>
                                    <p:animEffect transition="in" filter="dissolve">
                                      <p:cBhvr>
                                        <p:cTn id="22" dur="500"/>
                                        <p:tgtEl>
                                          <p:spTgt spid="3789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891">
                                            <p:txEl>
                                              <p:pRg st="7" end="7"/>
                                            </p:txEl>
                                          </p:spTgt>
                                        </p:tgtEl>
                                        <p:attrNameLst>
                                          <p:attrName>style.visibility</p:attrName>
                                        </p:attrNameLst>
                                      </p:cBhvr>
                                      <p:to>
                                        <p:strVal val="visible"/>
                                      </p:to>
                                    </p:set>
                                    <p:animEffect transition="in" filter="dissolve">
                                      <p:cBhvr>
                                        <p:cTn id="27" dur="500"/>
                                        <p:tgtEl>
                                          <p:spTgt spid="3789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7891">
                                            <p:txEl>
                                              <p:pRg st="9" end="9"/>
                                            </p:txEl>
                                          </p:spTgt>
                                        </p:tgtEl>
                                        <p:attrNameLst>
                                          <p:attrName>style.visibility</p:attrName>
                                        </p:attrNameLst>
                                      </p:cBhvr>
                                      <p:to>
                                        <p:strVal val="visible"/>
                                      </p:to>
                                    </p:set>
                                    <p:animEffect transition="in" filter="dissolve">
                                      <p:cBhvr>
                                        <p:cTn id="32" dur="500"/>
                                        <p:tgtEl>
                                          <p:spTgt spid="378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Translation and tRNA Activation</a:t>
            </a:r>
          </a:p>
        </p:txBody>
      </p:sp>
      <p:sp>
        <p:nvSpPr>
          <p:cNvPr id="38915" name="Rectangle 3"/>
          <p:cNvSpPr>
            <a:spLocks noGrp="1" noChangeArrowheads="1"/>
          </p:cNvSpPr>
          <p:nvPr>
            <p:ph type="body" idx="1"/>
          </p:nvPr>
        </p:nvSpPr>
        <p:spPr>
          <a:xfrm>
            <a:off x="152400" y="914400"/>
            <a:ext cx="4495800" cy="5791200"/>
          </a:xfrm>
        </p:spPr>
        <p:txBody>
          <a:bodyPr/>
          <a:lstStyle/>
          <a:p>
            <a:pPr eaLnBrk="1" hangingPunct="1"/>
            <a:r>
              <a:rPr lang="en-US" sz="2400" smtClean="0"/>
              <a:t>Once the DNA has been transcribed to mRNA, the codons must be tranlated to the amino acid sequence of the protein</a:t>
            </a:r>
          </a:p>
          <a:p>
            <a:pPr eaLnBrk="1" hangingPunct="1"/>
            <a:r>
              <a:rPr lang="en-US" sz="2400" smtClean="0"/>
              <a:t>The first step in</a:t>
            </a:r>
            <a:r>
              <a:rPr lang="en-US" sz="2400" b="1" smtClean="0"/>
              <a:t> translation</a:t>
            </a:r>
            <a:r>
              <a:rPr lang="en-US" sz="2400" smtClean="0"/>
              <a:t> is activation of the tRNA</a:t>
            </a:r>
          </a:p>
          <a:p>
            <a:pPr eaLnBrk="1" hangingPunct="1"/>
            <a:r>
              <a:rPr lang="en-US" sz="2400" smtClean="0"/>
              <a:t>Each tRNA has a  triplet called an </a:t>
            </a:r>
            <a:r>
              <a:rPr lang="en-US" sz="2400" b="1" smtClean="0"/>
              <a:t>anticodon</a:t>
            </a:r>
            <a:r>
              <a:rPr lang="en-US" sz="2400" smtClean="0"/>
              <a:t> that complements a codon on mRNA</a:t>
            </a:r>
          </a:p>
          <a:p>
            <a:pPr eaLnBrk="1" hangingPunct="1"/>
            <a:r>
              <a:rPr lang="en-US" sz="2400" smtClean="0"/>
              <a:t>A </a:t>
            </a:r>
            <a:r>
              <a:rPr lang="en-US" sz="2400" i="1" smtClean="0"/>
              <a:t>synthetase</a:t>
            </a:r>
            <a:r>
              <a:rPr lang="en-US" sz="2400" smtClean="0"/>
              <a:t> uses ATP hydrolysis to attach an amino acid to a specific tRNA</a:t>
            </a:r>
          </a:p>
        </p:txBody>
      </p:sp>
      <p:pic>
        <p:nvPicPr>
          <p:cNvPr id="35844" name="Picture 4"/>
          <p:cNvPicPr>
            <a:picLocks noChangeAspect="1" noChangeArrowheads="1"/>
          </p:cNvPicPr>
          <p:nvPr/>
        </p:nvPicPr>
        <p:blipFill>
          <a:blip r:embed="rId3" cstate="print"/>
          <a:srcRect l="17111" r="18428" b="4100"/>
          <a:stretch>
            <a:fillRect/>
          </a:stretch>
        </p:blipFill>
        <p:spPr bwMode="auto">
          <a:xfrm>
            <a:off x="4664075" y="838200"/>
            <a:ext cx="4479925" cy="5348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76200"/>
            <a:ext cx="7772400" cy="457200"/>
          </a:xfrm>
        </p:spPr>
        <p:txBody>
          <a:bodyPr>
            <a:normAutofit fontScale="90000"/>
          </a:bodyPr>
          <a:lstStyle/>
          <a:p>
            <a:pPr eaLnBrk="1" hangingPunct="1"/>
            <a:r>
              <a:rPr lang="en-US" sz="2800" smtClean="0"/>
              <a:t>Initiation and Translocation</a:t>
            </a:r>
          </a:p>
        </p:txBody>
      </p:sp>
      <p:sp>
        <p:nvSpPr>
          <p:cNvPr id="39939" name="Rectangle 3"/>
          <p:cNvSpPr>
            <a:spLocks noGrp="1" noChangeArrowheads="1"/>
          </p:cNvSpPr>
          <p:nvPr>
            <p:ph type="body" idx="1"/>
          </p:nvPr>
        </p:nvSpPr>
        <p:spPr>
          <a:xfrm>
            <a:off x="381000" y="533400"/>
            <a:ext cx="8382000" cy="4267200"/>
          </a:xfrm>
        </p:spPr>
        <p:txBody>
          <a:bodyPr>
            <a:normAutofit lnSpcReduction="10000"/>
          </a:bodyPr>
          <a:lstStyle/>
          <a:p>
            <a:pPr eaLnBrk="1" hangingPunct="1">
              <a:lnSpc>
                <a:spcPct val="90000"/>
              </a:lnSpc>
              <a:spcBef>
                <a:spcPct val="10000"/>
              </a:spcBef>
            </a:pPr>
            <a:r>
              <a:rPr lang="en-US" sz="2400" smtClean="0"/>
              <a:t>Initiation of protein synthesis occurs when a mRNA attaches to a ribosome</a:t>
            </a:r>
          </a:p>
          <a:p>
            <a:pPr eaLnBrk="1" hangingPunct="1">
              <a:lnSpc>
                <a:spcPct val="90000"/>
              </a:lnSpc>
              <a:spcBef>
                <a:spcPct val="10000"/>
              </a:spcBef>
            </a:pPr>
            <a:r>
              <a:rPr lang="en-US" sz="2400" smtClean="0"/>
              <a:t>On the mRNA, the </a:t>
            </a:r>
            <a:r>
              <a:rPr lang="en-US" sz="2400" b="1" smtClean="0"/>
              <a:t>start codon (AUG)</a:t>
            </a:r>
            <a:r>
              <a:rPr lang="en-US" sz="2400" smtClean="0"/>
              <a:t> binds to a tRNA with methionine</a:t>
            </a:r>
          </a:p>
          <a:p>
            <a:pPr eaLnBrk="1" hangingPunct="1">
              <a:lnSpc>
                <a:spcPct val="90000"/>
              </a:lnSpc>
              <a:spcBef>
                <a:spcPct val="10000"/>
              </a:spcBef>
            </a:pPr>
            <a:r>
              <a:rPr lang="en-US" sz="2400" smtClean="0"/>
              <a:t>The second codon attaches to a tRNA with the next amino acid</a:t>
            </a:r>
          </a:p>
          <a:p>
            <a:pPr eaLnBrk="1" hangingPunct="1">
              <a:lnSpc>
                <a:spcPct val="90000"/>
              </a:lnSpc>
              <a:spcBef>
                <a:spcPct val="10000"/>
              </a:spcBef>
            </a:pPr>
            <a:r>
              <a:rPr lang="en-US" sz="2400" smtClean="0"/>
              <a:t>A peptide bond forms between the adjacent amino acids at the first and second codons</a:t>
            </a:r>
          </a:p>
          <a:p>
            <a:pPr eaLnBrk="1" hangingPunct="1">
              <a:lnSpc>
                <a:spcPct val="90000"/>
              </a:lnSpc>
              <a:spcBef>
                <a:spcPct val="10000"/>
              </a:spcBef>
            </a:pPr>
            <a:r>
              <a:rPr lang="en-US" sz="2400" smtClean="0"/>
              <a:t>The first tRNA detaches from the ribosome and the ribosome shifts to the adjacent codon on the mRNA (this process is called </a:t>
            </a:r>
            <a:r>
              <a:rPr lang="en-US" sz="2400" b="1" smtClean="0"/>
              <a:t>translocation</a:t>
            </a:r>
            <a:r>
              <a:rPr lang="en-US" sz="2400" smtClean="0"/>
              <a:t>)</a:t>
            </a:r>
          </a:p>
          <a:p>
            <a:pPr eaLnBrk="1" hangingPunct="1">
              <a:lnSpc>
                <a:spcPct val="90000"/>
              </a:lnSpc>
              <a:spcBef>
                <a:spcPct val="10000"/>
              </a:spcBef>
            </a:pPr>
            <a:r>
              <a:rPr lang="en-US" sz="2400" smtClean="0"/>
              <a:t>A third codon can now attach where the second one was before translocation</a:t>
            </a:r>
          </a:p>
        </p:txBody>
      </p:sp>
      <p:pic>
        <p:nvPicPr>
          <p:cNvPr id="36868" name="Picture 4"/>
          <p:cNvPicPr>
            <a:picLocks noChangeAspect="1" noChangeArrowheads="1"/>
          </p:cNvPicPr>
          <p:nvPr/>
        </p:nvPicPr>
        <p:blipFill>
          <a:blip r:embed="rId3" cstate="print"/>
          <a:srcRect/>
          <a:stretch>
            <a:fillRect/>
          </a:stretch>
        </p:blipFill>
        <p:spPr bwMode="auto">
          <a:xfrm>
            <a:off x="673100" y="4929188"/>
            <a:ext cx="7861300" cy="1624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box(out)">
                                      <p:cBhvr>
                                        <p:cTn id="7" dur="500"/>
                                        <p:tgtEl>
                                          <p:spTgt spid="3993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box(out)">
                                      <p:cBhvr>
                                        <p:cTn id="12" dur="500"/>
                                        <p:tgtEl>
                                          <p:spTgt spid="3993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box(out)">
                                      <p:cBhvr>
                                        <p:cTn id="17" dur="500"/>
                                        <p:tgtEl>
                                          <p:spTgt spid="39939">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box(out)">
                                      <p:cBhvr>
                                        <p:cTn id="22" dur="500"/>
                                        <p:tgtEl>
                                          <p:spTgt spid="39939">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9939">
                                            <p:txEl>
                                              <p:pRg st="4" end="4"/>
                                            </p:txEl>
                                          </p:spTgt>
                                        </p:tgtEl>
                                        <p:attrNameLst>
                                          <p:attrName>style.visibility</p:attrName>
                                        </p:attrNameLst>
                                      </p:cBhvr>
                                      <p:to>
                                        <p:strVal val="visible"/>
                                      </p:to>
                                    </p:set>
                                    <p:animEffect transition="in" filter="box(out)">
                                      <p:cBhvr>
                                        <p:cTn id="27" dur="500"/>
                                        <p:tgtEl>
                                          <p:spTgt spid="39939">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39939">
                                            <p:txEl>
                                              <p:pRg st="5" end="5"/>
                                            </p:txEl>
                                          </p:spTgt>
                                        </p:tgtEl>
                                        <p:attrNameLst>
                                          <p:attrName>style.visibility</p:attrName>
                                        </p:attrNameLst>
                                      </p:cBhvr>
                                      <p:to>
                                        <p:strVal val="visible"/>
                                      </p:to>
                                    </p:set>
                                    <p:animEffect transition="in" filter="box(out)">
                                      <p:cBhvr>
                                        <p:cTn id="32" dur="500"/>
                                        <p:tgtEl>
                                          <p:spTgt spid="39939">
                                            <p:txEl>
                                              <p:pRg st="5" end="5"/>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Termination</a:t>
            </a:r>
          </a:p>
        </p:txBody>
      </p:sp>
      <p:sp>
        <p:nvSpPr>
          <p:cNvPr id="40963" name="Rectangle 3"/>
          <p:cNvSpPr>
            <a:spLocks noGrp="1" noChangeArrowheads="1"/>
          </p:cNvSpPr>
          <p:nvPr>
            <p:ph type="body" idx="1"/>
          </p:nvPr>
        </p:nvSpPr>
        <p:spPr>
          <a:xfrm>
            <a:off x="685800" y="685800"/>
            <a:ext cx="7772400" cy="5029200"/>
          </a:xfrm>
        </p:spPr>
        <p:txBody>
          <a:bodyPr/>
          <a:lstStyle/>
          <a:p>
            <a:pPr eaLnBrk="1" hangingPunct="1">
              <a:lnSpc>
                <a:spcPct val="120000"/>
              </a:lnSpc>
            </a:pPr>
            <a:r>
              <a:rPr lang="en-US" sz="2400" smtClean="0"/>
              <a:t>After a polypeptide with all the amino acids for a protein is synthesized, the ribosome  reaches the the </a:t>
            </a:r>
            <a:r>
              <a:rPr lang="en-US" sz="2400" b="1" smtClean="0"/>
              <a:t>“stop” codon</a:t>
            </a:r>
            <a:r>
              <a:rPr lang="en-US" sz="2400" smtClean="0"/>
              <a:t>: UGA, UAA, or UAG</a:t>
            </a:r>
          </a:p>
          <a:p>
            <a:pPr eaLnBrk="1" hangingPunct="1">
              <a:lnSpc>
                <a:spcPct val="120000"/>
              </a:lnSpc>
            </a:pPr>
            <a:r>
              <a:rPr lang="en-US" sz="2400" smtClean="0"/>
              <a:t>There is no tRNA with an anticodon for the “stop” codons</a:t>
            </a:r>
          </a:p>
          <a:p>
            <a:pPr eaLnBrk="1" hangingPunct="1">
              <a:lnSpc>
                <a:spcPct val="120000"/>
              </a:lnSpc>
            </a:pPr>
            <a:r>
              <a:rPr lang="en-US" sz="2400" smtClean="0"/>
              <a:t>Therefore, protein synthesis ends (</a:t>
            </a:r>
            <a:r>
              <a:rPr lang="en-US" sz="2400" b="1" smtClean="0"/>
              <a:t>termination</a:t>
            </a:r>
            <a:r>
              <a:rPr lang="en-US" sz="2400" smtClean="0"/>
              <a:t>)</a:t>
            </a:r>
          </a:p>
          <a:p>
            <a:pPr eaLnBrk="1" hangingPunct="1">
              <a:lnSpc>
                <a:spcPct val="120000"/>
              </a:lnSpc>
            </a:pPr>
            <a:r>
              <a:rPr lang="en-US" sz="2400" smtClean="0"/>
              <a:t>The polypeptide is released from the ribosome and the protein can take on it’s 3-D structure</a:t>
            </a:r>
          </a:p>
          <a:p>
            <a:pPr eaLnBrk="1" hangingPunct="1">
              <a:lnSpc>
                <a:spcPct val="120000"/>
              </a:lnSpc>
              <a:buFontTx/>
              <a:buNone/>
            </a:pPr>
            <a:r>
              <a:rPr lang="en-US" sz="2400" smtClean="0"/>
              <a:t>	(some proteins begin folding while still being synthesized, while others do not fold up until after being released from the ribosome)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wipe(left)">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wipe(left)">
                                      <p:cBhvr>
                                        <p:cTn id="17" dur="500"/>
                                        <p:tgtEl>
                                          <p:spTgt spid="40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wipe(left)">
                                      <p:cBhvr>
                                        <p:cTn id="22" dur="500"/>
                                        <p:tgtEl>
                                          <p:spTgt spid="40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wipe(left)">
                                      <p:cBhvr>
                                        <p:cTn id="27" dur="5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57200" y="914400"/>
            <a:ext cx="6361870" cy="584775"/>
          </a:xfrm>
          <a:prstGeom prst="rect">
            <a:avLst/>
          </a:prstGeom>
          <a:noFill/>
          <a:ln w="9525">
            <a:noFill/>
            <a:miter lim="800000"/>
            <a:headEnd/>
            <a:tailEnd/>
          </a:ln>
        </p:spPr>
        <p:txBody>
          <a:bodyPr wrap="none">
            <a:spAutoFit/>
          </a:bodyPr>
          <a:lstStyle/>
          <a:p>
            <a:r>
              <a:rPr lang="en-GB" sz="3200" dirty="0"/>
              <a:t>The proteins build the cell structures</a:t>
            </a:r>
            <a:endParaRPr lang="en-US" sz="3200" dirty="0"/>
          </a:p>
        </p:txBody>
      </p:sp>
      <p:sp>
        <p:nvSpPr>
          <p:cNvPr id="27651" name="Text Box 3"/>
          <p:cNvSpPr txBox="1">
            <a:spLocks noChangeArrowheads="1"/>
          </p:cNvSpPr>
          <p:nvPr/>
        </p:nvSpPr>
        <p:spPr bwMode="auto">
          <a:xfrm>
            <a:off x="381000" y="1828800"/>
            <a:ext cx="4284663" cy="579438"/>
          </a:xfrm>
          <a:prstGeom prst="rect">
            <a:avLst/>
          </a:prstGeom>
          <a:noFill/>
          <a:ln w="9525">
            <a:noFill/>
            <a:miter lim="800000"/>
            <a:headEnd/>
            <a:tailEnd/>
          </a:ln>
        </p:spPr>
        <p:txBody>
          <a:bodyPr wrap="none">
            <a:spAutoFit/>
          </a:bodyPr>
          <a:lstStyle/>
          <a:p>
            <a:r>
              <a:rPr lang="en-GB" sz="3200" dirty="0"/>
              <a:t>They also make enzymes</a:t>
            </a:r>
            <a:endParaRPr lang="en-US" sz="3200" dirty="0"/>
          </a:p>
        </p:txBody>
      </p:sp>
      <p:sp>
        <p:nvSpPr>
          <p:cNvPr id="27653" name="Text Box 5"/>
          <p:cNvSpPr txBox="1">
            <a:spLocks noChangeArrowheads="1"/>
          </p:cNvSpPr>
          <p:nvPr/>
        </p:nvSpPr>
        <p:spPr bwMode="auto">
          <a:xfrm>
            <a:off x="457200" y="2590800"/>
            <a:ext cx="8413265" cy="1077218"/>
          </a:xfrm>
          <a:prstGeom prst="rect">
            <a:avLst/>
          </a:prstGeom>
          <a:noFill/>
          <a:ln w="9525">
            <a:noFill/>
            <a:miter lim="800000"/>
            <a:headEnd/>
            <a:tailEnd/>
          </a:ln>
        </p:spPr>
        <p:txBody>
          <a:bodyPr wrap="none">
            <a:spAutoFit/>
          </a:bodyPr>
          <a:lstStyle/>
          <a:p>
            <a:r>
              <a:rPr lang="en-GB" sz="3200" dirty="0"/>
              <a:t>The DNA controls which enzymes are made and</a:t>
            </a:r>
          </a:p>
          <a:p>
            <a:r>
              <a:rPr lang="en-GB" sz="3200" dirty="0"/>
              <a:t>the enzymes determine what reactions take place</a:t>
            </a:r>
            <a:endParaRPr lang="en-US" sz="3200" dirty="0"/>
          </a:p>
        </p:txBody>
      </p:sp>
      <p:sp>
        <p:nvSpPr>
          <p:cNvPr id="27654" name="Text Box 6"/>
          <p:cNvSpPr txBox="1">
            <a:spLocks noChangeArrowheads="1"/>
          </p:cNvSpPr>
          <p:nvPr/>
        </p:nvSpPr>
        <p:spPr bwMode="auto">
          <a:xfrm>
            <a:off x="381000" y="4114800"/>
            <a:ext cx="8535926" cy="1077218"/>
          </a:xfrm>
          <a:prstGeom prst="rect">
            <a:avLst/>
          </a:prstGeom>
          <a:noFill/>
          <a:ln w="9525">
            <a:noFill/>
            <a:miter lim="800000"/>
            <a:headEnd/>
            <a:tailEnd/>
          </a:ln>
        </p:spPr>
        <p:txBody>
          <a:bodyPr wrap="none">
            <a:spAutoFit/>
          </a:bodyPr>
          <a:lstStyle/>
          <a:p>
            <a:r>
              <a:rPr lang="en-GB" sz="3200" dirty="0"/>
              <a:t>The structures and reactions in the cell determine</a:t>
            </a:r>
          </a:p>
          <a:p>
            <a:r>
              <a:rPr lang="en-GB" sz="3200" dirty="0"/>
              <a:t>what sort of a cell it is and what its function is</a:t>
            </a:r>
            <a:endParaRPr lang="en-US" sz="3200" dirty="0"/>
          </a:p>
        </p:txBody>
      </p:sp>
      <p:sp>
        <p:nvSpPr>
          <p:cNvPr id="27655" name="Text Box 7"/>
          <p:cNvSpPr txBox="1">
            <a:spLocks noChangeArrowheads="1"/>
          </p:cNvSpPr>
          <p:nvPr/>
        </p:nvSpPr>
        <p:spPr bwMode="auto">
          <a:xfrm>
            <a:off x="381000" y="5486400"/>
            <a:ext cx="7216527" cy="523220"/>
          </a:xfrm>
          <a:prstGeom prst="rect">
            <a:avLst/>
          </a:prstGeom>
          <a:noFill/>
          <a:ln w="9525">
            <a:noFill/>
            <a:miter lim="800000"/>
            <a:headEnd/>
            <a:tailEnd/>
          </a:ln>
        </p:spPr>
        <p:txBody>
          <a:bodyPr wrap="none">
            <a:spAutoFit/>
          </a:bodyPr>
          <a:lstStyle/>
          <a:p>
            <a:r>
              <a:rPr lang="en-GB" sz="2800" dirty="0"/>
              <a:t>So DNA exerts its control through the enzymes</a:t>
            </a:r>
            <a:endParaRPr lang="en-US" sz="2800" dirty="0"/>
          </a:p>
        </p:txBody>
      </p:sp>
      <p:sp>
        <p:nvSpPr>
          <p:cNvPr id="24583" name="Rectangle 8"/>
          <p:cNvSpPr>
            <a:spLocks noGrp="1" noChangeArrowheads="1"/>
          </p:cNvSpPr>
          <p:nvPr>
            <p:ph type="title" idx="4294967295"/>
          </p:nvPr>
        </p:nvSpPr>
        <p:spPr>
          <a:xfrm>
            <a:off x="0" y="0"/>
            <a:ext cx="3124200" cy="457200"/>
          </a:xfrm>
        </p:spPr>
        <p:txBody>
          <a:bodyPr/>
          <a:lstStyle/>
          <a:p>
            <a:pPr eaLnBrk="1" hangingPunct="1"/>
            <a:r>
              <a:rPr lang="en-US" sz="2400" smtClean="0">
                <a:latin typeface="Arial" pitchFamily="34" charset="0"/>
              </a:rPr>
              <a:t>DNA and enzymes</a:t>
            </a:r>
          </a:p>
        </p:txBody>
      </p:sp>
      <p:sp>
        <p:nvSpPr>
          <p:cNvPr id="24584" name="Text Box 9"/>
          <p:cNvSpPr txBox="1">
            <a:spLocks noChangeArrowheads="1"/>
          </p:cNvSpPr>
          <p:nvPr/>
        </p:nvSpPr>
        <p:spPr bwMode="auto">
          <a:xfrm>
            <a:off x="8670925" y="-34925"/>
            <a:ext cx="488950" cy="457200"/>
          </a:xfrm>
          <a:prstGeom prst="rect">
            <a:avLst/>
          </a:prstGeom>
          <a:noFill/>
          <a:ln w="9525">
            <a:noFill/>
            <a:miter lim="800000"/>
            <a:headEnd/>
            <a:tailEnd/>
          </a:ln>
        </p:spPr>
        <p:txBody>
          <a:bodyPr wrap="none">
            <a:spAutoFit/>
          </a:bodyPr>
          <a:lstStyle/>
          <a:p>
            <a:r>
              <a:rPr lang="en-GB" sz="2400"/>
              <a:t>23</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up)">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wipe(up)">
                                      <p:cBhvr>
                                        <p:cTn id="12" dur="500"/>
                                        <p:tgtEl>
                                          <p:spTgt spid="276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wipe(up)">
                                      <p:cBhvr>
                                        <p:cTn id="17" dur="500"/>
                                        <p:tgtEl>
                                          <p:spTgt spid="276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wipe(up)">
                                      <p:cBhvr>
                                        <p:cTn id="22" dur="500"/>
                                        <p:tgtEl>
                                          <p:spTgt spid="276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655"/>
                                        </p:tgtEl>
                                        <p:attrNameLst>
                                          <p:attrName>style.visibility</p:attrName>
                                        </p:attrNameLst>
                                      </p:cBhvr>
                                      <p:to>
                                        <p:strVal val="visible"/>
                                      </p:to>
                                    </p:set>
                                    <p:animEffect transition="in" filter="wipe(up)">
                                      <p:cBhvr>
                                        <p:cTn id="27"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P spid="27651" grpId="0" autoUpdateAnimBg="0"/>
      <p:bldP spid="27653" grpId="0" autoUpdateAnimBg="0"/>
      <p:bldP spid="27654" grpId="0" autoUpdateAnimBg="0"/>
      <p:bldP spid="27655"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57200" y="1371600"/>
            <a:ext cx="8422114" cy="1077218"/>
          </a:xfrm>
          <a:prstGeom prst="rect">
            <a:avLst/>
          </a:prstGeom>
          <a:noFill/>
          <a:ln w="9525">
            <a:noFill/>
            <a:miter lim="800000"/>
            <a:headEnd/>
            <a:tailEnd/>
          </a:ln>
        </p:spPr>
        <p:txBody>
          <a:bodyPr wrap="none">
            <a:spAutoFit/>
          </a:bodyPr>
          <a:lstStyle/>
          <a:p>
            <a:r>
              <a:rPr lang="en-GB" sz="3200" dirty="0"/>
              <a:t>A sequence of triplets in the DNA molecule may </a:t>
            </a:r>
          </a:p>
          <a:p>
            <a:r>
              <a:rPr lang="en-GB" sz="3200" dirty="0"/>
              <a:t>code for a complete protein</a:t>
            </a:r>
            <a:endParaRPr lang="en-US" sz="3200" dirty="0"/>
          </a:p>
        </p:txBody>
      </p:sp>
      <p:sp>
        <p:nvSpPr>
          <p:cNvPr id="33795" name="Text Box 3"/>
          <p:cNvSpPr txBox="1">
            <a:spLocks noChangeArrowheads="1"/>
          </p:cNvSpPr>
          <p:nvPr/>
        </p:nvSpPr>
        <p:spPr bwMode="auto">
          <a:xfrm>
            <a:off x="381000" y="2971800"/>
            <a:ext cx="5935984" cy="646331"/>
          </a:xfrm>
          <a:prstGeom prst="rect">
            <a:avLst/>
          </a:prstGeom>
          <a:noFill/>
          <a:ln w="9525">
            <a:noFill/>
            <a:miter lim="800000"/>
            <a:headEnd/>
            <a:tailEnd/>
          </a:ln>
        </p:spPr>
        <p:txBody>
          <a:bodyPr wrap="none">
            <a:spAutoFit/>
          </a:bodyPr>
          <a:lstStyle/>
          <a:p>
            <a:r>
              <a:rPr lang="en-GB" sz="3600" dirty="0"/>
              <a:t>Such a sequence forms a </a:t>
            </a:r>
            <a:r>
              <a:rPr lang="en-GB" sz="3600" b="1" dirty="0">
                <a:solidFill>
                  <a:schemeClr val="accent2"/>
                </a:solidFill>
              </a:rPr>
              <a:t>gene</a:t>
            </a:r>
            <a:endParaRPr lang="en-US" sz="3600" b="1" dirty="0">
              <a:solidFill>
                <a:schemeClr val="accent2"/>
              </a:solidFill>
            </a:endParaRPr>
          </a:p>
        </p:txBody>
      </p:sp>
      <p:sp>
        <p:nvSpPr>
          <p:cNvPr id="33796" name="Text Box 4"/>
          <p:cNvSpPr txBox="1">
            <a:spLocks noChangeArrowheads="1"/>
          </p:cNvSpPr>
          <p:nvPr/>
        </p:nvSpPr>
        <p:spPr bwMode="auto">
          <a:xfrm>
            <a:off x="457200" y="4114800"/>
            <a:ext cx="8214043" cy="1200329"/>
          </a:xfrm>
          <a:prstGeom prst="rect">
            <a:avLst/>
          </a:prstGeom>
          <a:noFill/>
          <a:ln w="9525">
            <a:noFill/>
            <a:miter lim="800000"/>
            <a:headEnd/>
            <a:tailEnd/>
          </a:ln>
        </p:spPr>
        <p:txBody>
          <a:bodyPr wrap="none">
            <a:spAutoFit/>
          </a:bodyPr>
          <a:lstStyle/>
          <a:p>
            <a:r>
              <a:rPr lang="en-GB" sz="3600" dirty="0"/>
              <a:t>There may be a thousand or more bases in</a:t>
            </a:r>
          </a:p>
          <a:p>
            <a:r>
              <a:rPr lang="en-GB" sz="3600" dirty="0"/>
              <a:t> one gene</a:t>
            </a:r>
            <a:endParaRPr lang="en-US" sz="3600" dirty="0"/>
          </a:p>
        </p:txBody>
      </p:sp>
      <p:sp>
        <p:nvSpPr>
          <p:cNvPr id="33797" name="Rectangle 5"/>
          <p:cNvSpPr>
            <a:spLocks noGrp="1" noChangeArrowheads="1"/>
          </p:cNvSpPr>
          <p:nvPr>
            <p:ph type="title" idx="4294967295"/>
          </p:nvPr>
        </p:nvSpPr>
        <p:spPr>
          <a:xfrm>
            <a:off x="0" y="0"/>
            <a:ext cx="1371600" cy="533400"/>
          </a:xfrm>
        </p:spPr>
        <p:txBody>
          <a:bodyPr/>
          <a:lstStyle/>
          <a:p>
            <a:pPr eaLnBrk="1" hangingPunct="1"/>
            <a:r>
              <a:rPr lang="en-US" sz="2800" smtClean="0">
                <a:latin typeface="Arial" pitchFamily="34" charset="0"/>
              </a:rPr>
              <a:t>Genes</a:t>
            </a:r>
          </a:p>
        </p:txBody>
      </p:sp>
      <p:sp>
        <p:nvSpPr>
          <p:cNvPr id="25606" name="Text Box 6"/>
          <p:cNvSpPr txBox="1">
            <a:spLocks noChangeArrowheads="1"/>
          </p:cNvSpPr>
          <p:nvPr/>
        </p:nvSpPr>
        <p:spPr bwMode="auto">
          <a:xfrm>
            <a:off x="8594725" y="41275"/>
            <a:ext cx="488950" cy="457200"/>
          </a:xfrm>
          <a:prstGeom prst="rect">
            <a:avLst/>
          </a:prstGeom>
          <a:noFill/>
          <a:ln w="9525">
            <a:noFill/>
            <a:miter lim="800000"/>
            <a:headEnd/>
            <a:tailEnd/>
          </a:ln>
        </p:spPr>
        <p:txBody>
          <a:bodyPr wrap="none">
            <a:spAutoFit/>
          </a:bodyPr>
          <a:lstStyle/>
          <a:p>
            <a:r>
              <a:rPr lang="en-GB" sz="2400"/>
              <a:t>24</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wipe(up)">
                                      <p:cBhvr>
                                        <p:cTn id="11" dur="500"/>
                                        <p:tgtEl>
                                          <p:spTgt spid="3379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3795"/>
                                        </p:tgtEl>
                                        <p:attrNameLst>
                                          <p:attrName>style.visibility</p:attrName>
                                        </p:attrNameLst>
                                      </p:cBhvr>
                                      <p:to>
                                        <p:strVal val="visible"/>
                                      </p:to>
                                    </p:set>
                                    <p:animEffect transition="in" filter="wipe(up)">
                                      <p:cBhvr>
                                        <p:cTn id="16" dur="500"/>
                                        <p:tgtEl>
                                          <p:spTgt spid="3379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3796"/>
                                        </p:tgtEl>
                                        <p:attrNameLst>
                                          <p:attrName>style.visibility</p:attrName>
                                        </p:attrNameLst>
                                      </p:cBhvr>
                                      <p:to>
                                        <p:strVal val="visible"/>
                                      </p:to>
                                    </p:set>
                                    <p:animEffect transition="in" filter="wipe(up)">
                                      <p:cBhvr>
                                        <p:cTn id="21"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P spid="33795" grpId="0" autoUpdateAnimBg="0"/>
      <p:bldP spid="33796" grpId="0" autoUpdateAnimBg="0"/>
      <p:bldP spid="33797"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ure 8-16b"/>
          <p:cNvPicPr>
            <a:picLocks noChangeAspect="1" noChangeArrowheads="1"/>
          </p:cNvPicPr>
          <p:nvPr/>
        </p:nvPicPr>
        <p:blipFill>
          <a:blip r:embed="rId3" cstate="print"/>
          <a:srcRect/>
          <a:stretch>
            <a:fillRect/>
          </a:stretch>
        </p:blipFill>
        <p:spPr bwMode="auto">
          <a:xfrm>
            <a:off x="304800" y="1244600"/>
            <a:ext cx="8531225" cy="436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f42"/>
          <p:cNvPicPr>
            <a:picLocks noChangeAspect="1" noChangeArrowheads="1"/>
          </p:cNvPicPr>
          <p:nvPr/>
        </p:nvPicPr>
        <p:blipFill>
          <a:blip r:embed="rId2" cstate="print"/>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able 8-01"/>
          <p:cNvPicPr>
            <a:picLocks noChangeAspect="1" noChangeArrowheads="1"/>
          </p:cNvPicPr>
          <p:nvPr/>
        </p:nvPicPr>
        <p:blipFill>
          <a:blip r:embed="rId3" cstate="print"/>
          <a:srcRect/>
          <a:stretch>
            <a:fillRect/>
          </a:stretch>
        </p:blipFill>
        <p:spPr bwMode="auto">
          <a:xfrm>
            <a:off x="0" y="381000"/>
            <a:ext cx="9144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152400"/>
            <a:ext cx="8382000" cy="914400"/>
          </a:xfrm>
        </p:spPr>
        <p:txBody>
          <a:bodyPr>
            <a:normAutofit fontScale="90000"/>
          </a:bodyPr>
          <a:lstStyle/>
          <a:p>
            <a:pPr eaLnBrk="1" hangingPunct="1"/>
            <a:r>
              <a:rPr lang="en-US" sz="3600" smtClean="0">
                <a:solidFill>
                  <a:srgbClr val="2FB0DC"/>
                </a:solidFill>
              </a:rPr>
              <a:t>Conformation around </a:t>
            </a:r>
            <a:r>
              <a:rPr lang="en-US" sz="3600" i="1" smtClean="0">
                <a:solidFill>
                  <a:srgbClr val="2FB0DC"/>
                </a:solidFill>
              </a:rPr>
              <a:t>N</a:t>
            </a:r>
            <a:r>
              <a:rPr lang="en-US" sz="3600" smtClean="0">
                <a:solidFill>
                  <a:srgbClr val="2FB0DC"/>
                </a:solidFill>
              </a:rPr>
              <a:t>-Glycosidic Bond</a:t>
            </a:r>
            <a:r>
              <a:rPr lang="en-US" sz="3200" smtClean="0">
                <a:solidFill>
                  <a:srgbClr val="2FB0DC"/>
                </a:solidFill>
              </a:rPr>
              <a:t> </a:t>
            </a:r>
            <a:br>
              <a:rPr lang="en-US" sz="3200" smtClean="0">
                <a:solidFill>
                  <a:srgbClr val="2FB0DC"/>
                </a:solidFill>
              </a:rPr>
            </a:br>
            <a:endParaRPr lang="en-US" sz="2400" smtClean="0">
              <a:solidFill>
                <a:srgbClr val="2FB0DC"/>
              </a:solidFill>
            </a:endParaRPr>
          </a:p>
        </p:txBody>
      </p:sp>
      <p:sp>
        <p:nvSpPr>
          <p:cNvPr id="26627" name="Rectangle 3"/>
          <p:cNvSpPr>
            <a:spLocks noGrp="1" noChangeArrowheads="1"/>
          </p:cNvSpPr>
          <p:nvPr>
            <p:ph type="body" sz="half" idx="2"/>
          </p:nvPr>
        </p:nvSpPr>
        <p:spPr>
          <a:xfrm>
            <a:off x="381000" y="1066800"/>
            <a:ext cx="8382000" cy="4953000"/>
          </a:xfrm>
        </p:spPr>
        <p:txBody>
          <a:bodyPr>
            <a:normAutofit/>
          </a:bodyPr>
          <a:lstStyle/>
          <a:p>
            <a:pPr eaLnBrk="1" hangingPunct="1">
              <a:lnSpc>
                <a:spcPct val="90000"/>
              </a:lnSpc>
              <a:buFontTx/>
              <a:buNone/>
            </a:pPr>
            <a:endParaRPr lang="en-US" sz="1600" smtClean="0"/>
          </a:p>
          <a:p>
            <a:pPr eaLnBrk="1" hangingPunct="1">
              <a:lnSpc>
                <a:spcPct val="110000"/>
              </a:lnSpc>
            </a:pPr>
            <a:r>
              <a:rPr lang="en-US" sz="2400" smtClean="0">
                <a:latin typeface="Arial" charset="0"/>
              </a:rPr>
              <a:t>Relatively </a:t>
            </a:r>
            <a:r>
              <a:rPr lang="en-US" sz="2400" smtClean="0">
                <a:solidFill>
                  <a:srgbClr val="0F0FFF"/>
                </a:solidFill>
                <a:latin typeface="Arial" charset="0"/>
              </a:rPr>
              <a:t>free rotation</a:t>
            </a:r>
            <a:r>
              <a:rPr lang="en-US" sz="2400" smtClean="0">
                <a:latin typeface="Arial" charset="0"/>
              </a:rPr>
              <a:t> can occur around the N-glycosidic bond in free nucleotides</a:t>
            </a:r>
          </a:p>
          <a:p>
            <a:pPr eaLnBrk="1" hangingPunct="1">
              <a:lnSpc>
                <a:spcPct val="110000"/>
              </a:lnSpc>
            </a:pPr>
            <a:r>
              <a:rPr lang="en-US" sz="2400" smtClean="0">
                <a:latin typeface="Arial" charset="0"/>
              </a:rPr>
              <a:t>The torsion angle about the N-glycosidic bond (N-C1') is denoted by the symbol </a:t>
            </a:r>
            <a:r>
              <a:rPr lang="en-US" sz="2400" smtClean="0">
                <a:solidFill>
                  <a:srgbClr val="0F0FFF"/>
                </a:solidFill>
                <a:latin typeface="Symbol" pitchFamily="18" charset="2"/>
              </a:rPr>
              <a:t>c</a:t>
            </a:r>
          </a:p>
          <a:p>
            <a:pPr eaLnBrk="1" hangingPunct="1">
              <a:lnSpc>
                <a:spcPct val="110000"/>
              </a:lnSpc>
            </a:pPr>
            <a:r>
              <a:rPr lang="en-US" sz="2400" smtClean="0">
                <a:latin typeface="Arial" charset="0"/>
              </a:rPr>
              <a:t>The sequence of atoms chosen to define this angle is O4'-C1'-N9-C4 for purine,</a:t>
            </a:r>
          </a:p>
          <a:p>
            <a:pPr eaLnBrk="1" hangingPunct="1">
              <a:lnSpc>
                <a:spcPct val="110000"/>
              </a:lnSpc>
              <a:buFontTx/>
              <a:buNone/>
            </a:pPr>
            <a:r>
              <a:rPr lang="en-US" sz="2400" smtClean="0">
                <a:latin typeface="Arial" charset="0"/>
              </a:rPr>
              <a:t>	and O4'-C1'-N1-C2 for pyrimidine derivatives</a:t>
            </a:r>
          </a:p>
          <a:p>
            <a:pPr eaLnBrk="1" hangingPunct="1">
              <a:lnSpc>
                <a:spcPct val="110000"/>
              </a:lnSpc>
            </a:pPr>
            <a:r>
              <a:rPr lang="en-US" sz="2400" smtClean="0">
                <a:latin typeface="Arial" charset="0"/>
              </a:rPr>
              <a:t>Angle near 0</a:t>
            </a:r>
            <a:r>
              <a:rPr lang="en-US" sz="2400" smtClean="0">
                <a:latin typeface="Arial" charset="0"/>
                <a:sym typeface="Symbol" pitchFamily="18" charset="2"/>
              </a:rPr>
              <a:t></a:t>
            </a:r>
            <a:r>
              <a:rPr lang="en-US" sz="2400" smtClean="0">
                <a:latin typeface="Arial" charset="0"/>
              </a:rPr>
              <a:t>corresponds to</a:t>
            </a:r>
            <a:r>
              <a:rPr lang="en-US" sz="2400" i="1" smtClean="0">
                <a:latin typeface="Arial" charset="0"/>
              </a:rPr>
              <a:t> </a:t>
            </a:r>
            <a:r>
              <a:rPr lang="en-US" sz="2400" i="1" smtClean="0">
                <a:solidFill>
                  <a:srgbClr val="0F0FFF"/>
                </a:solidFill>
                <a:latin typeface="Arial" charset="0"/>
              </a:rPr>
              <a:t>syn</a:t>
            </a:r>
            <a:r>
              <a:rPr lang="en-US" sz="2400" smtClean="0">
                <a:solidFill>
                  <a:srgbClr val="0F0FFF"/>
                </a:solidFill>
                <a:latin typeface="Arial" charset="0"/>
              </a:rPr>
              <a:t> conformation</a:t>
            </a:r>
          </a:p>
          <a:p>
            <a:pPr eaLnBrk="1" hangingPunct="1">
              <a:lnSpc>
                <a:spcPct val="110000"/>
              </a:lnSpc>
            </a:pPr>
            <a:r>
              <a:rPr lang="en-US" sz="2400" smtClean="0">
                <a:latin typeface="Arial" charset="0"/>
              </a:rPr>
              <a:t>Angle near 180</a:t>
            </a:r>
            <a:r>
              <a:rPr lang="en-US" sz="2400" smtClean="0">
                <a:latin typeface="Arial" charset="0"/>
                <a:sym typeface="Symbol" pitchFamily="18" charset="2"/>
              </a:rPr>
              <a:t></a:t>
            </a:r>
            <a:r>
              <a:rPr lang="en-US" sz="2400" smtClean="0">
                <a:latin typeface="Arial" charset="0"/>
              </a:rPr>
              <a:t>  corresponds to </a:t>
            </a:r>
            <a:r>
              <a:rPr lang="en-US" sz="2400" i="1" smtClean="0">
                <a:solidFill>
                  <a:srgbClr val="0F0FFF"/>
                </a:solidFill>
                <a:latin typeface="Arial" charset="0"/>
              </a:rPr>
              <a:t>anti</a:t>
            </a:r>
            <a:r>
              <a:rPr lang="en-US" sz="2400" smtClean="0">
                <a:solidFill>
                  <a:srgbClr val="0F0FFF"/>
                </a:solidFill>
                <a:latin typeface="Arial" charset="0"/>
              </a:rPr>
              <a:t> conformation</a:t>
            </a:r>
            <a:r>
              <a:rPr lang="en-US" sz="2400" smtClean="0">
                <a:latin typeface="Arial" charset="0"/>
              </a:rPr>
              <a:t> </a:t>
            </a:r>
          </a:p>
          <a:p>
            <a:pPr eaLnBrk="1" hangingPunct="1">
              <a:lnSpc>
                <a:spcPct val="110000"/>
              </a:lnSpc>
            </a:pPr>
            <a:r>
              <a:rPr lang="en-US" sz="2400" smtClean="0">
                <a:latin typeface="Arial" charset="0"/>
              </a:rPr>
              <a:t>Anti conformation is found in normal B-DNA </a:t>
            </a:r>
          </a:p>
        </p:txBody>
      </p:sp>
      <p:sp>
        <p:nvSpPr>
          <p:cNvPr id="26628" name="Line 4"/>
          <p:cNvSpPr>
            <a:spLocks noChangeShapeType="1"/>
          </p:cNvSpPr>
          <p:nvPr/>
        </p:nvSpPr>
        <p:spPr bwMode="auto">
          <a:xfrm>
            <a:off x="457200" y="914400"/>
            <a:ext cx="8153400" cy="0"/>
          </a:xfrm>
          <a:prstGeom prst="line">
            <a:avLst/>
          </a:prstGeom>
          <a:noFill/>
          <a:ln w="57150" cmpd="thinThick">
            <a:solidFill>
              <a:srgbClr val="2FB0DC"/>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gure 8-10"/>
          <p:cNvPicPr>
            <a:picLocks noChangeAspect="1" noChangeArrowheads="1"/>
          </p:cNvPicPr>
          <p:nvPr/>
        </p:nvPicPr>
        <p:blipFill>
          <a:blip r:embed="rId3" cstate="print"/>
          <a:srcRect/>
          <a:stretch>
            <a:fillRect/>
          </a:stretch>
        </p:blipFill>
        <p:spPr bwMode="auto">
          <a:xfrm>
            <a:off x="304800" y="673100"/>
            <a:ext cx="8531225" cy="552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76200"/>
            <a:ext cx="7772400" cy="990600"/>
          </a:xfrm>
        </p:spPr>
        <p:txBody>
          <a:bodyPr/>
          <a:lstStyle/>
          <a:p>
            <a:pPr eaLnBrk="1" hangingPunct="1"/>
            <a:r>
              <a:rPr lang="en-US" smtClean="0">
                <a:solidFill>
                  <a:srgbClr val="2FB0DC"/>
                </a:solidFill>
              </a:rPr>
              <a:t>Replication of Genetic Code</a:t>
            </a:r>
          </a:p>
        </p:txBody>
      </p:sp>
      <p:sp>
        <p:nvSpPr>
          <p:cNvPr id="50179" name="Text Box 3"/>
          <p:cNvSpPr txBox="1">
            <a:spLocks noChangeArrowheads="1"/>
          </p:cNvSpPr>
          <p:nvPr/>
        </p:nvSpPr>
        <p:spPr bwMode="auto">
          <a:xfrm>
            <a:off x="1524000" y="4724400"/>
            <a:ext cx="7467600" cy="2165350"/>
          </a:xfrm>
          <a:prstGeom prst="rect">
            <a:avLst/>
          </a:prstGeom>
          <a:noFill/>
          <a:ln w="9525">
            <a:noFill/>
            <a:miter lim="800000"/>
            <a:headEnd/>
            <a:tailEnd/>
          </a:ln>
        </p:spPr>
        <p:txBody>
          <a:bodyPr>
            <a:spAutoFit/>
          </a:bodyPr>
          <a:lstStyle/>
          <a:p>
            <a:r>
              <a:rPr lang="en-US" sz="2000">
                <a:latin typeface="Arial" charset="0"/>
              </a:rPr>
              <a:t>“</a:t>
            </a:r>
            <a:r>
              <a:rPr lang="en-US" sz="2000" i="1">
                <a:solidFill>
                  <a:srgbClr val="0F0FFF"/>
                </a:solidFill>
                <a:latin typeface="Arial" charset="0"/>
              </a:rPr>
              <a:t>It has not escaped our notice that the specific pairing </a:t>
            </a:r>
          </a:p>
          <a:p>
            <a:r>
              <a:rPr lang="en-US" sz="2000" i="1">
                <a:solidFill>
                  <a:srgbClr val="0F0FFF"/>
                </a:solidFill>
                <a:latin typeface="Arial" charset="0"/>
              </a:rPr>
              <a:t> we have postulated immediately suggests a possible </a:t>
            </a:r>
          </a:p>
          <a:p>
            <a:r>
              <a:rPr lang="en-US" sz="2000" i="1">
                <a:solidFill>
                  <a:srgbClr val="0F0FFF"/>
                </a:solidFill>
                <a:latin typeface="Arial" charset="0"/>
              </a:rPr>
              <a:t> copying mechanism for the genetic material</a:t>
            </a:r>
            <a:r>
              <a:rPr lang="en-US" sz="2000">
                <a:latin typeface="Arial" charset="0"/>
              </a:rPr>
              <a:t>”  </a:t>
            </a:r>
          </a:p>
          <a:p>
            <a:r>
              <a:rPr lang="en-US" sz="2000">
                <a:latin typeface="Arial" charset="0"/>
              </a:rPr>
              <a:t>   </a:t>
            </a:r>
          </a:p>
          <a:p>
            <a:r>
              <a:rPr lang="en-US" sz="2000">
                <a:latin typeface="Arial" charset="0"/>
              </a:rPr>
              <a:t>	Watson and Crick, in their Nature paper,1953 </a:t>
            </a:r>
          </a:p>
          <a:p>
            <a:endParaRPr lang="en-US" sz="2000">
              <a:latin typeface="Arial" charset="0"/>
            </a:endParaRPr>
          </a:p>
          <a:p>
            <a:endParaRPr lang="en-US" sz="1600">
              <a:latin typeface="Arial" charset="0"/>
            </a:endParaRPr>
          </a:p>
        </p:txBody>
      </p:sp>
      <p:sp>
        <p:nvSpPr>
          <p:cNvPr id="50180" name="Text Box 5"/>
          <p:cNvSpPr txBox="1">
            <a:spLocks noChangeArrowheads="1"/>
          </p:cNvSpPr>
          <p:nvPr/>
        </p:nvSpPr>
        <p:spPr bwMode="auto">
          <a:xfrm>
            <a:off x="533400" y="914400"/>
            <a:ext cx="8286750" cy="3783013"/>
          </a:xfrm>
          <a:prstGeom prst="rect">
            <a:avLst/>
          </a:prstGeom>
          <a:noFill/>
          <a:ln w="9525">
            <a:noFill/>
            <a:miter lim="800000"/>
            <a:headEnd/>
            <a:tailEnd/>
          </a:ln>
        </p:spPr>
        <p:txBody>
          <a:bodyPr>
            <a:spAutoFit/>
          </a:bodyPr>
          <a:lstStyle/>
          <a:p>
            <a:pPr>
              <a:lnSpc>
                <a:spcPct val="110000"/>
              </a:lnSpc>
            </a:pPr>
            <a:endParaRPr lang="en-US">
              <a:latin typeface="Arial" charset="0"/>
            </a:endParaRPr>
          </a:p>
          <a:p>
            <a:pPr>
              <a:lnSpc>
                <a:spcPct val="110000"/>
              </a:lnSpc>
              <a:buFontTx/>
              <a:buChar char="•"/>
            </a:pPr>
            <a:r>
              <a:rPr lang="en-US">
                <a:latin typeface="Arial" charset="0"/>
              </a:rPr>
              <a:t> </a:t>
            </a:r>
            <a:r>
              <a:rPr lang="en-US" sz="2800">
                <a:latin typeface="Arial" charset="0"/>
              </a:rPr>
              <a:t>Strand separation occurs first</a:t>
            </a:r>
          </a:p>
          <a:p>
            <a:pPr>
              <a:lnSpc>
                <a:spcPct val="110000"/>
              </a:lnSpc>
              <a:buFontTx/>
              <a:buChar char="•"/>
            </a:pPr>
            <a:r>
              <a:rPr lang="en-US" sz="2800">
                <a:latin typeface="Arial" charset="0"/>
              </a:rPr>
              <a:t> Each strand serves as a template </a:t>
            </a:r>
          </a:p>
          <a:p>
            <a:pPr>
              <a:lnSpc>
                <a:spcPct val="110000"/>
              </a:lnSpc>
            </a:pPr>
            <a:r>
              <a:rPr lang="en-US" sz="2800">
                <a:latin typeface="Arial" charset="0"/>
              </a:rPr>
              <a:t>  for the synthesis of a new strand</a:t>
            </a:r>
          </a:p>
          <a:p>
            <a:pPr>
              <a:lnSpc>
                <a:spcPct val="110000"/>
              </a:lnSpc>
              <a:buFontTx/>
              <a:buChar char="•"/>
            </a:pPr>
            <a:r>
              <a:rPr lang="en-US" sz="2800">
                <a:latin typeface="Arial" charset="0"/>
              </a:rPr>
              <a:t> Synthesis is catalyzed by enzymes</a:t>
            </a:r>
          </a:p>
          <a:p>
            <a:pPr>
              <a:lnSpc>
                <a:spcPct val="110000"/>
              </a:lnSpc>
            </a:pPr>
            <a:r>
              <a:rPr lang="en-US" sz="2800">
                <a:latin typeface="Arial" charset="0"/>
              </a:rPr>
              <a:t>  known as DNA polymerases</a:t>
            </a:r>
          </a:p>
          <a:p>
            <a:pPr>
              <a:lnSpc>
                <a:spcPct val="110000"/>
              </a:lnSpc>
              <a:buFontTx/>
              <a:buChar char="•"/>
            </a:pPr>
            <a:r>
              <a:rPr lang="en-US" sz="2800">
                <a:latin typeface="Arial" charset="0"/>
              </a:rPr>
              <a:t> Newly made DNA molecule has one </a:t>
            </a:r>
          </a:p>
          <a:p>
            <a:pPr>
              <a:lnSpc>
                <a:spcPct val="110000"/>
              </a:lnSpc>
            </a:pPr>
            <a:r>
              <a:rPr lang="en-US" sz="2800">
                <a:latin typeface="Arial" charset="0"/>
              </a:rPr>
              <a:t>  daughter strand and one parent strand.</a:t>
            </a:r>
            <a:r>
              <a:rPr lang="en-US">
                <a:latin typeface="Arial" charset="0"/>
              </a:rPr>
              <a:t>  </a:t>
            </a:r>
          </a:p>
        </p:txBody>
      </p:sp>
      <p:sp>
        <p:nvSpPr>
          <p:cNvPr id="50181" name="Line 4"/>
          <p:cNvSpPr>
            <a:spLocks noChangeShapeType="1"/>
          </p:cNvSpPr>
          <p:nvPr/>
        </p:nvSpPr>
        <p:spPr bwMode="auto">
          <a:xfrm>
            <a:off x="381000" y="1066800"/>
            <a:ext cx="8153400" cy="0"/>
          </a:xfrm>
          <a:prstGeom prst="line">
            <a:avLst/>
          </a:prstGeom>
          <a:noFill/>
          <a:ln w="57150" cmpd="thinThick">
            <a:solidFill>
              <a:srgbClr val="2FB0DC"/>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1143000"/>
          </a:xfrm>
        </p:spPr>
        <p:txBody>
          <a:bodyPr>
            <a:normAutofit fontScale="90000"/>
          </a:bodyPr>
          <a:lstStyle/>
          <a:p>
            <a:pPr eaLnBrk="1" hangingPunct="1"/>
            <a:r>
              <a:rPr lang="en-US" sz="3600" smtClean="0">
                <a:solidFill>
                  <a:srgbClr val="2FB0DC"/>
                </a:solidFill>
              </a:rPr>
              <a:t>Messenger RNA: </a:t>
            </a:r>
            <a:br>
              <a:rPr lang="en-US" sz="3600" smtClean="0">
                <a:solidFill>
                  <a:srgbClr val="2FB0DC"/>
                </a:solidFill>
              </a:rPr>
            </a:br>
            <a:r>
              <a:rPr lang="en-US" sz="3600" smtClean="0">
                <a:solidFill>
                  <a:srgbClr val="2FB0DC"/>
                </a:solidFill>
              </a:rPr>
              <a:t>Code Carrier for the Sequence of Proteins</a:t>
            </a:r>
          </a:p>
        </p:txBody>
      </p:sp>
      <p:sp>
        <p:nvSpPr>
          <p:cNvPr id="58371" name="Text Box 3"/>
          <p:cNvSpPr txBox="1">
            <a:spLocks noChangeArrowheads="1"/>
          </p:cNvSpPr>
          <p:nvPr/>
        </p:nvSpPr>
        <p:spPr bwMode="auto">
          <a:xfrm>
            <a:off x="304800" y="1447800"/>
            <a:ext cx="8382000" cy="3387725"/>
          </a:xfrm>
          <a:prstGeom prst="rect">
            <a:avLst/>
          </a:prstGeom>
          <a:noFill/>
          <a:ln w="9525">
            <a:noFill/>
            <a:miter lim="800000"/>
            <a:headEnd/>
            <a:tailEnd/>
          </a:ln>
        </p:spPr>
        <p:txBody>
          <a:bodyPr>
            <a:spAutoFit/>
          </a:bodyPr>
          <a:lstStyle/>
          <a:p>
            <a:pPr marL="171450" indent="-171450">
              <a:lnSpc>
                <a:spcPct val="120000"/>
              </a:lnSpc>
              <a:buFontTx/>
              <a:buChar char="•"/>
            </a:pPr>
            <a:r>
              <a:rPr lang="en-US" sz="2800">
                <a:latin typeface="Arial" charset="0"/>
              </a:rPr>
              <a:t>Is synthesized using DNA template</a:t>
            </a:r>
          </a:p>
          <a:p>
            <a:pPr marL="171450" indent="-171450">
              <a:lnSpc>
                <a:spcPct val="120000"/>
              </a:lnSpc>
              <a:buFontTx/>
              <a:buChar char="•"/>
            </a:pPr>
            <a:r>
              <a:rPr lang="en-US" sz="2800">
                <a:solidFill>
                  <a:srgbClr val="0F0FFF"/>
                </a:solidFill>
                <a:latin typeface="Arial" charset="0"/>
              </a:rPr>
              <a:t>Contains ribose </a:t>
            </a:r>
            <a:r>
              <a:rPr lang="en-US" sz="2800">
                <a:latin typeface="Arial" charset="0"/>
              </a:rPr>
              <a:t>instead of deoxyribose</a:t>
            </a:r>
          </a:p>
          <a:p>
            <a:pPr marL="171450" indent="-171450">
              <a:lnSpc>
                <a:spcPct val="120000"/>
              </a:lnSpc>
              <a:buFontTx/>
              <a:buChar char="•"/>
            </a:pPr>
            <a:r>
              <a:rPr lang="en-US" sz="2800">
                <a:solidFill>
                  <a:srgbClr val="0F0FFF"/>
                </a:solidFill>
                <a:latin typeface="Arial" charset="0"/>
              </a:rPr>
              <a:t>Contains uracil </a:t>
            </a:r>
            <a:r>
              <a:rPr lang="en-US" sz="2800">
                <a:latin typeface="Arial" charset="0"/>
              </a:rPr>
              <a:t>instead of thymine</a:t>
            </a:r>
          </a:p>
          <a:p>
            <a:pPr marL="171450" indent="-171450">
              <a:lnSpc>
                <a:spcPct val="120000"/>
              </a:lnSpc>
              <a:buFontTx/>
              <a:buChar char="•"/>
            </a:pPr>
            <a:r>
              <a:rPr lang="en-US" sz="2800">
                <a:latin typeface="Arial" charset="0"/>
              </a:rPr>
              <a:t>One mRNA may code for more than </a:t>
            </a:r>
          </a:p>
          <a:p>
            <a:pPr marL="171450" indent="-171450">
              <a:lnSpc>
                <a:spcPct val="120000"/>
              </a:lnSpc>
            </a:pPr>
            <a:r>
              <a:rPr lang="en-US" sz="2800">
                <a:latin typeface="Arial" charset="0"/>
              </a:rPr>
              <a:t>  one protein</a:t>
            </a:r>
          </a:p>
          <a:p>
            <a:pPr marL="628650" lvl="1" indent="-171450"/>
            <a:endParaRPr lang="en-US" sz="2800">
              <a:latin typeface="Arial" charset="0"/>
            </a:endParaRPr>
          </a:p>
          <a:p>
            <a:pPr marL="171450" indent="-171450">
              <a:buFontTx/>
              <a:buChar char="•"/>
            </a:pPr>
            <a:endParaRPr lang="en-US" sz="2000">
              <a:latin typeface="Arial" charset="0"/>
            </a:endParaRPr>
          </a:p>
        </p:txBody>
      </p:sp>
      <p:sp>
        <p:nvSpPr>
          <p:cNvPr id="58372" name="Line 4"/>
          <p:cNvSpPr>
            <a:spLocks noChangeShapeType="1"/>
          </p:cNvSpPr>
          <p:nvPr/>
        </p:nvSpPr>
        <p:spPr bwMode="auto">
          <a:xfrm>
            <a:off x="228600" y="1219200"/>
            <a:ext cx="8610600" cy="0"/>
          </a:xfrm>
          <a:prstGeom prst="line">
            <a:avLst/>
          </a:prstGeom>
          <a:noFill/>
          <a:ln w="57150" cmpd="thinThick">
            <a:solidFill>
              <a:srgbClr val="2FB0DC"/>
            </a:solidFill>
            <a:round/>
            <a:headEnd/>
            <a:tailEnd/>
          </a:ln>
        </p:spPr>
        <p:txBody>
          <a:bodyPr/>
          <a:lstStyle/>
          <a:p>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gure 8-21"/>
          <p:cNvPicPr>
            <a:picLocks noChangeAspect="1" noChangeArrowheads="1"/>
          </p:cNvPicPr>
          <p:nvPr/>
        </p:nvPicPr>
        <p:blipFill>
          <a:blip r:embed="rId3" cstate="print"/>
          <a:srcRect/>
          <a:stretch>
            <a:fillRect/>
          </a:stretch>
        </p:blipFill>
        <p:spPr bwMode="auto">
          <a:xfrm>
            <a:off x="304800" y="1524000"/>
            <a:ext cx="8531225" cy="3808413"/>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0"/>
            <a:ext cx="7772400" cy="1143000"/>
          </a:xfrm>
        </p:spPr>
        <p:txBody>
          <a:bodyPr>
            <a:normAutofit/>
          </a:bodyPr>
          <a:lstStyle/>
          <a:p>
            <a:pPr eaLnBrk="1" hangingPunct="1"/>
            <a:r>
              <a:rPr lang="en-US" smtClean="0">
                <a:solidFill>
                  <a:srgbClr val="2FB0DC"/>
                </a:solidFill>
              </a:rPr>
              <a:t>Factors Affecting DNA Denaturation</a:t>
            </a:r>
          </a:p>
        </p:txBody>
      </p:sp>
      <p:sp>
        <p:nvSpPr>
          <p:cNvPr id="70659" name="Rectangle 3"/>
          <p:cNvSpPr>
            <a:spLocks noGrp="1" noChangeArrowheads="1"/>
          </p:cNvSpPr>
          <p:nvPr>
            <p:ph type="body" sz="half" idx="2"/>
          </p:nvPr>
        </p:nvSpPr>
        <p:spPr>
          <a:xfrm>
            <a:off x="381000" y="1524000"/>
            <a:ext cx="8534400" cy="4343400"/>
          </a:xfrm>
        </p:spPr>
        <p:txBody>
          <a:bodyPr/>
          <a:lstStyle/>
          <a:p>
            <a:pPr eaLnBrk="1" hangingPunct="1">
              <a:lnSpc>
                <a:spcPct val="90000"/>
              </a:lnSpc>
            </a:pPr>
            <a:r>
              <a:rPr lang="en-US" sz="2800" smtClean="0">
                <a:latin typeface="Arial" charset="0"/>
              </a:rPr>
              <a:t>The midpoint of melting (T</a:t>
            </a:r>
            <a:r>
              <a:rPr lang="en-US" sz="2800" baseline="-25000" smtClean="0">
                <a:latin typeface="Arial" charset="0"/>
              </a:rPr>
              <a:t>m</a:t>
            </a:r>
            <a:r>
              <a:rPr lang="en-US" sz="2800" smtClean="0">
                <a:latin typeface="Arial" charset="0"/>
              </a:rPr>
              <a:t>) depends on base composition</a:t>
            </a:r>
          </a:p>
          <a:p>
            <a:pPr lvl="1" eaLnBrk="1" hangingPunct="1">
              <a:lnSpc>
                <a:spcPct val="90000"/>
              </a:lnSpc>
            </a:pPr>
            <a:r>
              <a:rPr lang="en-US" sz="2400" smtClean="0">
                <a:latin typeface="Arial" charset="0"/>
              </a:rPr>
              <a:t>high CG increases T</a:t>
            </a:r>
            <a:r>
              <a:rPr lang="en-US" sz="2400" baseline="-25000" smtClean="0">
                <a:latin typeface="Arial" charset="0"/>
              </a:rPr>
              <a:t>m</a:t>
            </a:r>
          </a:p>
          <a:p>
            <a:pPr lvl="1" eaLnBrk="1" hangingPunct="1">
              <a:lnSpc>
                <a:spcPct val="90000"/>
              </a:lnSpc>
              <a:buFontTx/>
              <a:buNone/>
            </a:pPr>
            <a:endParaRPr lang="en-US" sz="2400" baseline="-25000" smtClean="0">
              <a:latin typeface="Arial" charset="0"/>
            </a:endParaRPr>
          </a:p>
          <a:p>
            <a:pPr eaLnBrk="1" hangingPunct="1">
              <a:lnSpc>
                <a:spcPct val="90000"/>
              </a:lnSpc>
            </a:pPr>
            <a:r>
              <a:rPr lang="en-US" sz="2800" smtClean="0">
                <a:latin typeface="Arial" charset="0"/>
              </a:rPr>
              <a:t>T</a:t>
            </a:r>
            <a:r>
              <a:rPr lang="en-US" sz="2800" baseline="-25000" smtClean="0">
                <a:latin typeface="Arial" charset="0"/>
              </a:rPr>
              <a:t>m</a:t>
            </a:r>
            <a:r>
              <a:rPr lang="en-US" sz="2800" smtClean="0">
                <a:latin typeface="Arial" charset="0"/>
              </a:rPr>
              <a:t> depends on DNA length</a:t>
            </a:r>
          </a:p>
          <a:p>
            <a:pPr lvl="1" eaLnBrk="1" hangingPunct="1">
              <a:lnSpc>
                <a:spcPct val="90000"/>
              </a:lnSpc>
            </a:pPr>
            <a:r>
              <a:rPr lang="en-US" sz="2400" smtClean="0">
                <a:latin typeface="Arial" charset="0"/>
              </a:rPr>
              <a:t>Longer DNA has higher T</a:t>
            </a:r>
            <a:r>
              <a:rPr lang="en-US" sz="2400" baseline="-25000" smtClean="0">
                <a:latin typeface="Arial" charset="0"/>
              </a:rPr>
              <a:t>m</a:t>
            </a:r>
          </a:p>
          <a:p>
            <a:pPr lvl="1" eaLnBrk="1" hangingPunct="1">
              <a:lnSpc>
                <a:spcPct val="90000"/>
              </a:lnSpc>
            </a:pPr>
            <a:r>
              <a:rPr lang="en-US" sz="2400" smtClean="0">
                <a:latin typeface="Arial" charset="0"/>
              </a:rPr>
              <a:t>Important for short DNA</a:t>
            </a:r>
          </a:p>
          <a:p>
            <a:pPr lvl="1" eaLnBrk="1" hangingPunct="1">
              <a:lnSpc>
                <a:spcPct val="90000"/>
              </a:lnSpc>
              <a:buFontTx/>
              <a:buNone/>
            </a:pPr>
            <a:endParaRPr lang="en-US" sz="2400" smtClean="0">
              <a:latin typeface="Arial" charset="0"/>
            </a:endParaRPr>
          </a:p>
          <a:p>
            <a:pPr eaLnBrk="1" hangingPunct="1">
              <a:lnSpc>
                <a:spcPct val="90000"/>
              </a:lnSpc>
            </a:pPr>
            <a:r>
              <a:rPr lang="en-US" sz="2800" smtClean="0">
                <a:latin typeface="Arial" charset="0"/>
              </a:rPr>
              <a:t>T</a:t>
            </a:r>
            <a:r>
              <a:rPr lang="en-US" sz="2800" baseline="-25000" smtClean="0">
                <a:latin typeface="Arial" charset="0"/>
              </a:rPr>
              <a:t>m</a:t>
            </a:r>
            <a:r>
              <a:rPr lang="en-US" sz="2800" smtClean="0">
                <a:latin typeface="Arial" charset="0"/>
              </a:rPr>
              <a:t> depends on pH and ionic strength</a:t>
            </a:r>
          </a:p>
          <a:p>
            <a:pPr lvl="1" eaLnBrk="1" hangingPunct="1">
              <a:lnSpc>
                <a:spcPct val="90000"/>
              </a:lnSpc>
            </a:pPr>
            <a:r>
              <a:rPr lang="en-US" sz="2400" smtClean="0">
                <a:latin typeface="Arial" charset="0"/>
              </a:rPr>
              <a:t>High salt increases  T</a:t>
            </a:r>
            <a:r>
              <a:rPr lang="en-US" sz="2400" baseline="-25000" smtClean="0">
                <a:latin typeface="Arial" charset="0"/>
              </a:rPr>
              <a:t>m</a:t>
            </a:r>
          </a:p>
          <a:p>
            <a:pPr lvl="1" eaLnBrk="1" hangingPunct="1">
              <a:lnSpc>
                <a:spcPct val="90000"/>
              </a:lnSpc>
              <a:buFontTx/>
              <a:buNone/>
            </a:pPr>
            <a:endParaRPr lang="en-US" sz="2400" smtClean="0">
              <a:latin typeface="Arial" charset="0"/>
            </a:endParaRPr>
          </a:p>
          <a:p>
            <a:pPr eaLnBrk="1" hangingPunct="1">
              <a:lnSpc>
                <a:spcPct val="90000"/>
              </a:lnSpc>
              <a:buFontTx/>
              <a:buNone/>
            </a:pPr>
            <a:endParaRPr lang="en-US" sz="2800" smtClean="0">
              <a:latin typeface="Arial" charset="0"/>
            </a:endParaRPr>
          </a:p>
        </p:txBody>
      </p:sp>
      <p:sp>
        <p:nvSpPr>
          <p:cNvPr id="70660" name="Line 4"/>
          <p:cNvSpPr>
            <a:spLocks noChangeShapeType="1"/>
          </p:cNvSpPr>
          <p:nvPr/>
        </p:nvSpPr>
        <p:spPr bwMode="auto">
          <a:xfrm>
            <a:off x="381000" y="1295400"/>
            <a:ext cx="8153400" cy="0"/>
          </a:xfrm>
          <a:prstGeom prst="line">
            <a:avLst/>
          </a:prstGeom>
          <a:noFill/>
          <a:ln w="57150" cmpd="thinThick">
            <a:solidFill>
              <a:srgbClr val="2FB0DC"/>
            </a:solidFill>
            <a:round/>
            <a:headEnd/>
            <a:tailEnd/>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Nucleic Acids</a:t>
            </a:r>
          </a:p>
        </p:txBody>
      </p:sp>
      <p:sp>
        <p:nvSpPr>
          <p:cNvPr id="2051" name="Rectangle 3"/>
          <p:cNvSpPr>
            <a:spLocks noGrp="1" noChangeArrowheads="1"/>
          </p:cNvSpPr>
          <p:nvPr>
            <p:ph type="body" idx="1"/>
          </p:nvPr>
        </p:nvSpPr>
        <p:spPr>
          <a:xfrm>
            <a:off x="381000" y="685800"/>
            <a:ext cx="8382000" cy="3352800"/>
          </a:xfrm>
        </p:spPr>
        <p:txBody>
          <a:bodyPr>
            <a:normAutofit fontScale="92500"/>
          </a:bodyPr>
          <a:lstStyle/>
          <a:p>
            <a:pPr eaLnBrk="1" hangingPunct="1"/>
            <a:r>
              <a:rPr lang="en-US" sz="2400" b="1" smtClean="0"/>
              <a:t>Nucleic acids</a:t>
            </a:r>
            <a:r>
              <a:rPr lang="en-US" sz="2400" smtClean="0"/>
              <a:t> are molecules that store information for cellular growth and reproduction</a:t>
            </a:r>
          </a:p>
          <a:p>
            <a:pPr eaLnBrk="1" hangingPunct="1"/>
            <a:r>
              <a:rPr lang="en-US" sz="2400" smtClean="0"/>
              <a:t>There are two types of nucleic acids:</a:t>
            </a:r>
          </a:p>
          <a:p>
            <a:pPr eaLnBrk="1" hangingPunct="1">
              <a:buFontTx/>
              <a:buNone/>
            </a:pPr>
            <a:r>
              <a:rPr lang="en-US" sz="2400" smtClean="0"/>
              <a:t>	- </a:t>
            </a:r>
            <a:r>
              <a:rPr lang="en-US" sz="2400" b="1" smtClean="0"/>
              <a:t>deoxyribonucleic acid (DNA)</a:t>
            </a:r>
            <a:r>
              <a:rPr lang="en-US" sz="2400" smtClean="0"/>
              <a:t> and </a:t>
            </a:r>
            <a:r>
              <a:rPr lang="en-US" sz="2400" b="1" smtClean="0"/>
              <a:t>ribonucleic acid (RNA)</a:t>
            </a:r>
            <a:endParaRPr lang="en-US" sz="2400" smtClean="0"/>
          </a:p>
          <a:p>
            <a:pPr eaLnBrk="1" hangingPunct="1"/>
            <a:r>
              <a:rPr lang="en-US" sz="2400" smtClean="0"/>
              <a:t>These are polymers consisting of long chains of monomers called</a:t>
            </a:r>
            <a:r>
              <a:rPr lang="en-US" sz="2400" b="1" smtClean="0"/>
              <a:t> </a:t>
            </a:r>
            <a:r>
              <a:rPr lang="en-US" sz="2400" smtClean="0"/>
              <a:t>nucleotides</a:t>
            </a:r>
          </a:p>
          <a:p>
            <a:pPr eaLnBrk="1" hangingPunct="1"/>
            <a:r>
              <a:rPr lang="en-US" sz="2400" smtClean="0"/>
              <a:t>A </a:t>
            </a:r>
            <a:r>
              <a:rPr lang="en-US" sz="2400" b="1" smtClean="0"/>
              <a:t>nucleotide</a:t>
            </a:r>
            <a:r>
              <a:rPr lang="en-US" sz="2400" smtClean="0"/>
              <a:t> consists of a nitrogenous base, a pentose sugar and a phosphate group:</a:t>
            </a:r>
          </a:p>
        </p:txBody>
      </p:sp>
      <p:pic>
        <p:nvPicPr>
          <p:cNvPr id="4100" name="Picture 4"/>
          <p:cNvPicPr>
            <a:picLocks noChangeAspect="1" noChangeArrowheads="1"/>
          </p:cNvPicPr>
          <p:nvPr/>
        </p:nvPicPr>
        <p:blipFill>
          <a:blip r:embed="rId3" cstate="print"/>
          <a:srcRect/>
          <a:stretch>
            <a:fillRect/>
          </a:stretch>
        </p:blipFill>
        <p:spPr bwMode="auto">
          <a:xfrm>
            <a:off x="2424113" y="4191000"/>
            <a:ext cx="4433887" cy="2513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anim calcmode="lin" valueType="num">
                                      <p:cBhvr additive="base">
                                        <p:cTn id="13" dur="500" fill="hold"/>
                                        <p:tgtEl>
                                          <p:spTgt spid="20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1">
                                            <p:txEl>
                                              <p:pRg st="2" end="2"/>
                                            </p:txEl>
                                          </p:spTgt>
                                        </p:tgtEl>
                                        <p:attrNameLst>
                                          <p:attrName>style.visibility</p:attrName>
                                        </p:attrNameLst>
                                      </p:cBhvr>
                                      <p:to>
                                        <p:strVal val="visible"/>
                                      </p:to>
                                    </p:set>
                                    <p:anim calcmode="lin" valueType="num">
                                      <p:cBhvr additive="base">
                                        <p:cTn id="19" dur="500" fill="hold"/>
                                        <p:tgtEl>
                                          <p:spTgt spid="20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5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1">
                                            <p:txEl>
                                              <p:pRg st="3" end="3"/>
                                            </p:txEl>
                                          </p:spTgt>
                                        </p:tgtEl>
                                        <p:attrNameLst>
                                          <p:attrName>style.visibility</p:attrName>
                                        </p:attrNameLst>
                                      </p:cBhvr>
                                      <p:to>
                                        <p:strVal val="visible"/>
                                      </p:to>
                                    </p:set>
                                    <p:anim calcmode="lin" valueType="num">
                                      <p:cBhvr additive="base">
                                        <p:cTn id="25" dur="500" fill="hold"/>
                                        <p:tgtEl>
                                          <p:spTgt spid="20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5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51">
                                            <p:txEl>
                                              <p:pRg st="4" end="4"/>
                                            </p:txEl>
                                          </p:spTgt>
                                        </p:tgtEl>
                                        <p:attrNameLst>
                                          <p:attrName>style.visibility</p:attrName>
                                        </p:attrNameLst>
                                      </p:cBhvr>
                                      <p:to>
                                        <p:strVal val="visible"/>
                                      </p:to>
                                    </p:set>
                                    <p:anim calcmode="lin" valueType="num">
                                      <p:cBhvr additive="base">
                                        <p:cTn id="31" dur="500" fill="hold"/>
                                        <p:tgtEl>
                                          <p:spTgt spid="20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5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2" cstate="print"/>
          <a:srcRect b="11188"/>
          <a:stretch>
            <a:fillRect/>
          </a:stretch>
        </p:blipFill>
        <p:spPr bwMode="auto">
          <a:xfrm>
            <a:off x="2754313" y="3255962"/>
            <a:ext cx="6389687" cy="3373438"/>
          </a:xfrm>
          <a:prstGeom prst="rect">
            <a:avLst/>
          </a:prstGeom>
          <a:noFill/>
          <a:ln w="9525">
            <a:noFill/>
            <a:miter lim="800000"/>
            <a:headEnd/>
            <a:tailEnd/>
          </a:ln>
        </p:spPr>
      </p:pic>
      <p:sp>
        <p:nvSpPr>
          <p:cNvPr id="2051" name="Text Box 2"/>
          <p:cNvSpPr txBox="1">
            <a:spLocks noChangeArrowheads="1"/>
          </p:cNvSpPr>
          <p:nvPr/>
        </p:nvSpPr>
        <p:spPr bwMode="auto">
          <a:xfrm>
            <a:off x="639763" y="2471738"/>
            <a:ext cx="5683800" cy="1569660"/>
          </a:xfrm>
          <a:prstGeom prst="rect">
            <a:avLst/>
          </a:prstGeom>
          <a:noFill/>
          <a:ln w="9525">
            <a:noFill/>
            <a:miter lim="800000"/>
            <a:headEnd/>
            <a:tailEnd/>
          </a:ln>
        </p:spPr>
        <p:txBody>
          <a:bodyPr wrap="none">
            <a:spAutoFit/>
          </a:bodyPr>
          <a:lstStyle/>
          <a:p>
            <a:pPr eaLnBrk="1" hangingPunct="1"/>
            <a:r>
              <a:rPr lang="en-US" sz="2400" b="1" dirty="0">
                <a:latin typeface="Times New Roman" pitchFamily="18" charset="0"/>
              </a:rPr>
              <a:t>All nucleotides contain three components:</a:t>
            </a:r>
          </a:p>
          <a:p>
            <a:pPr eaLnBrk="1" hangingPunct="1"/>
            <a:r>
              <a:rPr lang="en-US" sz="2400" b="1" dirty="0">
                <a:latin typeface="Times New Roman" pitchFamily="18" charset="0"/>
              </a:rPr>
              <a:t>1.  A nitrogen heterocyclic base</a:t>
            </a:r>
          </a:p>
          <a:p>
            <a:pPr eaLnBrk="1" hangingPunct="1"/>
            <a:r>
              <a:rPr lang="en-US" sz="2400" b="1" dirty="0">
                <a:latin typeface="Times New Roman" pitchFamily="18" charset="0"/>
              </a:rPr>
              <a:t>2.  A pentose sugar</a:t>
            </a:r>
          </a:p>
          <a:p>
            <a:pPr eaLnBrk="1" hangingPunct="1"/>
            <a:r>
              <a:rPr lang="en-US" sz="2400" b="1" dirty="0">
                <a:latin typeface="Times New Roman" pitchFamily="18" charset="0"/>
              </a:rPr>
              <a:t>3.  A phosphate residue</a:t>
            </a:r>
          </a:p>
        </p:txBody>
      </p:sp>
      <p:sp>
        <p:nvSpPr>
          <p:cNvPr id="2052" name="Rectangle 3"/>
          <p:cNvSpPr>
            <a:spLocks noGrp="1" noChangeArrowheads="1"/>
          </p:cNvSpPr>
          <p:nvPr>
            <p:ph type="title"/>
          </p:nvPr>
        </p:nvSpPr>
        <p:spPr>
          <a:xfrm>
            <a:off x="685800" y="0"/>
            <a:ext cx="7772400" cy="927100"/>
          </a:xfrm>
        </p:spPr>
        <p:txBody>
          <a:bodyPr/>
          <a:lstStyle/>
          <a:p>
            <a:r>
              <a:rPr lang="en-US" u="sng" smtClean="0"/>
              <a:t>Nucleic Acids</a:t>
            </a:r>
          </a:p>
        </p:txBody>
      </p:sp>
      <p:sp>
        <p:nvSpPr>
          <p:cNvPr id="2053" name="Rectangle 1"/>
          <p:cNvSpPr>
            <a:spLocks noChangeArrowheads="1"/>
          </p:cNvSpPr>
          <p:nvPr/>
        </p:nvSpPr>
        <p:spPr bwMode="auto">
          <a:xfrm>
            <a:off x="788988" y="992188"/>
            <a:ext cx="7918450" cy="830997"/>
          </a:xfrm>
          <a:prstGeom prst="rect">
            <a:avLst/>
          </a:prstGeom>
          <a:noFill/>
          <a:ln w="9525">
            <a:noFill/>
            <a:miter lim="800000"/>
            <a:headEnd/>
            <a:tailEnd/>
          </a:ln>
        </p:spPr>
        <p:txBody>
          <a:bodyPr>
            <a:spAutoFit/>
          </a:bodyPr>
          <a:lstStyle/>
          <a:p>
            <a:r>
              <a:rPr lang="en-US" sz="2400" b="1" dirty="0">
                <a:latin typeface="Times New Roman" pitchFamily="18" charset="0"/>
              </a:rPr>
              <a:t>DNA and RNA are nucleic acids, long, thread-like polymers </a:t>
            </a:r>
            <a:br>
              <a:rPr lang="en-US" sz="2400" b="1" dirty="0">
                <a:latin typeface="Times New Roman" pitchFamily="18" charset="0"/>
              </a:rPr>
            </a:br>
            <a:r>
              <a:rPr lang="en-US" sz="2400" b="1" dirty="0">
                <a:latin typeface="Times New Roman" pitchFamily="18" charset="0"/>
              </a:rPr>
              <a:t>made up of a linear array of monomers called nucleotides</a:t>
            </a:r>
            <a:endParaRPr lang="en-US"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8"/>
          <p:cNvSpPr txBox="1">
            <a:spLocks noChangeArrowheads="1"/>
          </p:cNvSpPr>
          <p:nvPr/>
        </p:nvSpPr>
        <p:spPr bwMode="auto">
          <a:xfrm>
            <a:off x="250825" y="742950"/>
            <a:ext cx="8380413" cy="1077913"/>
          </a:xfrm>
          <a:prstGeom prst="rect">
            <a:avLst/>
          </a:prstGeom>
          <a:noFill/>
          <a:ln w="9525">
            <a:noFill/>
            <a:miter lim="800000"/>
            <a:headEnd/>
            <a:tailEnd/>
          </a:ln>
        </p:spPr>
        <p:txBody>
          <a:bodyPr>
            <a:spAutoFit/>
          </a:bodyPr>
          <a:lstStyle/>
          <a:p>
            <a:pPr algn="ctr"/>
            <a:r>
              <a:rPr lang="en-US" sz="3200"/>
              <a:t>Ribonucleotides have a 2’-</a:t>
            </a:r>
            <a:r>
              <a:rPr lang="en-US" sz="3200">
                <a:solidFill>
                  <a:srgbClr val="FF3300"/>
                </a:solidFill>
              </a:rPr>
              <a:t>OH</a:t>
            </a:r>
          </a:p>
          <a:p>
            <a:pPr algn="ctr"/>
            <a:r>
              <a:rPr lang="en-US" sz="3200"/>
              <a:t>Deoxyribonucleotides have a 2’-</a:t>
            </a:r>
            <a:r>
              <a:rPr lang="en-US" sz="3200">
                <a:solidFill>
                  <a:srgbClr val="FF3300"/>
                </a:solidFill>
              </a:rPr>
              <a:t>H</a:t>
            </a:r>
            <a:endParaRPr lang="en-US" sz="3200" u="sng">
              <a:solidFill>
                <a:srgbClr val="FF3300"/>
              </a:solidFill>
            </a:endParaRPr>
          </a:p>
        </p:txBody>
      </p:sp>
      <p:grpSp>
        <p:nvGrpSpPr>
          <p:cNvPr id="2" name="Group 13"/>
          <p:cNvGrpSpPr>
            <a:grpSpLocks/>
          </p:cNvGrpSpPr>
          <p:nvPr/>
        </p:nvGrpSpPr>
        <p:grpSpPr bwMode="auto">
          <a:xfrm>
            <a:off x="722313" y="2062163"/>
            <a:ext cx="8026400" cy="4294187"/>
            <a:chOff x="384" y="864"/>
            <a:chExt cx="5056" cy="2705"/>
          </a:xfrm>
        </p:grpSpPr>
        <p:pic>
          <p:nvPicPr>
            <p:cNvPr id="3077" name="Picture 6"/>
            <p:cNvPicPr>
              <a:picLocks noChangeAspect="1" noChangeArrowheads="1"/>
            </p:cNvPicPr>
            <p:nvPr/>
          </p:nvPicPr>
          <p:blipFill>
            <a:blip r:embed="rId3" cstate="print"/>
            <a:srcRect b="10074"/>
            <a:stretch>
              <a:fillRect/>
            </a:stretch>
          </p:blipFill>
          <p:spPr bwMode="auto">
            <a:xfrm>
              <a:off x="384" y="864"/>
              <a:ext cx="5056" cy="2705"/>
            </a:xfrm>
            <a:prstGeom prst="rect">
              <a:avLst/>
            </a:prstGeom>
            <a:noFill/>
            <a:ln w="9525">
              <a:noFill/>
              <a:miter lim="800000"/>
              <a:headEnd/>
              <a:tailEnd/>
            </a:ln>
          </p:spPr>
        </p:pic>
        <p:sp>
          <p:nvSpPr>
            <p:cNvPr id="3078" name="Rectangle 9"/>
            <p:cNvSpPr>
              <a:spLocks noChangeArrowheads="1"/>
            </p:cNvSpPr>
            <p:nvPr/>
          </p:nvSpPr>
          <p:spPr bwMode="auto">
            <a:xfrm>
              <a:off x="2849" y="1979"/>
              <a:ext cx="534" cy="388"/>
            </a:xfrm>
            <a:prstGeom prst="rect">
              <a:avLst/>
            </a:prstGeom>
            <a:noFill/>
            <a:ln w="9525">
              <a:solidFill>
                <a:srgbClr val="FF3300"/>
              </a:solidFill>
              <a:miter lim="800000"/>
              <a:headEnd/>
              <a:tailEnd/>
            </a:ln>
          </p:spPr>
          <p:txBody>
            <a:bodyPr wrap="none" anchor="ctr"/>
            <a:lstStyle/>
            <a:p>
              <a:endParaRPr lang="en-US"/>
            </a:p>
          </p:txBody>
        </p:sp>
        <p:sp>
          <p:nvSpPr>
            <p:cNvPr id="3079" name="Rectangle 10"/>
            <p:cNvSpPr>
              <a:spLocks noChangeArrowheads="1"/>
            </p:cNvSpPr>
            <p:nvPr/>
          </p:nvSpPr>
          <p:spPr bwMode="auto">
            <a:xfrm>
              <a:off x="3092" y="2871"/>
              <a:ext cx="534" cy="388"/>
            </a:xfrm>
            <a:prstGeom prst="rect">
              <a:avLst/>
            </a:prstGeom>
            <a:noFill/>
            <a:ln w="9525">
              <a:solidFill>
                <a:srgbClr val="FF3300"/>
              </a:solidFill>
              <a:miter lim="800000"/>
              <a:headEnd/>
              <a:tailEnd/>
            </a:ln>
          </p:spPr>
          <p:txBody>
            <a:bodyPr wrap="none" anchor="ctr"/>
            <a:lstStyle/>
            <a:p>
              <a:endParaRPr lang="en-US"/>
            </a:p>
          </p:txBody>
        </p:sp>
      </p:grpSp>
      <p:sp>
        <p:nvSpPr>
          <p:cNvPr id="3076" name="Rectangle 14"/>
          <p:cNvSpPr>
            <a:spLocks noGrp="1" noChangeArrowheads="1"/>
          </p:cNvSpPr>
          <p:nvPr>
            <p:ph type="title"/>
          </p:nvPr>
        </p:nvSpPr>
        <p:spPr>
          <a:xfrm>
            <a:off x="0" y="0"/>
            <a:ext cx="9144000" cy="857250"/>
          </a:xfrm>
        </p:spPr>
        <p:txBody>
          <a:bodyPr/>
          <a:lstStyle/>
          <a:p>
            <a:r>
              <a:rPr lang="en-US" sz="3600" b="1" u="sng" smtClean="0">
                <a:solidFill>
                  <a:schemeClr val="tx1"/>
                </a:solidFill>
              </a:rPr>
              <a:t>Chemical Structure of DNA vs RNA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Pentose Sugars</a:t>
            </a:r>
          </a:p>
        </p:txBody>
      </p:sp>
      <p:sp>
        <p:nvSpPr>
          <p:cNvPr id="4099" name="Rectangle 3"/>
          <p:cNvSpPr>
            <a:spLocks noGrp="1" noChangeArrowheads="1"/>
          </p:cNvSpPr>
          <p:nvPr>
            <p:ph type="body" idx="1"/>
          </p:nvPr>
        </p:nvSpPr>
        <p:spPr>
          <a:xfrm>
            <a:off x="685800" y="685800"/>
            <a:ext cx="7848600" cy="2286000"/>
          </a:xfrm>
        </p:spPr>
        <p:txBody>
          <a:bodyPr/>
          <a:lstStyle/>
          <a:p>
            <a:pPr eaLnBrk="1" hangingPunct="1">
              <a:lnSpc>
                <a:spcPct val="105000"/>
              </a:lnSpc>
              <a:spcBef>
                <a:spcPct val="10000"/>
              </a:spcBef>
            </a:pPr>
            <a:r>
              <a:rPr lang="en-US" sz="2400" smtClean="0"/>
              <a:t>There are two related </a:t>
            </a:r>
            <a:r>
              <a:rPr lang="en-US" sz="2400" b="1" smtClean="0"/>
              <a:t>pentose sugars</a:t>
            </a:r>
            <a:r>
              <a:rPr lang="en-US" sz="2400" smtClean="0"/>
              <a:t>:</a:t>
            </a:r>
          </a:p>
          <a:p>
            <a:pPr eaLnBrk="1" hangingPunct="1">
              <a:lnSpc>
                <a:spcPct val="105000"/>
              </a:lnSpc>
              <a:spcBef>
                <a:spcPct val="10000"/>
              </a:spcBef>
              <a:buFontTx/>
              <a:buNone/>
            </a:pPr>
            <a:r>
              <a:rPr lang="en-US" sz="2400" smtClean="0"/>
              <a:t>	- RNA contains </a:t>
            </a:r>
            <a:r>
              <a:rPr lang="en-US" sz="2400" b="1" smtClean="0"/>
              <a:t>ribose</a:t>
            </a:r>
            <a:endParaRPr lang="en-US" sz="2400" smtClean="0"/>
          </a:p>
          <a:p>
            <a:pPr eaLnBrk="1" hangingPunct="1">
              <a:lnSpc>
                <a:spcPct val="105000"/>
              </a:lnSpc>
              <a:spcBef>
                <a:spcPct val="10000"/>
              </a:spcBef>
              <a:buFontTx/>
              <a:buNone/>
            </a:pPr>
            <a:r>
              <a:rPr lang="en-US" sz="2400" smtClean="0"/>
              <a:t>	- DNA contains </a:t>
            </a:r>
            <a:r>
              <a:rPr lang="en-US" sz="2400" b="1" smtClean="0"/>
              <a:t>deoxyribose</a:t>
            </a:r>
            <a:endParaRPr lang="en-US" sz="2400" smtClean="0"/>
          </a:p>
          <a:p>
            <a:pPr eaLnBrk="1" hangingPunct="1">
              <a:lnSpc>
                <a:spcPct val="105000"/>
              </a:lnSpc>
              <a:spcBef>
                <a:spcPct val="10000"/>
              </a:spcBef>
            </a:pPr>
            <a:r>
              <a:rPr lang="en-US" sz="2400" smtClean="0"/>
              <a:t>The sugars have their carbon atoms numbered with primes to distinguish them from the nitrogen bases</a:t>
            </a:r>
          </a:p>
        </p:txBody>
      </p:sp>
      <p:pic>
        <p:nvPicPr>
          <p:cNvPr id="6148" name="Picture 4"/>
          <p:cNvPicPr>
            <a:picLocks noChangeAspect="1" noChangeArrowheads="1"/>
          </p:cNvPicPr>
          <p:nvPr/>
        </p:nvPicPr>
        <p:blipFill>
          <a:blip r:embed="rId2" cstate="print"/>
          <a:srcRect b="6586"/>
          <a:stretch>
            <a:fillRect/>
          </a:stretch>
        </p:blipFill>
        <p:spPr bwMode="auto">
          <a:xfrm>
            <a:off x="609600" y="3113088"/>
            <a:ext cx="7980363" cy="3498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left)">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wipe(left)">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wipe(left)">
                                      <p:cBhvr>
                                        <p:cTn id="17" dur="5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wipe(left)">
                                      <p:cBhvr>
                                        <p:cTn id="22"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9"/>
          <p:cNvSpPr txBox="1">
            <a:spLocks noChangeArrowheads="1"/>
          </p:cNvSpPr>
          <p:nvPr/>
        </p:nvSpPr>
        <p:spPr bwMode="auto">
          <a:xfrm>
            <a:off x="1931988" y="238125"/>
            <a:ext cx="5341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 - 4</a:t>
            </a:r>
          </a:p>
          <a:p>
            <a:pPr algn="ctr" rtl="0" eaLnBrk="0" hangingPunct="0"/>
            <a:r>
              <a:rPr lang="en-US" sz="3200" b="1">
                <a:solidFill>
                  <a:srgbClr val="000000"/>
                </a:solidFill>
                <a:latin typeface="Arial" charset="0"/>
              </a:rPr>
              <a:t>Base-Sugar-PO</a:t>
            </a:r>
            <a:r>
              <a:rPr lang="en-US" sz="3200" b="1" baseline="-25000">
                <a:solidFill>
                  <a:srgbClr val="000000"/>
                </a:solidFill>
                <a:latin typeface="Arial" charset="0"/>
              </a:rPr>
              <a:t>4</a:t>
            </a:r>
            <a:r>
              <a:rPr lang="en-US" sz="3200" b="1" baseline="30000">
                <a:solidFill>
                  <a:srgbClr val="000000"/>
                </a:solidFill>
                <a:latin typeface="Arial" charset="0"/>
              </a:rPr>
              <a:t>2-</a:t>
            </a:r>
            <a:r>
              <a:rPr lang="en-US" sz="2000">
                <a:solidFill>
                  <a:srgbClr val="000000"/>
                </a:solidFill>
                <a:latin typeface="Arial" charset="0"/>
              </a:rPr>
              <a:t> </a:t>
            </a:r>
          </a:p>
        </p:txBody>
      </p:sp>
      <p:grpSp>
        <p:nvGrpSpPr>
          <p:cNvPr id="2" name="Group 83"/>
          <p:cNvGrpSpPr>
            <a:grpSpLocks/>
          </p:cNvGrpSpPr>
          <p:nvPr/>
        </p:nvGrpSpPr>
        <p:grpSpPr bwMode="auto">
          <a:xfrm>
            <a:off x="2057400" y="2459038"/>
            <a:ext cx="1725613" cy="1436687"/>
            <a:chOff x="1584" y="1693"/>
            <a:chExt cx="1087" cy="905"/>
          </a:xfrm>
        </p:grpSpPr>
        <p:sp>
          <p:nvSpPr>
            <p:cNvPr id="22567" name="Rectangle 30"/>
            <p:cNvSpPr>
              <a:spLocks noChangeArrowheads="1"/>
            </p:cNvSpPr>
            <p:nvPr/>
          </p:nvSpPr>
          <p:spPr bwMode="auto">
            <a:xfrm>
              <a:off x="1959" y="2040"/>
              <a:ext cx="212"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P</a:t>
              </a:r>
            </a:p>
          </p:txBody>
        </p:sp>
        <p:sp>
          <p:nvSpPr>
            <p:cNvPr id="22568" name="Rectangle 31"/>
            <p:cNvSpPr>
              <a:spLocks noChangeArrowheads="1"/>
            </p:cNvSpPr>
            <p:nvPr/>
          </p:nvSpPr>
          <p:spPr bwMode="auto">
            <a:xfrm>
              <a:off x="1951" y="1693"/>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2569" name="Rectangle 32"/>
            <p:cNvSpPr>
              <a:spLocks noChangeArrowheads="1"/>
            </p:cNvSpPr>
            <p:nvPr/>
          </p:nvSpPr>
          <p:spPr bwMode="auto">
            <a:xfrm>
              <a:off x="1613" y="2040"/>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2570" name="Rectangle 33"/>
            <p:cNvSpPr>
              <a:spLocks noChangeArrowheads="1"/>
            </p:cNvSpPr>
            <p:nvPr/>
          </p:nvSpPr>
          <p:spPr bwMode="auto">
            <a:xfrm>
              <a:off x="1943" y="2367"/>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2571" name="Rectangle 34"/>
            <p:cNvSpPr>
              <a:spLocks noChangeArrowheads="1"/>
            </p:cNvSpPr>
            <p:nvPr/>
          </p:nvSpPr>
          <p:spPr bwMode="auto">
            <a:xfrm>
              <a:off x="2282" y="2040"/>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2572" name="Line 35"/>
            <p:cNvSpPr>
              <a:spLocks noChangeShapeType="1"/>
            </p:cNvSpPr>
            <p:nvPr/>
          </p:nvSpPr>
          <p:spPr bwMode="auto">
            <a:xfrm>
              <a:off x="1807" y="2141"/>
              <a:ext cx="187" cy="0"/>
            </a:xfrm>
            <a:prstGeom prst="line">
              <a:avLst/>
            </a:prstGeom>
            <a:noFill/>
            <a:ln w="38100">
              <a:solidFill>
                <a:srgbClr val="FF8200"/>
              </a:solidFill>
              <a:round/>
              <a:headEnd/>
              <a:tailEnd/>
            </a:ln>
          </p:spPr>
          <p:txBody>
            <a:bodyPr wrap="none" anchor="ctr"/>
            <a:lstStyle/>
            <a:p>
              <a:endParaRPr lang="en-US"/>
            </a:p>
          </p:txBody>
        </p:sp>
        <p:sp>
          <p:nvSpPr>
            <p:cNvPr id="22573" name="Line 36"/>
            <p:cNvSpPr>
              <a:spLocks noChangeShapeType="1"/>
            </p:cNvSpPr>
            <p:nvPr/>
          </p:nvSpPr>
          <p:spPr bwMode="auto">
            <a:xfrm>
              <a:off x="2124" y="2141"/>
              <a:ext cx="187" cy="0"/>
            </a:xfrm>
            <a:prstGeom prst="line">
              <a:avLst/>
            </a:prstGeom>
            <a:noFill/>
            <a:ln w="38100">
              <a:solidFill>
                <a:srgbClr val="FF8200"/>
              </a:solidFill>
              <a:round/>
              <a:headEnd/>
              <a:tailEnd/>
            </a:ln>
          </p:spPr>
          <p:txBody>
            <a:bodyPr wrap="none" anchor="ctr"/>
            <a:lstStyle/>
            <a:p>
              <a:endParaRPr lang="en-US"/>
            </a:p>
          </p:txBody>
        </p:sp>
        <p:sp>
          <p:nvSpPr>
            <p:cNvPr id="22574" name="Line 37"/>
            <p:cNvSpPr>
              <a:spLocks noChangeShapeType="1"/>
            </p:cNvSpPr>
            <p:nvPr/>
          </p:nvSpPr>
          <p:spPr bwMode="auto">
            <a:xfrm rot="-5400000">
              <a:off x="1976" y="2301"/>
              <a:ext cx="166" cy="0"/>
            </a:xfrm>
            <a:prstGeom prst="line">
              <a:avLst/>
            </a:prstGeom>
            <a:noFill/>
            <a:ln w="38100">
              <a:solidFill>
                <a:srgbClr val="FF8200"/>
              </a:solidFill>
              <a:round/>
              <a:headEnd/>
              <a:tailEnd/>
            </a:ln>
          </p:spPr>
          <p:txBody>
            <a:bodyPr wrap="none" anchor="ctr"/>
            <a:lstStyle/>
            <a:p>
              <a:endParaRPr lang="en-US"/>
            </a:p>
          </p:txBody>
        </p:sp>
        <p:sp>
          <p:nvSpPr>
            <p:cNvPr id="22575" name="Line 38"/>
            <p:cNvSpPr>
              <a:spLocks noChangeShapeType="1"/>
            </p:cNvSpPr>
            <p:nvPr/>
          </p:nvSpPr>
          <p:spPr bwMode="auto">
            <a:xfrm rot="-5400000">
              <a:off x="1946" y="1973"/>
              <a:ext cx="167" cy="0"/>
            </a:xfrm>
            <a:prstGeom prst="line">
              <a:avLst/>
            </a:prstGeom>
            <a:noFill/>
            <a:ln w="38100">
              <a:solidFill>
                <a:srgbClr val="FF8200"/>
              </a:solidFill>
              <a:round/>
              <a:headEnd/>
              <a:tailEnd/>
            </a:ln>
          </p:spPr>
          <p:txBody>
            <a:bodyPr wrap="none" anchor="ctr"/>
            <a:lstStyle/>
            <a:p>
              <a:endParaRPr lang="en-US"/>
            </a:p>
          </p:txBody>
        </p:sp>
        <p:sp>
          <p:nvSpPr>
            <p:cNvPr id="22576" name="Line 39"/>
            <p:cNvSpPr>
              <a:spLocks noChangeShapeType="1"/>
            </p:cNvSpPr>
            <p:nvPr/>
          </p:nvSpPr>
          <p:spPr bwMode="auto">
            <a:xfrm>
              <a:off x="2484" y="2141"/>
              <a:ext cx="187" cy="0"/>
            </a:xfrm>
            <a:prstGeom prst="line">
              <a:avLst/>
            </a:prstGeom>
            <a:noFill/>
            <a:ln w="38100">
              <a:solidFill>
                <a:srgbClr val="FF8200"/>
              </a:solidFill>
              <a:round/>
              <a:headEnd/>
              <a:tailEnd/>
            </a:ln>
          </p:spPr>
          <p:txBody>
            <a:bodyPr wrap="none" anchor="ctr"/>
            <a:lstStyle/>
            <a:p>
              <a:endParaRPr lang="en-US"/>
            </a:p>
          </p:txBody>
        </p:sp>
        <p:sp>
          <p:nvSpPr>
            <p:cNvPr id="22577" name="Line 41"/>
            <p:cNvSpPr>
              <a:spLocks noChangeShapeType="1"/>
            </p:cNvSpPr>
            <p:nvPr/>
          </p:nvSpPr>
          <p:spPr bwMode="auto">
            <a:xfrm rot="-5400000">
              <a:off x="1997" y="1973"/>
              <a:ext cx="167" cy="0"/>
            </a:xfrm>
            <a:prstGeom prst="line">
              <a:avLst/>
            </a:prstGeom>
            <a:noFill/>
            <a:ln w="38100">
              <a:solidFill>
                <a:srgbClr val="FF8200"/>
              </a:solidFill>
              <a:round/>
              <a:headEnd/>
              <a:tailEnd/>
            </a:ln>
          </p:spPr>
          <p:txBody>
            <a:bodyPr wrap="none" anchor="ctr"/>
            <a:lstStyle/>
            <a:p>
              <a:endParaRPr lang="en-US"/>
            </a:p>
          </p:txBody>
        </p:sp>
        <p:sp>
          <p:nvSpPr>
            <p:cNvPr id="22578" name="Line 42"/>
            <p:cNvSpPr>
              <a:spLocks noChangeShapeType="1"/>
            </p:cNvSpPr>
            <p:nvPr/>
          </p:nvSpPr>
          <p:spPr bwMode="auto">
            <a:xfrm>
              <a:off x="1584" y="2070"/>
              <a:ext cx="50" cy="0"/>
            </a:xfrm>
            <a:prstGeom prst="line">
              <a:avLst/>
            </a:prstGeom>
            <a:noFill/>
            <a:ln w="38100">
              <a:solidFill>
                <a:srgbClr val="FF8200"/>
              </a:solidFill>
              <a:round/>
              <a:headEnd/>
              <a:tailEnd/>
            </a:ln>
          </p:spPr>
          <p:txBody>
            <a:bodyPr wrap="none" anchor="ctr"/>
            <a:lstStyle/>
            <a:p>
              <a:endParaRPr lang="en-US"/>
            </a:p>
          </p:txBody>
        </p:sp>
        <p:sp>
          <p:nvSpPr>
            <p:cNvPr id="22579" name="Line 43"/>
            <p:cNvSpPr>
              <a:spLocks noChangeShapeType="1"/>
            </p:cNvSpPr>
            <p:nvPr/>
          </p:nvSpPr>
          <p:spPr bwMode="auto">
            <a:xfrm>
              <a:off x="2123" y="2424"/>
              <a:ext cx="50" cy="0"/>
            </a:xfrm>
            <a:prstGeom prst="line">
              <a:avLst/>
            </a:prstGeom>
            <a:noFill/>
            <a:ln w="38100">
              <a:solidFill>
                <a:srgbClr val="FF8200"/>
              </a:solidFill>
              <a:round/>
              <a:headEnd/>
              <a:tailEnd/>
            </a:ln>
          </p:spPr>
          <p:txBody>
            <a:bodyPr wrap="none" anchor="ctr"/>
            <a:lstStyle/>
            <a:p>
              <a:endParaRPr lang="en-US"/>
            </a:p>
          </p:txBody>
        </p:sp>
      </p:grpSp>
      <p:grpSp>
        <p:nvGrpSpPr>
          <p:cNvPr id="3" name="Group 77"/>
          <p:cNvGrpSpPr>
            <a:grpSpLocks/>
          </p:cNvGrpSpPr>
          <p:nvPr/>
        </p:nvGrpSpPr>
        <p:grpSpPr bwMode="auto">
          <a:xfrm>
            <a:off x="4946650" y="1657350"/>
            <a:ext cx="1312863" cy="1406525"/>
            <a:chOff x="2972" y="1628"/>
            <a:chExt cx="827" cy="886"/>
          </a:xfrm>
        </p:grpSpPr>
        <p:sp>
          <p:nvSpPr>
            <p:cNvPr id="22553" name="Text Box 61"/>
            <p:cNvSpPr txBox="1">
              <a:spLocks noChangeArrowheads="1"/>
            </p:cNvSpPr>
            <p:nvPr/>
          </p:nvSpPr>
          <p:spPr bwMode="auto">
            <a:xfrm>
              <a:off x="3571" y="1704"/>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22554" name="Text Box 62"/>
            <p:cNvSpPr txBox="1">
              <a:spLocks noChangeArrowheads="1"/>
            </p:cNvSpPr>
            <p:nvPr/>
          </p:nvSpPr>
          <p:spPr bwMode="auto">
            <a:xfrm>
              <a:off x="3219" y="2264"/>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22555" name="Line 63"/>
            <p:cNvSpPr>
              <a:spLocks noChangeShapeType="1"/>
            </p:cNvSpPr>
            <p:nvPr/>
          </p:nvSpPr>
          <p:spPr bwMode="auto">
            <a:xfrm>
              <a:off x="2972" y="1824"/>
              <a:ext cx="0" cy="396"/>
            </a:xfrm>
            <a:prstGeom prst="line">
              <a:avLst/>
            </a:prstGeom>
            <a:noFill/>
            <a:ln w="38100">
              <a:solidFill>
                <a:srgbClr val="FA26D7"/>
              </a:solidFill>
              <a:round/>
              <a:headEnd/>
              <a:tailEnd/>
            </a:ln>
          </p:spPr>
          <p:txBody>
            <a:bodyPr wrap="none" anchor="ctr"/>
            <a:lstStyle/>
            <a:p>
              <a:endParaRPr lang="en-US"/>
            </a:p>
          </p:txBody>
        </p:sp>
        <p:sp>
          <p:nvSpPr>
            <p:cNvPr id="22556" name="Line 64"/>
            <p:cNvSpPr>
              <a:spLocks noChangeShapeType="1"/>
            </p:cNvSpPr>
            <p:nvPr/>
          </p:nvSpPr>
          <p:spPr bwMode="auto">
            <a:xfrm flipV="1">
              <a:off x="2980" y="1628"/>
              <a:ext cx="356" cy="196"/>
            </a:xfrm>
            <a:prstGeom prst="line">
              <a:avLst/>
            </a:prstGeom>
            <a:noFill/>
            <a:ln w="38100">
              <a:solidFill>
                <a:srgbClr val="FA26D7"/>
              </a:solidFill>
              <a:round/>
              <a:headEnd/>
              <a:tailEnd/>
            </a:ln>
          </p:spPr>
          <p:txBody>
            <a:bodyPr wrap="none" anchor="ctr"/>
            <a:lstStyle/>
            <a:p>
              <a:endParaRPr lang="en-US"/>
            </a:p>
          </p:txBody>
        </p:sp>
        <p:sp>
          <p:nvSpPr>
            <p:cNvPr id="22557" name="Line 65"/>
            <p:cNvSpPr>
              <a:spLocks noChangeShapeType="1"/>
            </p:cNvSpPr>
            <p:nvPr/>
          </p:nvSpPr>
          <p:spPr bwMode="auto">
            <a:xfrm>
              <a:off x="3336" y="1628"/>
              <a:ext cx="272" cy="136"/>
            </a:xfrm>
            <a:prstGeom prst="line">
              <a:avLst/>
            </a:prstGeom>
            <a:noFill/>
            <a:ln w="38100">
              <a:solidFill>
                <a:srgbClr val="FA26D7"/>
              </a:solidFill>
              <a:round/>
              <a:headEnd/>
              <a:tailEnd/>
            </a:ln>
          </p:spPr>
          <p:txBody>
            <a:bodyPr wrap="none" anchor="ctr"/>
            <a:lstStyle/>
            <a:p>
              <a:endParaRPr lang="en-US"/>
            </a:p>
          </p:txBody>
        </p:sp>
        <p:sp>
          <p:nvSpPr>
            <p:cNvPr id="22558" name="Line 66"/>
            <p:cNvSpPr>
              <a:spLocks noChangeShapeType="1"/>
            </p:cNvSpPr>
            <p:nvPr/>
          </p:nvSpPr>
          <p:spPr bwMode="auto">
            <a:xfrm>
              <a:off x="3696" y="1908"/>
              <a:ext cx="0" cy="308"/>
            </a:xfrm>
            <a:prstGeom prst="line">
              <a:avLst/>
            </a:prstGeom>
            <a:noFill/>
            <a:ln w="38100">
              <a:solidFill>
                <a:srgbClr val="FA26D7"/>
              </a:solidFill>
              <a:round/>
              <a:headEnd/>
              <a:tailEnd/>
            </a:ln>
          </p:spPr>
          <p:txBody>
            <a:bodyPr wrap="none" anchor="ctr"/>
            <a:lstStyle/>
            <a:p>
              <a:endParaRPr lang="en-US"/>
            </a:p>
          </p:txBody>
        </p:sp>
        <p:sp>
          <p:nvSpPr>
            <p:cNvPr id="22559" name="Line 67"/>
            <p:cNvSpPr>
              <a:spLocks noChangeShapeType="1"/>
            </p:cNvSpPr>
            <p:nvPr/>
          </p:nvSpPr>
          <p:spPr bwMode="auto">
            <a:xfrm flipH="1">
              <a:off x="3412" y="2216"/>
              <a:ext cx="280" cy="160"/>
            </a:xfrm>
            <a:prstGeom prst="line">
              <a:avLst/>
            </a:prstGeom>
            <a:noFill/>
            <a:ln w="38100">
              <a:solidFill>
                <a:srgbClr val="FA26D7"/>
              </a:solidFill>
              <a:round/>
              <a:headEnd/>
              <a:tailEnd/>
            </a:ln>
          </p:spPr>
          <p:txBody>
            <a:bodyPr wrap="none" anchor="ctr"/>
            <a:lstStyle/>
            <a:p>
              <a:endParaRPr lang="en-US"/>
            </a:p>
          </p:txBody>
        </p:sp>
        <p:sp>
          <p:nvSpPr>
            <p:cNvPr id="22560" name="Line 68"/>
            <p:cNvSpPr>
              <a:spLocks noChangeShapeType="1"/>
            </p:cNvSpPr>
            <p:nvPr/>
          </p:nvSpPr>
          <p:spPr bwMode="auto">
            <a:xfrm>
              <a:off x="2976" y="2212"/>
              <a:ext cx="280" cy="156"/>
            </a:xfrm>
            <a:prstGeom prst="line">
              <a:avLst/>
            </a:prstGeom>
            <a:noFill/>
            <a:ln w="38100">
              <a:solidFill>
                <a:srgbClr val="FA26D7"/>
              </a:solidFill>
              <a:round/>
              <a:headEnd/>
              <a:tailEnd/>
            </a:ln>
          </p:spPr>
          <p:txBody>
            <a:bodyPr wrap="none" anchor="ctr"/>
            <a:lstStyle/>
            <a:p>
              <a:endParaRPr lang="en-US"/>
            </a:p>
          </p:txBody>
        </p:sp>
        <p:sp>
          <p:nvSpPr>
            <p:cNvPr id="22561" name="Text Box 69"/>
            <p:cNvSpPr txBox="1">
              <a:spLocks noChangeArrowheads="1"/>
            </p:cNvSpPr>
            <p:nvPr/>
          </p:nvSpPr>
          <p:spPr bwMode="auto">
            <a:xfrm>
              <a:off x="3494" y="1806"/>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5</a:t>
              </a:r>
            </a:p>
          </p:txBody>
        </p:sp>
        <p:sp>
          <p:nvSpPr>
            <p:cNvPr id="22562" name="Text Box 70"/>
            <p:cNvSpPr txBox="1">
              <a:spLocks noChangeArrowheads="1"/>
            </p:cNvSpPr>
            <p:nvPr/>
          </p:nvSpPr>
          <p:spPr bwMode="auto">
            <a:xfrm>
              <a:off x="3494" y="205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6</a:t>
              </a:r>
            </a:p>
          </p:txBody>
        </p:sp>
        <p:sp>
          <p:nvSpPr>
            <p:cNvPr id="22563" name="Text Box 71"/>
            <p:cNvSpPr txBox="1">
              <a:spLocks noChangeArrowheads="1"/>
            </p:cNvSpPr>
            <p:nvPr/>
          </p:nvSpPr>
          <p:spPr bwMode="auto">
            <a:xfrm>
              <a:off x="3254" y="215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1</a:t>
              </a:r>
            </a:p>
          </p:txBody>
        </p:sp>
        <p:sp>
          <p:nvSpPr>
            <p:cNvPr id="22564" name="Text Box 72"/>
            <p:cNvSpPr txBox="1">
              <a:spLocks noChangeArrowheads="1"/>
            </p:cNvSpPr>
            <p:nvPr/>
          </p:nvSpPr>
          <p:spPr bwMode="auto">
            <a:xfrm>
              <a:off x="2990" y="207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2</a:t>
              </a:r>
            </a:p>
          </p:txBody>
        </p:sp>
        <p:sp>
          <p:nvSpPr>
            <p:cNvPr id="22565" name="Text Box 73"/>
            <p:cNvSpPr txBox="1">
              <a:spLocks noChangeArrowheads="1"/>
            </p:cNvSpPr>
            <p:nvPr/>
          </p:nvSpPr>
          <p:spPr bwMode="auto">
            <a:xfrm>
              <a:off x="2990" y="179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3</a:t>
              </a:r>
            </a:p>
          </p:txBody>
        </p:sp>
        <p:sp>
          <p:nvSpPr>
            <p:cNvPr id="22566" name="Text Box 74"/>
            <p:cNvSpPr txBox="1">
              <a:spLocks noChangeArrowheads="1"/>
            </p:cNvSpPr>
            <p:nvPr/>
          </p:nvSpPr>
          <p:spPr bwMode="auto">
            <a:xfrm>
              <a:off x="3254" y="165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4</a:t>
              </a:r>
            </a:p>
          </p:txBody>
        </p:sp>
      </p:grpSp>
      <p:grpSp>
        <p:nvGrpSpPr>
          <p:cNvPr id="4" name="Group 82"/>
          <p:cNvGrpSpPr>
            <a:grpSpLocks/>
          </p:cNvGrpSpPr>
          <p:nvPr/>
        </p:nvGrpSpPr>
        <p:grpSpPr bwMode="auto">
          <a:xfrm>
            <a:off x="3789363" y="2916238"/>
            <a:ext cx="1809750" cy="2147887"/>
            <a:chOff x="2675" y="1981"/>
            <a:chExt cx="1140" cy="1353"/>
          </a:xfrm>
        </p:grpSpPr>
        <p:grpSp>
          <p:nvGrpSpPr>
            <p:cNvPr id="5" name="Group 81"/>
            <p:cNvGrpSpPr>
              <a:grpSpLocks/>
            </p:cNvGrpSpPr>
            <p:nvPr/>
          </p:nvGrpSpPr>
          <p:grpSpPr bwMode="auto">
            <a:xfrm>
              <a:off x="2675" y="1981"/>
              <a:ext cx="1140" cy="931"/>
              <a:chOff x="2675" y="1981"/>
              <a:chExt cx="1140" cy="931"/>
            </a:xfrm>
          </p:grpSpPr>
          <p:sp>
            <p:nvSpPr>
              <p:cNvPr id="22540" name="Text Box 47"/>
              <p:cNvSpPr txBox="1">
                <a:spLocks noChangeArrowheads="1"/>
              </p:cNvSpPr>
              <p:nvPr/>
            </p:nvSpPr>
            <p:spPr bwMode="auto">
              <a:xfrm>
                <a:off x="3131" y="2104"/>
                <a:ext cx="228" cy="250"/>
              </a:xfrm>
              <a:prstGeom prst="rect">
                <a:avLst/>
              </a:prstGeom>
              <a:noFill/>
              <a:ln w="38100">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22541" name="Line 48"/>
              <p:cNvSpPr>
                <a:spLocks noChangeShapeType="1"/>
              </p:cNvSpPr>
              <p:nvPr/>
            </p:nvSpPr>
            <p:spPr bwMode="auto">
              <a:xfrm>
                <a:off x="2784" y="2248"/>
                <a:ext cx="0" cy="232"/>
              </a:xfrm>
              <a:prstGeom prst="line">
                <a:avLst/>
              </a:prstGeom>
              <a:noFill/>
              <a:ln w="38100">
                <a:solidFill>
                  <a:srgbClr val="FF0000"/>
                </a:solidFill>
                <a:round/>
                <a:headEnd/>
                <a:tailEnd/>
              </a:ln>
            </p:spPr>
            <p:txBody>
              <a:bodyPr wrap="none" anchor="ctr"/>
              <a:lstStyle/>
              <a:p>
                <a:endParaRPr lang="en-US"/>
              </a:p>
            </p:txBody>
          </p:sp>
          <p:sp>
            <p:nvSpPr>
              <p:cNvPr id="22542" name="Line 49"/>
              <p:cNvSpPr>
                <a:spLocks noChangeShapeType="1"/>
              </p:cNvSpPr>
              <p:nvPr/>
            </p:nvSpPr>
            <p:spPr bwMode="auto">
              <a:xfrm flipH="1">
                <a:off x="2784" y="2272"/>
                <a:ext cx="368" cy="208"/>
              </a:xfrm>
              <a:prstGeom prst="line">
                <a:avLst/>
              </a:prstGeom>
              <a:noFill/>
              <a:ln w="38100">
                <a:solidFill>
                  <a:srgbClr val="FF0000"/>
                </a:solidFill>
                <a:round/>
                <a:headEnd/>
                <a:tailEnd/>
              </a:ln>
            </p:spPr>
            <p:txBody>
              <a:bodyPr wrap="none" anchor="ctr"/>
              <a:lstStyle/>
              <a:p>
                <a:endParaRPr lang="en-US"/>
              </a:p>
            </p:txBody>
          </p:sp>
          <p:sp>
            <p:nvSpPr>
              <p:cNvPr id="22543" name="Line 50"/>
              <p:cNvSpPr>
                <a:spLocks noChangeShapeType="1"/>
              </p:cNvSpPr>
              <p:nvPr/>
            </p:nvSpPr>
            <p:spPr bwMode="auto">
              <a:xfrm>
                <a:off x="2784" y="2480"/>
                <a:ext cx="184" cy="432"/>
              </a:xfrm>
              <a:prstGeom prst="line">
                <a:avLst/>
              </a:prstGeom>
              <a:noFill/>
              <a:ln w="38100">
                <a:solidFill>
                  <a:srgbClr val="FF0000"/>
                </a:solidFill>
                <a:round/>
                <a:headEnd/>
                <a:tailEnd/>
              </a:ln>
            </p:spPr>
            <p:txBody>
              <a:bodyPr wrap="none" anchor="ctr"/>
              <a:lstStyle/>
              <a:p>
                <a:endParaRPr lang="en-US"/>
              </a:p>
            </p:txBody>
          </p:sp>
          <p:sp>
            <p:nvSpPr>
              <p:cNvPr id="22544" name="Line 51"/>
              <p:cNvSpPr>
                <a:spLocks noChangeShapeType="1"/>
              </p:cNvSpPr>
              <p:nvPr/>
            </p:nvSpPr>
            <p:spPr bwMode="auto">
              <a:xfrm>
                <a:off x="3352" y="2277"/>
                <a:ext cx="376" cy="208"/>
              </a:xfrm>
              <a:prstGeom prst="line">
                <a:avLst/>
              </a:prstGeom>
              <a:noFill/>
              <a:ln w="38100">
                <a:solidFill>
                  <a:srgbClr val="FF0000"/>
                </a:solidFill>
                <a:round/>
                <a:headEnd/>
                <a:tailEnd/>
              </a:ln>
            </p:spPr>
            <p:txBody>
              <a:bodyPr wrap="none" anchor="ctr"/>
              <a:lstStyle/>
              <a:p>
                <a:endParaRPr lang="en-US"/>
              </a:p>
            </p:txBody>
          </p:sp>
          <p:sp>
            <p:nvSpPr>
              <p:cNvPr id="22545" name="Line 52"/>
              <p:cNvSpPr>
                <a:spLocks noChangeShapeType="1"/>
              </p:cNvSpPr>
              <p:nvPr/>
            </p:nvSpPr>
            <p:spPr bwMode="auto">
              <a:xfrm flipH="1">
                <a:off x="3547" y="2480"/>
                <a:ext cx="176" cy="432"/>
              </a:xfrm>
              <a:prstGeom prst="line">
                <a:avLst/>
              </a:prstGeom>
              <a:noFill/>
              <a:ln w="38100">
                <a:solidFill>
                  <a:srgbClr val="FF0000"/>
                </a:solidFill>
                <a:round/>
                <a:headEnd/>
                <a:tailEnd/>
              </a:ln>
            </p:spPr>
            <p:txBody>
              <a:bodyPr wrap="none" anchor="ctr"/>
              <a:lstStyle/>
              <a:p>
                <a:endParaRPr lang="en-US"/>
              </a:p>
            </p:txBody>
          </p:sp>
          <p:sp>
            <p:nvSpPr>
              <p:cNvPr id="22546" name="Line 53"/>
              <p:cNvSpPr>
                <a:spLocks noChangeShapeType="1"/>
              </p:cNvSpPr>
              <p:nvPr/>
            </p:nvSpPr>
            <p:spPr bwMode="auto">
              <a:xfrm>
                <a:off x="2974" y="2911"/>
                <a:ext cx="568" cy="0"/>
              </a:xfrm>
              <a:prstGeom prst="line">
                <a:avLst/>
              </a:prstGeom>
              <a:noFill/>
              <a:ln w="38100">
                <a:solidFill>
                  <a:srgbClr val="FF0000"/>
                </a:solidFill>
                <a:round/>
                <a:headEnd/>
                <a:tailEnd/>
              </a:ln>
            </p:spPr>
            <p:txBody>
              <a:bodyPr wrap="none" anchor="ctr"/>
              <a:lstStyle/>
              <a:p>
                <a:endParaRPr lang="en-US"/>
              </a:p>
            </p:txBody>
          </p:sp>
          <p:sp>
            <p:nvSpPr>
              <p:cNvPr id="22547" name="Text Box 54"/>
              <p:cNvSpPr txBox="1">
                <a:spLocks noChangeArrowheads="1"/>
              </p:cNvSpPr>
              <p:nvPr/>
            </p:nvSpPr>
            <p:spPr bwMode="auto">
              <a:xfrm>
                <a:off x="2675" y="2024"/>
                <a:ext cx="228" cy="250"/>
              </a:xfrm>
              <a:prstGeom prst="rect">
                <a:avLst/>
              </a:prstGeom>
              <a:noFill/>
              <a:ln w="38100">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C</a:t>
                </a:r>
              </a:p>
            </p:txBody>
          </p:sp>
          <p:sp>
            <p:nvSpPr>
              <p:cNvPr id="22548" name="Text Box 55"/>
              <p:cNvSpPr txBox="1">
                <a:spLocks noChangeArrowheads="1"/>
              </p:cNvSpPr>
              <p:nvPr/>
            </p:nvSpPr>
            <p:spPr bwMode="auto">
              <a:xfrm>
                <a:off x="2907" y="1981"/>
                <a:ext cx="324" cy="192"/>
              </a:xfrm>
              <a:prstGeom prst="rect">
                <a:avLst/>
              </a:prstGeom>
              <a:noFill/>
              <a:ln w="38100">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5’</a:t>
                </a:r>
              </a:p>
            </p:txBody>
          </p:sp>
          <p:sp>
            <p:nvSpPr>
              <p:cNvPr id="22549" name="Text Box 56"/>
              <p:cNvSpPr txBox="1">
                <a:spLocks noChangeArrowheads="1"/>
              </p:cNvSpPr>
              <p:nvPr/>
            </p:nvSpPr>
            <p:spPr bwMode="auto">
              <a:xfrm>
                <a:off x="3491" y="2429"/>
                <a:ext cx="324" cy="192"/>
              </a:xfrm>
              <a:prstGeom prst="rect">
                <a:avLst/>
              </a:prstGeom>
              <a:noFill/>
              <a:ln w="38100">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1’</a:t>
                </a:r>
              </a:p>
            </p:txBody>
          </p:sp>
          <p:sp>
            <p:nvSpPr>
              <p:cNvPr id="22550" name="Text Box 57"/>
              <p:cNvSpPr txBox="1">
                <a:spLocks noChangeArrowheads="1"/>
              </p:cNvSpPr>
              <p:nvPr/>
            </p:nvSpPr>
            <p:spPr bwMode="auto">
              <a:xfrm>
                <a:off x="2811" y="2413"/>
                <a:ext cx="324" cy="192"/>
              </a:xfrm>
              <a:prstGeom prst="rect">
                <a:avLst/>
              </a:prstGeom>
              <a:noFill/>
              <a:ln w="38100">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4’</a:t>
                </a:r>
              </a:p>
            </p:txBody>
          </p:sp>
          <p:sp>
            <p:nvSpPr>
              <p:cNvPr id="22551" name="Text Box 58"/>
              <p:cNvSpPr txBox="1">
                <a:spLocks noChangeArrowheads="1"/>
              </p:cNvSpPr>
              <p:nvPr/>
            </p:nvSpPr>
            <p:spPr bwMode="auto">
              <a:xfrm>
                <a:off x="2963" y="2709"/>
                <a:ext cx="324" cy="192"/>
              </a:xfrm>
              <a:prstGeom prst="rect">
                <a:avLst/>
              </a:prstGeom>
              <a:noFill/>
              <a:ln w="38100">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3’</a:t>
                </a:r>
              </a:p>
            </p:txBody>
          </p:sp>
          <p:sp>
            <p:nvSpPr>
              <p:cNvPr id="22552" name="Text Box 59"/>
              <p:cNvSpPr txBox="1">
                <a:spLocks noChangeArrowheads="1"/>
              </p:cNvSpPr>
              <p:nvPr/>
            </p:nvSpPr>
            <p:spPr bwMode="auto">
              <a:xfrm>
                <a:off x="3347" y="2709"/>
                <a:ext cx="324" cy="192"/>
              </a:xfrm>
              <a:prstGeom prst="rect">
                <a:avLst/>
              </a:prstGeom>
              <a:noFill/>
              <a:ln w="38100">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2’</a:t>
                </a:r>
              </a:p>
            </p:txBody>
          </p:sp>
        </p:grpSp>
        <p:sp>
          <p:nvSpPr>
            <p:cNvPr id="22536" name="Line 76"/>
            <p:cNvSpPr>
              <a:spLocks noChangeShapeType="1"/>
            </p:cNvSpPr>
            <p:nvPr/>
          </p:nvSpPr>
          <p:spPr bwMode="auto">
            <a:xfrm flipV="1">
              <a:off x="3736" y="2064"/>
              <a:ext cx="0" cy="592"/>
            </a:xfrm>
            <a:prstGeom prst="line">
              <a:avLst/>
            </a:prstGeom>
            <a:noFill/>
            <a:ln w="38100">
              <a:solidFill>
                <a:srgbClr val="FF0000"/>
              </a:solidFill>
              <a:round/>
              <a:headEnd/>
              <a:tailEnd/>
            </a:ln>
          </p:spPr>
          <p:txBody>
            <a:bodyPr wrap="none" anchor="ctr"/>
            <a:lstStyle/>
            <a:p>
              <a:endParaRPr lang="en-US"/>
            </a:p>
          </p:txBody>
        </p:sp>
        <p:sp>
          <p:nvSpPr>
            <p:cNvPr id="22537" name="Line 78"/>
            <p:cNvSpPr>
              <a:spLocks noChangeShapeType="1"/>
            </p:cNvSpPr>
            <p:nvPr/>
          </p:nvSpPr>
          <p:spPr bwMode="auto">
            <a:xfrm>
              <a:off x="2975" y="2659"/>
              <a:ext cx="0" cy="471"/>
            </a:xfrm>
            <a:prstGeom prst="line">
              <a:avLst/>
            </a:prstGeom>
            <a:noFill/>
            <a:ln w="28575">
              <a:solidFill>
                <a:srgbClr val="FF0000"/>
              </a:solidFill>
              <a:round/>
              <a:headEnd/>
              <a:tailEnd/>
            </a:ln>
          </p:spPr>
          <p:txBody>
            <a:bodyPr wrap="none" anchor="ctr"/>
            <a:lstStyle/>
            <a:p>
              <a:endParaRPr lang="en-US"/>
            </a:p>
          </p:txBody>
        </p:sp>
        <p:sp>
          <p:nvSpPr>
            <p:cNvPr id="22538" name="Line 79"/>
            <p:cNvSpPr>
              <a:spLocks noChangeShapeType="1"/>
            </p:cNvSpPr>
            <p:nvPr/>
          </p:nvSpPr>
          <p:spPr bwMode="auto">
            <a:xfrm>
              <a:off x="2975" y="2667"/>
              <a:ext cx="0" cy="471"/>
            </a:xfrm>
            <a:prstGeom prst="line">
              <a:avLst/>
            </a:prstGeom>
            <a:noFill/>
            <a:ln w="28575">
              <a:solidFill>
                <a:srgbClr val="FF0000"/>
              </a:solidFill>
              <a:round/>
              <a:headEnd/>
              <a:tailEnd/>
            </a:ln>
          </p:spPr>
          <p:txBody>
            <a:bodyPr wrap="none" anchor="ctr"/>
            <a:lstStyle/>
            <a:p>
              <a:endParaRPr lang="en-US"/>
            </a:p>
          </p:txBody>
        </p:sp>
        <p:sp>
          <p:nvSpPr>
            <p:cNvPr id="22539" name="Text Box 80"/>
            <p:cNvSpPr txBox="1">
              <a:spLocks noChangeArrowheads="1"/>
            </p:cNvSpPr>
            <p:nvPr/>
          </p:nvSpPr>
          <p:spPr bwMode="auto">
            <a:xfrm>
              <a:off x="2837" y="3084"/>
              <a:ext cx="557"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OH</a:t>
              </a:r>
            </a:p>
          </p:txBody>
        </p:sp>
      </p:grpSp>
      <p:sp>
        <p:nvSpPr>
          <p:cNvPr id="14424" name="Rectangle 88"/>
          <p:cNvSpPr>
            <a:spLocks noChangeArrowheads="1"/>
          </p:cNvSpPr>
          <p:nvPr/>
        </p:nvSpPr>
        <p:spPr bwMode="auto">
          <a:xfrm>
            <a:off x="3810000" y="5456238"/>
            <a:ext cx="2146300" cy="396875"/>
          </a:xfrm>
          <a:prstGeom prst="rect">
            <a:avLst/>
          </a:prstGeom>
          <a:noFill/>
          <a:ln w="9525">
            <a:noFill/>
            <a:miter lim="800000"/>
            <a:headEnd/>
            <a:tailEnd/>
          </a:ln>
        </p:spPr>
        <p:txBody>
          <a:bodyPr>
            <a:spAutoFit/>
          </a:bodyPr>
          <a:lstStyle/>
          <a:p>
            <a:pPr algn="just" rtl="0" eaLnBrk="0" hangingPunct="0"/>
            <a:r>
              <a:rPr lang="en-US" sz="2000" b="1">
                <a:solidFill>
                  <a:srgbClr val="000000"/>
                </a:solidFill>
                <a:latin typeface="Arial" charset="0"/>
              </a:rPr>
              <a:t>Mono</a:t>
            </a:r>
            <a:r>
              <a:rPr lang="en-US" sz="2000">
                <a:solidFill>
                  <a:srgbClr val="000000"/>
                </a:solidFill>
                <a:latin typeface="Arial" charset="0"/>
              </a:rPr>
              <a:t>phosphate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4424"/>
                                        </p:tgtEl>
                                        <p:attrNameLst>
                                          <p:attrName>style.visibility</p:attrName>
                                        </p:attrNameLst>
                                      </p:cBhvr>
                                      <p:to>
                                        <p:strVal val="visible"/>
                                      </p:to>
                                    </p:set>
                                    <p:anim calcmode="lin" valueType="num">
                                      <p:cBhvr>
                                        <p:cTn id="31" dur="500" fill="hold"/>
                                        <p:tgtEl>
                                          <p:spTgt spid="14424"/>
                                        </p:tgtEl>
                                        <p:attrNameLst>
                                          <p:attrName>ppt_w</p:attrName>
                                        </p:attrNameLst>
                                      </p:cBhvr>
                                      <p:tavLst>
                                        <p:tav tm="0">
                                          <p:val>
                                            <p:fltVal val="0"/>
                                          </p:val>
                                        </p:tav>
                                        <p:tav tm="100000">
                                          <p:val>
                                            <p:strVal val="#ppt_w"/>
                                          </p:val>
                                        </p:tav>
                                      </p:tavLst>
                                    </p:anim>
                                    <p:anim calcmode="lin" valueType="num">
                                      <p:cBhvr>
                                        <p:cTn id="32" dur="500" fill="hold"/>
                                        <p:tgtEl>
                                          <p:spTgt spid="14424"/>
                                        </p:tgtEl>
                                        <p:attrNameLst>
                                          <p:attrName>ppt_h</p:attrName>
                                        </p:attrNameLst>
                                      </p:cBhvr>
                                      <p:tavLst>
                                        <p:tav tm="0">
                                          <p:val>
                                            <p:fltVal val="0"/>
                                          </p:val>
                                        </p:tav>
                                        <p:tav tm="100000">
                                          <p:val>
                                            <p:strVal val="#ppt_h"/>
                                          </p:val>
                                        </p:tav>
                                      </p:tavLst>
                                    </p:anim>
                                    <p:anim calcmode="lin" valueType="num">
                                      <p:cBhvr>
                                        <p:cTn id="33" dur="500" fill="hold"/>
                                        <p:tgtEl>
                                          <p:spTgt spid="14424"/>
                                        </p:tgtEl>
                                        <p:attrNameLst>
                                          <p:attrName>ppt_x</p:attrName>
                                        </p:attrNameLst>
                                      </p:cBhvr>
                                      <p:tavLst>
                                        <p:tav tm="0">
                                          <p:val>
                                            <p:fltVal val="0.5"/>
                                          </p:val>
                                        </p:tav>
                                        <p:tav tm="100000">
                                          <p:val>
                                            <p:strVal val="#ppt_x"/>
                                          </p:val>
                                        </p:tav>
                                      </p:tavLst>
                                    </p:anim>
                                    <p:anim calcmode="lin" valueType="num">
                                      <p:cBhvr>
                                        <p:cTn id="34" dur="500" fill="hold"/>
                                        <p:tgtEl>
                                          <p:spTgt spid="14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solidFill>
            <a:schemeClr val="hlink"/>
          </a:solidFill>
        </p:spPr>
        <p:txBody>
          <a:bodyPr>
            <a:normAutofit/>
          </a:bodyPr>
          <a:lstStyle/>
          <a:p>
            <a:pPr algn="ctr" eaLnBrk="1" hangingPunct="1">
              <a:defRPr/>
            </a:pPr>
            <a:r>
              <a:rPr lang="en-US" sz="5400" smtClean="0">
                <a:solidFill>
                  <a:srgbClr val="FFFF00"/>
                </a:solidFill>
                <a:latin typeface="Comic Sans MS" pitchFamily="66" charset="0"/>
              </a:rPr>
              <a:t>What do they do ?</a:t>
            </a:r>
          </a:p>
        </p:txBody>
      </p:sp>
      <p:sp>
        <p:nvSpPr>
          <p:cNvPr id="8195" name="Rectangle 3"/>
          <p:cNvSpPr>
            <a:spLocks noGrp="1" noRot="1" noChangeArrowheads="1"/>
          </p:cNvSpPr>
          <p:nvPr>
            <p:ph sz="quarter" idx="1"/>
          </p:nvPr>
        </p:nvSpPr>
        <p:spPr/>
        <p:txBody>
          <a:bodyPr/>
          <a:lstStyle/>
          <a:p>
            <a:pPr eaLnBrk="1" hangingPunct="1">
              <a:buFont typeface="Wingdings" pitchFamily="2" charset="2"/>
              <a:buBlip>
                <a:blip r:embed="rId3"/>
              </a:buBlip>
              <a:defRPr/>
            </a:pPr>
            <a:r>
              <a:rPr lang="en-US" sz="4400" smtClean="0">
                <a:latin typeface="Comic Sans MS" pitchFamily="66" charset="0"/>
              </a:rPr>
              <a:t>Dictate </a:t>
            </a:r>
            <a:r>
              <a:rPr lang="en-US" sz="4400" b="1" smtClean="0">
                <a:solidFill>
                  <a:srgbClr val="FF0000"/>
                </a:solidFill>
                <a:latin typeface="Comic Sans MS" pitchFamily="66" charset="0"/>
              </a:rPr>
              <a:t>amino-acid sequence in proteins</a:t>
            </a:r>
          </a:p>
          <a:p>
            <a:pPr eaLnBrk="1" hangingPunct="1">
              <a:buFont typeface="Wingdings" pitchFamily="2" charset="2"/>
              <a:buBlip>
                <a:blip r:embed="rId3"/>
              </a:buBlip>
              <a:defRPr/>
            </a:pPr>
            <a:r>
              <a:rPr lang="en-US" sz="4400" smtClean="0">
                <a:latin typeface="Comic Sans MS" pitchFamily="66" charset="0"/>
              </a:rPr>
              <a:t>Give information to chromosomes, which is then </a:t>
            </a:r>
            <a:r>
              <a:rPr lang="en-US" sz="4400" smtClean="0">
                <a:solidFill>
                  <a:srgbClr val="FF0000"/>
                </a:solidFill>
                <a:latin typeface="Comic Sans MS" pitchFamily="66" charset="0"/>
              </a:rPr>
              <a:t>passed from parent to offspring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6"/>
          <p:cNvSpPr txBox="1">
            <a:spLocks noChangeArrowheads="1"/>
          </p:cNvSpPr>
          <p:nvPr/>
        </p:nvSpPr>
        <p:spPr bwMode="auto">
          <a:xfrm>
            <a:off x="2994562" y="317500"/>
            <a:ext cx="3139001" cy="461665"/>
          </a:xfrm>
          <a:prstGeom prst="rect">
            <a:avLst/>
          </a:prstGeom>
          <a:noFill/>
          <a:ln w="9525">
            <a:noFill/>
            <a:miter lim="800000"/>
            <a:headEnd/>
            <a:tailEnd/>
          </a:ln>
        </p:spPr>
        <p:txBody>
          <a:bodyPr wrap="none">
            <a:spAutoFit/>
          </a:bodyPr>
          <a:lstStyle/>
          <a:p>
            <a:pPr algn="ctr" rtl="0" eaLnBrk="0" hangingPunct="0"/>
            <a:r>
              <a:rPr lang="en-US" sz="2400" b="1">
                <a:solidFill>
                  <a:srgbClr val="000000"/>
                </a:solidFill>
                <a:latin typeface="Arial" charset="0"/>
              </a:rPr>
              <a:t>Nucleotide Function</a:t>
            </a:r>
          </a:p>
        </p:txBody>
      </p:sp>
      <p:sp>
        <p:nvSpPr>
          <p:cNvPr id="4114" name="Rectangle 18"/>
          <p:cNvSpPr>
            <a:spLocks noChangeArrowheads="1"/>
          </p:cNvSpPr>
          <p:nvPr/>
        </p:nvSpPr>
        <p:spPr bwMode="auto">
          <a:xfrm>
            <a:off x="419100" y="1493838"/>
            <a:ext cx="5094472" cy="461665"/>
          </a:xfrm>
          <a:prstGeom prst="rect">
            <a:avLst/>
          </a:prstGeom>
          <a:solidFill>
            <a:schemeClr val="accent3"/>
          </a:solidFill>
          <a:ln w="9525">
            <a:noFill/>
            <a:miter lim="800000"/>
            <a:headEnd/>
            <a:tailEnd/>
          </a:ln>
        </p:spPr>
        <p:txBody>
          <a:bodyPr wrap="none">
            <a:spAutoFit/>
          </a:bodyPr>
          <a:lstStyle/>
          <a:p>
            <a:pPr algn="l" rtl="0" eaLnBrk="0" hangingPunct="0"/>
            <a:r>
              <a:rPr lang="en-US" sz="2400" b="1" dirty="0">
                <a:solidFill>
                  <a:srgbClr val="000000"/>
                </a:solidFill>
                <a:latin typeface="Arial" charset="0"/>
              </a:rPr>
              <a:t>Building blocks for DNA and RNA</a:t>
            </a:r>
          </a:p>
        </p:txBody>
      </p:sp>
      <p:sp>
        <p:nvSpPr>
          <p:cNvPr id="4115" name="Rectangle 19"/>
          <p:cNvSpPr>
            <a:spLocks noChangeArrowheads="1"/>
          </p:cNvSpPr>
          <p:nvPr/>
        </p:nvSpPr>
        <p:spPr bwMode="auto">
          <a:xfrm>
            <a:off x="0" y="2090738"/>
            <a:ext cx="9576800" cy="461665"/>
          </a:xfrm>
          <a:prstGeom prst="rect">
            <a:avLst/>
          </a:prstGeom>
          <a:solidFill>
            <a:schemeClr val="accent3"/>
          </a:solidFill>
          <a:ln w="9525">
            <a:noFill/>
            <a:miter lim="800000"/>
            <a:headEnd/>
            <a:tailEnd/>
          </a:ln>
        </p:spPr>
        <p:txBody>
          <a:bodyPr wrap="square">
            <a:spAutoFit/>
          </a:bodyPr>
          <a:lstStyle/>
          <a:p>
            <a:pPr algn="l" rtl="0" eaLnBrk="0" hangingPunct="0"/>
            <a:r>
              <a:rPr lang="en-US" sz="2400" b="1" dirty="0">
                <a:solidFill>
                  <a:srgbClr val="000000"/>
                </a:solidFill>
                <a:latin typeface="Arial" charset="0"/>
              </a:rPr>
              <a:t>Intracellular source of energy - Adenosine </a:t>
            </a:r>
            <a:r>
              <a:rPr lang="en-US" sz="2400" b="1" dirty="0" err="1">
                <a:solidFill>
                  <a:srgbClr val="000000"/>
                </a:solidFill>
                <a:latin typeface="Arial" charset="0"/>
              </a:rPr>
              <a:t>triphosphate</a:t>
            </a:r>
            <a:r>
              <a:rPr lang="en-US" sz="2400" b="1" dirty="0">
                <a:solidFill>
                  <a:srgbClr val="000000"/>
                </a:solidFill>
                <a:latin typeface="Arial" charset="0"/>
              </a:rPr>
              <a:t> (ATP)</a:t>
            </a:r>
          </a:p>
        </p:txBody>
      </p:sp>
      <p:sp>
        <p:nvSpPr>
          <p:cNvPr id="4116" name="Rectangle 20"/>
          <p:cNvSpPr>
            <a:spLocks noChangeArrowheads="1"/>
          </p:cNvSpPr>
          <p:nvPr/>
        </p:nvSpPr>
        <p:spPr bwMode="auto">
          <a:xfrm>
            <a:off x="419100" y="2687638"/>
            <a:ext cx="8572500" cy="830997"/>
          </a:xfrm>
          <a:prstGeom prst="rect">
            <a:avLst/>
          </a:prstGeom>
          <a:solidFill>
            <a:schemeClr val="accent3"/>
          </a:solidFill>
          <a:ln w="9525">
            <a:noFill/>
            <a:miter lim="800000"/>
            <a:headEnd/>
            <a:tailEnd/>
          </a:ln>
        </p:spPr>
        <p:txBody>
          <a:bodyPr>
            <a:spAutoFit/>
          </a:bodyPr>
          <a:lstStyle/>
          <a:p>
            <a:pPr algn="l" rtl="0" eaLnBrk="0" hangingPunct="0"/>
            <a:r>
              <a:rPr lang="en-US" sz="2400" b="1">
                <a:solidFill>
                  <a:srgbClr val="000000"/>
                </a:solidFill>
                <a:latin typeface="Arial" charset="0"/>
              </a:rPr>
              <a:t>Second messengers - Involved in intracellular signaling (e.g. cyclic adenosine monophosphate [cAMP])</a:t>
            </a:r>
          </a:p>
        </p:txBody>
      </p:sp>
      <p:sp>
        <p:nvSpPr>
          <p:cNvPr id="4117" name="Rectangle 21"/>
          <p:cNvSpPr>
            <a:spLocks noChangeArrowheads="1"/>
          </p:cNvSpPr>
          <p:nvPr/>
        </p:nvSpPr>
        <p:spPr bwMode="auto">
          <a:xfrm>
            <a:off x="419100" y="3627438"/>
            <a:ext cx="7205819" cy="461665"/>
          </a:xfrm>
          <a:prstGeom prst="rect">
            <a:avLst/>
          </a:prstGeom>
          <a:solidFill>
            <a:schemeClr val="accent3"/>
          </a:solidFill>
          <a:ln w="9525">
            <a:noFill/>
            <a:miter lim="800000"/>
            <a:headEnd/>
            <a:tailEnd/>
          </a:ln>
        </p:spPr>
        <p:txBody>
          <a:bodyPr wrap="none">
            <a:spAutoFit/>
          </a:bodyPr>
          <a:lstStyle/>
          <a:p>
            <a:pPr algn="l" rtl="0" eaLnBrk="0" hangingPunct="0"/>
            <a:r>
              <a:rPr lang="en-US" sz="2400" b="1" dirty="0">
                <a:solidFill>
                  <a:srgbClr val="000000"/>
                </a:solidFill>
                <a:latin typeface="Arial" charset="0"/>
              </a:rPr>
              <a:t>Intracellular signaling switches (e.g. G-proteins)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4"/>
                                        </p:tgtEl>
                                        <p:attrNameLst>
                                          <p:attrName>style.visibility</p:attrName>
                                        </p:attrNameLst>
                                      </p:cBhvr>
                                      <p:to>
                                        <p:strVal val="visible"/>
                                      </p:to>
                                    </p:set>
                                    <p:anim calcmode="lin" valueType="num">
                                      <p:cBhvr>
                                        <p:cTn id="7" dur="500" fill="hold"/>
                                        <p:tgtEl>
                                          <p:spTgt spid="4114"/>
                                        </p:tgtEl>
                                        <p:attrNameLst>
                                          <p:attrName>ppt_w</p:attrName>
                                        </p:attrNameLst>
                                      </p:cBhvr>
                                      <p:tavLst>
                                        <p:tav tm="0">
                                          <p:val>
                                            <p:fltVal val="0"/>
                                          </p:val>
                                        </p:tav>
                                        <p:tav tm="100000">
                                          <p:val>
                                            <p:strVal val="#ppt_w"/>
                                          </p:val>
                                        </p:tav>
                                      </p:tavLst>
                                    </p:anim>
                                    <p:anim calcmode="lin" valueType="num">
                                      <p:cBhvr>
                                        <p:cTn id="8" dur="500" fill="hold"/>
                                        <p:tgtEl>
                                          <p:spTgt spid="4114"/>
                                        </p:tgtEl>
                                        <p:attrNameLst>
                                          <p:attrName>ppt_h</p:attrName>
                                        </p:attrNameLst>
                                      </p:cBhvr>
                                      <p:tavLst>
                                        <p:tav tm="0">
                                          <p:val>
                                            <p:fltVal val="0"/>
                                          </p:val>
                                        </p:tav>
                                        <p:tav tm="100000">
                                          <p:val>
                                            <p:strVal val="#ppt_h"/>
                                          </p:val>
                                        </p:tav>
                                      </p:tavLst>
                                    </p:anim>
                                    <p:anim calcmode="lin" valueType="num">
                                      <p:cBhvr>
                                        <p:cTn id="9" dur="500" fill="hold"/>
                                        <p:tgtEl>
                                          <p:spTgt spid="4114"/>
                                        </p:tgtEl>
                                        <p:attrNameLst>
                                          <p:attrName>ppt_x</p:attrName>
                                        </p:attrNameLst>
                                      </p:cBhvr>
                                      <p:tavLst>
                                        <p:tav tm="0">
                                          <p:val>
                                            <p:fltVal val="0.5"/>
                                          </p:val>
                                        </p:tav>
                                        <p:tav tm="100000">
                                          <p:val>
                                            <p:strVal val="#ppt_x"/>
                                          </p:val>
                                        </p:tav>
                                      </p:tavLst>
                                    </p:anim>
                                    <p:anim calcmode="lin" valueType="num">
                                      <p:cBhvr>
                                        <p:cTn id="10" dur="500" fill="hold"/>
                                        <p:tgtEl>
                                          <p:spTgt spid="411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15"/>
                                        </p:tgtEl>
                                        <p:attrNameLst>
                                          <p:attrName>style.visibility</p:attrName>
                                        </p:attrNameLst>
                                      </p:cBhvr>
                                      <p:to>
                                        <p:strVal val="visible"/>
                                      </p:to>
                                    </p:set>
                                    <p:anim calcmode="lin" valueType="num">
                                      <p:cBhvr>
                                        <p:cTn id="15" dur="500" fill="hold"/>
                                        <p:tgtEl>
                                          <p:spTgt spid="4115"/>
                                        </p:tgtEl>
                                        <p:attrNameLst>
                                          <p:attrName>ppt_w</p:attrName>
                                        </p:attrNameLst>
                                      </p:cBhvr>
                                      <p:tavLst>
                                        <p:tav tm="0">
                                          <p:val>
                                            <p:fltVal val="0"/>
                                          </p:val>
                                        </p:tav>
                                        <p:tav tm="100000">
                                          <p:val>
                                            <p:strVal val="#ppt_w"/>
                                          </p:val>
                                        </p:tav>
                                      </p:tavLst>
                                    </p:anim>
                                    <p:anim calcmode="lin" valueType="num">
                                      <p:cBhvr>
                                        <p:cTn id="16" dur="500" fill="hold"/>
                                        <p:tgtEl>
                                          <p:spTgt spid="4115"/>
                                        </p:tgtEl>
                                        <p:attrNameLst>
                                          <p:attrName>ppt_h</p:attrName>
                                        </p:attrNameLst>
                                      </p:cBhvr>
                                      <p:tavLst>
                                        <p:tav tm="0">
                                          <p:val>
                                            <p:fltVal val="0"/>
                                          </p:val>
                                        </p:tav>
                                        <p:tav tm="100000">
                                          <p:val>
                                            <p:strVal val="#ppt_h"/>
                                          </p:val>
                                        </p:tav>
                                      </p:tavLst>
                                    </p:anim>
                                    <p:anim calcmode="lin" valueType="num">
                                      <p:cBhvr>
                                        <p:cTn id="17" dur="500" fill="hold"/>
                                        <p:tgtEl>
                                          <p:spTgt spid="4115"/>
                                        </p:tgtEl>
                                        <p:attrNameLst>
                                          <p:attrName>ppt_x</p:attrName>
                                        </p:attrNameLst>
                                      </p:cBhvr>
                                      <p:tavLst>
                                        <p:tav tm="0">
                                          <p:val>
                                            <p:fltVal val="0.5"/>
                                          </p:val>
                                        </p:tav>
                                        <p:tav tm="100000">
                                          <p:val>
                                            <p:strVal val="#ppt_x"/>
                                          </p:val>
                                        </p:tav>
                                      </p:tavLst>
                                    </p:anim>
                                    <p:anim calcmode="lin" valueType="num">
                                      <p:cBhvr>
                                        <p:cTn id="18" dur="500" fill="hold"/>
                                        <p:tgtEl>
                                          <p:spTgt spid="4115"/>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6"/>
                                        </p:tgtEl>
                                        <p:attrNameLst>
                                          <p:attrName>style.visibility</p:attrName>
                                        </p:attrNameLst>
                                      </p:cBhvr>
                                      <p:to>
                                        <p:strVal val="visible"/>
                                      </p:to>
                                    </p:set>
                                    <p:anim calcmode="lin" valueType="num">
                                      <p:cBhvr>
                                        <p:cTn id="23" dur="500" fill="hold"/>
                                        <p:tgtEl>
                                          <p:spTgt spid="4116"/>
                                        </p:tgtEl>
                                        <p:attrNameLst>
                                          <p:attrName>ppt_w</p:attrName>
                                        </p:attrNameLst>
                                      </p:cBhvr>
                                      <p:tavLst>
                                        <p:tav tm="0">
                                          <p:val>
                                            <p:fltVal val="0"/>
                                          </p:val>
                                        </p:tav>
                                        <p:tav tm="100000">
                                          <p:val>
                                            <p:strVal val="#ppt_w"/>
                                          </p:val>
                                        </p:tav>
                                      </p:tavLst>
                                    </p:anim>
                                    <p:anim calcmode="lin" valueType="num">
                                      <p:cBhvr>
                                        <p:cTn id="24" dur="500" fill="hold"/>
                                        <p:tgtEl>
                                          <p:spTgt spid="4116"/>
                                        </p:tgtEl>
                                        <p:attrNameLst>
                                          <p:attrName>ppt_h</p:attrName>
                                        </p:attrNameLst>
                                      </p:cBhvr>
                                      <p:tavLst>
                                        <p:tav tm="0">
                                          <p:val>
                                            <p:fltVal val="0"/>
                                          </p:val>
                                        </p:tav>
                                        <p:tav tm="100000">
                                          <p:val>
                                            <p:strVal val="#ppt_h"/>
                                          </p:val>
                                        </p:tav>
                                      </p:tavLst>
                                    </p:anim>
                                    <p:anim calcmode="lin" valueType="num">
                                      <p:cBhvr>
                                        <p:cTn id="25" dur="500" fill="hold"/>
                                        <p:tgtEl>
                                          <p:spTgt spid="4116"/>
                                        </p:tgtEl>
                                        <p:attrNameLst>
                                          <p:attrName>ppt_x</p:attrName>
                                        </p:attrNameLst>
                                      </p:cBhvr>
                                      <p:tavLst>
                                        <p:tav tm="0">
                                          <p:val>
                                            <p:fltVal val="0.5"/>
                                          </p:val>
                                        </p:tav>
                                        <p:tav tm="100000">
                                          <p:val>
                                            <p:strVal val="#ppt_x"/>
                                          </p:val>
                                        </p:tav>
                                      </p:tavLst>
                                    </p:anim>
                                    <p:anim calcmode="lin" valueType="num">
                                      <p:cBhvr>
                                        <p:cTn id="26" dur="500" fill="hold"/>
                                        <p:tgtEl>
                                          <p:spTgt spid="4116"/>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17"/>
                                        </p:tgtEl>
                                        <p:attrNameLst>
                                          <p:attrName>style.visibility</p:attrName>
                                        </p:attrNameLst>
                                      </p:cBhvr>
                                      <p:to>
                                        <p:strVal val="visible"/>
                                      </p:to>
                                    </p:set>
                                    <p:anim calcmode="lin" valueType="num">
                                      <p:cBhvr>
                                        <p:cTn id="31" dur="500" fill="hold"/>
                                        <p:tgtEl>
                                          <p:spTgt spid="4117"/>
                                        </p:tgtEl>
                                        <p:attrNameLst>
                                          <p:attrName>ppt_w</p:attrName>
                                        </p:attrNameLst>
                                      </p:cBhvr>
                                      <p:tavLst>
                                        <p:tav tm="0">
                                          <p:val>
                                            <p:fltVal val="0"/>
                                          </p:val>
                                        </p:tav>
                                        <p:tav tm="100000">
                                          <p:val>
                                            <p:strVal val="#ppt_w"/>
                                          </p:val>
                                        </p:tav>
                                      </p:tavLst>
                                    </p:anim>
                                    <p:anim calcmode="lin" valueType="num">
                                      <p:cBhvr>
                                        <p:cTn id="32" dur="500" fill="hold"/>
                                        <p:tgtEl>
                                          <p:spTgt spid="4117"/>
                                        </p:tgtEl>
                                        <p:attrNameLst>
                                          <p:attrName>ppt_h</p:attrName>
                                        </p:attrNameLst>
                                      </p:cBhvr>
                                      <p:tavLst>
                                        <p:tav tm="0">
                                          <p:val>
                                            <p:fltVal val="0"/>
                                          </p:val>
                                        </p:tav>
                                        <p:tav tm="100000">
                                          <p:val>
                                            <p:strVal val="#ppt_h"/>
                                          </p:val>
                                        </p:tav>
                                      </p:tavLst>
                                    </p:anim>
                                    <p:anim calcmode="lin" valueType="num">
                                      <p:cBhvr>
                                        <p:cTn id="33" dur="500" fill="hold"/>
                                        <p:tgtEl>
                                          <p:spTgt spid="4117"/>
                                        </p:tgtEl>
                                        <p:attrNameLst>
                                          <p:attrName>ppt_x</p:attrName>
                                        </p:attrNameLst>
                                      </p:cBhvr>
                                      <p:tavLst>
                                        <p:tav tm="0">
                                          <p:val>
                                            <p:fltVal val="0.5"/>
                                          </p:val>
                                        </p:tav>
                                        <p:tav tm="100000">
                                          <p:val>
                                            <p:strVal val="#ppt_x"/>
                                          </p:val>
                                        </p:tav>
                                      </p:tavLst>
                                    </p:anim>
                                    <p:anim calcmode="lin" valueType="num">
                                      <p:cBhvr>
                                        <p:cTn id="34" dur="500" fill="hold"/>
                                        <p:tgtEl>
                                          <p:spTgt spid="41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 grpId="0" animBg="1" autoUpdateAnimBg="0"/>
      <p:bldP spid="4115" grpId="0" animBg="1" autoUpdateAnimBg="0"/>
      <p:bldP spid="4116" grpId="0" animBg="1" autoUpdateAnimBg="0"/>
      <p:bldP spid="4117"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0"/>
          <p:cNvSpPr txBox="1">
            <a:spLocks noChangeArrowheads="1"/>
          </p:cNvSpPr>
          <p:nvPr/>
        </p:nvSpPr>
        <p:spPr bwMode="auto">
          <a:xfrm>
            <a:off x="1931988" y="238125"/>
            <a:ext cx="5341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 - 4</a:t>
            </a:r>
          </a:p>
          <a:p>
            <a:pPr algn="ctr" rtl="0" eaLnBrk="0" hangingPunct="0"/>
            <a:r>
              <a:rPr lang="en-US" sz="3200" b="1">
                <a:solidFill>
                  <a:srgbClr val="000000"/>
                </a:solidFill>
                <a:latin typeface="Arial" charset="0"/>
              </a:rPr>
              <a:t>Phosphate Groups</a:t>
            </a:r>
            <a:endParaRPr lang="en-US" sz="3600" b="1">
              <a:solidFill>
                <a:srgbClr val="000000"/>
              </a:solidFill>
              <a:latin typeface="Arial" charset="0"/>
            </a:endParaRPr>
          </a:p>
        </p:txBody>
      </p:sp>
      <p:sp>
        <p:nvSpPr>
          <p:cNvPr id="11324" name="Rectangle 60"/>
          <p:cNvSpPr>
            <a:spLocks noChangeArrowheads="1"/>
          </p:cNvSpPr>
          <p:nvPr/>
        </p:nvSpPr>
        <p:spPr bwMode="auto">
          <a:xfrm>
            <a:off x="381000" y="1608138"/>
            <a:ext cx="8267700" cy="830997"/>
          </a:xfrm>
          <a:prstGeom prst="rect">
            <a:avLst/>
          </a:prstGeom>
          <a:noFill/>
          <a:ln w="9525">
            <a:noFill/>
            <a:miter lim="800000"/>
            <a:headEnd/>
            <a:tailEnd/>
          </a:ln>
        </p:spPr>
        <p:txBody>
          <a:bodyPr>
            <a:spAutoFit/>
          </a:bodyPr>
          <a:lstStyle/>
          <a:p>
            <a:pPr algn="just" rtl="0" eaLnBrk="0" hangingPunct="0"/>
            <a:r>
              <a:rPr lang="en-US" sz="2400" b="1" dirty="0">
                <a:solidFill>
                  <a:srgbClr val="000000"/>
                </a:solidFill>
                <a:latin typeface="Arial" charset="0"/>
              </a:rPr>
              <a:t>Phosphate groups are what makes a nucleoside a nucleotide</a:t>
            </a:r>
          </a:p>
        </p:txBody>
      </p:sp>
      <p:sp>
        <p:nvSpPr>
          <p:cNvPr id="11325" name="Rectangle 61"/>
          <p:cNvSpPr>
            <a:spLocks noChangeArrowheads="1"/>
          </p:cNvSpPr>
          <p:nvPr/>
        </p:nvSpPr>
        <p:spPr bwMode="auto">
          <a:xfrm>
            <a:off x="457200" y="2286000"/>
            <a:ext cx="8255000" cy="954107"/>
          </a:xfrm>
          <a:prstGeom prst="rect">
            <a:avLst/>
          </a:prstGeom>
          <a:noFill/>
          <a:ln w="9525">
            <a:noFill/>
            <a:miter lim="800000"/>
            <a:headEnd/>
            <a:tailEnd/>
          </a:ln>
        </p:spPr>
        <p:txBody>
          <a:bodyPr>
            <a:spAutoFit/>
          </a:bodyPr>
          <a:lstStyle/>
          <a:p>
            <a:pPr algn="just" rtl="0" eaLnBrk="0" hangingPunct="0"/>
            <a:r>
              <a:rPr lang="en-US" sz="2800" b="1" dirty="0">
                <a:solidFill>
                  <a:srgbClr val="000000"/>
                </a:solidFill>
                <a:latin typeface="Arial" charset="0"/>
              </a:rPr>
              <a:t>Phosphate groups are essential for nucleotide polymerization</a:t>
            </a:r>
          </a:p>
        </p:txBody>
      </p:sp>
      <p:grpSp>
        <p:nvGrpSpPr>
          <p:cNvPr id="2" name="Group 77"/>
          <p:cNvGrpSpPr>
            <a:grpSpLocks/>
          </p:cNvGrpSpPr>
          <p:nvPr/>
        </p:nvGrpSpPr>
        <p:grpSpPr bwMode="auto">
          <a:xfrm>
            <a:off x="3390900" y="3932238"/>
            <a:ext cx="2271713" cy="1781175"/>
            <a:chOff x="872" y="2333"/>
            <a:chExt cx="1431" cy="1122"/>
          </a:xfrm>
        </p:grpSpPr>
        <p:sp>
          <p:nvSpPr>
            <p:cNvPr id="19463" name="Rectangle 63"/>
            <p:cNvSpPr>
              <a:spLocks noChangeArrowheads="1"/>
            </p:cNvSpPr>
            <p:nvPr/>
          </p:nvSpPr>
          <p:spPr bwMode="auto">
            <a:xfrm>
              <a:off x="1289" y="2767"/>
              <a:ext cx="223" cy="250"/>
            </a:xfrm>
            <a:prstGeom prst="rect">
              <a:avLst/>
            </a:prstGeom>
            <a:noFill/>
            <a:ln w="9525">
              <a:noFill/>
              <a:miter lim="800000"/>
              <a:headEnd/>
              <a:tailEnd/>
            </a:ln>
          </p:spPr>
          <p:txBody>
            <a:bodyPr wrap="none">
              <a:spAutoFit/>
            </a:bodyPr>
            <a:lstStyle/>
            <a:p>
              <a:pPr algn="l" rtl="0" eaLnBrk="0" hangingPunct="0">
                <a:spcBef>
                  <a:spcPct val="50000"/>
                </a:spcBef>
              </a:pPr>
              <a:r>
                <a:rPr lang="en-US" sz="2000" b="1">
                  <a:solidFill>
                    <a:srgbClr val="000000"/>
                  </a:solidFill>
                  <a:latin typeface="Arial" charset="0"/>
                </a:rPr>
                <a:t>P</a:t>
              </a:r>
            </a:p>
          </p:txBody>
        </p:sp>
        <p:sp>
          <p:nvSpPr>
            <p:cNvPr id="19464" name="Rectangle 64"/>
            <p:cNvSpPr>
              <a:spLocks noChangeArrowheads="1"/>
            </p:cNvSpPr>
            <p:nvPr/>
          </p:nvSpPr>
          <p:spPr bwMode="auto">
            <a:xfrm>
              <a:off x="1280" y="2333"/>
              <a:ext cx="240" cy="250"/>
            </a:xfrm>
            <a:prstGeom prst="rect">
              <a:avLst/>
            </a:prstGeom>
            <a:noFill/>
            <a:ln w="9525">
              <a:noFill/>
              <a:miter lim="800000"/>
              <a:headEnd/>
              <a:tailEnd/>
            </a:ln>
          </p:spPr>
          <p:txBody>
            <a:bodyPr wrap="none">
              <a:spAutoFit/>
            </a:bodyPr>
            <a:lstStyle/>
            <a:p>
              <a:pPr algn="l" rtl="0" eaLnBrk="0" hangingPunct="0">
                <a:spcBef>
                  <a:spcPct val="50000"/>
                </a:spcBef>
              </a:pPr>
              <a:r>
                <a:rPr lang="en-US" sz="2000" b="1">
                  <a:solidFill>
                    <a:srgbClr val="000000"/>
                  </a:solidFill>
                  <a:latin typeface="Arial" charset="0"/>
                </a:rPr>
                <a:t>O</a:t>
              </a:r>
            </a:p>
          </p:txBody>
        </p:sp>
        <p:sp>
          <p:nvSpPr>
            <p:cNvPr id="19465" name="Rectangle 65"/>
            <p:cNvSpPr>
              <a:spLocks noChangeArrowheads="1"/>
            </p:cNvSpPr>
            <p:nvPr/>
          </p:nvSpPr>
          <p:spPr bwMode="auto">
            <a:xfrm>
              <a:off x="904" y="2767"/>
              <a:ext cx="240" cy="250"/>
            </a:xfrm>
            <a:prstGeom prst="rect">
              <a:avLst/>
            </a:prstGeom>
            <a:noFill/>
            <a:ln w="9525">
              <a:noFill/>
              <a:miter lim="800000"/>
              <a:headEnd/>
              <a:tailEnd/>
            </a:ln>
          </p:spPr>
          <p:txBody>
            <a:bodyPr wrap="none">
              <a:spAutoFit/>
            </a:bodyPr>
            <a:lstStyle/>
            <a:p>
              <a:pPr algn="l" rtl="0" eaLnBrk="0" hangingPunct="0">
                <a:spcBef>
                  <a:spcPct val="50000"/>
                </a:spcBef>
              </a:pPr>
              <a:r>
                <a:rPr lang="en-US" sz="2000" b="1">
                  <a:solidFill>
                    <a:srgbClr val="000000"/>
                  </a:solidFill>
                  <a:latin typeface="Arial" charset="0"/>
                </a:rPr>
                <a:t>O</a:t>
              </a:r>
            </a:p>
          </p:txBody>
        </p:sp>
        <p:sp>
          <p:nvSpPr>
            <p:cNvPr id="19466" name="Rectangle 66"/>
            <p:cNvSpPr>
              <a:spLocks noChangeArrowheads="1"/>
            </p:cNvSpPr>
            <p:nvPr/>
          </p:nvSpPr>
          <p:spPr bwMode="auto">
            <a:xfrm>
              <a:off x="1280" y="3205"/>
              <a:ext cx="240" cy="250"/>
            </a:xfrm>
            <a:prstGeom prst="rect">
              <a:avLst/>
            </a:prstGeom>
            <a:noFill/>
            <a:ln w="9525">
              <a:noFill/>
              <a:miter lim="800000"/>
              <a:headEnd/>
              <a:tailEnd/>
            </a:ln>
          </p:spPr>
          <p:txBody>
            <a:bodyPr wrap="none">
              <a:spAutoFit/>
            </a:bodyPr>
            <a:lstStyle/>
            <a:p>
              <a:pPr algn="l" rtl="0" eaLnBrk="0" hangingPunct="0">
                <a:spcBef>
                  <a:spcPct val="50000"/>
                </a:spcBef>
              </a:pPr>
              <a:r>
                <a:rPr lang="en-US" sz="2000" b="1">
                  <a:solidFill>
                    <a:srgbClr val="000000"/>
                  </a:solidFill>
                  <a:latin typeface="Arial" charset="0"/>
                </a:rPr>
                <a:t>O</a:t>
              </a:r>
            </a:p>
          </p:txBody>
        </p:sp>
        <p:sp>
          <p:nvSpPr>
            <p:cNvPr id="19467" name="Rectangle 67"/>
            <p:cNvSpPr>
              <a:spLocks noChangeArrowheads="1"/>
            </p:cNvSpPr>
            <p:nvPr/>
          </p:nvSpPr>
          <p:spPr bwMode="auto">
            <a:xfrm>
              <a:off x="1648" y="2767"/>
              <a:ext cx="240" cy="250"/>
            </a:xfrm>
            <a:prstGeom prst="rect">
              <a:avLst/>
            </a:prstGeom>
            <a:noFill/>
            <a:ln w="9525">
              <a:noFill/>
              <a:miter lim="800000"/>
              <a:headEnd/>
              <a:tailEnd/>
            </a:ln>
          </p:spPr>
          <p:txBody>
            <a:bodyPr wrap="none">
              <a:spAutoFit/>
            </a:bodyPr>
            <a:lstStyle/>
            <a:p>
              <a:pPr algn="l" rtl="0" eaLnBrk="0" hangingPunct="0">
                <a:spcBef>
                  <a:spcPct val="50000"/>
                </a:spcBef>
              </a:pPr>
              <a:r>
                <a:rPr lang="en-US" sz="2000" b="1">
                  <a:solidFill>
                    <a:srgbClr val="000000"/>
                  </a:solidFill>
                  <a:latin typeface="Arial" charset="0"/>
                </a:rPr>
                <a:t>O</a:t>
              </a:r>
            </a:p>
          </p:txBody>
        </p:sp>
        <p:sp>
          <p:nvSpPr>
            <p:cNvPr id="19468" name="Line 68"/>
            <p:cNvSpPr>
              <a:spLocks noChangeShapeType="1"/>
            </p:cNvSpPr>
            <p:nvPr/>
          </p:nvSpPr>
          <p:spPr bwMode="auto">
            <a:xfrm>
              <a:off x="1120" y="2892"/>
              <a:ext cx="208" cy="0"/>
            </a:xfrm>
            <a:prstGeom prst="line">
              <a:avLst/>
            </a:prstGeom>
            <a:noFill/>
            <a:ln w="38100">
              <a:solidFill>
                <a:srgbClr val="FF8200"/>
              </a:solidFill>
              <a:round/>
              <a:headEnd/>
              <a:tailEnd/>
            </a:ln>
          </p:spPr>
          <p:txBody>
            <a:bodyPr wrap="none" anchor="ctr"/>
            <a:lstStyle/>
            <a:p>
              <a:endParaRPr lang="en-US"/>
            </a:p>
          </p:txBody>
        </p:sp>
        <p:sp>
          <p:nvSpPr>
            <p:cNvPr id="19469" name="Line 69"/>
            <p:cNvSpPr>
              <a:spLocks noChangeShapeType="1"/>
            </p:cNvSpPr>
            <p:nvPr/>
          </p:nvSpPr>
          <p:spPr bwMode="auto">
            <a:xfrm>
              <a:off x="1472" y="2892"/>
              <a:ext cx="208" cy="0"/>
            </a:xfrm>
            <a:prstGeom prst="line">
              <a:avLst/>
            </a:prstGeom>
            <a:noFill/>
            <a:ln w="38100">
              <a:solidFill>
                <a:srgbClr val="FF8200"/>
              </a:solidFill>
              <a:round/>
              <a:headEnd/>
              <a:tailEnd/>
            </a:ln>
          </p:spPr>
          <p:txBody>
            <a:bodyPr wrap="none" anchor="ctr"/>
            <a:lstStyle/>
            <a:p>
              <a:endParaRPr lang="en-US"/>
            </a:p>
          </p:txBody>
        </p:sp>
        <p:sp>
          <p:nvSpPr>
            <p:cNvPr id="19470" name="Line 70"/>
            <p:cNvSpPr>
              <a:spLocks noChangeShapeType="1"/>
            </p:cNvSpPr>
            <p:nvPr/>
          </p:nvSpPr>
          <p:spPr bwMode="auto">
            <a:xfrm rot="-5400000">
              <a:off x="1296" y="3112"/>
              <a:ext cx="208" cy="0"/>
            </a:xfrm>
            <a:prstGeom prst="line">
              <a:avLst/>
            </a:prstGeom>
            <a:noFill/>
            <a:ln w="38100">
              <a:solidFill>
                <a:srgbClr val="FF8200"/>
              </a:solidFill>
              <a:round/>
              <a:headEnd/>
              <a:tailEnd/>
            </a:ln>
          </p:spPr>
          <p:txBody>
            <a:bodyPr wrap="none" anchor="ctr"/>
            <a:lstStyle/>
            <a:p>
              <a:endParaRPr lang="en-US"/>
            </a:p>
          </p:txBody>
        </p:sp>
        <p:sp>
          <p:nvSpPr>
            <p:cNvPr id="19471" name="Line 71"/>
            <p:cNvSpPr>
              <a:spLocks noChangeShapeType="1"/>
            </p:cNvSpPr>
            <p:nvPr/>
          </p:nvSpPr>
          <p:spPr bwMode="auto">
            <a:xfrm rot="-5400000">
              <a:off x="1264" y="2672"/>
              <a:ext cx="208" cy="0"/>
            </a:xfrm>
            <a:prstGeom prst="line">
              <a:avLst/>
            </a:prstGeom>
            <a:noFill/>
            <a:ln w="38100">
              <a:solidFill>
                <a:srgbClr val="FF8200"/>
              </a:solidFill>
              <a:round/>
              <a:headEnd/>
              <a:tailEnd/>
            </a:ln>
          </p:spPr>
          <p:txBody>
            <a:bodyPr wrap="none" anchor="ctr"/>
            <a:lstStyle/>
            <a:p>
              <a:endParaRPr lang="en-US"/>
            </a:p>
          </p:txBody>
        </p:sp>
        <p:sp>
          <p:nvSpPr>
            <p:cNvPr id="19472" name="Line 72"/>
            <p:cNvSpPr>
              <a:spLocks noChangeShapeType="1"/>
            </p:cNvSpPr>
            <p:nvPr/>
          </p:nvSpPr>
          <p:spPr bwMode="auto">
            <a:xfrm>
              <a:off x="1872" y="2892"/>
              <a:ext cx="208" cy="0"/>
            </a:xfrm>
            <a:prstGeom prst="line">
              <a:avLst/>
            </a:prstGeom>
            <a:noFill/>
            <a:ln w="38100">
              <a:solidFill>
                <a:srgbClr val="FF8200"/>
              </a:solidFill>
              <a:round/>
              <a:headEnd/>
              <a:tailEnd/>
            </a:ln>
          </p:spPr>
          <p:txBody>
            <a:bodyPr wrap="none" anchor="ctr"/>
            <a:lstStyle/>
            <a:p>
              <a:endParaRPr lang="en-US"/>
            </a:p>
          </p:txBody>
        </p:sp>
        <p:sp>
          <p:nvSpPr>
            <p:cNvPr id="19473" name="Rectangle 73"/>
            <p:cNvSpPr>
              <a:spLocks noChangeArrowheads="1"/>
            </p:cNvSpPr>
            <p:nvPr/>
          </p:nvSpPr>
          <p:spPr bwMode="auto">
            <a:xfrm>
              <a:off x="2080" y="2767"/>
              <a:ext cx="223" cy="250"/>
            </a:xfrm>
            <a:prstGeom prst="rect">
              <a:avLst/>
            </a:prstGeom>
            <a:noFill/>
            <a:ln w="9525">
              <a:noFill/>
              <a:miter lim="800000"/>
              <a:headEnd/>
              <a:tailEnd/>
            </a:ln>
          </p:spPr>
          <p:txBody>
            <a:bodyPr wrap="none">
              <a:spAutoFit/>
            </a:bodyPr>
            <a:lstStyle/>
            <a:p>
              <a:pPr algn="l" rtl="0" eaLnBrk="0" hangingPunct="0">
                <a:spcBef>
                  <a:spcPct val="50000"/>
                </a:spcBef>
              </a:pPr>
              <a:r>
                <a:rPr lang="en-US" sz="2000" b="1">
                  <a:solidFill>
                    <a:srgbClr val="000000"/>
                  </a:solidFill>
                  <a:latin typeface="Arial" charset="0"/>
                </a:rPr>
                <a:t>X</a:t>
              </a:r>
            </a:p>
          </p:txBody>
        </p:sp>
        <p:sp>
          <p:nvSpPr>
            <p:cNvPr id="19474" name="Line 74"/>
            <p:cNvSpPr>
              <a:spLocks noChangeShapeType="1"/>
            </p:cNvSpPr>
            <p:nvPr/>
          </p:nvSpPr>
          <p:spPr bwMode="auto">
            <a:xfrm rot="-5400000">
              <a:off x="1320" y="2672"/>
              <a:ext cx="208" cy="0"/>
            </a:xfrm>
            <a:prstGeom prst="line">
              <a:avLst/>
            </a:prstGeom>
            <a:noFill/>
            <a:ln w="38100">
              <a:solidFill>
                <a:srgbClr val="FF8200"/>
              </a:solidFill>
              <a:round/>
              <a:headEnd/>
              <a:tailEnd/>
            </a:ln>
          </p:spPr>
          <p:txBody>
            <a:bodyPr wrap="none" anchor="ctr"/>
            <a:lstStyle/>
            <a:p>
              <a:endParaRPr lang="en-US"/>
            </a:p>
          </p:txBody>
        </p:sp>
        <p:sp>
          <p:nvSpPr>
            <p:cNvPr id="19475" name="Line 75"/>
            <p:cNvSpPr>
              <a:spLocks noChangeShapeType="1"/>
            </p:cNvSpPr>
            <p:nvPr/>
          </p:nvSpPr>
          <p:spPr bwMode="auto">
            <a:xfrm>
              <a:off x="872" y="2824"/>
              <a:ext cx="56" cy="0"/>
            </a:xfrm>
            <a:prstGeom prst="line">
              <a:avLst/>
            </a:prstGeom>
            <a:noFill/>
            <a:ln w="38100">
              <a:solidFill>
                <a:srgbClr val="FF8200"/>
              </a:solidFill>
              <a:round/>
              <a:headEnd/>
              <a:tailEnd/>
            </a:ln>
          </p:spPr>
          <p:txBody>
            <a:bodyPr wrap="none" anchor="ctr"/>
            <a:lstStyle/>
            <a:p>
              <a:endParaRPr lang="en-US"/>
            </a:p>
          </p:txBody>
        </p:sp>
        <p:sp>
          <p:nvSpPr>
            <p:cNvPr id="19476" name="Line 76"/>
            <p:cNvSpPr>
              <a:spLocks noChangeShapeType="1"/>
            </p:cNvSpPr>
            <p:nvPr/>
          </p:nvSpPr>
          <p:spPr bwMode="auto">
            <a:xfrm>
              <a:off x="1480" y="3296"/>
              <a:ext cx="56" cy="0"/>
            </a:xfrm>
            <a:prstGeom prst="line">
              <a:avLst/>
            </a:prstGeom>
            <a:noFill/>
            <a:ln w="38100">
              <a:solidFill>
                <a:srgbClr val="FF8200"/>
              </a:solidFill>
              <a:round/>
              <a:headEnd/>
              <a:tailEnd/>
            </a:ln>
          </p:spPr>
          <p:txBody>
            <a:bodyPr wrap="none" anchor="ctr"/>
            <a:lstStyle/>
            <a:p>
              <a:endParaRPr lang="en-US"/>
            </a:p>
          </p:txBody>
        </p:sp>
      </p:grpSp>
      <p:sp>
        <p:nvSpPr>
          <p:cNvPr id="11342" name="Rectangle 78"/>
          <p:cNvSpPr>
            <a:spLocks noChangeArrowheads="1"/>
          </p:cNvSpPr>
          <p:nvPr/>
        </p:nvSpPr>
        <p:spPr bwMode="auto">
          <a:xfrm>
            <a:off x="1130300" y="3386138"/>
            <a:ext cx="82677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Basic structure: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324"/>
                                        </p:tgtEl>
                                        <p:attrNameLst>
                                          <p:attrName>style.visibility</p:attrName>
                                        </p:attrNameLst>
                                      </p:cBhvr>
                                      <p:to>
                                        <p:strVal val="visible"/>
                                      </p:to>
                                    </p:set>
                                    <p:anim calcmode="lin" valueType="num">
                                      <p:cBhvr>
                                        <p:cTn id="7" dur="500" fill="hold"/>
                                        <p:tgtEl>
                                          <p:spTgt spid="11324"/>
                                        </p:tgtEl>
                                        <p:attrNameLst>
                                          <p:attrName>ppt_w</p:attrName>
                                        </p:attrNameLst>
                                      </p:cBhvr>
                                      <p:tavLst>
                                        <p:tav tm="0">
                                          <p:val>
                                            <p:fltVal val="0"/>
                                          </p:val>
                                        </p:tav>
                                        <p:tav tm="100000">
                                          <p:val>
                                            <p:strVal val="#ppt_w"/>
                                          </p:val>
                                        </p:tav>
                                      </p:tavLst>
                                    </p:anim>
                                    <p:anim calcmode="lin" valueType="num">
                                      <p:cBhvr>
                                        <p:cTn id="8" dur="500" fill="hold"/>
                                        <p:tgtEl>
                                          <p:spTgt spid="11324"/>
                                        </p:tgtEl>
                                        <p:attrNameLst>
                                          <p:attrName>ppt_h</p:attrName>
                                        </p:attrNameLst>
                                      </p:cBhvr>
                                      <p:tavLst>
                                        <p:tav tm="0">
                                          <p:val>
                                            <p:fltVal val="0"/>
                                          </p:val>
                                        </p:tav>
                                        <p:tav tm="100000">
                                          <p:val>
                                            <p:strVal val="#ppt_h"/>
                                          </p:val>
                                        </p:tav>
                                      </p:tavLst>
                                    </p:anim>
                                    <p:anim calcmode="lin" valueType="num">
                                      <p:cBhvr>
                                        <p:cTn id="9" dur="500" fill="hold"/>
                                        <p:tgtEl>
                                          <p:spTgt spid="11324"/>
                                        </p:tgtEl>
                                        <p:attrNameLst>
                                          <p:attrName>ppt_x</p:attrName>
                                        </p:attrNameLst>
                                      </p:cBhvr>
                                      <p:tavLst>
                                        <p:tav tm="0">
                                          <p:val>
                                            <p:fltVal val="0.5"/>
                                          </p:val>
                                        </p:tav>
                                        <p:tav tm="100000">
                                          <p:val>
                                            <p:strVal val="#ppt_x"/>
                                          </p:val>
                                        </p:tav>
                                      </p:tavLst>
                                    </p:anim>
                                    <p:anim calcmode="lin" valueType="num">
                                      <p:cBhvr>
                                        <p:cTn id="10" dur="500" fill="hold"/>
                                        <p:tgtEl>
                                          <p:spTgt spid="1132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1325"/>
                                        </p:tgtEl>
                                        <p:attrNameLst>
                                          <p:attrName>style.visibility</p:attrName>
                                        </p:attrNameLst>
                                      </p:cBhvr>
                                      <p:to>
                                        <p:strVal val="visible"/>
                                      </p:to>
                                    </p:set>
                                    <p:anim calcmode="lin" valueType="num">
                                      <p:cBhvr>
                                        <p:cTn id="15" dur="500" fill="hold"/>
                                        <p:tgtEl>
                                          <p:spTgt spid="11325"/>
                                        </p:tgtEl>
                                        <p:attrNameLst>
                                          <p:attrName>ppt_w</p:attrName>
                                        </p:attrNameLst>
                                      </p:cBhvr>
                                      <p:tavLst>
                                        <p:tav tm="0">
                                          <p:val>
                                            <p:fltVal val="0"/>
                                          </p:val>
                                        </p:tav>
                                        <p:tav tm="100000">
                                          <p:val>
                                            <p:strVal val="#ppt_w"/>
                                          </p:val>
                                        </p:tav>
                                      </p:tavLst>
                                    </p:anim>
                                    <p:anim calcmode="lin" valueType="num">
                                      <p:cBhvr>
                                        <p:cTn id="16" dur="500" fill="hold"/>
                                        <p:tgtEl>
                                          <p:spTgt spid="11325"/>
                                        </p:tgtEl>
                                        <p:attrNameLst>
                                          <p:attrName>ppt_h</p:attrName>
                                        </p:attrNameLst>
                                      </p:cBhvr>
                                      <p:tavLst>
                                        <p:tav tm="0">
                                          <p:val>
                                            <p:fltVal val="0"/>
                                          </p:val>
                                        </p:tav>
                                        <p:tav tm="100000">
                                          <p:val>
                                            <p:strVal val="#ppt_h"/>
                                          </p:val>
                                        </p:tav>
                                      </p:tavLst>
                                    </p:anim>
                                    <p:anim calcmode="lin" valueType="num">
                                      <p:cBhvr>
                                        <p:cTn id="17" dur="500" fill="hold"/>
                                        <p:tgtEl>
                                          <p:spTgt spid="11325"/>
                                        </p:tgtEl>
                                        <p:attrNameLst>
                                          <p:attrName>ppt_x</p:attrName>
                                        </p:attrNameLst>
                                      </p:cBhvr>
                                      <p:tavLst>
                                        <p:tav tm="0">
                                          <p:val>
                                            <p:fltVal val="0.5"/>
                                          </p:val>
                                        </p:tav>
                                        <p:tav tm="100000">
                                          <p:val>
                                            <p:strVal val="#ppt_x"/>
                                          </p:val>
                                        </p:tav>
                                      </p:tavLst>
                                    </p:anim>
                                    <p:anim calcmode="lin" valueType="num">
                                      <p:cBhvr>
                                        <p:cTn id="18" dur="500" fill="hold"/>
                                        <p:tgtEl>
                                          <p:spTgt spid="11325"/>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342"/>
                                        </p:tgtEl>
                                        <p:attrNameLst>
                                          <p:attrName>style.visibility</p:attrName>
                                        </p:attrNameLst>
                                      </p:cBhvr>
                                      <p:to>
                                        <p:strVal val="visible"/>
                                      </p:to>
                                    </p:set>
                                    <p:animEffect transition="in" filter="wipe(left)">
                                      <p:cBhvr>
                                        <p:cTn id="23" dur="500"/>
                                        <p:tgtEl>
                                          <p:spTgt spid="11342"/>
                                        </p:tgtEl>
                                      </p:cBhvr>
                                    </p:animEffect>
                                  </p:childTnLst>
                                </p:cTn>
                              </p:par>
                            </p:childTnLst>
                          </p:cTn>
                        </p:par>
                        <p:par>
                          <p:cTn id="24" fill="hold">
                            <p:stCondLst>
                              <p:cond delay="500"/>
                            </p:stCondLst>
                            <p:childTnLst>
                              <p:par>
                                <p:cTn id="25" presetID="15"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4" grpId="0" autoUpdateAnimBg="0"/>
      <p:bldP spid="11325" grpId="0" autoUpdateAnimBg="0"/>
      <p:bldP spid="1134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1"/>
          <p:cNvSpPr txBox="1">
            <a:spLocks noChangeArrowheads="1"/>
          </p:cNvSpPr>
          <p:nvPr/>
        </p:nvSpPr>
        <p:spPr bwMode="auto">
          <a:xfrm>
            <a:off x="1931988" y="238125"/>
            <a:ext cx="5341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 - 4</a:t>
            </a:r>
          </a:p>
          <a:p>
            <a:pPr algn="ctr" rtl="0" eaLnBrk="0" hangingPunct="0"/>
            <a:r>
              <a:rPr lang="en-US" sz="3200" b="1">
                <a:solidFill>
                  <a:srgbClr val="000000"/>
                </a:solidFill>
                <a:latin typeface="Arial" charset="0"/>
              </a:rPr>
              <a:t>Phosphate Groups</a:t>
            </a:r>
            <a:endParaRPr lang="en-US" sz="3600" b="1">
              <a:solidFill>
                <a:srgbClr val="000000"/>
              </a:solidFill>
              <a:latin typeface="Arial" charset="0"/>
            </a:endParaRPr>
          </a:p>
        </p:txBody>
      </p:sp>
      <p:sp>
        <p:nvSpPr>
          <p:cNvPr id="12330" name="Rectangle 42"/>
          <p:cNvSpPr>
            <a:spLocks noChangeArrowheads="1"/>
          </p:cNvSpPr>
          <p:nvPr/>
        </p:nvSpPr>
        <p:spPr bwMode="auto">
          <a:xfrm>
            <a:off x="876300" y="1582738"/>
            <a:ext cx="8267700" cy="396875"/>
          </a:xfrm>
          <a:prstGeom prst="rect">
            <a:avLst/>
          </a:prstGeom>
          <a:noFill/>
          <a:ln w="9525">
            <a:noFill/>
            <a:miter lim="800000"/>
            <a:headEnd/>
            <a:tailEnd/>
          </a:ln>
        </p:spPr>
        <p:txBody>
          <a:bodyPr>
            <a:spAutoFit/>
          </a:bodyPr>
          <a:lstStyle/>
          <a:p>
            <a:pPr algn="just" rtl="0" eaLnBrk="0" hangingPunct="0"/>
            <a:r>
              <a:rPr lang="en-US" sz="2000" b="1">
                <a:solidFill>
                  <a:srgbClr val="000000"/>
                </a:solidFill>
                <a:latin typeface="Arial" charset="0"/>
              </a:rPr>
              <a:t>Number of phosphate groups determines nomenclature</a:t>
            </a:r>
          </a:p>
        </p:txBody>
      </p:sp>
      <p:grpSp>
        <p:nvGrpSpPr>
          <p:cNvPr id="2" name="Group 124"/>
          <p:cNvGrpSpPr>
            <a:grpSpLocks/>
          </p:cNvGrpSpPr>
          <p:nvPr/>
        </p:nvGrpSpPr>
        <p:grpSpPr bwMode="auto">
          <a:xfrm>
            <a:off x="3238500" y="2192338"/>
            <a:ext cx="2324100" cy="1436687"/>
            <a:chOff x="2040" y="1381"/>
            <a:chExt cx="1464" cy="905"/>
          </a:xfrm>
        </p:grpSpPr>
        <p:sp>
          <p:nvSpPr>
            <p:cNvPr id="20515" name="Rectangle 46"/>
            <p:cNvSpPr>
              <a:spLocks noChangeArrowheads="1"/>
            </p:cNvSpPr>
            <p:nvPr/>
          </p:nvSpPr>
          <p:spPr bwMode="auto">
            <a:xfrm>
              <a:off x="2415" y="1728"/>
              <a:ext cx="212"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P</a:t>
              </a:r>
            </a:p>
          </p:txBody>
        </p:sp>
        <p:sp>
          <p:nvSpPr>
            <p:cNvPr id="20516" name="Rectangle 47"/>
            <p:cNvSpPr>
              <a:spLocks noChangeArrowheads="1"/>
            </p:cNvSpPr>
            <p:nvPr/>
          </p:nvSpPr>
          <p:spPr bwMode="auto">
            <a:xfrm>
              <a:off x="2407" y="1381"/>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517" name="Rectangle 48"/>
            <p:cNvSpPr>
              <a:spLocks noChangeArrowheads="1"/>
            </p:cNvSpPr>
            <p:nvPr/>
          </p:nvSpPr>
          <p:spPr bwMode="auto">
            <a:xfrm>
              <a:off x="2069" y="1728"/>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518" name="Rectangle 49"/>
            <p:cNvSpPr>
              <a:spLocks noChangeArrowheads="1"/>
            </p:cNvSpPr>
            <p:nvPr/>
          </p:nvSpPr>
          <p:spPr bwMode="auto">
            <a:xfrm>
              <a:off x="2399" y="2055"/>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519" name="Rectangle 50"/>
            <p:cNvSpPr>
              <a:spLocks noChangeArrowheads="1"/>
            </p:cNvSpPr>
            <p:nvPr/>
          </p:nvSpPr>
          <p:spPr bwMode="auto">
            <a:xfrm>
              <a:off x="2738" y="1728"/>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520" name="Line 51"/>
            <p:cNvSpPr>
              <a:spLocks noChangeShapeType="1"/>
            </p:cNvSpPr>
            <p:nvPr/>
          </p:nvSpPr>
          <p:spPr bwMode="auto">
            <a:xfrm>
              <a:off x="2263" y="1829"/>
              <a:ext cx="187" cy="0"/>
            </a:xfrm>
            <a:prstGeom prst="line">
              <a:avLst/>
            </a:prstGeom>
            <a:noFill/>
            <a:ln w="38100">
              <a:solidFill>
                <a:srgbClr val="FF8200"/>
              </a:solidFill>
              <a:round/>
              <a:headEnd/>
              <a:tailEnd/>
            </a:ln>
          </p:spPr>
          <p:txBody>
            <a:bodyPr wrap="none" anchor="ctr"/>
            <a:lstStyle/>
            <a:p>
              <a:endParaRPr lang="en-US"/>
            </a:p>
          </p:txBody>
        </p:sp>
        <p:sp>
          <p:nvSpPr>
            <p:cNvPr id="20521" name="Line 52"/>
            <p:cNvSpPr>
              <a:spLocks noChangeShapeType="1"/>
            </p:cNvSpPr>
            <p:nvPr/>
          </p:nvSpPr>
          <p:spPr bwMode="auto">
            <a:xfrm>
              <a:off x="2580" y="1829"/>
              <a:ext cx="187" cy="0"/>
            </a:xfrm>
            <a:prstGeom prst="line">
              <a:avLst/>
            </a:prstGeom>
            <a:noFill/>
            <a:ln w="38100">
              <a:solidFill>
                <a:srgbClr val="FF8200"/>
              </a:solidFill>
              <a:round/>
              <a:headEnd/>
              <a:tailEnd/>
            </a:ln>
          </p:spPr>
          <p:txBody>
            <a:bodyPr wrap="none" anchor="ctr"/>
            <a:lstStyle/>
            <a:p>
              <a:endParaRPr lang="en-US"/>
            </a:p>
          </p:txBody>
        </p:sp>
        <p:sp>
          <p:nvSpPr>
            <p:cNvPr id="20522" name="Line 53"/>
            <p:cNvSpPr>
              <a:spLocks noChangeShapeType="1"/>
            </p:cNvSpPr>
            <p:nvPr/>
          </p:nvSpPr>
          <p:spPr bwMode="auto">
            <a:xfrm rot="-5400000">
              <a:off x="2432" y="1989"/>
              <a:ext cx="166" cy="0"/>
            </a:xfrm>
            <a:prstGeom prst="line">
              <a:avLst/>
            </a:prstGeom>
            <a:noFill/>
            <a:ln w="38100">
              <a:solidFill>
                <a:srgbClr val="FF8200"/>
              </a:solidFill>
              <a:round/>
              <a:headEnd/>
              <a:tailEnd/>
            </a:ln>
          </p:spPr>
          <p:txBody>
            <a:bodyPr wrap="none" anchor="ctr"/>
            <a:lstStyle/>
            <a:p>
              <a:endParaRPr lang="en-US"/>
            </a:p>
          </p:txBody>
        </p:sp>
        <p:sp>
          <p:nvSpPr>
            <p:cNvPr id="20523" name="Line 54"/>
            <p:cNvSpPr>
              <a:spLocks noChangeShapeType="1"/>
            </p:cNvSpPr>
            <p:nvPr/>
          </p:nvSpPr>
          <p:spPr bwMode="auto">
            <a:xfrm rot="-5400000">
              <a:off x="2402" y="1661"/>
              <a:ext cx="167" cy="0"/>
            </a:xfrm>
            <a:prstGeom prst="line">
              <a:avLst/>
            </a:prstGeom>
            <a:noFill/>
            <a:ln w="38100">
              <a:solidFill>
                <a:srgbClr val="FF8200"/>
              </a:solidFill>
              <a:round/>
              <a:headEnd/>
              <a:tailEnd/>
            </a:ln>
          </p:spPr>
          <p:txBody>
            <a:bodyPr wrap="none" anchor="ctr"/>
            <a:lstStyle/>
            <a:p>
              <a:endParaRPr lang="en-US"/>
            </a:p>
          </p:txBody>
        </p:sp>
        <p:sp>
          <p:nvSpPr>
            <p:cNvPr id="20524" name="Line 55"/>
            <p:cNvSpPr>
              <a:spLocks noChangeShapeType="1"/>
            </p:cNvSpPr>
            <p:nvPr/>
          </p:nvSpPr>
          <p:spPr bwMode="auto">
            <a:xfrm>
              <a:off x="2940" y="1829"/>
              <a:ext cx="187" cy="0"/>
            </a:xfrm>
            <a:prstGeom prst="line">
              <a:avLst/>
            </a:prstGeom>
            <a:noFill/>
            <a:ln w="38100">
              <a:solidFill>
                <a:srgbClr val="FF8200"/>
              </a:solidFill>
              <a:round/>
              <a:headEnd/>
              <a:tailEnd/>
            </a:ln>
          </p:spPr>
          <p:txBody>
            <a:bodyPr wrap="none" anchor="ctr"/>
            <a:lstStyle/>
            <a:p>
              <a:endParaRPr lang="en-US"/>
            </a:p>
          </p:txBody>
        </p:sp>
        <p:sp>
          <p:nvSpPr>
            <p:cNvPr id="20525" name="Rectangle 56"/>
            <p:cNvSpPr>
              <a:spLocks noChangeArrowheads="1"/>
            </p:cNvSpPr>
            <p:nvPr/>
          </p:nvSpPr>
          <p:spPr bwMode="auto">
            <a:xfrm>
              <a:off x="3127" y="1728"/>
              <a:ext cx="377"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CH</a:t>
              </a:r>
              <a:r>
                <a:rPr lang="en-US" b="1" baseline="-25000">
                  <a:solidFill>
                    <a:srgbClr val="000000"/>
                  </a:solidFill>
                  <a:latin typeface="Arial" charset="0"/>
                </a:rPr>
                <a:t>2</a:t>
              </a:r>
              <a:endParaRPr lang="en-US" b="1">
                <a:solidFill>
                  <a:srgbClr val="000000"/>
                </a:solidFill>
                <a:latin typeface="Arial" charset="0"/>
              </a:endParaRPr>
            </a:p>
          </p:txBody>
        </p:sp>
        <p:sp>
          <p:nvSpPr>
            <p:cNvPr id="20526" name="Line 57"/>
            <p:cNvSpPr>
              <a:spLocks noChangeShapeType="1"/>
            </p:cNvSpPr>
            <p:nvPr/>
          </p:nvSpPr>
          <p:spPr bwMode="auto">
            <a:xfrm rot="-5400000">
              <a:off x="2453" y="1661"/>
              <a:ext cx="167" cy="0"/>
            </a:xfrm>
            <a:prstGeom prst="line">
              <a:avLst/>
            </a:prstGeom>
            <a:noFill/>
            <a:ln w="38100">
              <a:solidFill>
                <a:srgbClr val="FF8200"/>
              </a:solidFill>
              <a:round/>
              <a:headEnd/>
              <a:tailEnd/>
            </a:ln>
          </p:spPr>
          <p:txBody>
            <a:bodyPr wrap="none" anchor="ctr"/>
            <a:lstStyle/>
            <a:p>
              <a:endParaRPr lang="en-US"/>
            </a:p>
          </p:txBody>
        </p:sp>
        <p:sp>
          <p:nvSpPr>
            <p:cNvPr id="20527" name="Line 58"/>
            <p:cNvSpPr>
              <a:spLocks noChangeShapeType="1"/>
            </p:cNvSpPr>
            <p:nvPr/>
          </p:nvSpPr>
          <p:spPr bwMode="auto">
            <a:xfrm>
              <a:off x="2040" y="1758"/>
              <a:ext cx="50" cy="0"/>
            </a:xfrm>
            <a:prstGeom prst="line">
              <a:avLst/>
            </a:prstGeom>
            <a:noFill/>
            <a:ln w="38100">
              <a:solidFill>
                <a:srgbClr val="FF8200"/>
              </a:solidFill>
              <a:round/>
              <a:headEnd/>
              <a:tailEnd/>
            </a:ln>
          </p:spPr>
          <p:txBody>
            <a:bodyPr wrap="none" anchor="ctr"/>
            <a:lstStyle/>
            <a:p>
              <a:endParaRPr lang="en-US"/>
            </a:p>
          </p:txBody>
        </p:sp>
        <p:sp>
          <p:nvSpPr>
            <p:cNvPr id="20528" name="Line 59"/>
            <p:cNvSpPr>
              <a:spLocks noChangeShapeType="1"/>
            </p:cNvSpPr>
            <p:nvPr/>
          </p:nvSpPr>
          <p:spPr bwMode="auto">
            <a:xfrm>
              <a:off x="2579" y="2112"/>
              <a:ext cx="50" cy="0"/>
            </a:xfrm>
            <a:prstGeom prst="line">
              <a:avLst/>
            </a:prstGeom>
            <a:noFill/>
            <a:ln w="38100">
              <a:solidFill>
                <a:srgbClr val="FF8200"/>
              </a:solidFill>
              <a:round/>
              <a:headEnd/>
              <a:tailEnd/>
            </a:ln>
          </p:spPr>
          <p:txBody>
            <a:bodyPr wrap="none" anchor="ctr"/>
            <a:lstStyle/>
            <a:p>
              <a:endParaRPr lang="en-US"/>
            </a:p>
          </p:txBody>
        </p:sp>
        <p:sp>
          <p:nvSpPr>
            <p:cNvPr id="20529" name="Line 119"/>
            <p:cNvSpPr>
              <a:spLocks noChangeShapeType="1"/>
            </p:cNvSpPr>
            <p:nvPr/>
          </p:nvSpPr>
          <p:spPr bwMode="auto">
            <a:xfrm rot="-5400000">
              <a:off x="3144" y="2029"/>
              <a:ext cx="166" cy="0"/>
            </a:xfrm>
            <a:prstGeom prst="line">
              <a:avLst/>
            </a:prstGeom>
            <a:noFill/>
            <a:ln w="38100">
              <a:solidFill>
                <a:srgbClr val="FF8200"/>
              </a:solidFill>
              <a:round/>
              <a:headEnd/>
              <a:tailEnd/>
            </a:ln>
          </p:spPr>
          <p:txBody>
            <a:bodyPr wrap="none" anchor="ctr"/>
            <a:lstStyle/>
            <a:p>
              <a:endParaRPr lang="en-US"/>
            </a:p>
          </p:txBody>
        </p:sp>
      </p:grpSp>
      <p:grpSp>
        <p:nvGrpSpPr>
          <p:cNvPr id="3" name="Group 125"/>
          <p:cNvGrpSpPr>
            <a:grpSpLocks/>
          </p:cNvGrpSpPr>
          <p:nvPr/>
        </p:nvGrpSpPr>
        <p:grpSpPr bwMode="auto">
          <a:xfrm>
            <a:off x="3238500" y="4033838"/>
            <a:ext cx="3390900" cy="1462087"/>
            <a:chOff x="2040" y="2541"/>
            <a:chExt cx="2136" cy="921"/>
          </a:xfrm>
        </p:grpSpPr>
        <p:sp>
          <p:nvSpPr>
            <p:cNvPr id="20490" name="Rectangle 91"/>
            <p:cNvSpPr>
              <a:spLocks noChangeArrowheads="1"/>
            </p:cNvSpPr>
            <p:nvPr/>
          </p:nvSpPr>
          <p:spPr bwMode="auto">
            <a:xfrm>
              <a:off x="2415" y="2896"/>
              <a:ext cx="212"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P</a:t>
              </a:r>
            </a:p>
          </p:txBody>
        </p:sp>
        <p:sp>
          <p:nvSpPr>
            <p:cNvPr id="20491" name="Rectangle 92"/>
            <p:cNvSpPr>
              <a:spLocks noChangeArrowheads="1"/>
            </p:cNvSpPr>
            <p:nvPr/>
          </p:nvSpPr>
          <p:spPr bwMode="auto">
            <a:xfrm>
              <a:off x="2407" y="2557"/>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492" name="Rectangle 93"/>
            <p:cNvSpPr>
              <a:spLocks noChangeArrowheads="1"/>
            </p:cNvSpPr>
            <p:nvPr/>
          </p:nvSpPr>
          <p:spPr bwMode="auto">
            <a:xfrm>
              <a:off x="2069" y="2896"/>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493" name="Rectangle 94"/>
            <p:cNvSpPr>
              <a:spLocks noChangeArrowheads="1"/>
            </p:cNvSpPr>
            <p:nvPr/>
          </p:nvSpPr>
          <p:spPr bwMode="auto">
            <a:xfrm>
              <a:off x="2399" y="3231"/>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494" name="Line 96"/>
            <p:cNvSpPr>
              <a:spLocks noChangeShapeType="1"/>
            </p:cNvSpPr>
            <p:nvPr/>
          </p:nvSpPr>
          <p:spPr bwMode="auto">
            <a:xfrm>
              <a:off x="2263" y="3011"/>
              <a:ext cx="187" cy="0"/>
            </a:xfrm>
            <a:prstGeom prst="line">
              <a:avLst/>
            </a:prstGeom>
            <a:noFill/>
            <a:ln w="38100">
              <a:solidFill>
                <a:srgbClr val="FF8200"/>
              </a:solidFill>
              <a:round/>
              <a:headEnd/>
              <a:tailEnd/>
            </a:ln>
          </p:spPr>
          <p:txBody>
            <a:bodyPr wrap="none" anchor="ctr"/>
            <a:lstStyle/>
            <a:p>
              <a:endParaRPr lang="en-US"/>
            </a:p>
          </p:txBody>
        </p:sp>
        <p:sp>
          <p:nvSpPr>
            <p:cNvPr id="20495" name="Line 97"/>
            <p:cNvSpPr>
              <a:spLocks noChangeShapeType="1"/>
            </p:cNvSpPr>
            <p:nvPr/>
          </p:nvSpPr>
          <p:spPr bwMode="auto">
            <a:xfrm>
              <a:off x="2580" y="3011"/>
              <a:ext cx="187" cy="0"/>
            </a:xfrm>
            <a:prstGeom prst="line">
              <a:avLst/>
            </a:prstGeom>
            <a:noFill/>
            <a:ln w="38100">
              <a:solidFill>
                <a:srgbClr val="FF8200"/>
              </a:solidFill>
              <a:round/>
              <a:headEnd/>
              <a:tailEnd/>
            </a:ln>
          </p:spPr>
          <p:txBody>
            <a:bodyPr wrap="none" anchor="ctr"/>
            <a:lstStyle/>
            <a:p>
              <a:endParaRPr lang="en-US"/>
            </a:p>
          </p:txBody>
        </p:sp>
        <p:sp>
          <p:nvSpPr>
            <p:cNvPr id="20496" name="Line 98"/>
            <p:cNvSpPr>
              <a:spLocks noChangeShapeType="1"/>
            </p:cNvSpPr>
            <p:nvPr/>
          </p:nvSpPr>
          <p:spPr bwMode="auto">
            <a:xfrm rot="-5400000">
              <a:off x="2432" y="3165"/>
              <a:ext cx="166" cy="0"/>
            </a:xfrm>
            <a:prstGeom prst="line">
              <a:avLst/>
            </a:prstGeom>
            <a:noFill/>
            <a:ln w="38100">
              <a:solidFill>
                <a:srgbClr val="FF8200"/>
              </a:solidFill>
              <a:round/>
              <a:headEnd/>
              <a:tailEnd/>
            </a:ln>
          </p:spPr>
          <p:txBody>
            <a:bodyPr wrap="none" anchor="ctr"/>
            <a:lstStyle/>
            <a:p>
              <a:endParaRPr lang="en-US"/>
            </a:p>
          </p:txBody>
        </p:sp>
        <p:sp>
          <p:nvSpPr>
            <p:cNvPr id="20497" name="Line 99"/>
            <p:cNvSpPr>
              <a:spLocks noChangeShapeType="1"/>
            </p:cNvSpPr>
            <p:nvPr/>
          </p:nvSpPr>
          <p:spPr bwMode="auto">
            <a:xfrm rot="-5400000">
              <a:off x="2402" y="2837"/>
              <a:ext cx="167" cy="0"/>
            </a:xfrm>
            <a:prstGeom prst="line">
              <a:avLst/>
            </a:prstGeom>
            <a:noFill/>
            <a:ln w="38100">
              <a:solidFill>
                <a:srgbClr val="FF8200"/>
              </a:solidFill>
              <a:round/>
              <a:headEnd/>
              <a:tailEnd/>
            </a:ln>
          </p:spPr>
          <p:txBody>
            <a:bodyPr wrap="none" anchor="ctr"/>
            <a:lstStyle/>
            <a:p>
              <a:endParaRPr lang="en-US"/>
            </a:p>
          </p:txBody>
        </p:sp>
        <p:sp>
          <p:nvSpPr>
            <p:cNvPr id="20498" name="Line 102"/>
            <p:cNvSpPr>
              <a:spLocks noChangeShapeType="1"/>
            </p:cNvSpPr>
            <p:nvPr/>
          </p:nvSpPr>
          <p:spPr bwMode="auto">
            <a:xfrm rot="-5400000">
              <a:off x="2453" y="2837"/>
              <a:ext cx="167" cy="0"/>
            </a:xfrm>
            <a:prstGeom prst="line">
              <a:avLst/>
            </a:prstGeom>
            <a:noFill/>
            <a:ln w="38100">
              <a:solidFill>
                <a:srgbClr val="FF8200"/>
              </a:solidFill>
              <a:round/>
              <a:headEnd/>
              <a:tailEnd/>
            </a:ln>
          </p:spPr>
          <p:txBody>
            <a:bodyPr wrap="none" anchor="ctr"/>
            <a:lstStyle/>
            <a:p>
              <a:endParaRPr lang="en-US"/>
            </a:p>
          </p:txBody>
        </p:sp>
        <p:sp>
          <p:nvSpPr>
            <p:cNvPr id="20499" name="Line 103"/>
            <p:cNvSpPr>
              <a:spLocks noChangeShapeType="1"/>
            </p:cNvSpPr>
            <p:nvPr/>
          </p:nvSpPr>
          <p:spPr bwMode="auto">
            <a:xfrm>
              <a:off x="2040" y="2934"/>
              <a:ext cx="50" cy="0"/>
            </a:xfrm>
            <a:prstGeom prst="line">
              <a:avLst/>
            </a:prstGeom>
            <a:noFill/>
            <a:ln w="38100">
              <a:solidFill>
                <a:srgbClr val="FF8200"/>
              </a:solidFill>
              <a:round/>
              <a:headEnd/>
              <a:tailEnd/>
            </a:ln>
          </p:spPr>
          <p:txBody>
            <a:bodyPr wrap="none" anchor="ctr"/>
            <a:lstStyle/>
            <a:p>
              <a:endParaRPr lang="en-US"/>
            </a:p>
          </p:txBody>
        </p:sp>
        <p:sp>
          <p:nvSpPr>
            <p:cNvPr id="20500" name="Line 104"/>
            <p:cNvSpPr>
              <a:spLocks noChangeShapeType="1"/>
            </p:cNvSpPr>
            <p:nvPr/>
          </p:nvSpPr>
          <p:spPr bwMode="auto">
            <a:xfrm>
              <a:off x="2579" y="3288"/>
              <a:ext cx="50" cy="0"/>
            </a:xfrm>
            <a:prstGeom prst="line">
              <a:avLst/>
            </a:prstGeom>
            <a:noFill/>
            <a:ln w="38100">
              <a:solidFill>
                <a:srgbClr val="FF8200"/>
              </a:solidFill>
              <a:round/>
              <a:headEnd/>
              <a:tailEnd/>
            </a:ln>
          </p:spPr>
          <p:txBody>
            <a:bodyPr wrap="none" anchor="ctr"/>
            <a:lstStyle/>
            <a:p>
              <a:endParaRPr lang="en-US"/>
            </a:p>
          </p:txBody>
        </p:sp>
        <p:sp>
          <p:nvSpPr>
            <p:cNvPr id="20501" name="Rectangle 105"/>
            <p:cNvSpPr>
              <a:spLocks noChangeArrowheads="1"/>
            </p:cNvSpPr>
            <p:nvPr/>
          </p:nvSpPr>
          <p:spPr bwMode="auto">
            <a:xfrm>
              <a:off x="3087" y="2896"/>
              <a:ext cx="212"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P</a:t>
              </a:r>
            </a:p>
          </p:txBody>
        </p:sp>
        <p:sp>
          <p:nvSpPr>
            <p:cNvPr id="20502" name="Rectangle 106"/>
            <p:cNvSpPr>
              <a:spLocks noChangeArrowheads="1"/>
            </p:cNvSpPr>
            <p:nvPr/>
          </p:nvSpPr>
          <p:spPr bwMode="auto">
            <a:xfrm>
              <a:off x="3079" y="2541"/>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503" name="Rectangle 107"/>
            <p:cNvSpPr>
              <a:spLocks noChangeArrowheads="1"/>
            </p:cNvSpPr>
            <p:nvPr/>
          </p:nvSpPr>
          <p:spPr bwMode="auto">
            <a:xfrm>
              <a:off x="2741" y="2896"/>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504" name="Rectangle 108"/>
            <p:cNvSpPr>
              <a:spLocks noChangeArrowheads="1"/>
            </p:cNvSpPr>
            <p:nvPr/>
          </p:nvSpPr>
          <p:spPr bwMode="auto">
            <a:xfrm>
              <a:off x="3071" y="3215"/>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505" name="Rectangle 109"/>
            <p:cNvSpPr>
              <a:spLocks noChangeArrowheads="1"/>
            </p:cNvSpPr>
            <p:nvPr/>
          </p:nvSpPr>
          <p:spPr bwMode="auto">
            <a:xfrm>
              <a:off x="3410" y="2896"/>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0506" name="Line 110"/>
            <p:cNvSpPr>
              <a:spLocks noChangeShapeType="1"/>
            </p:cNvSpPr>
            <p:nvPr/>
          </p:nvSpPr>
          <p:spPr bwMode="auto">
            <a:xfrm>
              <a:off x="2935" y="3011"/>
              <a:ext cx="187" cy="0"/>
            </a:xfrm>
            <a:prstGeom prst="line">
              <a:avLst/>
            </a:prstGeom>
            <a:noFill/>
            <a:ln w="38100">
              <a:solidFill>
                <a:srgbClr val="FF8200"/>
              </a:solidFill>
              <a:round/>
              <a:headEnd/>
              <a:tailEnd/>
            </a:ln>
          </p:spPr>
          <p:txBody>
            <a:bodyPr wrap="none" anchor="ctr"/>
            <a:lstStyle/>
            <a:p>
              <a:endParaRPr lang="en-US"/>
            </a:p>
          </p:txBody>
        </p:sp>
        <p:sp>
          <p:nvSpPr>
            <p:cNvPr id="20507" name="Line 111"/>
            <p:cNvSpPr>
              <a:spLocks noChangeShapeType="1"/>
            </p:cNvSpPr>
            <p:nvPr/>
          </p:nvSpPr>
          <p:spPr bwMode="auto">
            <a:xfrm>
              <a:off x="3252" y="3011"/>
              <a:ext cx="187" cy="0"/>
            </a:xfrm>
            <a:prstGeom prst="line">
              <a:avLst/>
            </a:prstGeom>
            <a:noFill/>
            <a:ln w="38100">
              <a:solidFill>
                <a:srgbClr val="FF8200"/>
              </a:solidFill>
              <a:round/>
              <a:headEnd/>
              <a:tailEnd/>
            </a:ln>
          </p:spPr>
          <p:txBody>
            <a:bodyPr wrap="none" anchor="ctr"/>
            <a:lstStyle/>
            <a:p>
              <a:endParaRPr lang="en-US"/>
            </a:p>
          </p:txBody>
        </p:sp>
        <p:sp>
          <p:nvSpPr>
            <p:cNvPr id="20508" name="Line 112"/>
            <p:cNvSpPr>
              <a:spLocks noChangeShapeType="1"/>
            </p:cNvSpPr>
            <p:nvPr/>
          </p:nvSpPr>
          <p:spPr bwMode="auto">
            <a:xfrm rot="-5400000">
              <a:off x="3104" y="3149"/>
              <a:ext cx="166" cy="0"/>
            </a:xfrm>
            <a:prstGeom prst="line">
              <a:avLst/>
            </a:prstGeom>
            <a:noFill/>
            <a:ln w="38100">
              <a:solidFill>
                <a:srgbClr val="FF8200"/>
              </a:solidFill>
              <a:round/>
              <a:headEnd/>
              <a:tailEnd/>
            </a:ln>
          </p:spPr>
          <p:txBody>
            <a:bodyPr wrap="none" anchor="ctr"/>
            <a:lstStyle/>
            <a:p>
              <a:endParaRPr lang="en-US"/>
            </a:p>
          </p:txBody>
        </p:sp>
        <p:sp>
          <p:nvSpPr>
            <p:cNvPr id="20509" name="Line 113"/>
            <p:cNvSpPr>
              <a:spLocks noChangeShapeType="1"/>
            </p:cNvSpPr>
            <p:nvPr/>
          </p:nvSpPr>
          <p:spPr bwMode="auto">
            <a:xfrm rot="-5400000">
              <a:off x="3074" y="2821"/>
              <a:ext cx="167" cy="0"/>
            </a:xfrm>
            <a:prstGeom prst="line">
              <a:avLst/>
            </a:prstGeom>
            <a:noFill/>
            <a:ln w="38100">
              <a:solidFill>
                <a:srgbClr val="FF8200"/>
              </a:solidFill>
              <a:round/>
              <a:headEnd/>
              <a:tailEnd/>
            </a:ln>
          </p:spPr>
          <p:txBody>
            <a:bodyPr wrap="none" anchor="ctr"/>
            <a:lstStyle/>
            <a:p>
              <a:endParaRPr lang="en-US"/>
            </a:p>
          </p:txBody>
        </p:sp>
        <p:sp>
          <p:nvSpPr>
            <p:cNvPr id="20510" name="Line 114"/>
            <p:cNvSpPr>
              <a:spLocks noChangeShapeType="1"/>
            </p:cNvSpPr>
            <p:nvPr/>
          </p:nvSpPr>
          <p:spPr bwMode="auto">
            <a:xfrm>
              <a:off x="3612" y="3011"/>
              <a:ext cx="187" cy="0"/>
            </a:xfrm>
            <a:prstGeom prst="line">
              <a:avLst/>
            </a:prstGeom>
            <a:noFill/>
            <a:ln w="38100">
              <a:solidFill>
                <a:srgbClr val="FF8200"/>
              </a:solidFill>
              <a:round/>
              <a:headEnd/>
              <a:tailEnd/>
            </a:ln>
          </p:spPr>
          <p:txBody>
            <a:bodyPr wrap="none" anchor="ctr"/>
            <a:lstStyle/>
            <a:p>
              <a:endParaRPr lang="en-US"/>
            </a:p>
          </p:txBody>
        </p:sp>
        <p:sp>
          <p:nvSpPr>
            <p:cNvPr id="20511" name="Line 116"/>
            <p:cNvSpPr>
              <a:spLocks noChangeShapeType="1"/>
            </p:cNvSpPr>
            <p:nvPr/>
          </p:nvSpPr>
          <p:spPr bwMode="auto">
            <a:xfrm rot="-5400000">
              <a:off x="3125" y="2821"/>
              <a:ext cx="167" cy="0"/>
            </a:xfrm>
            <a:prstGeom prst="line">
              <a:avLst/>
            </a:prstGeom>
            <a:noFill/>
            <a:ln w="38100">
              <a:solidFill>
                <a:srgbClr val="FF8200"/>
              </a:solidFill>
              <a:round/>
              <a:headEnd/>
              <a:tailEnd/>
            </a:ln>
          </p:spPr>
          <p:txBody>
            <a:bodyPr wrap="none" anchor="ctr"/>
            <a:lstStyle/>
            <a:p>
              <a:endParaRPr lang="en-US"/>
            </a:p>
          </p:txBody>
        </p:sp>
        <p:sp>
          <p:nvSpPr>
            <p:cNvPr id="20512" name="Line 118"/>
            <p:cNvSpPr>
              <a:spLocks noChangeShapeType="1"/>
            </p:cNvSpPr>
            <p:nvPr/>
          </p:nvSpPr>
          <p:spPr bwMode="auto">
            <a:xfrm>
              <a:off x="3251" y="3272"/>
              <a:ext cx="50" cy="0"/>
            </a:xfrm>
            <a:prstGeom prst="line">
              <a:avLst/>
            </a:prstGeom>
            <a:noFill/>
            <a:ln w="38100">
              <a:solidFill>
                <a:srgbClr val="FF8200"/>
              </a:solidFill>
              <a:round/>
              <a:headEnd/>
              <a:tailEnd/>
            </a:ln>
          </p:spPr>
          <p:txBody>
            <a:bodyPr wrap="none" anchor="ctr"/>
            <a:lstStyle/>
            <a:p>
              <a:endParaRPr lang="en-US"/>
            </a:p>
          </p:txBody>
        </p:sp>
        <p:sp>
          <p:nvSpPr>
            <p:cNvPr id="20513" name="Rectangle 120"/>
            <p:cNvSpPr>
              <a:spLocks noChangeArrowheads="1"/>
            </p:cNvSpPr>
            <p:nvPr/>
          </p:nvSpPr>
          <p:spPr bwMode="auto">
            <a:xfrm>
              <a:off x="3799" y="2888"/>
              <a:ext cx="377"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CH</a:t>
              </a:r>
              <a:r>
                <a:rPr lang="en-US" b="1" baseline="-25000">
                  <a:solidFill>
                    <a:srgbClr val="000000"/>
                  </a:solidFill>
                  <a:latin typeface="Arial" charset="0"/>
                </a:rPr>
                <a:t>2</a:t>
              </a:r>
              <a:endParaRPr lang="en-US" b="1">
                <a:solidFill>
                  <a:srgbClr val="000000"/>
                </a:solidFill>
                <a:latin typeface="Arial" charset="0"/>
              </a:endParaRPr>
            </a:p>
          </p:txBody>
        </p:sp>
        <p:sp>
          <p:nvSpPr>
            <p:cNvPr id="20514" name="Line 121"/>
            <p:cNvSpPr>
              <a:spLocks noChangeShapeType="1"/>
            </p:cNvSpPr>
            <p:nvPr/>
          </p:nvSpPr>
          <p:spPr bwMode="auto">
            <a:xfrm rot="-5400000">
              <a:off x="3816" y="3189"/>
              <a:ext cx="166" cy="0"/>
            </a:xfrm>
            <a:prstGeom prst="line">
              <a:avLst/>
            </a:prstGeom>
            <a:noFill/>
            <a:ln w="38100">
              <a:solidFill>
                <a:srgbClr val="FF8200"/>
              </a:solidFill>
              <a:round/>
              <a:headEnd/>
              <a:tailEnd/>
            </a:ln>
          </p:spPr>
          <p:txBody>
            <a:bodyPr wrap="none" anchor="ctr"/>
            <a:lstStyle/>
            <a:p>
              <a:endParaRPr lang="en-US"/>
            </a:p>
          </p:txBody>
        </p:sp>
      </p:grpSp>
      <p:sp>
        <p:nvSpPr>
          <p:cNvPr id="12410" name="Rectangle 122"/>
          <p:cNvSpPr>
            <a:spLocks noChangeArrowheads="1"/>
          </p:cNvSpPr>
          <p:nvPr/>
        </p:nvSpPr>
        <p:spPr bwMode="auto">
          <a:xfrm>
            <a:off x="266700" y="2116138"/>
            <a:ext cx="2260600" cy="7016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Monophosphate</a:t>
            </a:r>
          </a:p>
          <a:p>
            <a:pPr algn="just" rtl="0" eaLnBrk="0" hangingPunct="0"/>
            <a:r>
              <a:rPr lang="en-US" sz="2000">
                <a:solidFill>
                  <a:srgbClr val="000000"/>
                </a:solidFill>
                <a:latin typeface="Arial" charset="0"/>
              </a:rPr>
              <a:t>e.g. AMP</a:t>
            </a:r>
          </a:p>
        </p:txBody>
      </p:sp>
      <p:sp>
        <p:nvSpPr>
          <p:cNvPr id="12411" name="Rectangle 123"/>
          <p:cNvSpPr>
            <a:spLocks noChangeArrowheads="1"/>
          </p:cNvSpPr>
          <p:nvPr/>
        </p:nvSpPr>
        <p:spPr bwMode="auto">
          <a:xfrm>
            <a:off x="266700" y="4084638"/>
            <a:ext cx="2260600" cy="6254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Diphosphate</a:t>
            </a:r>
          </a:p>
          <a:p>
            <a:pPr algn="just" rtl="0" eaLnBrk="0" hangingPunct="0">
              <a:lnSpc>
                <a:spcPct val="75000"/>
              </a:lnSpc>
            </a:pPr>
            <a:r>
              <a:rPr lang="en-US" sz="2000">
                <a:solidFill>
                  <a:srgbClr val="000000"/>
                </a:solidFill>
                <a:latin typeface="Arial" charset="0"/>
              </a:rPr>
              <a:t>e.g. ADP</a:t>
            </a:r>
          </a:p>
        </p:txBody>
      </p:sp>
      <p:sp>
        <p:nvSpPr>
          <p:cNvPr id="12414" name="Rectangle 126"/>
          <p:cNvSpPr>
            <a:spLocks noChangeArrowheads="1"/>
          </p:cNvSpPr>
          <p:nvPr/>
        </p:nvSpPr>
        <p:spPr bwMode="auto">
          <a:xfrm>
            <a:off x="266700" y="2928938"/>
            <a:ext cx="2425700" cy="701675"/>
          </a:xfrm>
          <a:prstGeom prst="rect">
            <a:avLst/>
          </a:prstGeom>
          <a:noFill/>
          <a:ln w="9525">
            <a:noFill/>
            <a:miter lim="800000"/>
            <a:headEnd/>
            <a:tailEnd/>
          </a:ln>
        </p:spPr>
        <p:txBody>
          <a:bodyPr>
            <a:spAutoFit/>
          </a:bodyPr>
          <a:lstStyle/>
          <a:p>
            <a:pPr algn="l" rtl="0" eaLnBrk="0" hangingPunct="0"/>
            <a:r>
              <a:rPr lang="en-US" sz="2000">
                <a:solidFill>
                  <a:srgbClr val="000000"/>
                </a:solidFill>
                <a:latin typeface="Arial" charset="0"/>
              </a:rPr>
              <a:t>Free = inorganic phosphate (Pi)</a:t>
            </a:r>
          </a:p>
        </p:txBody>
      </p:sp>
      <p:sp>
        <p:nvSpPr>
          <p:cNvPr id="12415" name="Rectangle 127"/>
          <p:cNvSpPr>
            <a:spLocks noChangeArrowheads="1"/>
          </p:cNvSpPr>
          <p:nvPr/>
        </p:nvSpPr>
        <p:spPr bwMode="auto">
          <a:xfrm>
            <a:off x="266700" y="4935538"/>
            <a:ext cx="2322513" cy="701675"/>
          </a:xfrm>
          <a:prstGeom prst="rect">
            <a:avLst/>
          </a:prstGeom>
          <a:noFill/>
          <a:ln w="9525">
            <a:noFill/>
            <a:miter lim="800000"/>
            <a:headEnd/>
            <a:tailEnd/>
          </a:ln>
        </p:spPr>
        <p:txBody>
          <a:bodyPr>
            <a:spAutoFit/>
          </a:bodyPr>
          <a:lstStyle/>
          <a:p>
            <a:pPr algn="l" rtl="0" eaLnBrk="0" hangingPunct="0"/>
            <a:r>
              <a:rPr lang="en-US" sz="2000">
                <a:solidFill>
                  <a:srgbClr val="000000"/>
                </a:solidFill>
                <a:latin typeface="Arial" charset="0"/>
              </a:rPr>
              <a:t>Free = Pyro- phosphate (PPi)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2330"/>
                                        </p:tgtEl>
                                        <p:attrNameLst>
                                          <p:attrName>style.visibility</p:attrName>
                                        </p:attrNameLst>
                                      </p:cBhvr>
                                      <p:to>
                                        <p:strVal val="visible"/>
                                      </p:to>
                                    </p:set>
                                    <p:anim calcmode="lin" valueType="num">
                                      <p:cBhvr>
                                        <p:cTn id="7" dur="500" fill="hold"/>
                                        <p:tgtEl>
                                          <p:spTgt spid="12330"/>
                                        </p:tgtEl>
                                        <p:attrNameLst>
                                          <p:attrName>ppt_w</p:attrName>
                                        </p:attrNameLst>
                                      </p:cBhvr>
                                      <p:tavLst>
                                        <p:tav tm="0">
                                          <p:val>
                                            <p:fltVal val="0"/>
                                          </p:val>
                                        </p:tav>
                                        <p:tav tm="100000">
                                          <p:val>
                                            <p:strVal val="#ppt_w"/>
                                          </p:val>
                                        </p:tav>
                                      </p:tavLst>
                                    </p:anim>
                                    <p:anim calcmode="lin" valueType="num">
                                      <p:cBhvr>
                                        <p:cTn id="8" dur="500" fill="hold"/>
                                        <p:tgtEl>
                                          <p:spTgt spid="12330"/>
                                        </p:tgtEl>
                                        <p:attrNameLst>
                                          <p:attrName>ppt_h</p:attrName>
                                        </p:attrNameLst>
                                      </p:cBhvr>
                                      <p:tavLst>
                                        <p:tav tm="0">
                                          <p:val>
                                            <p:fltVal val="0"/>
                                          </p:val>
                                        </p:tav>
                                        <p:tav tm="100000">
                                          <p:val>
                                            <p:strVal val="#ppt_h"/>
                                          </p:val>
                                        </p:tav>
                                      </p:tavLst>
                                    </p:anim>
                                    <p:anim calcmode="lin" valueType="num">
                                      <p:cBhvr>
                                        <p:cTn id="9" dur="500" fill="hold"/>
                                        <p:tgtEl>
                                          <p:spTgt spid="12330"/>
                                        </p:tgtEl>
                                        <p:attrNameLst>
                                          <p:attrName>ppt_x</p:attrName>
                                        </p:attrNameLst>
                                      </p:cBhvr>
                                      <p:tavLst>
                                        <p:tav tm="0">
                                          <p:val>
                                            <p:fltVal val="0.5"/>
                                          </p:val>
                                        </p:tav>
                                        <p:tav tm="100000">
                                          <p:val>
                                            <p:strVal val="#ppt_x"/>
                                          </p:val>
                                        </p:tav>
                                      </p:tavLst>
                                    </p:anim>
                                    <p:anim calcmode="lin" valueType="num">
                                      <p:cBhvr>
                                        <p:cTn id="10" dur="500" fill="hold"/>
                                        <p:tgtEl>
                                          <p:spTgt spid="1233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2410"/>
                                        </p:tgtEl>
                                        <p:attrNameLst>
                                          <p:attrName>style.visibility</p:attrName>
                                        </p:attrNameLst>
                                      </p:cBhvr>
                                      <p:to>
                                        <p:strVal val="visible"/>
                                      </p:to>
                                    </p:set>
                                    <p:anim calcmode="lin" valueType="num">
                                      <p:cBhvr>
                                        <p:cTn id="15" dur="500" fill="hold"/>
                                        <p:tgtEl>
                                          <p:spTgt spid="12410"/>
                                        </p:tgtEl>
                                        <p:attrNameLst>
                                          <p:attrName>ppt_w</p:attrName>
                                        </p:attrNameLst>
                                      </p:cBhvr>
                                      <p:tavLst>
                                        <p:tav tm="0">
                                          <p:val>
                                            <p:fltVal val="0"/>
                                          </p:val>
                                        </p:tav>
                                        <p:tav tm="100000">
                                          <p:val>
                                            <p:strVal val="#ppt_w"/>
                                          </p:val>
                                        </p:tav>
                                      </p:tavLst>
                                    </p:anim>
                                    <p:anim calcmode="lin" valueType="num">
                                      <p:cBhvr>
                                        <p:cTn id="16" dur="500" fill="hold"/>
                                        <p:tgtEl>
                                          <p:spTgt spid="12410"/>
                                        </p:tgtEl>
                                        <p:attrNameLst>
                                          <p:attrName>ppt_h</p:attrName>
                                        </p:attrNameLst>
                                      </p:cBhvr>
                                      <p:tavLst>
                                        <p:tav tm="0">
                                          <p:val>
                                            <p:fltVal val="0"/>
                                          </p:val>
                                        </p:tav>
                                        <p:tav tm="100000">
                                          <p:val>
                                            <p:strVal val="#ppt_h"/>
                                          </p:val>
                                        </p:tav>
                                      </p:tavLst>
                                    </p:anim>
                                    <p:anim calcmode="lin" valueType="num">
                                      <p:cBhvr>
                                        <p:cTn id="17" dur="500" fill="hold"/>
                                        <p:tgtEl>
                                          <p:spTgt spid="12410"/>
                                        </p:tgtEl>
                                        <p:attrNameLst>
                                          <p:attrName>ppt_x</p:attrName>
                                        </p:attrNameLst>
                                      </p:cBhvr>
                                      <p:tavLst>
                                        <p:tav tm="0">
                                          <p:val>
                                            <p:fltVal val="0.5"/>
                                          </p:val>
                                        </p:tav>
                                        <p:tav tm="100000">
                                          <p:val>
                                            <p:strVal val="#ppt_x"/>
                                          </p:val>
                                        </p:tav>
                                      </p:tavLst>
                                    </p:anim>
                                    <p:anim calcmode="lin" valueType="num">
                                      <p:cBhvr>
                                        <p:cTn id="18" dur="500" fill="hold"/>
                                        <p:tgtEl>
                                          <p:spTgt spid="12410"/>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12414"/>
                                        </p:tgtEl>
                                        <p:attrNameLst>
                                          <p:attrName>style.visibility</p:attrName>
                                        </p:attrNameLst>
                                      </p:cBhvr>
                                      <p:to>
                                        <p:strVal val="visible"/>
                                      </p:to>
                                    </p:set>
                                    <p:anim calcmode="lin" valueType="num">
                                      <p:cBhvr>
                                        <p:cTn id="28" dur="500" fill="hold"/>
                                        <p:tgtEl>
                                          <p:spTgt spid="12414"/>
                                        </p:tgtEl>
                                        <p:attrNameLst>
                                          <p:attrName>ppt_w</p:attrName>
                                        </p:attrNameLst>
                                      </p:cBhvr>
                                      <p:tavLst>
                                        <p:tav tm="0">
                                          <p:val>
                                            <p:fltVal val="0"/>
                                          </p:val>
                                        </p:tav>
                                        <p:tav tm="100000">
                                          <p:val>
                                            <p:strVal val="#ppt_w"/>
                                          </p:val>
                                        </p:tav>
                                      </p:tavLst>
                                    </p:anim>
                                    <p:anim calcmode="lin" valueType="num">
                                      <p:cBhvr>
                                        <p:cTn id="29" dur="500" fill="hold"/>
                                        <p:tgtEl>
                                          <p:spTgt spid="12414"/>
                                        </p:tgtEl>
                                        <p:attrNameLst>
                                          <p:attrName>ppt_h</p:attrName>
                                        </p:attrNameLst>
                                      </p:cBhvr>
                                      <p:tavLst>
                                        <p:tav tm="0">
                                          <p:val>
                                            <p:fltVal val="0"/>
                                          </p:val>
                                        </p:tav>
                                        <p:tav tm="100000">
                                          <p:val>
                                            <p:strVal val="#ppt_h"/>
                                          </p:val>
                                        </p:tav>
                                      </p:tavLst>
                                    </p:anim>
                                    <p:anim calcmode="lin" valueType="num">
                                      <p:cBhvr>
                                        <p:cTn id="30" dur="500" fill="hold"/>
                                        <p:tgtEl>
                                          <p:spTgt spid="12414"/>
                                        </p:tgtEl>
                                        <p:attrNameLst>
                                          <p:attrName>ppt_x</p:attrName>
                                        </p:attrNameLst>
                                      </p:cBhvr>
                                      <p:tavLst>
                                        <p:tav tm="0">
                                          <p:val>
                                            <p:fltVal val="0.5"/>
                                          </p:val>
                                        </p:tav>
                                        <p:tav tm="100000">
                                          <p:val>
                                            <p:strVal val="#ppt_x"/>
                                          </p:val>
                                        </p:tav>
                                      </p:tavLst>
                                    </p:anim>
                                    <p:anim calcmode="lin" valueType="num">
                                      <p:cBhvr>
                                        <p:cTn id="31" dur="500" fill="hold"/>
                                        <p:tgtEl>
                                          <p:spTgt spid="12414"/>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12411"/>
                                        </p:tgtEl>
                                        <p:attrNameLst>
                                          <p:attrName>style.visibility</p:attrName>
                                        </p:attrNameLst>
                                      </p:cBhvr>
                                      <p:to>
                                        <p:strVal val="visible"/>
                                      </p:to>
                                    </p:set>
                                    <p:anim calcmode="lin" valueType="num">
                                      <p:cBhvr>
                                        <p:cTn id="36" dur="500" fill="hold"/>
                                        <p:tgtEl>
                                          <p:spTgt spid="12411"/>
                                        </p:tgtEl>
                                        <p:attrNameLst>
                                          <p:attrName>ppt_w</p:attrName>
                                        </p:attrNameLst>
                                      </p:cBhvr>
                                      <p:tavLst>
                                        <p:tav tm="0">
                                          <p:val>
                                            <p:fltVal val="0"/>
                                          </p:val>
                                        </p:tav>
                                        <p:tav tm="100000">
                                          <p:val>
                                            <p:strVal val="#ppt_w"/>
                                          </p:val>
                                        </p:tav>
                                      </p:tavLst>
                                    </p:anim>
                                    <p:anim calcmode="lin" valueType="num">
                                      <p:cBhvr>
                                        <p:cTn id="37" dur="500" fill="hold"/>
                                        <p:tgtEl>
                                          <p:spTgt spid="12411"/>
                                        </p:tgtEl>
                                        <p:attrNameLst>
                                          <p:attrName>ppt_h</p:attrName>
                                        </p:attrNameLst>
                                      </p:cBhvr>
                                      <p:tavLst>
                                        <p:tav tm="0">
                                          <p:val>
                                            <p:fltVal val="0"/>
                                          </p:val>
                                        </p:tav>
                                        <p:tav tm="100000">
                                          <p:val>
                                            <p:strVal val="#ppt_h"/>
                                          </p:val>
                                        </p:tav>
                                      </p:tavLst>
                                    </p:anim>
                                    <p:anim calcmode="lin" valueType="num">
                                      <p:cBhvr>
                                        <p:cTn id="38" dur="500" fill="hold"/>
                                        <p:tgtEl>
                                          <p:spTgt spid="12411"/>
                                        </p:tgtEl>
                                        <p:attrNameLst>
                                          <p:attrName>ppt_x</p:attrName>
                                        </p:attrNameLst>
                                      </p:cBhvr>
                                      <p:tavLst>
                                        <p:tav tm="0">
                                          <p:val>
                                            <p:fltVal val="0.5"/>
                                          </p:val>
                                        </p:tav>
                                        <p:tav tm="100000">
                                          <p:val>
                                            <p:strVal val="#ppt_x"/>
                                          </p:val>
                                        </p:tav>
                                      </p:tavLst>
                                    </p:anim>
                                    <p:anim calcmode="lin" valueType="num">
                                      <p:cBhvr>
                                        <p:cTn id="39" dur="500" fill="hold"/>
                                        <p:tgtEl>
                                          <p:spTgt spid="12411"/>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2415"/>
                                        </p:tgtEl>
                                        <p:attrNameLst>
                                          <p:attrName>style.visibility</p:attrName>
                                        </p:attrNameLst>
                                      </p:cBhvr>
                                      <p:to>
                                        <p:strVal val="visible"/>
                                      </p:to>
                                    </p:set>
                                    <p:anim calcmode="lin" valueType="num">
                                      <p:cBhvr>
                                        <p:cTn id="49" dur="500" fill="hold"/>
                                        <p:tgtEl>
                                          <p:spTgt spid="12415"/>
                                        </p:tgtEl>
                                        <p:attrNameLst>
                                          <p:attrName>ppt_w</p:attrName>
                                        </p:attrNameLst>
                                      </p:cBhvr>
                                      <p:tavLst>
                                        <p:tav tm="0">
                                          <p:val>
                                            <p:fltVal val="0"/>
                                          </p:val>
                                        </p:tav>
                                        <p:tav tm="100000">
                                          <p:val>
                                            <p:strVal val="#ppt_w"/>
                                          </p:val>
                                        </p:tav>
                                      </p:tavLst>
                                    </p:anim>
                                    <p:anim calcmode="lin" valueType="num">
                                      <p:cBhvr>
                                        <p:cTn id="50" dur="500" fill="hold"/>
                                        <p:tgtEl>
                                          <p:spTgt spid="12415"/>
                                        </p:tgtEl>
                                        <p:attrNameLst>
                                          <p:attrName>ppt_h</p:attrName>
                                        </p:attrNameLst>
                                      </p:cBhvr>
                                      <p:tavLst>
                                        <p:tav tm="0">
                                          <p:val>
                                            <p:fltVal val="0"/>
                                          </p:val>
                                        </p:tav>
                                        <p:tav tm="100000">
                                          <p:val>
                                            <p:strVal val="#ppt_h"/>
                                          </p:val>
                                        </p:tav>
                                      </p:tavLst>
                                    </p:anim>
                                    <p:anim calcmode="lin" valueType="num">
                                      <p:cBhvr>
                                        <p:cTn id="51" dur="500" fill="hold"/>
                                        <p:tgtEl>
                                          <p:spTgt spid="12415"/>
                                        </p:tgtEl>
                                        <p:attrNameLst>
                                          <p:attrName>ppt_x</p:attrName>
                                        </p:attrNameLst>
                                      </p:cBhvr>
                                      <p:tavLst>
                                        <p:tav tm="0">
                                          <p:val>
                                            <p:fltVal val="0.5"/>
                                          </p:val>
                                        </p:tav>
                                        <p:tav tm="100000">
                                          <p:val>
                                            <p:strVal val="#ppt_x"/>
                                          </p:val>
                                        </p:tav>
                                      </p:tavLst>
                                    </p:anim>
                                    <p:anim calcmode="lin" valueType="num">
                                      <p:cBhvr>
                                        <p:cTn id="52" dur="500" fill="hold"/>
                                        <p:tgtEl>
                                          <p:spTgt spid="12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0" grpId="0" autoUpdateAnimBg="0"/>
      <p:bldP spid="12410" grpId="0" autoUpdateAnimBg="0"/>
      <p:bldP spid="12411" grpId="0" autoUpdateAnimBg="0"/>
      <p:bldP spid="12414" grpId="0" autoUpdateAnimBg="0"/>
      <p:bldP spid="1241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5" name="Rectangle 43"/>
          <p:cNvSpPr>
            <a:spLocks noChangeArrowheads="1"/>
          </p:cNvSpPr>
          <p:nvPr/>
        </p:nvSpPr>
        <p:spPr bwMode="auto">
          <a:xfrm>
            <a:off x="279400" y="2801938"/>
            <a:ext cx="1866900" cy="7016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Triphosphate</a:t>
            </a:r>
          </a:p>
          <a:p>
            <a:pPr algn="just" rtl="0" eaLnBrk="0" hangingPunct="0"/>
            <a:r>
              <a:rPr lang="en-US" sz="2000">
                <a:solidFill>
                  <a:srgbClr val="000000"/>
                </a:solidFill>
                <a:latin typeface="Arial" charset="0"/>
              </a:rPr>
              <a:t>e.g. ATP</a:t>
            </a:r>
          </a:p>
        </p:txBody>
      </p:sp>
      <p:grpSp>
        <p:nvGrpSpPr>
          <p:cNvPr id="2" name="Group 58"/>
          <p:cNvGrpSpPr>
            <a:grpSpLocks/>
          </p:cNvGrpSpPr>
          <p:nvPr/>
        </p:nvGrpSpPr>
        <p:grpSpPr bwMode="auto">
          <a:xfrm>
            <a:off x="3581400" y="2916238"/>
            <a:ext cx="4470400" cy="1462087"/>
            <a:chOff x="1488" y="1853"/>
            <a:chExt cx="2816" cy="921"/>
          </a:xfrm>
        </p:grpSpPr>
        <p:sp>
          <p:nvSpPr>
            <p:cNvPr id="21510" name="Rectangle 18"/>
            <p:cNvSpPr>
              <a:spLocks noChangeArrowheads="1"/>
            </p:cNvSpPr>
            <p:nvPr/>
          </p:nvSpPr>
          <p:spPr bwMode="auto">
            <a:xfrm>
              <a:off x="1863" y="2208"/>
              <a:ext cx="212"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P</a:t>
              </a:r>
            </a:p>
          </p:txBody>
        </p:sp>
        <p:sp>
          <p:nvSpPr>
            <p:cNvPr id="21511" name="Rectangle 19"/>
            <p:cNvSpPr>
              <a:spLocks noChangeArrowheads="1"/>
            </p:cNvSpPr>
            <p:nvPr/>
          </p:nvSpPr>
          <p:spPr bwMode="auto">
            <a:xfrm>
              <a:off x="1855" y="1869"/>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12" name="Rectangle 20"/>
            <p:cNvSpPr>
              <a:spLocks noChangeArrowheads="1"/>
            </p:cNvSpPr>
            <p:nvPr/>
          </p:nvSpPr>
          <p:spPr bwMode="auto">
            <a:xfrm>
              <a:off x="1517" y="2208"/>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13" name="Rectangle 21"/>
            <p:cNvSpPr>
              <a:spLocks noChangeArrowheads="1"/>
            </p:cNvSpPr>
            <p:nvPr/>
          </p:nvSpPr>
          <p:spPr bwMode="auto">
            <a:xfrm>
              <a:off x="1847" y="2543"/>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14" name="Line 22"/>
            <p:cNvSpPr>
              <a:spLocks noChangeShapeType="1"/>
            </p:cNvSpPr>
            <p:nvPr/>
          </p:nvSpPr>
          <p:spPr bwMode="auto">
            <a:xfrm>
              <a:off x="1711" y="2323"/>
              <a:ext cx="187" cy="0"/>
            </a:xfrm>
            <a:prstGeom prst="line">
              <a:avLst/>
            </a:prstGeom>
            <a:noFill/>
            <a:ln w="38100">
              <a:solidFill>
                <a:srgbClr val="FF8200"/>
              </a:solidFill>
              <a:round/>
              <a:headEnd/>
              <a:tailEnd/>
            </a:ln>
          </p:spPr>
          <p:txBody>
            <a:bodyPr wrap="none" anchor="ctr"/>
            <a:lstStyle/>
            <a:p>
              <a:endParaRPr lang="en-US"/>
            </a:p>
          </p:txBody>
        </p:sp>
        <p:sp>
          <p:nvSpPr>
            <p:cNvPr id="21515" name="Line 23"/>
            <p:cNvSpPr>
              <a:spLocks noChangeShapeType="1"/>
            </p:cNvSpPr>
            <p:nvPr/>
          </p:nvSpPr>
          <p:spPr bwMode="auto">
            <a:xfrm>
              <a:off x="2028" y="2323"/>
              <a:ext cx="187" cy="0"/>
            </a:xfrm>
            <a:prstGeom prst="line">
              <a:avLst/>
            </a:prstGeom>
            <a:noFill/>
            <a:ln w="38100">
              <a:solidFill>
                <a:srgbClr val="FF8200"/>
              </a:solidFill>
              <a:round/>
              <a:headEnd/>
              <a:tailEnd/>
            </a:ln>
          </p:spPr>
          <p:txBody>
            <a:bodyPr wrap="none" anchor="ctr"/>
            <a:lstStyle/>
            <a:p>
              <a:endParaRPr lang="en-US"/>
            </a:p>
          </p:txBody>
        </p:sp>
        <p:sp>
          <p:nvSpPr>
            <p:cNvPr id="21516" name="Line 24"/>
            <p:cNvSpPr>
              <a:spLocks noChangeShapeType="1"/>
            </p:cNvSpPr>
            <p:nvPr/>
          </p:nvSpPr>
          <p:spPr bwMode="auto">
            <a:xfrm rot="-5400000">
              <a:off x="1880" y="2477"/>
              <a:ext cx="166" cy="0"/>
            </a:xfrm>
            <a:prstGeom prst="line">
              <a:avLst/>
            </a:prstGeom>
            <a:noFill/>
            <a:ln w="38100">
              <a:solidFill>
                <a:srgbClr val="FF8200"/>
              </a:solidFill>
              <a:round/>
              <a:headEnd/>
              <a:tailEnd/>
            </a:ln>
          </p:spPr>
          <p:txBody>
            <a:bodyPr wrap="none" anchor="ctr"/>
            <a:lstStyle/>
            <a:p>
              <a:endParaRPr lang="en-US"/>
            </a:p>
          </p:txBody>
        </p:sp>
        <p:sp>
          <p:nvSpPr>
            <p:cNvPr id="21517" name="Line 25"/>
            <p:cNvSpPr>
              <a:spLocks noChangeShapeType="1"/>
            </p:cNvSpPr>
            <p:nvPr/>
          </p:nvSpPr>
          <p:spPr bwMode="auto">
            <a:xfrm rot="-5400000">
              <a:off x="1850" y="2149"/>
              <a:ext cx="167" cy="0"/>
            </a:xfrm>
            <a:prstGeom prst="line">
              <a:avLst/>
            </a:prstGeom>
            <a:noFill/>
            <a:ln w="38100">
              <a:solidFill>
                <a:srgbClr val="FF8200"/>
              </a:solidFill>
              <a:round/>
              <a:headEnd/>
              <a:tailEnd/>
            </a:ln>
          </p:spPr>
          <p:txBody>
            <a:bodyPr wrap="none" anchor="ctr"/>
            <a:lstStyle/>
            <a:p>
              <a:endParaRPr lang="en-US"/>
            </a:p>
          </p:txBody>
        </p:sp>
        <p:sp>
          <p:nvSpPr>
            <p:cNvPr id="21518" name="Line 26"/>
            <p:cNvSpPr>
              <a:spLocks noChangeShapeType="1"/>
            </p:cNvSpPr>
            <p:nvPr/>
          </p:nvSpPr>
          <p:spPr bwMode="auto">
            <a:xfrm rot="-5400000">
              <a:off x="1901" y="2149"/>
              <a:ext cx="167" cy="0"/>
            </a:xfrm>
            <a:prstGeom prst="line">
              <a:avLst/>
            </a:prstGeom>
            <a:noFill/>
            <a:ln w="38100">
              <a:solidFill>
                <a:srgbClr val="FF8200"/>
              </a:solidFill>
              <a:round/>
              <a:headEnd/>
              <a:tailEnd/>
            </a:ln>
          </p:spPr>
          <p:txBody>
            <a:bodyPr wrap="none" anchor="ctr"/>
            <a:lstStyle/>
            <a:p>
              <a:endParaRPr lang="en-US"/>
            </a:p>
          </p:txBody>
        </p:sp>
        <p:sp>
          <p:nvSpPr>
            <p:cNvPr id="21519" name="Line 27"/>
            <p:cNvSpPr>
              <a:spLocks noChangeShapeType="1"/>
            </p:cNvSpPr>
            <p:nvPr/>
          </p:nvSpPr>
          <p:spPr bwMode="auto">
            <a:xfrm>
              <a:off x="1488" y="2246"/>
              <a:ext cx="50" cy="0"/>
            </a:xfrm>
            <a:prstGeom prst="line">
              <a:avLst/>
            </a:prstGeom>
            <a:noFill/>
            <a:ln w="38100">
              <a:solidFill>
                <a:srgbClr val="FF8200"/>
              </a:solidFill>
              <a:round/>
              <a:headEnd/>
              <a:tailEnd/>
            </a:ln>
          </p:spPr>
          <p:txBody>
            <a:bodyPr wrap="none" anchor="ctr"/>
            <a:lstStyle/>
            <a:p>
              <a:endParaRPr lang="en-US"/>
            </a:p>
          </p:txBody>
        </p:sp>
        <p:sp>
          <p:nvSpPr>
            <p:cNvPr id="21520" name="Line 28"/>
            <p:cNvSpPr>
              <a:spLocks noChangeShapeType="1"/>
            </p:cNvSpPr>
            <p:nvPr/>
          </p:nvSpPr>
          <p:spPr bwMode="auto">
            <a:xfrm>
              <a:off x="2027" y="2600"/>
              <a:ext cx="50" cy="0"/>
            </a:xfrm>
            <a:prstGeom prst="line">
              <a:avLst/>
            </a:prstGeom>
            <a:noFill/>
            <a:ln w="38100">
              <a:solidFill>
                <a:srgbClr val="FF8200"/>
              </a:solidFill>
              <a:round/>
              <a:headEnd/>
              <a:tailEnd/>
            </a:ln>
          </p:spPr>
          <p:txBody>
            <a:bodyPr wrap="none" anchor="ctr"/>
            <a:lstStyle/>
            <a:p>
              <a:endParaRPr lang="en-US"/>
            </a:p>
          </p:txBody>
        </p:sp>
        <p:sp>
          <p:nvSpPr>
            <p:cNvPr id="21521" name="Rectangle 29"/>
            <p:cNvSpPr>
              <a:spLocks noChangeArrowheads="1"/>
            </p:cNvSpPr>
            <p:nvPr/>
          </p:nvSpPr>
          <p:spPr bwMode="auto">
            <a:xfrm>
              <a:off x="2535" y="2208"/>
              <a:ext cx="212"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P</a:t>
              </a:r>
            </a:p>
          </p:txBody>
        </p:sp>
        <p:sp>
          <p:nvSpPr>
            <p:cNvPr id="21522" name="Rectangle 30"/>
            <p:cNvSpPr>
              <a:spLocks noChangeArrowheads="1"/>
            </p:cNvSpPr>
            <p:nvPr/>
          </p:nvSpPr>
          <p:spPr bwMode="auto">
            <a:xfrm>
              <a:off x="2527" y="1853"/>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23" name="Rectangle 31"/>
            <p:cNvSpPr>
              <a:spLocks noChangeArrowheads="1"/>
            </p:cNvSpPr>
            <p:nvPr/>
          </p:nvSpPr>
          <p:spPr bwMode="auto">
            <a:xfrm>
              <a:off x="2189" y="2208"/>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24" name="Rectangle 32"/>
            <p:cNvSpPr>
              <a:spLocks noChangeArrowheads="1"/>
            </p:cNvSpPr>
            <p:nvPr/>
          </p:nvSpPr>
          <p:spPr bwMode="auto">
            <a:xfrm>
              <a:off x="2519" y="2527"/>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25" name="Rectangle 33"/>
            <p:cNvSpPr>
              <a:spLocks noChangeArrowheads="1"/>
            </p:cNvSpPr>
            <p:nvPr/>
          </p:nvSpPr>
          <p:spPr bwMode="auto">
            <a:xfrm>
              <a:off x="2858" y="2208"/>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26" name="Line 34"/>
            <p:cNvSpPr>
              <a:spLocks noChangeShapeType="1"/>
            </p:cNvSpPr>
            <p:nvPr/>
          </p:nvSpPr>
          <p:spPr bwMode="auto">
            <a:xfrm>
              <a:off x="2383" y="2323"/>
              <a:ext cx="187" cy="0"/>
            </a:xfrm>
            <a:prstGeom prst="line">
              <a:avLst/>
            </a:prstGeom>
            <a:noFill/>
            <a:ln w="38100">
              <a:solidFill>
                <a:srgbClr val="FF8200"/>
              </a:solidFill>
              <a:round/>
              <a:headEnd/>
              <a:tailEnd/>
            </a:ln>
          </p:spPr>
          <p:txBody>
            <a:bodyPr wrap="none" anchor="ctr"/>
            <a:lstStyle/>
            <a:p>
              <a:endParaRPr lang="en-US"/>
            </a:p>
          </p:txBody>
        </p:sp>
        <p:sp>
          <p:nvSpPr>
            <p:cNvPr id="21527" name="Line 35"/>
            <p:cNvSpPr>
              <a:spLocks noChangeShapeType="1"/>
            </p:cNvSpPr>
            <p:nvPr/>
          </p:nvSpPr>
          <p:spPr bwMode="auto">
            <a:xfrm>
              <a:off x="2700" y="2323"/>
              <a:ext cx="187" cy="0"/>
            </a:xfrm>
            <a:prstGeom prst="line">
              <a:avLst/>
            </a:prstGeom>
            <a:noFill/>
            <a:ln w="38100">
              <a:solidFill>
                <a:srgbClr val="FF8200"/>
              </a:solidFill>
              <a:round/>
              <a:headEnd/>
              <a:tailEnd/>
            </a:ln>
          </p:spPr>
          <p:txBody>
            <a:bodyPr wrap="none" anchor="ctr"/>
            <a:lstStyle/>
            <a:p>
              <a:endParaRPr lang="en-US"/>
            </a:p>
          </p:txBody>
        </p:sp>
        <p:sp>
          <p:nvSpPr>
            <p:cNvPr id="21528" name="Line 36"/>
            <p:cNvSpPr>
              <a:spLocks noChangeShapeType="1"/>
            </p:cNvSpPr>
            <p:nvPr/>
          </p:nvSpPr>
          <p:spPr bwMode="auto">
            <a:xfrm rot="-5400000">
              <a:off x="2552" y="2461"/>
              <a:ext cx="166" cy="0"/>
            </a:xfrm>
            <a:prstGeom prst="line">
              <a:avLst/>
            </a:prstGeom>
            <a:noFill/>
            <a:ln w="38100">
              <a:solidFill>
                <a:srgbClr val="FF8200"/>
              </a:solidFill>
              <a:round/>
              <a:headEnd/>
              <a:tailEnd/>
            </a:ln>
          </p:spPr>
          <p:txBody>
            <a:bodyPr wrap="none" anchor="ctr"/>
            <a:lstStyle/>
            <a:p>
              <a:endParaRPr lang="en-US"/>
            </a:p>
          </p:txBody>
        </p:sp>
        <p:sp>
          <p:nvSpPr>
            <p:cNvPr id="21529" name="Line 37"/>
            <p:cNvSpPr>
              <a:spLocks noChangeShapeType="1"/>
            </p:cNvSpPr>
            <p:nvPr/>
          </p:nvSpPr>
          <p:spPr bwMode="auto">
            <a:xfrm rot="-5400000">
              <a:off x="2522" y="2133"/>
              <a:ext cx="167" cy="0"/>
            </a:xfrm>
            <a:prstGeom prst="line">
              <a:avLst/>
            </a:prstGeom>
            <a:noFill/>
            <a:ln w="38100">
              <a:solidFill>
                <a:srgbClr val="FF8200"/>
              </a:solidFill>
              <a:round/>
              <a:headEnd/>
              <a:tailEnd/>
            </a:ln>
          </p:spPr>
          <p:txBody>
            <a:bodyPr wrap="none" anchor="ctr"/>
            <a:lstStyle/>
            <a:p>
              <a:endParaRPr lang="en-US"/>
            </a:p>
          </p:txBody>
        </p:sp>
        <p:sp>
          <p:nvSpPr>
            <p:cNvPr id="21530" name="Line 39"/>
            <p:cNvSpPr>
              <a:spLocks noChangeShapeType="1"/>
            </p:cNvSpPr>
            <p:nvPr/>
          </p:nvSpPr>
          <p:spPr bwMode="auto">
            <a:xfrm rot="-5400000">
              <a:off x="2573" y="2133"/>
              <a:ext cx="167" cy="0"/>
            </a:xfrm>
            <a:prstGeom prst="line">
              <a:avLst/>
            </a:prstGeom>
            <a:noFill/>
            <a:ln w="38100">
              <a:solidFill>
                <a:srgbClr val="FF8200"/>
              </a:solidFill>
              <a:round/>
              <a:headEnd/>
              <a:tailEnd/>
            </a:ln>
          </p:spPr>
          <p:txBody>
            <a:bodyPr wrap="none" anchor="ctr"/>
            <a:lstStyle/>
            <a:p>
              <a:endParaRPr lang="en-US"/>
            </a:p>
          </p:txBody>
        </p:sp>
        <p:sp>
          <p:nvSpPr>
            <p:cNvPr id="21531" name="Line 40"/>
            <p:cNvSpPr>
              <a:spLocks noChangeShapeType="1"/>
            </p:cNvSpPr>
            <p:nvPr/>
          </p:nvSpPr>
          <p:spPr bwMode="auto">
            <a:xfrm>
              <a:off x="2699" y="2584"/>
              <a:ext cx="50" cy="0"/>
            </a:xfrm>
            <a:prstGeom prst="line">
              <a:avLst/>
            </a:prstGeom>
            <a:noFill/>
            <a:ln w="38100">
              <a:solidFill>
                <a:srgbClr val="FF8200"/>
              </a:solidFill>
              <a:round/>
              <a:headEnd/>
              <a:tailEnd/>
            </a:ln>
          </p:spPr>
          <p:txBody>
            <a:bodyPr wrap="none" anchor="ctr"/>
            <a:lstStyle/>
            <a:p>
              <a:endParaRPr lang="en-US"/>
            </a:p>
          </p:txBody>
        </p:sp>
        <p:sp>
          <p:nvSpPr>
            <p:cNvPr id="21532" name="Rectangle 44"/>
            <p:cNvSpPr>
              <a:spLocks noChangeArrowheads="1"/>
            </p:cNvSpPr>
            <p:nvPr/>
          </p:nvSpPr>
          <p:spPr bwMode="auto">
            <a:xfrm>
              <a:off x="3215" y="2208"/>
              <a:ext cx="212"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P</a:t>
              </a:r>
            </a:p>
          </p:txBody>
        </p:sp>
        <p:sp>
          <p:nvSpPr>
            <p:cNvPr id="21533" name="Rectangle 45"/>
            <p:cNvSpPr>
              <a:spLocks noChangeArrowheads="1"/>
            </p:cNvSpPr>
            <p:nvPr/>
          </p:nvSpPr>
          <p:spPr bwMode="auto">
            <a:xfrm>
              <a:off x="3207" y="1853"/>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34" name="Rectangle 46"/>
            <p:cNvSpPr>
              <a:spLocks noChangeArrowheads="1"/>
            </p:cNvSpPr>
            <p:nvPr/>
          </p:nvSpPr>
          <p:spPr bwMode="auto">
            <a:xfrm>
              <a:off x="3199" y="2527"/>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35" name="Rectangle 47"/>
            <p:cNvSpPr>
              <a:spLocks noChangeArrowheads="1"/>
            </p:cNvSpPr>
            <p:nvPr/>
          </p:nvSpPr>
          <p:spPr bwMode="auto">
            <a:xfrm>
              <a:off x="3538" y="2208"/>
              <a:ext cx="228"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O</a:t>
              </a:r>
            </a:p>
          </p:txBody>
        </p:sp>
        <p:sp>
          <p:nvSpPr>
            <p:cNvPr id="21536" name="Line 48"/>
            <p:cNvSpPr>
              <a:spLocks noChangeShapeType="1"/>
            </p:cNvSpPr>
            <p:nvPr/>
          </p:nvSpPr>
          <p:spPr bwMode="auto">
            <a:xfrm>
              <a:off x="3063" y="2323"/>
              <a:ext cx="187" cy="0"/>
            </a:xfrm>
            <a:prstGeom prst="line">
              <a:avLst/>
            </a:prstGeom>
            <a:noFill/>
            <a:ln w="38100">
              <a:solidFill>
                <a:srgbClr val="FF8200"/>
              </a:solidFill>
              <a:round/>
              <a:headEnd/>
              <a:tailEnd/>
            </a:ln>
          </p:spPr>
          <p:txBody>
            <a:bodyPr wrap="none" anchor="ctr"/>
            <a:lstStyle/>
            <a:p>
              <a:endParaRPr lang="en-US"/>
            </a:p>
          </p:txBody>
        </p:sp>
        <p:sp>
          <p:nvSpPr>
            <p:cNvPr id="21537" name="Line 49"/>
            <p:cNvSpPr>
              <a:spLocks noChangeShapeType="1"/>
            </p:cNvSpPr>
            <p:nvPr/>
          </p:nvSpPr>
          <p:spPr bwMode="auto">
            <a:xfrm>
              <a:off x="3380" y="2323"/>
              <a:ext cx="187" cy="0"/>
            </a:xfrm>
            <a:prstGeom prst="line">
              <a:avLst/>
            </a:prstGeom>
            <a:noFill/>
            <a:ln w="38100">
              <a:solidFill>
                <a:srgbClr val="FF8200"/>
              </a:solidFill>
              <a:round/>
              <a:headEnd/>
              <a:tailEnd/>
            </a:ln>
          </p:spPr>
          <p:txBody>
            <a:bodyPr wrap="none" anchor="ctr"/>
            <a:lstStyle/>
            <a:p>
              <a:endParaRPr lang="en-US"/>
            </a:p>
          </p:txBody>
        </p:sp>
        <p:sp>
          <p:nvSpPr>
            <p:cNvPr id="21538" name="Line 50"/>
            <p:cNvSpPr>
              <a:spLocks noChangeShapeType="1"/>
            </p:cNvSpPr>
            <p:nvPr/>
          </p:nvSpPr>
          <p:spPr bwMode="auto">
            <a:xfrm rot="-5400000">
              <a:off x="3232" y="2461"/>
              <a:ext cx="166" cy="0"/>
            </a:xfrm>
            <a:prstGeom prst="line">
              <a:avLst/>
            </a:prstGeom>
            <a:noFill/>
            <a:ln w="38100">
              <a:solidFill>
                <a:srgbClr val="FF8200"/>
              </a:solidFill>
              <a:round/>
              <a:headEnd/>
              <a:tailEnd/>
            </a:ln>
          </p:spPr>
          <p:txBody>
            <a:bodyPr wrap="none" anchor="ctr"/>
            <a:lstStyle/>
            <a:p>
              <a:endParaRPr lang="en-US"/>
            </a:p>
          </p:txBody>
        </p:sp>
        <p:sp>
          <p:nvSpPr>
            <p:cNvPr id="21539" name="Line 51"/>
            <p:cNvSpPr>
              <a:spLocks noChangeShapeType="1"/>
            </p:cNvSpPr>
            <p:nvPr/>
          </p:nvSpPr>
          <p:spPr bwMode="auto">
            <a:xfrm rot="-5400000">
              <a:off x="3202" y="2133"/>
              <a:ext cx="167" cy="0"/>
            </a:xfrm>
            <a:prstGeom prst="line">
              <a:avLst/>
            </a:prstGeom>
            <a:noFill/>
            <a:ln w="38100">
              <a:solidFill>
                <a:srgbClr val="FF8200"/>
              </a:solidFill>
              <a:round/>
              <a:headEnd/>
              <a:tailEnd/>
            </a:ln>
          </p:spPr>
          <p:txBody>
            <a:bodyPr wrap="none" anchor="ctr"/>
            <a:lstStyle/>
            <a:p>
              <a:endParaRPr lang="en-US"/>
            </a:p>
          </p:txBody>
        </p:sp>
        <p:sp>
          <p:nvSpPr>
            <p:cNvPr id="21540" name="Line 52"/>
            <p:cNvSpPr>
              <a:spLocks noChangeShapeType="1"/>
            </p:cNvSpPr>
            <p:nvPr/>
          </p:nvSpPr>
          <p:spPr bwMode="auto">
            <a:xfrm>
              <a:off x="3740" y="2323"/>
              <a:ext cx="187" cy="0"/>
            </a:xfrm>
            <a:prstGeom prst="line">
              <a:avLst/>
            </a:prstGeom>
            <a:noFill/>
            <a:ln w="38100">
              <a:solidFill>
                <a:srgbClr val="FF8200"/>
              </a:solidFill>
              <a:round/>
              <a:headEnd/>
              <a:tailEnd/>
            </a:ln>
          </p:spPr>
          <p:txBody>
            <a:bodyPr wrap="none" anchor="ctr"/>
            <a:lstStyle/>
            <a:p>
              <a:endParaRPr lang="en-US"/>
            </a:p>
          </p:txBody>
        </p:sp>
        <p:sp>
          <p:nvSpPr>
            <p:cNvPr id="21541" name="Line 53"/>
            <p:cNvSpPr>
              <a:spLocks noChangeShapeType="1"/>
            </p:cNvSpPr>
            <p:nvPr/>
          </p:nvSpPr>
          <p:spPr bwMode="auto">
            <a:xfrm rot="-5400000">
              <a:off x="3253" y="2133"/>
              <a:ext cx="167" cy="0"/>
            </a:xfrm>
            <a:prstGeom prst="line">
              <a:avLst/>
            </a:prstGeom>
            <a:noFill/>
            <a:ln w="38100">
              <a:solidFill>
                <a:srgbClr val="FF8200"/>
              </a:solidFill>
              <a:round/>
              <a:headEnd/>
              <a:tailEnd/>
            </a:ln>
          </p:spPr>
          <p:txBody>
            <a:bodyPr wrap="none" anchor="ctr"/>
            <a:lstStyle/>
            <a:p>
              <a:endParaRPr lang="en-US"/>
            </a:p>
          </p:txBody>
        </p:sp>
        <p:sp>
          <p:nvSpPr>
            <p:cNvPr id="21542" name="Line 54"/>
            <p:cNvSpPr>
              <a:spLocks noChangeShapeType="1"/>
            </p:cNvSpPr>
            <p:nvPr/>
          </p:nvSpPr>
          <p:spPr bwMode="auto">
            <a:xfrm>
              <a:off x="3379" y="2584"/>
              <a:ext cx="50" cy="0"/>
            </a:xfrm>
            <a:prstGeom prst="line">
              <a:avLst/>
            </a:prstGeom>
            <a:noFill/>
            <a:ln w="38100">
              <a:solidFill>
                <a:srgbClr val="FF8200"/>
              </a:solidFill>
              <a:round/>
              <a:headEnd/>
              <a:tailEnd/>
            </a:ln>
          </p:spPr>
          <p:txBody>
            <a:bodyPr wrap="none" anchor="ctr"/>
            <a:lstStyle/>
            <a:p>
              <a:endParaRPr lang="en-US"/>
            </a:p>
          </p:txBody>
        </p:sp>
        <p:sp>
          <p:nvSpPr>
            <p:cNvPr id="21543" name="Rectangle 55"/>
            <p:cNvSpPr>
              <a:spLocks noChangeArrowheads="1"/>
            </p:cNvSpPr>
            <p:nvPr/>
          </p:nvSpPr>
          <p:spPr bwMode="auto">
            <a:xfrm>
              <a:off x="3927" y="2200"/>
              <a:ext cx="377" cy="231"/>
            </a:xfrm>
            <a:prstGeom prst="rect">
              <a:avLst/>
            </a:prstGeom>
            <a:noFill/>
            <a:ln w="9525">
              <a:noFill/>
              <a:miter lim="800000"/>
              <a:headEnd/>
              <a:tailEnd/>
            </a:ln>
          </p:spPr>
          <p:txBody>
            <a:bodyPr wrap="none">
              <a:spAutoFit/>
            </a:bodyPr>
            <a:lstStyle/>
            <a:p>
              <a:pPr algn="l" rtl="0" eaLnBrk="0" hangingPunct="0">
                <a:spcBef>
                  <a:spcPct val="50000"/>
                </a:spcBef>
              </a:pPr>
              <a:r>
                <a:rPr lang="en-US" b="1">
                  <a:solidFill>
                    <a:srgbClr val="000000"/>
                  </a:solidFill>
                  <a:latin typeface="Arial" charset="0"/>
                </a:rPr>
                <a:t>CH</a:t>
              </a:r>
              <a:r>
                <a:rPr lang="en-US" b="1" baseline="-25000">
                  <a:solidFill>
                    <a:srgbClr val="000000"/>
                  </a:solidFill>
                  <a:latin typeface="Arial" charset="0"/>
                </a:rPr>
                <a:t>2</a:t>
              </a:r>
              <a:endParaRPr lang="en-US" b="1">
                <a:solidFill>
                  <a:srgbClr val="000000"/>
                </a:solidFill>
                <a:latin typeface="Arial" charset="0"/>
              </a:endParaRPr>
            </a:p>
          </p:txBody>
        </p:sp>
        <p:sp>
          <p:nvSpPr>
            <p:cNvPr id="21544" name="Line 56"/>
            <p:cNvSpPr>
              <a:spLocks noChangeShapeType="1"/>
            </p:cNvSpPr>
            <p:nvPr/>
          </p:nvSpPr>
          <p:spPr bwMode="auto">
            <a:xfrm rot="-5400000">
              <a:off x="3944" y="2501"/>
              <a:ext cx="166" cy="0"/>
            </a:xfrm>
            <a:prstGeom prst="line">
              <a:avLst/>
            </a:prstGeom>
            <a:noFill/>
            <a:ln w="38100">
              <a:solidFill>
                <a:srgbClr val="FF8200"/>
              </a:solidFill>
              <a:round/>
              <a:headEnd/>
              <a:tailEnd/>
            </a:ln>
          </p:spPr>
          <p:txBody>
            <a:bodyPr wrap="none" anchor="ctr"/>
            <a:lstStyle/>
            <a:p>
              <a:endParaRPr lang="en-US"/>
            </a:p>
          </p:txBody>
        </p:sp>
      </p:grpSp>
      <p:sp>
        <p:nvSpPr>
          <p:cNvPr id="21508" name="Text Box 59"/>
          <p:cNvSpPr txBox="1">
            <a:spLocks noChangeArrowheads="1"/>
          </p:cNvSpPr>
          <p:nvPr/>
        </p:nvSpPr>
        <p:spPr bwMode="auto">
          <a:xfrm>
            <a:off x="1931988" y="238125"/>
            <a:ext cx="5341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 - 4</a:t>
            </a:r>
          </a:p>
          <a:p>
            <a:pPr algn="ctr" rtl="0" eaLnBrk="0" hangingPunct="0"/>
            <a:r>
              <a:rPr lang="en-US" sz="3200" b="1">
                <a:solidFill>
                  <a:srgbClr val="000000"/>
                </a:solidFill>
                <a:latin typeface="Arial" charset="0"/>
              </a:rPr>
              <a:t>Phosphate Groups</a:t>
            </a:r>
            <a:endParaRPr lang="en-US" sz="3600" b="1">
              <a:solidFill>
                <a:srgbClr val="000000"/>
              </a:solidFill>
              <a:latin typeface="Arial" charset="0"/>
            </a:endParaRPr>
          </a:p>
        </p:txBody>
      </p:sp>
      <p:sp>
        <p:nvSpPr>
          <p:cNvPr id="13372" name="Rectangle 60"/>
          <p:cNvSpPr>
            <a:spLocks noChangeArrowheads="1"/>
          </p:cNvSpPr>
          <p:nvPr/>
        </p:nvSpPr>
        <p:spPr bwMode="auto">
          <a:xfrm>
            <a:off x="279400" y="3856038"/>
            <a:ext cx="2411413" cy="396875"/>
          </a:xfrm>
          <a:prstGeom prst="rect">
            <a:avLst/>
          </a:prstGeom>
          <a:noFill/>
          <a:ln w="9525">
            <a:noFill/>
            <a:miter lim="800000"/>
            <a:headEnd/>
            <a:tailEnd/>
          </a:ln>
        </p:spPr>
        <p:txBody>
          <a:bodyPr wrap="none">
            <a:spAutoFit/>
          </a:bodyPr>
          <a:lstStyle/>
          <a:p>
            <a:pPr algn="l" rtl="0" eaLnBrk="0" hangingPunct="0"/>
            <a:r>
              <a:rPr lang="en-US" sz="2000" b="1">
                <a:solidFill>
                  <a:srgbClr val="000000"/>
                </a:solidFill>
                <a:latin typeface="Arial" charset="0"/>
              </a:rPr>
              <a:t>No </a:t>
            </a:r>
            <a:r>
              <a:rPr lang="en-US" sz="2000">
                <a:solidFill>
                  <a:srgbClr val="000000"/>
                </a:solidFill>
                <a:latin typeface="Arial" charset="0"/>
              </a:rPr>
              <a:t>Free form exists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355"/>
                                        </p:tgtEl>
                                        <p:attrNameLst>
                                          <p:attrName>style.visibility</p:attrName>
                                        </p:attrNameLst>
                                      </p:cBhvr>
                                      <p:to>
                                        <p:strVal val="visible"/>
                                      </p:to>
                                    </p:set>
                                    <p:anim calcmode="lin" valueType="num">
                                      <p:cBhvr>
                                        <p:cTn id="7" dur="500" fill="hold"/>
                                        <p:tgtEl>
                                          <p:spTgt spid="13355"/>
                                        </p:tgtEl>
                                        <p:attrNameLst>
                                          <p:attrName>ppt_w</p:attrName>
                                        </p:attrNameLst>
                                      </p:cBhvr>
                                      <p:tavLst>
                                        <p:tav tm="0">
                                          <p:val>
                                            <p:fltVal val="0"/>
                                          </p:val>
                                        </p:tav>
                                        <p:tav tm="100000">
                                          <p:val>
                                            <p:strVal val="#ppt_w"/>
                                          </p:val>
                                        </p:tav>
                                      </p:tavLst>
                                    </p:anim>
                                    <p:anim calcmode="lin" valueType="num">
                                      <p:cBhvr>
                                        <p:cTn id="8" dur="500" fill="hold"/>
                                        <p:tgtEl>
                                          <p:spTgt spid="13355"/>
                                        </p:tgtEl>
                                        <p:attrNameLst>
                                          <p:attrName>ppt_h</p:attrName>
                                        </p:attrNameLst>
                                      </p:cBhvr>
                                      <p:tavLst>
                                        <p:tav tm="0">
                                          <p:val>
                                            <p:fltVal val="0"/>
                                          </p:val>
                                        </p:tav>
                                        <p:tav tm="100000">
                                          <p:val>
                                            <p:strVal val="#ppt_h"/>
                                          </p:val>
                                        </p:tav>
                                      </p:tavLst>
                                    </p:anim>
                                    <p:anim calcmode="lin" valueType="num">
                                      <p:cBhvr>
                                        <p:cTn id="9" dur="500" fill="hold"/>
                                        <p:tgtEl>
                                          <p:spTgt spid="13355"/>
                                        </p:tgtEl>
                                        <p:attrNameLst>
                                          <p:attrName>ppt_x</p:attrName>
                                        </p:attrNameLst>
                                      </p:cBhvr>
                                      <p:tavLst>
                                        <p:tav tm="0">
                                          <p:val>
                                            <p:fltVal val="0.5"/>
                                          </p:val>
                                        </p:tav>
                                        <p:tav tm="100000">
                                          <p:val>
                                            <p:strVal val="#ppt_x"/>
                                          </p:val>
                                        </p:tav>
                                      </p:tavLst>
                                    </p:anim>
                                    <p:anim calcmode="lin" valueType="num">
                                      <p:cBhvr>
                                        <p:cTn id="10" dur="500" fill="hold"/>
                                        <p:tgtEl>
                                          <p:spTgt spid="13355"/>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3372"/>
                                        </p:tgtEl>
                                        <p:attrNameLst>
                                          <p:attrName>style.visibility</p:attrName>
                                        </p:attrNameLst>
                                      </p:cBhvr>
                                      <p:to>
                                        <p:strVal val="visible"/>
                                      </p:to>
                                    </p:set>
                                    <p:anim calcmode="lin" valueType="num">
                                      <p:cBhvr>
                                        <p:cTn id="23" dur="500" fill="hold"/>
                                        <p:tgtEl>
                                          <p:spTgt spid="13372"/>
                                        </p:tgtEl>
                                        <p:attrNameLst>
                                          <p:attrName>ppt_w</p:attrName>
                                        </p:attrNameLst>
                                      </p:cBhvr>
                                      <p:tavLst>
                                        <p:tav tm="0">
                                          <p:val>
                                            <p:fltVal val="0"/>
                                          </p:val>
                                        </p:tav>
                                        <p:tav tm="100000">
                                          <p:val>
                                            <p:strVal val="#ppt_w"/>
                                          </p:val>
                                        </p:tav>
                                      </p:tavLst>
                                    </p:anim>
                                    <p:anim calcmode="lin" valueType="num">
                                      <p:cBhvr>
                                        <p:cTn id="24" dur="500" fill="hold"/>
                                        <p:tgtEl>
                                          <p:spTgt spid="13372"/>
                                        </p:tgtEl>
                                        <p:attrNameLst>
                                          <p:attrName>ppt_h</p:attrName>
                                        </p:attrNameLst>
                                      </p:cBhvr>
                                      <p:tavLst>
                                        <p:tav tm="0">
                                          <p:val>
                                            <p:fltVal val="0"/>
                                          </p:val>
                                        </p:tav>
                                        <p:tav tm="100000">
                                          <p:val>
                                            <p:strVal val="#ppt_h"/>
                                          </p:val>
                                        </p:tav>
                                      </p:tavLst>
                                    </p:anim>
                                    <p:anim calcmode="lin" valueType="num">
                                      <p:cBhvr>
                                        <p:cTn id="25" dur="500" fill="hold"/>
                                        <p:tgtEl>
                                          <p:spTgt spid="13372"/>
                                        </p:tgtEl>
                                        <p:attrNameLst>
                                          <p:attrName>ppt_x</p:attrName>
                                        </p:attrNameLst>
                                      </p:cBhvr>
                                      <p:tavLst>
                                        <p:tav tm="0">
                                          <p:val>
                                            <p:fltVal val="0.5"/>
                                          </p:val>
                                        </p:tav>
                                        <p:tav tm="100000">
                                          <p:val>
                                            <p:strVal val="#ppt_x"/>
                                          </p:val>
                                        </p:tav>
                                      </p:tavLst>
                                    </p:anim>
                                    <p:anim calcmode="lin" valueType="num">
                                      <p:cBhvr>
                                        <p:cTn id="26" dur="500" fill="hold"/>
                                        <p:tgtEl>
                                          <p:spTgt spid="133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5" grpId="0" autoUpdateAnimBg="0"/>
      <p:bldP spid="1337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6" name="Rectangle 6"/>
          <p:cNvSpPr>
            <a:spLocks noChangeArrowheads="1"/>
          </p:cNvSpPr>
          <p:nvPr/>
        </p:nvSpPr>
        <p:spPr bwMode="auto">
          <a:xfrm>
            <a:off x="228600" y="228600"/>
            <a:ext cx="86868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5425" marR="0" lvl="0" indent="-225425"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It is the order of these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base pairs</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that determines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genetic makeup</a:t>
            </a:r>
          </a:p>
          <a:p>
            <a:pPr marL="225425" marR="0" lvl="0" indent="-225425" algn="l" defTabSz="914400" rtl="0" eaLnBrk="0" fontAlgn="base" latinLnBrk="0" hangingPunct="0">
              <a:lnSpc>
                <a:spcPct val="100000"/>
              </a:lnSpc>
              <a:spcBef>
                <a:spcPct val="0"/>
              </a:spcBef>
              <a:spcAft>
                <a:spcPct val="0"/>
              </a:spcAft>
              <a:buClrTx/>
              <a:buSzTx/>
              <a:tabLs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225425" marR="0" lvl="0" indent="-225425"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One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phosphate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 one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sugar</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 one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base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 one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nucleotide</a:t>
            </a:r>
          </a:p>
          <a:p>
            <a:pPr marL="225425" marR="0" lvl="0" indent="-225425" algn="l" defTabSz="914400" rtl="0" eaLnBrk="0" fontAlgn="base" latinLnBrk="0" hangingPunct="0">
              <a:lnSpc>
                <a:spcPct val="100000"/>
              </a:lnSpc>
              <a:spcBef>
                <a:spcPct val="0"/>
              </a:spcBef>
              <a:spcAft>
                <a:spcPct val="0"/>
              </a:spcAft>
              <a:buClrTx/>
              <a:buSzTx/>
              <a:tabLs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225425" marR="0" lvl="0" indent="-225425"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Nucleotides are the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Times New Roman" pitchFamily="18" charset="0"/>
              </a:rPr>
              <a:t>building blocks</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of DNA – thus, each strand of DNA is a string of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Times New Roman" pitchFamily="18" charset="0"/>
              </a:rPr>
              <a:t>nucleotides</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368" name="Picture 8"/>
          <p:cNvPicPr>
            <a:picLocks noChangeAspect="1" noChangeArrowheads="1"/>
          </p:cNvPicPr>
          <p:nvPr/>
        </p:nvPicPr>
        <p:blipFill>
          <a:blip r:embed="rId2" cstate="print"/>
          <a:srcRect/>
          <a:stretch>
            <a:fillRect/>
          </a:stretch>
        </p:blipFill>
        <p:spPr bwMode="auto">
          <a:xfrm>
            <a:off x="2590800" y="3810000"/>
            <a:ext cx="4018710" cy="2876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366">
                                            <p:txEl>
                                              <p:pRg st="0" end="0"/>
                                            </p:txEl>
                                          </p:spTgt>
                                        </p:tgtEl>
                                        <p:attrNameLst>
                                          <p:attrName>style.visibility</p:attrName>
                                        </p:attrNameLst>
                                      </p:cBhvr>
                                      <p:to>
                                        <p:strVal val="visible"/>
                                      </p:to>
                                    </p:set>
                                    <p:animEffect transition="in" filter="fade">
                                      <p:cBhvr>
                                        <p:cTn id="7" dur="1000"/>
                                        <p:tgtEl>
                                          <p:spTgt spid="15366">
                                            <p:txEl>
                                              <p:pRg st="0" end="0"/>
                                            </p:txEl>
                                          </p:spTgt>
                                        </p:tgtEl>
                                      </p:cBhvr>
                                    </p:animEffect>
                                    <p:anim calcmode="lin" valueType="num">
                                      <p:cBhvr>
                                        <p:cTn id="8" dur="1000" fill="hold"/>
                                        <p:tgtEl>
                                          <p:spTgt spid="1536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366">
                                            <p:txEl>
                                              <p:pRg st="2" end="2"/>
                                            </p:txEl>
                                          </p:spTgt>
                                        </p:tgtEl>
                                        <p:attrNameLst>
                                          <p:attrName>style.visibility</p:attrName>
                                        </p:attrNameLst>
                                      </p:cBhvr>
                                      <p:to>
                                        <p:strVal val="visible"/>
                                      </p:to>
                                    </p:set>
                                    <p:animEffect transition="in" filter="fade">
                                      <p:cBhvr>
                                        <p:cTn id="14" dur="1000"/>
                                        <p:tgtEl>
                                          <p:spTgt spid="15366">
                                            <p:txEl>
                                              <p:pRg st="2" end="2"/>
                                            </p:txEl>
                                          </p:spTgt>
                                        </p:tgtEl>
                                      </p:cBhvr>
                                    </p:animEffect>
                                    <p:anim calcmode="lin" valueType="num">
                                      <p:cBhvr>
                                        <p:cTn id="15" dur="1000" fill="hold"/>
                                        <p:tgtEl>
                                          <p:spTgt spid="1536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36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366">
                                            <p:txEl>
                                              <p:pRg st="4" end="4"/>
                                            </p:txEl>
                                          </p:spTgt>
                                        </p:tgtEl>
                                        <p:attrNameLst>
                                          <p:attrName>style.visibility</p:attrName>
                                        </p:attrNameLst>
                                      </p:cBhvr>
                                      <p:to>
                                        <p:strVal val="visible"/>
                                      </p:to>
                                    </p:set>
                                    <p:animEffect transition="in" filter="fade">
                                      <p:cBhvr>
                                        <p:cTn id="21" dur="1000"/>
                                        <p:tgtEl>
                                          <p:spTgt spid="15366">
                                            <p:txEl>
                                              <p:pRg st="4" end="4"/>
                                            </p:txEl>
                                          </p:spTgt>
                                        </p:tgtEl>
                                      </p:cBhvr>
                                    </p:animEffect>
                                    <p:anim calcmode="lin" valueType="num">
                                      <p:cBhvr>
                                        <p:cTn id="22" dur="1000" fill="hold"/>
                                        <p:tgtEl>
                                          <p:spTgt spid="1536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36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cstate="print"/>
          <a:srcRect b="10620"/>
          <a:stretch>
            <a:fillRect/>
          </a:stretch>
        </p:blipFill>
        <p:spPr bwMode="auto">
          <a:xfrm>
            <a:off x="533400" y="1828800"/>
            <a:ext cx="8026400" cy="3848100"/>
          </a:xfrm>
          <a:prstGeom prst="rect">
            <a:avLst/>
          </a:prstGeom>
          <a:noFill/>
          <a:ln w="9525">
            <a:noFill/>
            <a:miter lim="800000"/>
            <a:headEnd/>
            <a:tailEnd/>
          </a:ln>
        </p:spPr>
      </p:pic>
      <p:sp>
        <p:nvSpPr>
          <p:cNvPr id="90115" name="Text Box 3"/>
          <p:cNvSpPr txBox="1">
            <a:spLocks noChangeArrowheads="1"/>
          </p:cNvSpPr>
          <p:nvPr/>
        </p:nvSpPr>
        <p:spPr bwMode="auto">
          <a:xfrm>
            <a:off x="4471988" y="228600"/>
            <a:ext cx="184150" cy="519113"/>
          </a:xfrm>
          <a:prstGeom prst="rect">
            <a:avLst/>
          </a:prstGeom>
          <a:noFill/>
          <a:ln w="9525">
            <a:noFill/>
            <a:miter lim="800000"/>
            <a:headEnd/>
            <a:tailEnd/>
          </a:ln>
        </p:spPr>
        <p:txBody>
          <a:bodyPr wrap="none">
            <a:spAutoFit/>
          </a:bodyPr>
          <a:lstStyle/>
          <a:p>
            <a:pPr algn="ctr"/>
            <a:endParaRPr lang="en-US" sz="2800"/>
          </a:p>
        </p:txBody>
      </p:sp>
      <p:sp>
        <p:nvSpPr>
          <p:cNvPr id="90116" name="Rectangle 4"/>
          <p:cNvSpPr>
            <a:spLocks noGrp="1" noChangeArrowheads="1"/>
          </p:cNvSpPr>
          <p:nvPr>
            <p:ph type="title"/>
          </p:nvPr>
        </p:nvSpPr>
        <p:spPr>
          <a:xfrm>
            <a:off x="0" y="361950"/>
            <a:ext cx="9144000" cy="1143000"/>
          </a:xfrm>
        </p:spPr>
        <p:txBody>
          <a:bodyPr>
            <a:normAutofit fontScale="90000"/>
          </a:bodyPr>
          <a:lstStyle/>
          <a:p>
            <a:r>
              <a:rPr lang="en-US" sz="2800" smtClean="0">
                <a:solidFill>
                  <a:schemeClr val="tx1"/>
                </a:solidFill>
              </a:rPr>
              <a:t>Sanger dideoxy sequencing incorporates dideoxy</a:t>
            </a:r>
            <a:br>
              <a:rPr lang="en-US" sz="2800" smtClean="0">
                <a:solidFill>
                  <a:schemeClr val="tx1"/>
                </a:solidFill>
              </a:rPr>
            </a:br>
            <a:r>
              <a:rPr lang="en-US" sz="2800" smtClean="0">
                <a:solidFill>
                  <a:schemeClr val="tx1"/>
                </a:solidFill>
              </a:rPr>
              <a:t>nucleotides, preventing further synthesis of the DNA strand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381000"/>
            <a:ext cx="8839200" cy="6477000"/>
          </a:xfrm>
          <a:prstGeom prst="rect">
            <a:avLst/>
          </a:prstGeom>
          <a:solidFill>
            <a:srgbClr val="C00000"/>
          </a:solidFill>
          <a:ln w="9525">
            <a:noFill/>
            <a:miter lim="800000"/>
            <a:headEnd/>
            <a:tailEnd/>
          </a:ln>
        </p:spPr>
        <p:txBody>
          <a:bodyPr/>
          <a:lstStyle/>
          <a:p>
            <a:pPr marL="1143000" lvl="2" indent="-228600" algn="just">
              <a:spcBef>
                <a:spcPct val="20000"/>
              </a:spcBef>
            </a:pPr>
            <a:endParaRPr lang="en-US" altLang="zh-CN" sz="3200" dirty="0">
              <a:solidFill>
                <a:schemeClr val="bg1"/>
              </a:solidFill>
            </a:endParaRPr>
          </a:p>
          <a:p>
            <a:pPr marL="342900" indent="-342900" algn="just">
              <a:spcBef>
                <a:spcPct val="20000"/>
              </a:spcBef>
            </a:pPr>
            <a:r>
              <a:rPr lang="en-US" altLang="zh-CN" sz="3200" dirty="0">
                <a:solidFill>
                  <a:schemeClr val="bg1"/>
                </a:solidFill>
              </a:rPr>
              <a:t>base</a:t>
            </a:r>
            <a:r>
              <a:rPr lang="zh-CN" altLang="en-US" sz="3200" dirty="0">
                <a:solidFill>
                  <a:schemeClr val="bg1"/>
                </a:solidFill>
              </a:rPr>
              <a:t>（</a:t>
            </a:r>
            <a:r>
              <a:rPr lang="en-US" altLang="zh-CN" sz="3200" dirty="0" err="1">
                <a:solidFill>
                  <a:schemeClr val="bg1"/>
                </a:solidFill>
              </a:rPr>
              <a:t>purine、pyrimdine</a:t>
            </a:r>
            <a:r>
              <a:rPr lang="zh-CN" altLang="en-US" sz="3200" dirty="0">
                <a:solidFill>
                  <a:schemeClr val="bg1"/>
                </a:solidFill>
              </a:rPr>
              <a:t>）+</a:t>
            </a:r>
            <a:r>
              <a:rPr lang="en-US" altLang="zh-CN" sz="3200" dirty="0">
                <a:solidFill>
                  <a:schemeClr val="bg1"/>
                </a:solidFill>
              </a:rPr>
              <a:t>ribose</a:t>
            </a:r>
            <a:r>
              <a:rPr lang="zh-CN" altLang="en-US" sz="3200" dirty="0">
                <a:solidFill>
                  <a:schemeClr val="bg1"/>
                </a:solidFill>
              </a:rPr>
              <a:t>（</a:t>
            </a:r>
            <a:r>
              <a:rPr lang="en-US" altLang="zh-CN" sz="3200" dirty="0" err="1">
                <a:solidFill>
                  <a:schemeClr val="bg1"/>
                </a:solidFill>
              </a:rPr>
              <a:t>deoxyribos</a:t>
            </a:r>
            <a:endParaRPr lang="zh-CN" altLang="en-US" sz="3200" dirty="0">
              <a:solidFill>
                <a:schemeClr val="bg1"/>
              </a:solidFill>
            </a:endParaRPr>
          </a:p>
          <a:p>
            <a:pPr marL="342900" indent="-342900" algn="just">
              <a:spcBef>
                <a:spcPct val="20000"/>
              </a:spcBef>
            </a:pPr>
            <a:r>
              <a:rPr lang="zh-CN" altLang="en-US" sz="3200" dirty="0">
                <a:solidFill>
                  <a:schemeClr val="bg1"/>
                </a:solidFill>
              </a:rPr>
              <a:t>                                       </a:t>
            </a:r>
            <a:r>
              <a:rPr lang="en-US" altLang="zh-CN" sz="3200" dirty="0">
                <a:solidFill>
                  <a:srgbClr val="FFCC00"/>
                </a:solidFill>
              </a:rPr>
              <a:t>N-</a:t>
            </a:r>
            <a:r>
              <a:rPr lang="en-US" altLang="zh-CN" sz="3200" dirty="0" err="1">
                <a:solidFill>
                  <a:srgbClr val="FFCC00"/>
                </a:solidFill>
              </a:rPr>
              <a:t>glycosyl</a:t>
            </a:r>
            <a:r>
              <a:rPr lang="en-US" altLang="zh-CN" sz="3200" dirty="0">
                <a:solidFill>
                  <a:srgbClr val="FFCC00"/>
                </a:solidFill>
              </a:rPr>
              <a:t> linkage</a:t>
            </a:r>
            <a:endParaRPr lang="zh-CN" altLang="en-US" sz="3200" dirty="0">
              <a:solidFill>
                <a:srgbClr val="FFCC00"/>
              </a:solidFill>
            </a:endParaRPr>
          </a:p>
          <a:p>
            <a:pPr marL="342900" indent="-342900" algn="just">
              <a:spcBef>
                <a:spcPct val="20000"/>
              </a:spcBef>
            </a:pPr>
            <a:r>
              <a:rPr lang="en-US" altLang="zh-CN" sz="3200" dirty="0">
                <a:solidFill>
                  <a:srgbClr val="FFCC00"/>
                </a:solidFill>
              </a:rPr>
              <a:t>                     </a:t>
            </a:r>
          </a:p>
          <a:p>
            <a:pPr marL="342900" indent="-342900" algn="just">
              <a:spcBef>
                <a:spcPct val="20000"/>
              </a:spcBef>
            </a:pPr>
            <a:r>
              <a:rPr lang="en-US" altLang="zh-CN" sz="3200" dirty="0">
                <a:solidFill>
                  <a:schemeClr val="bg1"/>
                </a:solidFill>
              </a:rPr>
              <a:t>                      </a:t>
            </a:r>
            <a:r>
              <a:rPr lang="en-US" altLang="zh-CN" sz="3200" dirty="0" err="1">
                <a:solidFill>
                  <a:schemeClr val="bg1"/>
                </a:solidFill>
              </a:rPr>
              <a:t>nucleoside+phosphate</a:t>
            </a:r>
            <a:endParaRPr lang="en-US" altLang="zh-CN" sz="3200" dirty="0">
              <a:solidFill>
                <a:schemeClr val="bg1"/>
              </a:solidFill>
            </a:endParaRPr>
          </a:p>
          <a:p>
            <a:pPr marL="342900" indent="-342900" algn="just">
              <a:spcBef>
                <a:spcPct val="20000"/>
              </a:spcBef>
            </a:pPr>
            <a:r>
              <a:rPr lang="en-US" altLang="zh-CN" sz="3200" dirty="0">
                <a:solidFill>
                  <a:schemeClr val="bg1"/>
                </a:solidFill>
              </a:rPr>
              <a:t>                                       </a:t>
            </a:r>
            <a:r>
              <a:rPr lang="en-US" altLang="zh-CN" sz="3200" dirty="0" err="1">
                <a:solidFill>
                  <a:srgbClr val="FFCC00"/>
                </a:solidFill>
              </a:rPr>
              <a:t>phosphoester</a:t>
            </a:r>
            <a:r>
              <a:rPr lang="en-US" altLang="zh-CN" sz="3200" dirty="0">
                <a:solidFill>
                  <a:srgbClr val="FFCC00"/>
                </a:solidFill>
              </a:rPr>
              <a:t> linkage</a:t>
            </a:r>
            <a:endParaRPr lang="zh-CN" altLang="en-US" sz="3200" dirty="0">
              <a:solidFill>
                <a:srgbClr val="FFCC00"/>
              </a:solidFill>
            </a:endParaRPr>
          </a:p>
          <a:p>
            <a:pPr marL="342900" indent="-342900" algn="just">
              <a:spcBef>
                <a:spcPct val="20000"/>
              </a:spcBef>
            </a:pPr>
            <a:r>
              <a:rPr lang="en-US" altLang="zh-CN" sz="3200" dirty="0">
                <a:solidFill>
                  <a:schemeClr val="bg1"/>
                </a:solidFill>
              </a:rPr>
              <a:t>                             </a:t>
            </a:r>
          </a:p>
          <a:p>
            <a:pPr marL="342900" indent="-342900" algn="just">
              <a:spcBef>
                <a:spcPct val="20000"/>
              </a:spcBef>
            </a:pPr>
            <a:r>
              <a:rPr lang="en-US" altLang="zh-CN" sz="3200" dirty="0">
                <a:solidFill>
                  <a:schemeClr val="bg1"/>
                </a:solidFill>
              </a:rPr>
              <a:t>                            nucleotide</a:t>
            </a:r>
          </a:p>
          <a:p>
            <a:pPr marL="342900" indent="-342900" algn="just">
              <a:spcBef>
                <a:spcPct val="20000"/>
              </a:spcBef>
            </a:pPr>
            <a:r>
              <a:rPr lang="en-US" altLang="zh-CN" sz="3200" dirty="0">
                <a:solidFill>
                  <a:schemeClr val="bg1"/>
                </a:solidFill>
              </a:rPr>
              <a:t>                                       </a:t>
            </a:r>
            <a:r>
              <a:rPr lang="en-US" altLang="zh-CN" sz="3200" dirty="0" err="1">
                <a:solidFill>
                  <a:srgbClr val="FFCC00"/>
                </a:solidFill>
              </a:rPr>
              <a:t>phosphodiester</a:t>
            </a:r>
            <a:r>
              <a:rPr lang="en-US" altLang="zh-CN" sz="3200" dirty="0">
                <a:solidFill>
                  <a:srgbClr val="FFCC00"/>
                </a:solidFill>
              </a:rPr>
              <a:t> linkage</a:t>
            </a:r>
          </a:p>
          <a:p>
            <a:pPr marL="342900" indent="-342900" algn="just">
              <a:spcBef>
                <a:spcPct val="20000"/>
              </a:spcBef>
            </a:pPr>
            <a:r>
              <a:rPr lang="en-US" altLang="zh-CN" sz="3200" dirty="0">
                <a:solidFill>
                  <a:schemeClr val="bg1"/>
                </a:solidFill>
              </a:rPr>
              <a:t>                                </a:t>
            </a:r>
          </a:p>
          <a:p>
            <a:pPr marL="342900" indent="-342900" algn="just">
              <a:spcBef>
                <a:spcPct val="20000"/>
              </a:spcBef>
            </a:pPr>
            <a:r>
              <a:rPr lang="en-US" altLang="zh-CN" sz="3200" dirty="0">
                <a:solidFill>
                  <a:schemeClr val="bg1"/>
                </a:solidFill>
              </a:rPr>
              <a:t>                             nucleic acid</a:t>
            </a:r>
          </a:p>
          <a:p>
            <a:pPr marL="342900" indent="-342900" algn="just">
              <a:spcBef>
                <a:spcPct val="20000"/>
              </a:spcBef>
            </a:pPr>
            <a:r>
              <a:rPr lang="en-US" altLang="zh-CN" sz="3200" dirty="0">
                <a:solidFill>
                  <a:schemeClr val="bg1"/>
                </a:solidFill>
              </a:rPr>
              <a:t>     </a:t>
            </a:r>
            <a:endParaRPr lang="zh-CN" altLang="en-US" sz="3200" dirty="0">
              <a:solidFill>
                <a:schemeClr val="bg1"/>
              </a:solidFill>
            </a:endParaRPr>
          </a:p>
        </p:txBody>
      </p:sp>
      <p:sp>
        <p:nvSpPr>
          <p:cNvPr id="5123" name="Line 3"/>
          <p:cNvSpPr>
            <a:spLocks noChangeShapeType="1"/>
          </p:cNvSpPr>
          <p:nvPr/>
        </p:nvSpPr>
        <p:spPr bwMode="auto">
          <a:xfrm>
            <a:off x="3733800" y="1524000"/>
            <a:ext cx="0" cy="1066800"/>
          </a:xfrm>
          <a:prstGeom prst="line">
            <a:avLst/>
          </a:prstGeom>
          <a:noFill/>
          <a:ln w="57150">
            <a:solidFill>
              <a:schemeClr val="bg1"/>
            </a:solidFill>
            <a:round/>
            <a:headEnd/>
            <a:tailEnd type="triangle" w="med" len="med"/>
          </a:ln>
        </p:spPr>
        <p:txBody>
          <a:bodyPr/>
          <a:lstStyle/>
          <a:p>
            <a:endParaRPr lang="en-US"/>
          </a:p>
        </p:txBody>
      </p:sp>
      <p:sp>
        <p:nvSpPr>
          <p:cNvPr id="5124" name="Line 4"/>
          <p:cNvSpPr>
            <a:spLocks noChangeShapeType="1"/>
          </p:cNvSpPr>
          <p:nvPr/>
        </p:nvSpPr>
        <p:spPr bwMode="auto">
          <a:xfrm>
            <a:off x="3657600" y="5105400"/>
            <a:ext cx="0" cy="1066800"/>
          </a:xfrm>
          <a:prstGeom prst="line">
            <a:avLst/>
          </a:prstGeom>
          <a:noFill/>
          <a:ln w="57150">
            <a:solidFill>
              <a:schemeClr val="bg1"/>
            </a:solidFill>
            <a:round/>
            <a:headEnd/>
            <a:tailEnd type="triangle" w="med" len="med"/>
          </a:ln>
        </p:spPr>
        <p:txBody>
          <a:bodyPr/>
          <a:lstStyle/>
          <a:p>
            <a:endParaRPr lang="en-US"/>
          </a:p>
        </p:txBody>
      </p:sp>
      <p:sp>
        <p:nvSpPr>
          <p:cNvPr id="5125" name="Line 5"/>
          <p:cNvSpPr>
            <a:spLocks noChangeShapeType="1"/>
          </p:cNvSpPr>
          <p:nvPr/>
        </p:nvSpPr>
        <p:spPr bwMode="auto">
          <a:xfrm>
            <a:off x="3657600" y="3429000"/>
            <a:ext cx="0" cy="1066800"/>
          </a:xfrm>
          <a:prstGeom prst="line">
            <a:avLst/>
          </a:prstGeom>
          <a:noFill/>
          <a:ln w="57150">
            <a:solidFill>
              <a:schemeClr val="bg1"/>
            </a:solidFill>
            <a:round/>
            <a:headEnd/>
            <a:tailEnd type="triangle" w="med" len="med"/>
          </a:ln>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ure 8-01a"/>
          <p:cNvPicPr>
            <a:picLocks noChangeAspect="1" noChangeArrowheads="1"/>
          </p:cNvPicPr>
          <p:nvPr/>
        </p:nvPicPr>
        <p:blipFill>
          <a:blip r:embed="rId3" cstate="print"/>
          <a:srcRect/>
          <a:stretch>
            <a:fillRect/>
          </a:stretch>
        </p:blipFill>
        <p:spPr bwMode="auto">
          <a:xfrm>
            <a:off x="303213" y="931863"/>
            <a:ext cx="8535987" cy="4992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7"/>
          <p:cNvSpPr txBox="1">
            <a:spLocks noChangeArrowheads="1"/>
          </p:cNvSpPr>
          <p:nvPr/>
        </p:nvSpPr>
        <p:spPr bwMode="auto">
          <a:xfrm>
            <a:off x="1931988" y="238125"/>
            <a:ext cx="5341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 - 1</a:t>
            </a:r>
          </a:p>
          <a:p>
            <a:pPr algn="ctr" rtl="0" eaLnBrk="0" hangingPunct="0"/>
            <a:r>
              <a:rPr lang="en-US" sz="3200" b="1">
                <a:solidFill>
                  <a:srgbClr val="000000"/>
                </a:solidFill>
                <a:latin typeface="Arial" charset="0"/>
              </a:rPr>
              <a:t>Sugars</a:t>
            </a:r>
            <a:endParaRPr lang="en-US" sz="3600" b="1">
              <a:solidFill>
                <a:srgbClr val="000000"/>
              </a:solidFill>
              <a:latin typeface="Arial" charset="0"/>
            </a:endParaRPr>
          </a:p>
        </p:txBody>
      </p:sp>
      <p:grpSp>
        <p:nvGrpSpPr>
          <p:cNvPr id="2" name="Group 88"/>
          <p:cNvGrpSpPr>
            <a:grpSpLocks/>
          </p:cNvGrpSpPr>
          <p:nvPr/>
        </p:nvGrpSpPr>
        <p:grpSpPr bwMode="auto">
          <a:xfrm>
            <a:off x="487363" y="2560638"/>
            <a:ext cx="2393950" cy="1706562"/>
            <a:chOff x="307" y="1613"/>
            <a:chExt cx="1508" cy="1075"/>
          </a:xfrm>
        </p:grpSpPr>
        <p:sp>
          <p:nvSpPr>
            <p:cNvPr id="15402" name="Text Box 20"/>
            <p:cNvSpPr txBox="1">
              <a:spLocks noChangeArrowheads="1"/>
            </p:cNvSpPr>
            <p:nvPr/>
          </p:nvSpPr>
          <p:spPr bwMode="auto">
            <a:xfrm>
              <a:off x="1115" y="1840"/>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O</a:t>
              </a:r>
            </a:p>
          </p:txBody>
        </p:sp>
        <p:sp>
          <p:nvSpPr>
            <p:cNvPr id="15403" name="Line 21"/>
            <p:cNvSpPr>
              <a:spLocks noChangeShapeType="1"/>
            </p:cNvSpPr>
            <p:nvPr/>
          </p:nvSpPr>
          <p:spPr bwMode="auto">
            <a:xfrm>
              <a:off x="784" y="2024"/>
              <a:ext cx="0" cy="232"/>
            </a:xfrm>
            <a:prstGeom prst="line">
              <a:avLst/>
            </a:prstGeom>
            <a:noFill/>
            <a:ln w="28575">
              <a:solidFill>
                <a:srgbClr val="FF0000"/>
              </a:solidFill>
              <a:round/>
              <a:headEnd/>
              <a:tailEnd/>
            </a:ln>
          </p:spPr>
          <p:txBody>
            <a:bodyPr wrap="none" anchor="ctr"/>
            <a:lstStyle/>
            <a:p>
              <a:endParaRPr lang="en-US"/>
            </a:p>
          </p:txBody>
        </p:sp>
        <p:sp>
          <p:nvSpPr>
            <p:cNvPr id="15404" name="Line 22"/>
            <p:cNvSpPr>
              <a:spLocks noChangeShapeType="1"/>
            </p:cNvSpPr>
            <p:nvPr/>
          </p:nvSpPr>
          <p:spPr bwMode="auto">
            <a:xfrm flipH="1">
              <a:off x="784" y="2048"/>
              <a:ext cx="368" cy="208"/>
            </a:xfrm>
            <a:prstGeom prst="line">
              <a:avLst/>
            </a:prstGeom>
            <a:noFill/>
            <a:ln w="28575">
              <a:solidFill>
                <a:srgbClr val="FF0000"/>
              </a:solidFill>
              <a:round/>
              <a:headEnd/>
              <a:tailEnd/>
            </a:ln>
          </p:spPr>
          <p:txBody>
            <a:bodyPr wrap="none" anchor="ctr"/>
            <a:lstStyle/>
            <a:p>
              <a:endParaRPr lang="en-US"/>
            </a:p>
          </p:txBody>
        </p:sp>
        <p:sp>
          <p:nvSpPr>
            <p:cNvPr id="15405" name="Line 23"/>
            <p:cNvSpPr>
              <a:spLocks noChangeShapeType="1"/>
            </p:cNvSpPr>
            <p:nvPr/>
          </p:nvSpPr>
          <p:spPr bwMode="auto">
            <a:xfrm>
              <a:off x="784" y="2256"/>
              <a:ext cx="184" cy="432"/>
            </a:xfrm>
            <a:prstGeom prst="line">
              <a:avLst/>
            </a:prstGeom>
            <a:noFill/>
            <a:ln w="28575">
              <a:solidFill>
                <a:srgbClr val="FF0000"/>
              </a:solidFill>
              <a:round/>
              <a:headEnd/>
              <a:tailEnd/>
            </a:ln>
          </p:spPr>
          <p:txBody>
            <a:bodyPr wrap="none" anchor="ctr"/>
            <a:lstStyle/>
            <a:p>
              <a:endParaRPr lang="en-US"/>
            </a:p>
          </p:txBody>
        </p:sp>
        <p:sp>
          <p:nvSpPr>
            <p:cNvPr id="15406" name="Line 24"/>
            <p:cNvSpPr>
              <a:spLocks noChangeShapeType="1"/>
            </p:cNvSpPr>
            <p:nvPr/>
          </p:nvSpPr>
          <p:spPr bwMode="auto">
            <a:xfrm>
              <a:off x="1352" y="2053"/>
              <a:ext cx="376" cy="208"/>
            </a:xfrm>
            <a:prstGeom prst="line">
              <a:avLst/>
            </a:prstGeom>
            <a:noFill/>
            <a:ln w="28575">
              <a:solidFill>
                <a:srgbClr val="FF0000"/>
              </a:solidFill>
              <a:round/>
              <a:headEnd/>
              <a:tailEnd/>
            </a:ln>
          </p:spPr>
          <p:txBody>
            <a:bodyPr wrap="none" anchor="ctr"/>
            <a:lstStyle/>
            <a:p>
              <a:endParaRPr lang="en-US"/>
            </a:p>
          </p:txBody>
        </p:sp>
        <p:sp>
          <p:nvSpPr>
            <p:cNvPr id="15407" name="Line 25"/>
            <p:cNvSpPr>
              <a:spLocks noChangeShapeType="1"/>
            </p:cNvSpPr>
            <p:nvPr/>
          </p:nvSpPr>
          <p:spPr bwMode="auto">
            <a:xfrm flipH="1">
              <a:off x="1547" y="2256"/>
              <a:ext cx="176" cy="432"/>
            </a:xfrm>
            <a:prstGeom prst="line">
              <a:avLst/>
            </a:prstGeom>
            <a:noFill/>
            <a:ln w="28575">
              <a:solidFill>
                <a:srgbClr val="FF0000"/>
              </a:solidFill>
              <a:round/>
              <a:headEnd/>
              <a:tailEnd/>
            </a:ln>
          </p:spPr>
          <p:txBody>
            <a:bodyPr wrap="none" anchor="ctr"/>
            <a:lstStyle/>
            <a:p>
              <a:endParaRPr lang="en-US"/>
            </a:p>
          </p:txBody>
        </p:sp>
        <p:sp>
          <p:nvSpPr>
            <p:cNvPr id="15408" name="Line 26"/>
            <p:cNvSpPr>
              <a:spLocks noChangeShapeType="1"/>
            </p:cNvSpPr>
            <p:nvPr/>
          </p:nvSpPr>
          <p:spPr bwMode="auto">
            <a:xfrm>
              <a:off x="974" y="2687"/>
              <a:ext cx="568" cy="0"/>
            </a:xfrm>
            <a:prstGeom prst="line">
              <a:avLst/>
            </a:prstGeom>
            <a:noFill/>
            <a:ln w="28575">
              <a:solidFill>
                <a:srgbClr val="FF0000"/>
              </a:solidFill>
              <a:round/>
              <a:headEnd/>
              <a:tailEnd/>
            </a:ln>
          </p:spPr>
          <p:txBody>
            <a:bodyPr wrap="none" anchor="ctr"/>
            <a:lstStyle/>
            <a:p>
              <a:endParaRPr lang="en-US"/>
            </a:p>
          </p:txBody>
        </p:sp>
        <p:sp>
          <p:nvSpPr>
            <p:cNvPr id="15409" name="Text Box 28"/>
            <p:cNvSpPr txBox="1">
              <a:spLocks noChangeArrowheads="1"/>
            </p:cNvSpPr>
            <p:nvPr/>
          </p:nvSpPr>
          <p:spPr bwMode="auto">
            <a:xfrm>
              <a:off x="307" y="1720"/>
              <a:ext cx="10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HOCH</a:t>
              </a:r>
              <a:r>
                <a:rPr lang="en-US" sz="2800" b="1" baseline="-25000">
                  <a:solidFill>
                    <a:srgbClr val="000000"/>
                  </a:solidFill>
                  <a:latin typeface="Arial" charset="0"/>
                </a:rPr>
                <a:t>2</a:t>
              </a:r>
              <a:endParaRPr lang="en-US" sz="2800" b="1">
                <a:solidFill>
                  <a:srgbClr val="000000"/>
                </a:solidFill>
                <a:latin typeface="Arial" charset="0"/>
              </a:endParaRPr>
            </a:p>
          </p:txBody>
        </p:sp>
        <p:sp>
          <p:nvSpPr>
            <p:cNvPr id="15410" name="Text Box 29"/>
            <p:cNvSpPr txBox="1">
              <a:spLocks noChangeArrowheads="1"/>
            </p:cNvSpPr>
            <p:nvPr/>
          </p:nvSpPr>
          <p:spPr bwMode="auto">
            <a:xfrm>
              <a:off x="691" y="1613"/>
              <a:ext cx="324" cy="192"/>
            </a:xfrm>
            <a:prstGeom prst="rect">
              <a:avLst/>
            </a:prstGeom>
            <a:noFill/>
            <a:ln w="9525">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5’</a:t>
              </a:r>
            </a:p>
          </p:txBody>
        </p:sp>
        <p:sp>
          <p:nvSpPr>
            <p:cNvPr id="15411" name="Text Box 30"/>
            <p:cNvSpPr txBox="1">
              <a:spLocks noChangeArrowheads="1"/>
            </p:cNvSpPr>
            <p:nvPr/>
          </p:nvSpPr>
          <p:spPr bwMode="auto">
            <a:xfrm>
              <a:off x="1491" y="2205"/>
              <a:ext cx="324" cy="192"/>
            </a:xfrm>
            <a:prstGeom prst="rect">
              <a:avLst/>
            </a:prstGeom>
            <a:noFill/>
            <a:ln w="9525">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1’</a:t>
              </a:r>
            </a:p>
          </p:txBody>
        </p:sp>
        <p:sp>
          <p:nvSpPr>
            <p:cNvPr id="15412" name="Text Box 31"/>
            <p:cNvSpPr txBox="1">
              <a:spLocks noChangeArrowheads="1"/>
            </p:cNvSpPr>
            <p:nvPr/>
          </p:nvSpPr>
          <p:spPr bwMode="auto">
            <a:xfrm>
              <a:off x="811" y="2189"/>
              <a:ext cx="324" cy="192"/>
            </a:xfrm>
            <a:prstGeom prst="rect">
              <a:avLst/>
            </a:prstGeom>
            <a:noFill/>
            <a:ln w="9525">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4’</a:t>
              </a:r>
            </a:p>
          </p:txBody>
        </p:sp>
        <p:sp>
          <p:nvSpPr>
            <p:cNvPr id="15413" name="Text Box 32"/>
            <p:cNvSpPr txBox="1">
              <a:spLocks noChangeArrowheads="1"/>
            </p:cNvSpPr>
            <p:nvPr/>
          </p:nvSpPr>
          <p:spPr bwMode="auto">
            <a:xfrm>
              <a:off x="963" y="2485"/>
              <a:ext cx="324" cy="192"/>
            </a:xfrm>
            <a:prstGeom prst="rect">
              <a:avLst/>
            </a:prstGeom>
            <a:noFill/>
            <a:ln w="9525">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3’</a:t>
              </a:r>
            </a:p>
          </p:txBody>
        </p:sp>
        <p:sp>
          <p:nvSpPr>
            <p:cNvPr id="15414" name="Text Box 33"/>
            <p:cNvSpPr txBox="1">
              <a:spLocks noChangeArrowheads="1"/>
            </p:cNvSpPr>
            <p:nvPr/>
          </p:nvSpPr>
          <p:spPr bwMode="auto">
            <a:xfrm>
              <a:off x="1347" y="2485"/>
              <a:ext cx="324" cy="192"/>
            </a:xfrm>
            <a:prstGeom prst="rect">
              <a:avLst/>
            </a:prstGeom>
            <a:noFill/>
            <a:ln w="9525">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2’</a:t>
              </a:r>
            </a:p>
          </p:txBody>
        </p:sp>
      </p:grpSp>
      <p:grpSp>
        <p:nvGrpSpPr>
          <p:cNvPr id="3" name="Group 87"/>
          <p:cNvGrpSpPr>
            <a:grpSpLocks/>
          </p:cNvGrpSpPr>
          <p:nvPr/>
        </p:nvGrpSpPr>
        <p:grpSpPr bwMode="auto">
          <a:xfrm>
            <a:off x="5262563" y="1397000"/>
            <a:ext cx="2863850" cy="2155825"/>
            <a:chOff x="3315" y="880"/>
            <a:chExt cx="1804" cy="1358"/>
          </a:xfrm>
        </p:grpSpPr>
        <p:sp>
          <p:nvSpPr>
            <p:cNvPr id="15387" name="Text Box 34"/>
            <p:cNvSpPr txBox="1">
              <a:spLocks noChangeArrowheads="1"/>
            </p:cNvSpPr>
            <p:nvPr/>
          </p:nvSpPr>
          <p:spPr bwMode="auto">
            <a:xfrm>
              <a:off x="4110" y="1009"/>
              <a:ext cx="222"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15388" name="Line 35"/>
            <p:cNvSpPr>
              <a:spLocks noChangeShapeType="1"/>
            </p:cNvSpPr>
            <p:nvPr/>
          </p:nvSpPr>
          <p:spPr bwMode="auto">
            <a:xfrm>
              <a:off x="3787" y="1184"/>
              <a:ext cx="0" cy="470"/>
            </a:xfrm>
            <a:prstGeom prst="line">
              <a:avLst/>
            </a:prstGeom>
            <a:noFill/>
            <a:ln w="28575">
              <a:solidFill>
                <a:srgbClr val="FF0000"/>
              </a:solidFill>
              <a:round/>
              <a:headEnd/>
              <a:tailEnd/>
            </a:ln>
          </p:spPr>
          <p:txBody>
            <a:bodyPr wrap="none" anchor="ctr"/>
            <a:lstStyle/>
            <a:p>
              <a:endParaRPr lang="en-US"/>
            </a:p>
          </p:txBody>
        </p:sp>
        <p:sp>
          <p:nvSpPr>
            <p:cNvPr id="15389" name="Line 36"/>
            <p:cNvSpPr>
              <a:spLocks noChangeShapeType="1"/>
            </p:cNvSpPr>
            <p:nvPr/>
          </p:nvSpPr>
          <p:spPr bwMode="auto">
            <a:xfrm flipH="1">
              <a:off x="3787" y="1206"/>
              <a:ext cx="359" cy="198"/>
            </a:xfrm>
            <a:prstGeom prst="line">
              <a:avLst/>
            </a:prstGeom>
            <a:noFill/>
            <a:ln w="28575">
              <a:solidFill>
                <a:srgbClr val="FF0000"/>
              </a:solidFill>
              <a:round/>
              <a:headEnd/>
              <a:tailEnd/>
            </a:ln>
          </p:spPr>
          <p:txBody>
            <a:bodyPr wrap="none" anchor="ctr"/>
            <a:lstStyle/>
            <a:p>
              <a:endParaRPr lang="en-US"/>
            </a:p>
          </p:txBody>
        </p:sp>
        <p:sp>
          <p:nvSpPr>
            <p:cNvPr id="15390" name="Line 37"/>
            <p:cNvSpPr>
              <a:spLocks noChangeShapeType="1"/>
            </p:cNvSpPr>
            <p:nvPr/>
          </p:nvSpPr>
          <p:spPr bwMode="auto">
            <a:xfrm>
              <a:off x="3787" y="1404"/>
              <a:ext cx="180" cy="410"/>
            </a:xfrm>
            <a:prstGeom prst="line">
              <a:avLst/>
            </a:prstGeom>
            <a:noFill/>
            <a:ln w="28575">
              <a:solidFill>
                <a:srgbClr val="FF0000"/>
              </a:solidFill>
              <a:round/>
              <a:headEnd/>
              <a:tailEnd/>
            </a:ln>
          </p:spPr>
          <p:txBody>
            <a:bodyPr wrap="none" anchor="ctr"/>
            <a:lstStyle/>
            <a:p>
              <a:endParaRPr lang="en-US"/>
            </a:p>
          </p:txBody>
        </p:sp>
        <p:sp>
          <p:nvSpPr>
            <p:cNvPr id="15391" name="Line 38"/>
            <p:cNvSpPr>
              <a:spLocks noChangeShapeType="1"/>
            </p:cNvSpPr>
            <p:nvPr/>
          </p:nvSpPr>
          <p:spPr bwMode="auto">
            <a:xfrm>
              <a:off x="4341" y="1211"/>
              <a:ext cx="366" cy="198"/>
            </a:xfrm>
            <a:prstGeom prst="line">
              <a:avLst/>
            </a:prstGeom>
            <a:noFill/>
            <a:ln w="28575">
              <a:solidFill>
                <a:srgbClr val="FF0000"/>
              </a:solidFill>
              <a:round/>
              <a:headEnd/>
              <a:tailEnd/>
            </a:ln>
          </p:spPr>
          <p:txBody>
            <a:bodyPr wrap="none" anchor="ctr"/>
            <a:lstStyle/>
            <a:p>
              <a:endParaRPr lang="en-US"/>
            </a:p>
          </p:txBody>
        </p:sp>
        <p:sp>
          <p:nvSpPr>
            <p:cNvPr id="15392" name="Line 39"/>
            <p:cNvSpPr>
              <a:spLocks noChangeShapeType="1"/>
            </p:cNvSpPr>
            <p:nvPr/>
          </p:nvSpPr>
          <p:spPr bwMode="auto">
            <a:xfrm flipH="1">
              <a:off x="4531" y="1404"/>
              <a:ext cx="171" cy="410"/>
            </a:xfrm>
            <a:prstGeom prst="line">
              <a:avLst/>
            </a:prstGeom>
            <a:noFill/>
            <a:ln w="28575">
              <a:solidFill>
                <a:srgbClr val="FF0000"/>
              </a:solidFill>
              <a:round/>
              <a:headEnd/>
              <a:tailEnd/>
            </a:ln>
          </p:spPr>
          <p:txBody>
            <a:bodyPr wrap="none" anchor="ctr"/>
            <a:lstStyle/>
            <a:p>
              <a:endParaRPr lang="en-US"/>
            </a:p>
          </p:txBody>
        </p:sp>
        <p:sp>
          <p:nvSpPr>
            <p:cNvPr id="15393" name="Line 40"/>
            <p:cNvSpPr>
              <a:spLocks noChangeShapeType="1"/>
            </p:cNvSpPr>
            <p:nvPr/>
          </p:nvSpPr>
          <p:spPr bwMode="auto">
            <a:xfrm>
              <a:off x="3973" y="1799"/>
              <a:ext cx="553" cy="0"/>
            </a:xfrm>
            <a:prstGeom prst="line">
              <a:avLst/>
            </a:prstGeom>
            <a:noFill/>
            <a:ln w="28575">
              <a:solidFill>
                <a:srgbClr val="FF0000"/>
              </a:solidFill>
              <a:round/>
              <a:headEnd/>
              <a:tailEnd/>
            </a:ln>
          </p:spPr>
          <p:txBody>
            <a:bodyPr wrap="none" anchor="ctr"/>
            <a:lstStyle/>
            <a:p>
              <a:endParaRPr lang="en-US"/>
            </a:p>
          </p:txBody>
        </p:sp>
        <p:sp>
          <p:nvSpPr>
            <p:cNvPr id="15394" name="Text Box 41"/>
            <p:cNvSpPr txBox="1">
              <a:spLocks noChangeArrowheads="1"/>
            </p:cNvSpPr>
            <p:nvPr/>
          </p:nvSpPr>
          <p:spPr bwMode="auto">
            <a:xfrm>
              <a:off x="3315" y="903"/>
              <a:ext cx="90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HOCH</a:t>
              </a:r>
              <a:r>
                <a:rPr lang="en-US" sz="2000" b="1" baseline="-25000">
                  <a:solidFill>
                    <a:srgbClr val="000000"/>
                  </a:solidFill>
                  <a:latin typeface="Arial" charset="0"/>
                </a:rPr>
                <a:t>2</a:t>
              </a:r>
              <a:endParaRPr lang="en-US" sz="2000" b="1">
                <a:solidFill>
                  <a:srgbClr val="000000"/>
                </a:solidFill>
                <a:latin typeface="Arial" charset="0"/>
              </a:endParaRPr>
            </a:p>
          </p:txBody>
        </p:sp>
        <p:sp>
          <p:nvSpPr>
            <p:cNvPr id="15395" name="Line 48"/>
            <p:cNvSpPr>
              <a:spLocks noChangeShapeType="1"/>
            </p:cNvSpPr>
            <p:nvPr/>
          </p:nvSpPr>
          <p:spPr bwMode="auto">
            <a:xfrm>
              <a:off x="3967" y="1563"/>
              <a:ext cx="0" cy="471"/>
            </a:xfrm>
            <a:prstGeom prst="line">
              <a:avLst/>
            </a:prstGeom>
            <a:noFill/>
            <a:ln w="28575">
              <a:solidFill>
                <a:srgbClr val="FF0000"/>
              </a:solidFill>
              <a:round/>
              <a:headEnd/>
              <a:tailEnd/>
            </a:ln>
          </p:spPr>
          <p:txBody>
            <a:bodyPr wrap="none" anchor="ctr"/>
            <a:lstStyle/>
            <a:p>
              <a:endParaRPr lang="en-US"/>
            </a:p>
          </p:txBody>
        </p:sp>
        <p:sp>
          <p:nvSpPr>
            <p:cNvPr id="15396" name="Line 49"/>
            <p:cNvSpPr>
              <a:spLocks noChangeShapeType="1"/>
            </p:cNvSpPr>
            <p:nvPr/>
          </p:nvSpPr>
          <p:spPr bwMode="auto">
            <a:xfrm>
              <a:off x="4512" y="1563"/>
              <a:ext cx="0" cy="471"/>
            </a:xfrm>
            <a:prstGeom prst="line">
              <a:avLst/>
            </a:prstGeom>
            <a:noFill/>
            <a:ln w="28575">
              <a:solidFill>
                <a:srgbClr val="FF0000"/>
              </a:solidFill>
              <a:round/>
              <a:headEnd/>
              <a:tailEnd/>
            </a:ln>
          </p:spPr>
          <p:txBody>
            <a:bodyPr wrap="none" anchor="ctr"/>
            <a:lstStyle/>
            <a:p>
              <a:endParaRPr lang="en-US"/>
            </a:p>
          </p:txBody>
        </p:sp>
        <p:sp>
          <p:nvSpPr>
            <p:cNvPr id="15397" name="Line 50"/>
            <p:cNvSpPr>
              <a:spLocks noChangeShapeType="1"/>
            </p:cNvSpPr>
            <p:nvPr/>
          </p:nvSpPr>
          <p:spPr bwMode="auto">
            <a:xfrm>
              <a:off x="4699" y="1184"/>
              <a:ext cx="0" cy="470"/>
            </a:xfrm>
            <a:prstGeom prst="line">
              <a:avLst/>
            </a:prstGeom>
            <a:noFill/>
            <a:ln w="28575">
              <a:solidFill>
                <a:srgbClr val="FF0000"/>
              </a:solidFill>
              <a:round/>
              <a:headEnd/>
              <a:tailEnd/>
            </a:ln>
          </p:spPr>
          <p:txBody>
            <a:bodyPr wrap="none" anchor="ctr"/>
            <a:lstStyle/>
            <a:p>
              <a:endParaRPr lang="en-US"/>
            </a:p>
          </p:txBody>
        </p:sp>
        <p:sp>
          <p:nvSpPr>
            <p:cNvPr id="15398" name="Line 51"/>
            <p:cNvSpPr>
              <a:spLocks noChangeShapeType="1"/>
            </p:cNvSpPr>
            <p:nvPr/>
          </p:nvSpPr>
          <p:spPr bwMode="auto">
            <a:xfrm>
              <a:off x="3967" y="1571"/>
              <a:ext cx="0" cy="471"/>
            </a:xfrm>
            <a:prstGeom prst="line">
              <a:avLst/>
            </a:prstGeom>
            <a:noFill/>
            <a:ln w="28575">
              <a:solidFill>
                <a:srgbClr val="FF0000"/>
              </a:solidFill>
              <a:round/>
              <a:headEnd/>
              <a:tailEnd/>
            </a:ln>
          </p:spPr>
          <p:txBody>
            <a:bodyPr wrap="none" anchor="ctr"/>
            <a:lstStyle/>
            <a:p>
              <a:endParaRPr lang="en-US"/>
            </a:p>
          </p:txBody>
        </p:sp>
        <p:sp>
          <p:nvSpPr>
            <p:cNvPr id="15399" name="Text Box 56"/>
            <p:cNvSpPr txBox="1">
              <a:spLocks noChangeArrowheads="1"/>
            </p:cNvSpPr>
            <p:nvPr/>
          </p:nvSpPr>
          <p:spPr bwMode="auto">
            <a:xfrm>
              <a:off x="4562" y="880"/>
              <a:ext cx="557"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OH</a:t>
              </a:r>
            </a:p>
          </p:txBody>
        </p:sp>
        <p:sp>
          <p:nvSpPr>
            <p:cNvPr id="15400" name="Text Box 57"/>
            <p:cNvSpPr txBox="1">
              <a:spLocks noChangeArrowheads="1"/>
            </p:cNvSpPr>
            <p:nvPr/>
          </p:nvSpPr>
          <p:spPr bwMode="auto">
            <a:xfrm>
              <a:off x="4375" y="1988"/>
              <a:ext cx="557"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OH</a:t>
              </a:r>
            </a:p>
          </p:txBody>
        </p:sp>
        <p:sp>
          <p:nvSpPr>
            <p:cNvPr id="15401" name="Text Box 58"/>
            <p:cNvSpPr txBox="1">
              <a:spLocks noChangeArrowheads="1"/>
            </p:cNvSpPr>
            <p:nvPr/>
          </p:nvSpPr>
          <p:spPr bwMode="auto">
            <a:xfrm>
              <a:off x="3829" y="1988"/>
              <a:ext cx="557"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OH</a:t>
              </a:r>
            </a:p>
          </p:txBody>
        </p:sp>
      </p:grpSp>
      <p:grpSp>
        <p:nvGrpSpPr>
          <p:cNvPr id="4" name="Group 76"/>
          <p:cNvGrpSpPr>
            <a:grpSpLocks/>
          </p:cNvGrpSpPr>
          <p:nvPr/>
        </p:nvGrpSpPr>
        <p:grpSpPr bwMode="auto">
          <a:xfrm>
            <a:off x="5262563" y="4038600"/>
            <a:ext cx="2863850" cy="2278063"/>
            <a:chOff x="3315" y="2472"/>
            <a:chExt cx="1852" cy="1512"/>
          </a:xfrm>
        </p:grpSpPr>
        <p:sp>
          <p:nvSpPr>
            <p:cNvPr id="15372" name="Text Box 59"/>
            <p:cNvSpPr txBox="1">
              <a:spLocks noChangeArrowheads="1"/>
            </p:cNvSpPr>
            <p:nvPr/>
          </p:nvSpPr>
          <p:spPr bwMode="auto">
            <a:xfrm>
              <a:off x="4131" y="2608"/>
              <a:ext cx="228" cy="263"/>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15373" name="Line 60"/>
            <p:cNvSpPr>
              <a:spLocks noChangeShapeType="1"/>
            </p:cNvSpPr>
            <p:nvPr/>
          </p:nvSpPr>
          <p:spPr bwMode="auto">
            <a:xfrm>
              <a:off x="3800" y="2792"/>
              <a:ext cx="0" cy="496"/>
            </a:xfrm>
            <a:prstGeom prst="line">
              <a:avLst/>
            </a:prstGeom>
            <a:noFill/>
            <a:ln w="28575">
              <a:solidFill>
                <a:srgbClr val="FF0000"/>
              </a:solidFill>
              <a:round/>
              <a:headEnd/>
              <a:tailEnd/>
            </a:ln>
          </p:spPr>
          <p:txBody>
            <a:bodyPr wrap="none" anchor="ctr"/>
            <a:lstStyle/>
            <a:p>
              <a:endParaRPr lang="en-US"/>
            </a:p>
          </p:txBody>
        </p:sp>
        <p:sp>
          <p:nvSpPr>
            <p:cNvPr id="15374" name="Line 61"/>
            <p:cNvSpPr>
              <a:spLocks noChangeShapeType="1"/>
            </p:cNvSpPr>
            <p:nvPr/>
          </p:nvSpPr>
          <p:spPr bwMode="auto">
            <a:xfrm flipH="1">
              <a:off x="3800" y="2816"/>
              <a:ext cx="368" cy="208"/>
            </a:xfrm>
            <a:prstGeom prst="line">
              <a:avLst/>
            </a:prstGeom>
            <a:noFill/>
            <a:ln w="28575">
              <a:solidFill>
                <a:srgbClr val="FF0000"/>
              </a:solidFill>
              <a:round/>
              <a:headEnd/>
              <a:tailEnd/>
            </a:ln>
          </p:spPr>
          <p:txBody>
            <a:bodyPr wrap="none" anchor="ctr"/>
            <a:lstStyle/>
            <a:p>
              <a:endParaRPr lang="en-US"/>
            </a:p>
          </p:txBody>
        </p:sp>
        <p:sp>
          <p:nvSpPr>
            <p:cNvPr id="15375" name="Line 62"/>
            <p:cNvSpPr>
              <a:spLocks noChangeShapeType="1"/>
            </p:cNvSpPr>
            <p:nvPr/>
          </p:nvSpPr>
          <p:spPr bwMode="auto">
            <a:xfrm>
              <a:off x="3800" y="3024"/>
              <a:ext cx="184" cy="432"/>
            </a:xfrm>
            <a:prstGeom prst="line">
              <a:avLst/>
            </a:prstGeom>
            <a:noFill/>
            <a:ln w="28575">
              <a:solidFill>
                <a:srgbClr val="FF0000"/>
              </a:solidFill>
              <a:round/>
              <a:headEnd/>
              <a:tailEnd/>
            </a:ln>
          </p:spPr>
          <p:txBody>
            <a:bodyPr wrap="none" anchor="ctr"/>
            <a:lstStyle/>
            <a:p>
              <a:endParaRPr lang="en-US"/>
            </a:p>
          </p:txBody>
        </p:sp>
        <p:sp>
          <p:nvSpPr>
            <p:cNvPr id="15376" name="Line 63"/>
            <p:cNvSpPr>
              <a:spLocks noChangeShapeType="1"/>
            </p:cNvSpPr>
            <p:nvPr/>
          </p:nvSpPr>
          <p:spPr bwMode="auto">
            <a:xfrm>
              <a:off x="4368" y="2821"/>
              <a:ext cx="376" cy="208"/>
            </a:xfrm>
            <a:prstGeom prst="line">
              <a:avLst/>
            </a:prstGeom>
            <a:noFill/>
            <a:ln w="28575">
              <a:solidFill>
                <a:srgbClr val="FF0000"/>
              </a:solidFill>
              <a:round/>
              <a:headEnd/>
              <a:tailEnd/>
            </a:ln>
          </p:spPr>
          <p:txBody>
            <a:bodyPr wrap="none" anchor="ctr"/>
            <a:lstStyle/>
            <a:p>
              <a:endParaRPr lang="en-US"/>
            </a:p>
          </p:txBody>
        </p:sp>
        <p:sp>
          <p:nvSpPr>
            <p:cNvPr id="15377" name="Line 64"/>
            <p:cNvSpPr>
              <a:spLocks noChangeShapeType="1"/>
            </p:cNvSpPr>
            <p:nvPr/>
          </p:nvSpPr>
          <p:spPr bwMode="auto">
            <a:xfrm flipH="1">
              <a:off x="4563" y="3024"/>
              <a:ext cx="176" cy="432"/>
            </a:xfrm>
            <a:prstGeom prst="line">
              <a:avLst/>
            </a:prstGeom>
            <a:noFill/>
            <a:ln w="28575">
              <a:solidFill>
                <a:srgbClr val="FF0000"/>
              </a:solidFill>
              <a:round/>
              <a:headEnd/>
              <a:tailEnd/>
            </a:ln>
          </p:spPr>
          <p:txBody>
            <a:bodyPr wrap="none" anchor="ctr"/>
            <a:lstStyle/>
            <a:p>
              <a:endParaRPr lang="en-US"/>
            </a:p>
          </p:txBody>
        </p:sp>
        <p:sp>
          <p:nvSpPr>
            <p:cNvPr id="15378" name="Line 65"/>
            <p:cNvSpPr>
              <a:spLocks noChangeShapeType="1"/>
            </p:cNvSpPr>
            <p:nvPr/>
          </p:nvSpPr>
          <p:spPr bwMode="auto">
            <a:xfrm>
              <a:off x="3990" y="3440"/>
              <a:ext cx="568" cy="0"/>
            </a:xfrm>
            <a:prstGeom prst="line">
              <a:avLst/>
            </a:prstGeom>
            <a:noFill/>
            <a:ln w="28575">
              <a:solidFill>
                <a:srgbClr val="FF0000"/>
              </a:solidFill>
              <a:round/>
              <a:headEnd/>
              <a:tailEnd/>
            </a:ln>
          </p:spPr>
          <p:txBody>
            <a:bodyPr wrap="none" anchor="ctr"/>
            <a:lstStyle/>
            <a:p>
              <a:endParaRPr lang="en-US"/>
            </a:p>
          </p:txBody>
        </p:sp>
        <p:sp>
          <p:nvSpPr>
            <p:cNvPr id="15379" name="Text Box 66"/>
            <p:cNvSpPr txBox="1">
              <a:spLocks noChangeArrowheads="1"/>
            </p:cNvSpPr>
            <p:nvPr/>
          </p:nvSpPr>
          <p:spPr bwMode="auto">
            <a:xfrm>
              <a:off x="3315" y="2496"/>
              <a:ext cx="932" cy="264"/>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HOCH</a:t>
              </a:r>
              <a:r>
                <a:rPr lang="en-US" sz="2000" b="1" baseline="-25000">
                  <a:solidFill>
                    <a:srgbClr val="000000"/>
                  </a:solidFill>
                  <a:latin typeface="Arial" charset="0"/>
                </a:rPr>
                <a:t>2</a:t>
              </a:r>
              <a:endParaRPr lang="en-US" sz="2000" b="1">
                <a:solidFill>
                  <a:srgbClr val="000000"/>
                </a:solidFill>
                <a:latin typeface="Arial" charset="0"/>
              </a:endParaRPr>
            </a:p>
          </p:txBody>
        </p:sp>
        <p:sp>
          <p:nvSpPr>
            <p:cNvPr id="15380" name="Line 67"/>
            <p:cNvSpPr>
              <a:spLocks noChangeShapeType="1"/>
            </p:cNvSpPr>
            <p:nvPr/>
          </p:nvSpPr>
          <p:spPr bwMode="auto">
            <a:xfrm>
              <a:off x="3984" y="3192"/>
              <a:ext cx="0" cy="496"/>
            </a:xfrm>
            <a:prstGeom prst="line">
              <a:avLst/>
            </a:prstGeom>
            <a:noFill/>
            <a:ln w="28575">
              <a:solidFill>
                <a:srgbClr val="FF0000"/>
              </a:solidFill>
              <a:round/>
              <a:headEnd/>
              <a:tailEnd/>
            </a:ln>
          </p:spPr>
          <p:txBody>
            <a:bodyPr wrap="none" anchor="ctr"/>
            <a:lstStyle/>
            <a:p>
              <a:endParaRPr lang="en-US"/>
            </a:p>
          </p:txBody>
        </p:sp>
        <p:sp>
          <p:nvSpPr>
            <p:cNvPr id="15381" name="Line 68"/>
            <p:cNvSpPr>
              <a:spLocks noChangeShapeType="1"/>
            </p:cNvSpPr>
            <p:nvPr/>
          </p:nvSpPr>
          <p:spPr bwMode="auto">
            <a:xfrm>
              <a:off x="4544" y="3192"/>
              <a:ext cx="0" cy="496"/>
            </a:xfrm>
            <a:prstGeom prst="line">
              <a:avLst/>
            </a:prstGeom>
            <a:noFill/>
            <a:ln w="28575">
              <a:solidFill>
                <a:srgbClr val="FF0000"/>
              </a:solidFill>
              <a:round/>
              <a:headEnd/>
              <a:tailEnd/>
            </a:ln>
          </p:spPr>
          <p:txBody>
            <a:bodyPr wrap="none" anchor="ctr"/>
            <a:lstStyle/>
            <a:p>
              <a:endParaRPr lang="en-US"/>
            </a:p>
          </p:txBody>
        </p:sp>
        <p:sp>
          <p:nvSpPr>
            <p:cNvPr id="15382" name="Line 69"/>
            <p:cNvSpPr>
              <a:spLocks noChangeShapeType="1"/>
            </p:cNvSpPr>
            <p:nvPr/>
          </p:nvSpPr>
          <p:spPr bwMode="auto">
            <a:xfrm>
              <a:off x="4736" y="2792"/>
              <a:ext cx="0" cy="496"/>
            </a:xfrm>
            <a:prstGeom prst="line">
              <a:avLst/>
            </a:prstGeom>
            <a:noFill/>
            <a:ln w="28575">
              <a:solidFill>
                <a:srgbClr val="FF0000"/>
              </a:solidFill>
              <a:round/>
              <a:headEnd/>
              <a:tailEnd/>
            </a:ln>
          </p:spPr>
          <p:txBody>
            <a:bodyPr wrap="none" anchor="ctr"/>
            <a:lstStyle/>
            <a:p>
              <a:endParaRPr lang="en-US"/>
            </a:p>
          </p:txBody>
        </p:sp>
        <p:sp>
          <p:nvSpPr>
            <p:cNvPr id="15383" name="Line 70"/>
            <p:cNvSpPr>
              <a:spLocks noChangeShapeType="1"/>
            </p:cNvSpPr>
            <p:nvPr/>
          </p:nvSpPr>
          <p:spPr bwMode="auto">
            <a:xfrm>
              <a:off x="3984" y="3200"/>
              <a:ext cx="0" cy="496"/>
            </a:xfrm>
            <a:prstGeom prst="line">
              <a:avLst/>
            </a:prstGeom>
            <a:noFill/>
            <a:ln w="28575">
              <a:solidFill>
                <a:srgbClr val="FF0000"/>
              </a:solidFill>
              <a:round/>
              <a:headEnd/>
              <a:tailEnd/>
            </a:ln>
          </p:spPr>
          <p:txBody>
            <a:bodyPr wrap="none" anchor="ctr"/>
            <a:lstStyle/>
            <a:p>
              <a:endParaRPr lang="en-US"/>
            </a:p>
          </p:txBody>
        </p:sp>
        <p:sp>
          <p:nvSpPr>
            <p:cNvPr id="15384" name="Text Box 71"/>
            <p:cNvSpPr txBox="1">
              <a:spLocks noChangeArrowheads="1"/>
            </p:cNvSpPr>
            <p:nvPr/>
          </p:nvSpPr>
          <p:spPr bwMode="auto">
            <a:xfrm>
              <a:off x="4595" y="2472"/>
              <a:ext cx="572" cy="263"/>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OH</a:t>
              </a:r>
            </a:p>
          </p:txBody>
        </p:sp>
        <p:sp>
          <p:nvSpPr>
            <p:cNvPr id="15385" name="Text Box 72"/>
            <p:cNvSpPr txBox="1">
              <a:spLocks noChangeArrowheads="1"/>
            </p:cNvSpPr>
            <p:nvPr/>
          </p:nvSpPr>
          <p:spPr bwMode="auto">
            <a:xfrm>
              <a:off x="4403" y="3639"/>
              <a:ext cx="572" cy="345"/>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H</a:t>
              </a:r>
              <a:endParaRPr lang="en-US" sz="2000" b="1">
                <a:solidFill>
                  <a:srgbClr val="000000"/>
                </a:solidFill>
                <a:latin typeface="Arial" charset="0"/>
              </a:endParaRPr>
            </a:p>
          </p:txBody>
        </p:sp>
        <p:sp>
          <p:nvSpPr>
            <p:cNvPr id="15386" name="Text Box 73"/>
            <p:cNvSpPr txBox="1">
              <a:spLocks noChangeArrowheads="1"/>
            </p:cNvSpPr>
            <p:nvPr/>
          </p:nvSpPr>
          <p:spPr bwMode="auto">
            <a:xfrm>
              <a:off x="3843" y="3641"/>
              <a:ext cx="571" cy="263"/>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OH</a:t>
              </a:r>
            </a:p>
          </p:txBody>
        </p:sp>
      </p:grpSp>
      <p:sp>
        <p:nvSpPr>
          <p:cNvPr id="7245" name="Rectangle 77"/>
          <p:cNvSpPr>
            <a:spLocks noChangeArrowheads="1"/>
          </p:cNvSpPr>
          <p:nvPr/>
        </p:nvSpPr>
        <p:spPr bwMode="auto">
          <a:xfrm>
            <a:off x="3898900" y="2027238"/>
            <a:ext cx="1320800" cy="457200"/>
          </a:xfrm>
          <a:prstGeom prst="rect">
            <a:avLst/>
          </a:prstGeom>
          <a:noFill/>
          <a:ln w="9525">
            <a:noFill/>
            <a:miter lim="800000"/>
            <a:headEnd/>
            <a:tailEnd/>
          </a:ln>
        </p:spPr>
        <p:txBody>
          <a:bodyPr>
            <a:spAutoFit/>
          </a:bodyPr>
          <a:lstStyle/>
          <a:p>
            <a:pPr algn="l" rtl="0" eaLnBrk="0" hangingPunct="0"/>
            <a:r>
              <a:rPr lang="en-US" sz="2400" b="1" i="1" u="sng">
                <a:solidFill>
                  <a:srgbClr val="000000"/>
                </a:solidFill>
                <a:latin typeface="Arial" charset="0"/>
              </a:rPr>
              <a:t>Ribose</a:t>
            </a:r>
            <a:endParaRPr lang="en-US" sz="2400" b="1" u="sng">
              <a:solidFill>
                <a:srgbClr val="000000"/>
              </a:solidFill>
              <a:latin typeface="Arial" charset="0"/>
            </a:endParaRPr>
          </a:p>
        </p:txBody>
      </p:sp>
      <p:sp>
        <p:nvSpPr>
          <p:cNvPr id="7246" name="Rectangle 78"/>
          <p:cNvSpPr>
            <a:spLocks noChangeArrowheads="1"/>
          </p:cNvSpPr>
          <p:nvPr/>
        </p:nvSpPr>
        <p:spPr bwMode="auto">
          <a:xfrm>
            <a:off x="3898900" y="5392738"/>
            <a:ext cx="2108200" cy="457200"/>
          </a:xfrm>
          <a:prstGeom prst="rect">
            <a:avLst/>
          </a:prstGeom>
          <a:noFill/>
          <a:ln w="9525">
            <a:noFill/>
            <a:miter lim="800000"/>
            <a:headEnd/>
            <a:tailEnd/>
          </a:ln>
        </p:spPr>
        <p:txBody>
          <a:bodyPr>
            <a:spAutoFit/>
          </a:bodyPr>
          <a:lstStyle/>
          <a:p>
            <a:pPr algn="l" rtl="0" eaLnBrk="0" hangingPunct="0"/>
            <a:r>
              <a:rPr lang="en-US" sz="2400" b="1" i="1" u="sng">
                <a:solidFill>
                  <a:srgbClr val="000000"/>
                </a:solidFill>
                <a:latin typeface="Arial" charset="0"/>
              </a:rPr>
              <a:t>Deoxyribose</a:t>
            </a:r>
          </a:p>
        </p:txBody>
      </p:sp>
      <p:sp>
        <p:nvSpPr>
          <p:cNvPr id="7247" name="AutoShape 79"/>
          <p:cNvSpPr>
            <a:spLocks noChangeArrowheads="1"/>
          </p:cNvSpPr>
          <p:nvPr/>
        </p:nvSpPr>
        <p:spPr bwMode="auto">
          <a:xfrm rot="-1126478">
            <a:off x="3111500" y="2857500"/>
            <a:ext cx="2552700" cy="215900"/>
          </a:xfrm>
          <a:custGeom>
            <a:avLst/>
            <a:gdLst>
              <a:gd name="T0" fmla="*/ 1914525 w 21600"/>
              <a:gd name="T1" fmla="*/ 0 h 21600"/>
              <a:gd name="T2" fmla="*/ 0 w 21600"/>
              <a:gd name="T3" fmla="*/ 107950 h 21600"/>
              <a:gd name="T4" fmla="*/ 1914525 w 21600"/>
              <a:gd name="T5" fmla="*/ 215900 h 21600"/>
              <a:gd name="T6" fmla="*/ 25527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rgbClr val="FF0000"/>
              </a:gs>
            </a:gsLst>
            <a:lin ang="0" scaled="1"/>
          </a:gradFill>
          <a:ln w="9525">
            <a:solidFill>
              <a:schemeClr val="tx1"/>
            </a:solidFill>
            <a:miter lim="800000"/>
            <a:headEnd/>
            <a:tailEnd/>
          </a:ln>
        </p:spPr>
        <p:txBody>
          <a:bodyPr wrap="none" anchor="ctr"/>
          <a:lstStyle/>
          <a:p>
            <a:endParaRPr lang="en-US"/>
          </a:p>
        </p:txBody>
      </p:sp>
      <p:sp>
        <p:nvSpPr>
          <p:cNvPr id="7249" name="AutoShape 81"/>
          <p:cNvSpPr>
            <a:spLocks noChangeArrowheads="1"/>
          </p:cNvSpPr>
          <p:nvPr/>
        </p:nvSpPr>
        <p:spPr bwMode="auto">
          <a:xfrm rot="1126478" flipV="1">
            <a:off x="3111500" y="4381500"/>
            <a:ext cx="2552700" cy="215900"/>
          </a:xfrm>
          <a:custGeom>
            <a:avLst/>
            <a:gdLst>
              <a:gd name="T0" fmla="*/ 1914525 w 21600"/>
              <a:gd name="T1" fmla="*/ 0 h 21600"/>
              <a:gd name="T2" fmla="*/ 0 w 21600"/>
              <a:gd name="T3" fmla="*/ 107950 h 21600"/>
              <a:gd name="T4" fmla="*/ 1914525 w 21600"/>
              <a:gd name="T5" fmla="*/ 215900 h 21600"/>
              <a:gd name="T6" fmla="*/ 25527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rgbClr val="FF0000"/>
              </a:gs>
            </a:gsLst>
            <a:lin ang="0" scaled="1"/>
          </a:gradFill>
          <a:ln w="9525">
            <a:solidFill>
              <a:schemeClr val="tx1"/>
            </a:solidFill>
            <a:miter lim="800000"/>
            <a:headEnd/>
            <a:tailEnd/>
          </a:ln>
        </p:spPr>
        <p:txBody>
          <a:bodyPr wrap="none" anchor="ctr"/>
          <a:lstStyle/>
          <a:p>
            <a:endParaRPr lang="en-US"/>
          </a:p>
        </p:txBody>
      </p:sp>
      <p:sp>
        <p:nvSpPr>
          <p:cNvPr id="7251" name="Rectangle 83"/>
          <p:cNvSpPr>
            <a:spLocks noChangeArrowheads="1"/>
          </p:cNvSpPr>
          <p:nvPr/>
        </p:nvSpPr>
        <p:spPr bwMode="auto">
          <a:xfrm>
            <a:off x="254000" y="1811338"/>
            <a:ext cx="2552700" cy="701675"/>
          </a:xfrm>
          <a:prstGeom prst="rect">
            <a:avLst/>
          </a:prstGeom>
          <a:noFill/>
          <a:ln w="9525">
            <a:noFill/>
            <a:miter lim="800000"/>
            <a:headEnd/>
            <a:tailEnd/>
          </a:ln>
        </p:spPr>
        <p:txBody>
          <a:bodyPr>
            <a:spAutoFit/>
          </a:bodyPr>
          <a:lstStyle/>
          <a:p>
            <a:pPr algn="l" rtl="0" eaLnBrk="0" hangingPunct="0"/>
            <a:r>
              <a:rPr lang="en-US" sz="2000" b="1">
                <a:solidFill>
                  <a:srgbClr val="000000"/>
                </a:solidFill>
                <a:latin typeface="Arial" charset="0"/>
              </a:rPr>
              <a:t>Generic Ribose Structure</a:t>
            </a:r>
            <a:endParaRPr lang="en-US" sz="2400" b="1" u="sng">
              <a:solidFill>
                <a:srgbClr val="000000"/>
              </a:solidFill>
              <a:latin typeface="Arial" charset="0"/>
            </a:endParaRPr>
          </a:p>
        </p:txBody>
      </p:sp>
      <p:sp>
        <p:nvSpPr>
          <p:cNvPr id="7252" name="Text Box 84"/>
          <p:cNvSpPr txBox="1">
            <a:spLocks noChangeArrowheads="1"/>
          </p:cNvSpPr>
          <p:nvPr/>
        </p:nvSpPr>
        <p:spPr bwMode="auto">
          <a:xfrm>
            <a:off x="228600" y="4926013"/>
            <a:ext cx="3384550" cy="517525"/>
          </a:xfrm>
          <a:prstGeom prst="rect">
            <a:avLst/>
          </a:prstGeom>
          <a:noFill/>
          <a:ln w="9525">
            <a:noFill/>
            <a:miter lim="800000"/>
            <a:headEnd/>
            <a:tailEnd/>
          </a:ln>
        </p:spPr>
        <p:txBody>
          <a:bodyPr>
            <a:spAutoFit/>
          </a:bodyPr>
          <a:lstStyle/>
          <a:p>
            <a:pPr algn="l" rtl="0" eaLnBrk="0" hangingPunct="0">
              <a:spcBef>
                <a:spcPct val="50000"/>
              </a:spcBef>
            </a:pPr>
            <a:r>
              <a:rPr lang="en-US" sz="1400" b="1">
                <a:solidFill>
                  <a:srgbClr val="000000"/>
                </a:solidFill>
                <a:latin typeface="Times" pitchFamily="1" charset="0"/>
              </a:rPr>
              <a:t>N.B. Carbons are given numberings as a prime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251"/>
                                        </p:tgtEl>
                                        <p:attrNameLst>
                                          <p:attrName>style.visibility</p:attrName>
                                        </p:attrNameLst>
                                      </p:cBhvr>
                                      <p:to>
                                        <p:strVal val="visible"/>
                                      </p:to>
                                    </p:set>
                                    <p:anim calcmode="lin" valueType="num">
                                      <p:cBhvr>
                                        <p:cTn id="7" dur="500" fill="hold"/>
                                        <p:tgtEl>
                                          <p:spTgt spid="7251"/>
                                        </p:tgtEl>
                                        <p:attrNameLst>
                                          <p:attrName>ppt_w</p:attrName>
                                        </p:attrNameLst>
                                      </p:cBhvr>
                                      <p:tavLst>
                                        <p:tav tm="0">
                                          <p:val>
                                            <p:fltVal val="0"/>
                                          </p:val>
                                        </p:tav>
                                        <p:tav tm="100000">
                                          <p:val>
                                            <p:strVal val="#ppt_w"/>
                                          </p:val>
                                        </p:tav>
                                      </p:tavLst>
                                    </p:anim>
                                    <p:anim calcmode="lin" valueType="num">
                                      <p:cBhvr>
                                        <p:cTn id="8" dur="500" fill="hold"/>
                                        <p:tgtEl>
                                          <p:spTgt spid="7251"/>
                                        </p:tgtEl>
                                        <p:attrNameLst>
                                          <p:attrName>ppt_h</p:attrName>
                                        </p:attrNameLst>
                                      </p:cBhvr>
                                      <p:tavLst>
                                        <p:tav tm="0">
                                          <p:val>
                                            <p:fltVal val="0"/>
                                          </p:val>
                                        </p:tav>
                                        <p:tav tm="100000">
                                          <p:val>
                                            <p:strVal val="#ppt_h"/>
                                          </p:val>
                                        </p:tav>
                                      </p:tavLst>
                                    </p:anim>
                                    <p:anim calcmode="lin" valueType="num">
                                      <p:cBhvr>
                                        <p:cTn id="9" dur="500" fill="hold"/>
                                        <p:tgtEl>
                                          <p:spTgt spid="7251"/>
                                        </p:tgtEl>
                                        <p:attrNameLst>
                                          <p:attrName>ppt_x</p:attrName>
                                        </p:attrNameLst>
                                      </p:cBhvr>
                                      <p:tavLst>
                                        <p:tav tm="0">
                                          <p:val>
                                            <p:fltVal val="0.5"/>
                                          </p:val>
                                        </p:tav>
                                        <p:tav tm="100000">
                                          <p:val>
                                            <p:strVal val="#ppt_x"/>
                                          </p:val>
                                        </p:tav>
                                      </p:tavLst>
                                    </p:anim>
                                    <p:anim calcmode="lin" valueType="num">
                                      <p:cBhvr>
                                        <p:cTn id="10" dur="500" fill="hold"/>
                                        <p:tgtEl>
                                          <p:spTgt spid="725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252"/>
                                        </p:tgtEl>
                                        <p:attrNameLst>
                                          <p:attrName>style.visibility</p:attrName>
                                        </p:attrNameLst>
                                      </p:cBhvr>
                                      <p:to>
                                        <p:strVal val="visible"/>
                                      </p:to>
                                    </p:set>
                                    <p:animEffect transition="in" filter="wipe(left)">
                                      <p:cBhvr>
                                        <p:cTn id="23" dur="500"/>
                                        <p:tgtEl>
                                          <p:spTgt spid="72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247"/>
                                        </p:tgtEl>
                                        <p:attrNameLst>
                                          <p:attrName>style.visibility</p:attrName>
                                        </p:attrNameLst>
                                      </p:cBhvr>
                                      <p:to>
                                        <p:strVal val="visible"/>
                                      </p:to>
                                    </p:set>
                                    <p:animEffect transition="in" filter="wipe(left)">
                                      <p:cBhvr>
                                        <p:cTn id="28" dur="500"/>
                                        <p:tgtEl>
                                          <p:spTgt spid="7247"/>
                                        </p:tgtEl>
                                      </p:cBhvr>
                                    </p:animEffect>
                                  </p:childTnLst>
                                </p:cTn>
                              </p:par>
                            </p:childTnLst>
                          </p:cTn>
                        </p:par>
                        <p:par>
                          <p:cTn id="29" fill="hold">
                            <p:stCondLst>
                              <p:cond delay="500"/>
                            </p:stCondLst>
                            <p:childTnLst>
                              <p:par>
                                <p:cTn id="30" presetID="23" presetClass="entr" presetSubtype="528" fill="hold" grpId="0" nodeType="afterEffect">
                                  <p:stCondLst>
                                    <p:cond delay="0"/>
                                  </p:stCondLst>
                                  <p:childTnLst>
                                    <p:set>
                                      <p:cBhvr>
                                        <p:cTn id="31" dur="1" fill="hold">
                                          <p:stCondLst>
                                            <p:cond delay="0"/>
                                          </p:stCondLst>
                                        </p:cTn>
                                        <p:tgtEl>
                                          <p:spTgt spid="7245"/>
                                        </p:tgtEl>
                                        <p:attrNameLst>
                                          <p:attrName>style.visibility</p:attrName>
                                        </p:attrNameLst>
                                      </p:cBhvr>
                                      <p:to>
                                        <p:strVal val="visible"/>
                                      </p:to>
                                    </p:set>
                                    <p:anim calcmode="lin" valueType="num">
                                      <p:cBhvr>
                                        <p:cTn id="32" dur="500" fill="hold"/>
                                        <p:tgtEl>
                                          <p:spTgt spid="7245"/>
                                        </p:tgtEl>
                                        <p:attrNameLst>
                                          <p:attrName>ppt_w</p:attrName>
                                        </p:attrNameLst>
                                      </p:cBhvr>
                                      <p:tavLst>
                                        <p:tav tm="0">
                                          <p:val>
                                            <p:fltVal val="0"/>
                                          </p:val>
                                        </p:tav>
                                        <p:tav tm="100000">
                                          <p:val>
                                            <p:strVal val="#ppt_w"/>
                                          </p:val>
                                        </p:tav>
                                      </p:tavLst>
                                    </p:anim>
                                    <p:anim calcmode="lin" valueType="num">
                                      <p:cBhvr>
                                        <p:cTn id="33" dur="500" fill="hold"/>
                                        <p:tgtEl>
                                          <p:spTgt spid="7245"/>
                                        </p:tgtEl>
                                        <p:attrNameLst>
                                          <p:attrName>ppt_h</p:attrName>
                                        </p:attrNameLst>
                                      </p:cBhvr>
                                      <p:tavLst>
                                        <p:tav tm="0">
                                          <p:val>
                                            <p:fltVal val="0"/>
                                          </p:val>
                                        </p:tav>
                                        <p:tav tm="100000">
                                          <p:val>
                                            <p:strVal val="#ppt_h"/>
                                          </p:val>
                                        </p:tav>
                                      </p:tavLst>
                                    </p:anim>
                                    <p:anim calcmode="lin" valueType="num">
                                      <p:cBhvr>
                                        <p:cTn id="34" dur="500" fill="hold"/>
                                        <p:tgtEl>
                                          <p:spTgt spid="7245"/>
                                        </p:tgtEl>
                                        <p:attrNameLst>
                                          <p:attrName>ppt_x</p:attrName>
                                        </p:attrNameLst>
                                      </p:cBhvr>
                                      <p:tavLst>
                                        <p:tav tm="0">
                                          <p:val>
                                            <p:fltVal val="0.5"/>
                                          </p:val>
                                        </p:tav>
                                        <p:tav tm="100000">
                                          <p:val>
                                            <p:strVal val="#ppt_x"/>
                                          </p:val>
                                        </p:tav>
                                      </p:tavLst>
                                    </p:anim>
                                    <p:anim calcmode="lin" valueType="num">
                                      <p:cBhvr>
                                        <p:cTn id="35" dur="500" fill="hold"/>
                                        <p:tgtEl>
                                          <p:spTgt spid="7245"/>
                                        </p:tgtEl>
                                        <p:attrNameLst>
                                          <p:attrName>ppt_y</p:attrName>
                                        </p:attrNameLst>
                                      </p:cBhvr>
                                      <p:tavLst>
                                        <p:tav tm="0">
                                          <p:val>
                                            <p:fltVal val="0.5"/>
                                          </p:val>
                                        </p:tav>
                                        <p:tav tm="100000">
                                          <p:val>
                                            <p:strVal val="#ppt_y"/>
                                          </p:val>
                                        </p:tav>
                                      </p:tavLst>
                                    </p:anim>
                                  </p:childTnLst>
                                </p:cTn>
                              </p:par>
                            </p:childTnLst>
                          </p:cTn>
                        </p:par>
                        <p:par>
                          <p:cTn id="36" fill="hold">
                            <p:stCondLst>
                              <p:cond delay="1000"/>
                            </p:stCondLst>
                            <p:childTnLst>
                              <p:par>
                                <p:cTn id="37" presetID="15"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249"/>
                                        </p:tgtEl>
                                        <p:attrNameLst>
                                          <p:attrName>style.visibility</p:attrName>
                                        </p:attrNameLst>
                                      </p:cBhvr>
                                      <p:to>
                                        <p:strVal val="visible"/>
                                      </p:to>
                                    </p:set>
                                    <p:animEffect transition="in" filter="wipe(left)">
                                      <p:cBhvr>
                                        <p:cTn id="47" dur="500"/>
                                        <p:tgtEl>
                                          <p:spTgt spid="7249"/>
                                        </p:tgtEl>
                                      </p:cBhvr>
                                    </p:animEffect>
                                  </p:childTnLst>
                                </p:cTn>
                              </p:par>
                            </p:childTnLst>
                          </p:cTn>
                        </p:par>
                        <p:par>
                          <p:cTn id="48" fill="hold">
                            <p:stCondLst>
                              <p:cond delay="500"/>
                            </p:stCondLst>
                            <p:childTnLst>
                              <p:par>
                                <p:cTn id="49" presetID="23" presetClass="entr" presetSubtype="528" fill="hold" grpId="0" nodeType="afterEffect">
                                  <p:stCondLst>
                                    <p:cond delay="0"/>
                                  </p:stCondLst>
                                  <p:childTnLst>
                                    <p:set>
                                      <p:cBhvr>
                                        <p:cTn id="50" dur="1" fill="hold">
                                          <p:stCondLst>
                                            <p:cond delay="0"/>
                                          </p:stCondLst>
                                        </p:cTn>
                                        <p:tgtEl>
                                          <p:spTgt spid="7246"/>
                                        </p:tgtEl>
                                        <p:attrNameLst>
                                          <p:attrName>style.visibility</p:attrName>
                                        </p:attrNameLst>
                                      </p:cBhvr>
                                      <p:to>
                                        <p:strVal val="visible"/>
                                      </p:to>
                                    </p:set>
                                    <p:anim calcmode="lin" valueType="num">
                                      <p:cBhvr>
                                        <p:cTn id="51" dur="500" fill="hold"/>
                                        <p:tgtEl>
                                          <p:spTgt spid="7246"/>
                                        </p:tgtEl>
                                        <p:attrNameLst>
                                          <p:attrName>ppt_w</p:attrName>
                                        </p:attrNameLst>
                                      </p:cBhvr>
                                      <p:tavLst>
                                        <p:tav tm="0">
                                          <p:val>
                                            <p:fltVal val="0"/>
                                          </p:val>
                                        </p:tav>
                                        <p:tav tm="100000">
                                          <p:val>
                                            <p:strVal val="#ppt_w"/>
                                          </p:val>
                                        </p:tav>
                                      </p:tavLst>
                                    </p:anim>
                                    <p:anim calcmode="lin" valueType="num">
                                      <p:cBhvr>
                                        <p:cTn id="52" dur="500" fill="hold"/>
                                        <p:tgtEl>
                                          <p:spTgt spid="7246"/>
                                        </p:tgtEl>
                                        <p:attrNameLst>
                                          <p:attrName>ppt_h</p:attrName>
                                        </p:attrNameLst>
                                      </p:cBhvr>
                                      <p:tavLst>
                                        <p:tav tm="0">
                                          <p:val>
                                            <p:fltVal val="0"/>
                                          </p:val>
                                        </p:tav>
                                        <p:tav tm="100000">
                                          <p:val>
                                            <p:strVal val="#ppt_h"/>
                                          </p:val>
                                        </p:tav>
                                      </p:tavLst>
                                    </p:anim>
                                    <p:anim calcmode="lin" valueType="num">
                                      <p:cBhvr>
                                        <p:cTn id="53" dur="500" fill="hold"/>
                                        <p:tgtEl>
                                          <p:spTgt spid="7246"/>
                                        </p:tgtEl>
                                        <p:attrNameLst>
                                          <p:attrName>ppt_x</p:attrName>
                                        </p:attrNameLst>
                                      </p:cBhvr>
                                      <p:tavLst>
                                        <p:tav tm="0">
                                          <p:val>
                                            <p:fltVal val="0.5"/>
                                          </p:val>
                                        </p:tav>
                                        <p:tav tm="100000">
                                          <p:val>
                                            <p:strVal val="#ppt_x"/>
                                          </p:val>
                                        </p:tav>
                                      </p:tavLst>
                                    </p:anim>
                                    <p:anim calcmode="lin" valueType="num">
                                      <p:cBhvr>
                                        <p:cTn id="54" dur="500" fill="hold"/>
                                        <p:tgtEl>
                                          <p:spTgt spid="7246"/>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1000" fill="hold"/>
                                        <p:tgtEl>
                                          <p:spTgt spid="4"/>
                                        </p:tgtEl>
                                        <p:attrNameLst>
                                          <p:attrName>ppt_w</p:attrName>
                                        </p:attrNameLst>
                                      </p:cBhvr>
                                      <p:tavLst>
                                        <p:tav tm="0">
                                          <p:val>
                                            <p:fltVal val="0"/>
                                          </p:val>
                                        </p:tav>
                                        <p:tav tm="100000">
                                          <p:val>
                                            <p:strVal val="#ppt_w"/>
                                          </p:val>
                                        </p:tav>
                                      </p:tavLst>
                                    </p:anim>
                                    <p:anim calcmode="lin" valueType="num">
                                      <p:cBhvr>
                                        <p:cTn id="60" dur="1000" fill="hold"/>
                                        <p:tgtEl>
                                          <p:spTgt spid="4"/>
                                        </p:tgtEl>
                                        <p:attrNameLst>
                                          <p:attrName>ppt_h</p:attrName>
                                        </p:attrNameLst>
                                      </p:cBhvr>
                                      <p:tavLst>
                                        <p:tav tm="0">
                                          <p:val>
                                            <p:fltVal val="0"/>
                                          </p:val>
                                        </p:tav>
                                        <p:tav tm="100000">
                                          <p:val>
                                            <p:strVal val="#ppt_h"/>
                                          </p:val>
                                        </p:tav>
                                      </p:tavLst>
                                    </p:anim>
                                    <p:anim calcmode="lin" valueType="num">
                                      <p:cBhvr>
                                        <p:cTn id="6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5" grpId="0" autoUpdateAnimBg="0"/>
      <p:bldP spid="7246" grpId="0" autoUpdateAnimBg="0"/>
      <p:bldP spid="7247" grpId="0" animBg="1"/>
      <p:bldP spid="7249" grpId="0" animBg="1"/>
      <p:bldP spid="7251" grpId="0" autoUpdateAnimBg="0"/>
      <p:bldP spid="725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24579" name="عنصر نائب لرقم الشريحة 5"/>
          <p:cNvSpPr>
            <a:spLocks noGrp="1"/>
          </p:cNvSpPr>
          <p:nvPr>
            <p:ph type="sldNum" sz="quarter" idx="12"/>
          </p:nvPr>
        </p:nvSpPr>
        <p:spPr>
          <a:noFill/>
        </p:spPr>
        <p:txBody>
          <a:bodyPr/>
          <a:lstStyle/>
          <a:p>
            <a:fld id="{7FAADB46-24A1-42E3-8C0D-E89546142C53}" type="slidenum">
              <a:rPr lang="en-CA" altLang="en-US">
                <a:latin typeface="Arial" charset="0"/>
              </a:rPr>
              <a:pPr/>
              <a:t>29</a:t>
            </a:fld>
            <a:endParaRPr lang="en-CA" altLang="en-US">
              <a:latin typeface="Arial" charset="0"/>
            </a:endParaRPr>
          </a:p>
        </p:txBody>
      </p:sp>
      <p:sp>
        <p:nvSpPr>
          <p:cNvPr id="24580" name="Rectangle 2"/>
          <p:cNvSpPr>
            <a:spLocks noGrp="1" noChangeArrowheads="1"/>
          </p:cNvSpPr>
          <p:nvPr>
            <p:ph type="title"/>
          </p:nvPr>
        </p:nvSpPr>
        <p:spPr/>
        <p:txBody>
          <a:bodyPr/>
          <a:lstStyle/>
          <a:p>
            <a:pPr eaLnBrk="1" hangingPunct="1"/>
            <a:r>
              <a:rPr lang="en-US" smtClean="0"/>
              <a:t>Purine and Pyrimidine</a:t>
            </a:r>
          </a:p>
        </p:txBody>
      </p:sp>
      <p:sp>
        <p:nvSpPr>
          <p:cNvPr id="24581" name="Rectangle 3"/>
          <p:cNvSpPr>
            <a:spLocks noGrp="1" noChangeArrowheads="1"/>
          </p:cNvSpPr>
          <p:nvPr>
            <p:ph type="body" idx="1"/>
          </p:nvPr>
        </p:nvSpPr>
        <p:spPr>
          <a:xfrm>
            <a:off x="914400" y="1600200"/>
            <a:ext cx="7772400" cy="2057400"/>
          </a:xfrm>
        </p:spPr>
        <p:txBody>
          <a:bodyPr/>
          <a:lstStyle/>
          <a:p>
            <a:pPr eaLnBrk="1" hangingPunct="1"/>
            <a:r>
              <a:rPr lang="en-US" sz="2400" smtClean="0"/>
              <a:t>Pyrimidine contains two pyridine-like nitrogens in a six-membered aromatic ring</a:t>
            </a:r>
          </a:p>
          <a:p>
            <a:pPr eaLnBrk="1" hangingPunct="1"/>
            <a:r>
              <a:rPr lang="en-US" sz="2400" smtClean="0"/>
              <a:t>Purine has 4 N’s in a fused-ring structure. Three are basic like pyridine-like and one is like that in pyrrole</a:t>
            </a:r>
          </a:p>
        </p:txBody>
      </p:sp>
      <p:pic>
        <p:nvPicPr>
          <p:cNvPr id="24582" name="Picture 8" descr="2822.jpg                                                       00029E4Bsmeagol                        BB150139:"/>
          <p:cNvPicPr>
            <a:picLocks noChangeAspect="1" noChangeArrowheads="1"/>
          </p:cNvPicPr>
          <p:nvPr/>
        </p:nvPicPr>
        <p:blipFill>
          <a:blip r:embed="rId2" cstate="print"/>
          <a:srcRect/>
          <a:stretch>
            <a:fillRect/>
          </a:stretch>
        </p:blipFill>
        <p:spPr bwMode="auto">
          <a:xfrm>
            <a:off x="1676400" y="3352800"/>
            <a:ext cx="5727700" cy="2840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381000"/>
            <a:ext cx="7772400" cy="990600"/>
          </a:xfrm>
          <a:solidFill>
            <a:schemeClr val="hlink"/>
          </a:solidFill>
        </p:spPr>
        <p:txBody>
          <a:bodyPr/>
          <a:lstStyle/>
          <a:p>
            <a:pPr algn="ctr" eaLnBrk="1" hangingPunct="1">
              <a:defRPr/>
            </a:pPr>
            <a:r>
              <a:rPr lang="en-US" smtClean="0">
                <a:solidFill>
                  <a:srgbClr val="FFFF00"/>
                </a:solidFill>
                <a:latin typeface="Comic Sans MS" pitchFamily="66" charset="0"/>
              </a:rPr>
              <a:t>What are they ?</a:t>
            </a:r>
          </a:p>
        </p:txBody>
      </p:sp>
      <p:sp>
        <p:nvSpPr>
          <p:cNvPr id="2051" name="Rectangle 3"/>
          <p:cNvSpPr>
            <a:spLocks noGrp="1" noChangeArrowheads="1"/>
          </p:cNvSpPr>
          <p:nvPr>
            <p:ph type="subTitle" idx="1"/>
          </p:nvPr>
        </p:nvSpPr>
        <p:spPr>
          <a:xfrm>
            <a:off x="533400" y="1828800"/>
            <a:ext cx="8153400" cy="4800600"/>
          </a:xfrm>
        </p:spPr>
        <p:txBody>
          <a:bodyPr/>
          <a:lstStyle/>
          <a:p>
            <a:pPr eaLnBrk="1" hangingPunct="1">
              <a:buFont typeface="Wingdings" pitchFamily="2" charset="2"/>
              <a:buBlip>
                <a:blip r:embed="rId3"/>
              </a:buBlip>
              <a:defRPr/>
            </a:pPr>
            <a:r>
              <a:rPr lang="en-US" sz="4400" b="1" dirty="0" smtClean="0">
                <a:latin typeface="Comic Sans MS" pitchFamily="66" charset="0"/>
              </a:rPr>
              <a:t>The 4</a:t>
            </a:r>
            <a:r>
              <a:rPr lang="en-US" sz="4400" b="1" baseline="30000" dirty="0" smtClean="0">
                <a:latin typeface="Comic Sans MS" pitchFamily="66" charset="0"/>
              </a:rPr>
              <a:t>th</a:t>
            </a:r>
            <a:r>
              <a:rPr lang="en-US" sz="4400" b="1" dirty="0" smtClean="0">
                <a:latin typeface="Comic Sans MS" pitchFamily="66" charset="0"/>
              </a:rPr>
              <a:t> type of </a:t>
            </a:r>
            <a:r>
              <a:rPr lang="en-US" sz="4400" b="1" dirty="0" smtClean="0">
                <a:solidFill>
                  <a:srgbClr val="FF0000"/>
                </a:solidFill>
                <a:latin typeface="Comic Sans MS" pitchFamily="66" charset="0"/>
              </a:rPr>
              <a:t>macromolecules</a:t>
            </a:r>
          </a:p>
          <a:p>
            <a:pPr eaLnBrk="1" hangingPunct="1">
              <a:buFont typeface="Wingdings" pitchFamily="2" charset="2"/>
              <a:buBlip>
                <a:blip r:embed="rId3"/>
              </a:buBlip>
              <a:defRPr/>
            </a:pPr>
            <a:r>
              <a:rPr lang="en-US" sz="4400" b="1" dirty="0" smtClean="0">
                <a:latin typeface="Comic Sans MS" pitchFamily="66" charset="0"/>
              </a:rPr>
              <a:t>The chemical link between generations</a:t>
            </a:r>
          </a:p>
          <a:p>
            <a:pPr eaLnBrk="1" hangingPunct="1">
              <a:buFont typeface="Wingdings" pitchFamily="2" charset="2"/>
              <a:buBlip>
                <a:blip r:embed="rId3"/>
              </a:buBlip>
              <a:defRPr/>
            </a:pPr>
            <a:r>
              <a:rPr lang="en-US" sz="4400" b="1" dirty="0" smtClean="0">
                <a:latin typeface="Comic Sans MS" pitchFamily="66" charset="0"/>
              </a:rPr>
              <a:t>The source of </a:t>
            </a:r>
            <a:r>
              <a:rPr lang="en-US" sz="4400" b="1" dirty="0" smtClean="0">
                <a:solidFill>
                  <a:srgbClr val="FF0000"/>
                </a:solidFill>
                <a:latin typeface="Comic Sans MS" pitchFamily="66" charset="0"/>
              </a:rPr>
              <a:t>genetic information in chromosomes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0"/>
          <p:cNvSpPr txBox="1">
            <a:spLocks noChangeArrowheads="1"/>
          </p:cNvSpPr>
          <p:nvPr/>
        </p:nvSpPr>
        <p:spPr bwMode="auto">
          <a:xfrm>
            <a:off x="1931988" y="238125"/>
            <a:ext cx="5341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 - 2</a:t>
            </a:r>
          </a:p>
          <a:p>
            <a:pPr algn="ctr" rtl="0" eaLnBrk="0" hangingPunct="0"/>
            <a:r>
              <a:rPr lang="en-US" sz="3200" b="1">
                <a:solidFill>
                  <a:srgbClr val="000000"/>
                </a:solidFill>
                <a:latin typeface="Arial" charset="0"/>
              </a:rPr>
              <a:t>Bases - Purines</a:t>
            </a:r>
            <a:endParaRPr lang="en-US" sz="3600" b="1">
              <a:solidFill>
                <a:srgbClr val="000000"/>
              </a:solidFill>
              <a:latin typeface="Arial" charset="0"/>
            </a:endParaRPr>
          </a:p>
        </p:txBody>
      </p:sp>
      <p:grpSp>
        <p:nvGrpSpPr>
          <p:cNvPr id="2" name="Group 135"/>
          <p:cNvGrpSpPr>
            <a:grpSpLocks/>
          </p:cNvGrpSpPr>
          <p:nvPr/>
        </p:nvGrpSpPr>
        <p:grpSpPr bwMode="auto">
          <a:xfrm>
            <a:off x="317500" y="3175000"/>
            <a:ext cx="2271713" cy="1636713"/>
            <a:chOff x="552" y="2136"/>
            <a:chExt cx="1431" cy="1031"/>
          </a:xfrm>
        </p:grpSpPr>
        <p:sp>
          <p:nvSpPr>
            <p:cNvPr id="16443" name="Text Box 34"/>
            <p:cNvSpPr txBox="1">
              <a:spLocks noChangeArrowheads="1"/>
            </p:cNvSpPr>
            <p:nvPr/>
          </p:nvSpPr>
          <p:spPr bwMode="auto">
            <a:xfrm>
              <a:off x="1755" y="2256"/>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N</a:t>
              </a:r>
            </a:p>
          </p:txBody>
        </p:sp>
        <p:sp>
          <p:nvSpPr>
            <p:cNvPr id="16444" name="Text Box 36"/>
            <p:cNvSpPr txBox="1">
              <a:spLocks noChangeArrowheads="1"/>
            </p:cNvSpPr>
            <p:nvPr/>
          </p:nvSpPr>
          <p:spPr bwMode="auto">
            <a:xfrm>
              <a:off x="1395" y="2840"/>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N</a:t>
              </a:r>
            </a:p>
          </p:txBody>
        </p:sp>
        <p:sp>
          <p:nvSpPr>
            <p:cNvPr id="16445" name="Text Box 37"/>
            <p:cNvSpPr txBox="1">
              <a:spLocks noChangeArrowheads="1"/>
            </p:cNvSpPr>
            <p:nvPr/>
          </p:nvSpPr>
          <p:spPr bwMode="auto">
            <a:xfrm>
              <a:off x="659" y="2136"/>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N</a:t>
              </a:r>
            </a:p>
          </p:txBody>
        </p:sp>
        <p:sp>
          <p:nvSpPr>
            <p:cNvPr id="16446" name="Text Box 38"/>
            <p:cNvSpPr txBox="1">
              <a:spLocks noChangeArrowheads="1"/>
            </p:cNvSpPr>
            <p:nvPr/>
          </p:nvSpPr>
          <p:spPr bwMode="auto">
            <a:xfrm>
              <a:off x="659" y="2768"/>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N</a:t>
              </a:r>
            </a:p>
          </p:txBody>
        </p:sp>
        <p:sp>
          <p:nvSpPr>
            <p:cNvPr id="16447" name="Line 40"/>
            <p:cNvSpPr>
              <a:spLocks noChangeShapeType="1"/>
            </p:cNvSpPr>
            <p:nvPr/>
          </p:nvSpPr>
          <p:spPr bwMode="auto">
            <a:xfrm flipH="1">
              <a:off x="552" y="2396"/>
              <a:ext cx="168" cy="224"/>
            </a:xfrm>
            <a:prstGeom prst="line">
              <a:avLst/>
            </a:prstGeom>
            <a:noFill/>
            <a:ln w="38100">
              <a:solidFill>
                <a:srgbClr val="FA26D7"/>
              </a:solidFill>
              <a:round/>
              <a:headEnd/>
              <a:tailEnd/>
            </a:ln>
          </p:spPr>
          <p:txBody>
            <a:bodyPr wrap="none" anchor="ctr"/>
            <a:lstStyle/>
            <a:p>
              <a:endParaRPr lang="en-US"/>
            </a:p>
          </p:txBody>
        </p:sp>
        <p:sp>
          <p:nvSpPr>
            <p:cNvPr id="16448" name="Line 42"/>
            <p:cNvSpPr>
              <a:spLocks noChangeShapeType="1"/>
            </p:cNvSpPr>
            <p:nvPr/>
          </p:nvSpPr>
          <p:spPr bwMode="auto">
            <a:xfrm>
              <a:off x="552" y="2620"/>
              <a:ext cx="168" cy="236"/>
            </a:xfrm>
            <a:prstGeom prst="line">
              <a:avLst/>
            </a:prstGeom>
            <a:noFill/>
            <a:ln w="38100">
              <a:solidFill>
                <a:srgbClr val="FA26D7"/>
              </a:solidFill>
              <a:round/>
              <a:headEnd/>
              <a:tailEnd/>
            </a:ln>
          </p:spPr>
          <p:txBody>
            <a:bodyPr wrap="none" anchor="ctr"/>
            <a:lstStyle/>
            <a:p>
              <a:endParaRPr lang="en-US"/>
            </a:p>
          </p:txBody>
        </p:sp>
        <p:sp>
          <p:nvSpPr>
            <p:cNvPr id="16449" name="Line 43"/>
            <p:cNvSpPr>
              <a:spLocks noChangeShapeType="1"/>
            </p:cNvSpPr>
            <p:nvPr/>
          </p:nvSpPr>
          <p:spPr bwMode="auto">
            <a:xfrm>
              <a:off x="880" y="2340"/>
              <a:ext cx="292" cy="84"/>
            </a:xfrm>
            <a:prstGeom prst="line">
              <a:avLst/>
            </a:prstGeom>
            <a:noFill/>
            <a:ln w="38100">
              <a:solidFill>
                <a:srgbClr val="FA26D7"/>
              </a:solidFill>
              <a:round/>
              <a:headEnd/>
              <a:tailEnd/>
            </a:ln>
          </p:spPr>
          <p:txBody>
            <a:bodyPr wrap="none" anchor="ctr"/>
            <a:lstStyle/>
            <a:p>
              <a:endParaRPr lang="en-US"/>
            </a:p>
          </p:txBody>
        </p:sp>
        <p:sp>
          <p:nvSpPr>
            <p:cNvPr id="16450" name="Line 44"/>
            <p:cNvSpPr>
              <a:spLocks noChangeShapeType="1"/>
            </p:cNvSpPr>
            <p:nvPr/>
          </p:nvSpPr>
          <p:spPr bwMode="auto">
            <a:xfrm>
              <a:off x="1172" y="2424"/>
              <a:ext cx="0" cy="396"/>
            </a:xfrm>
            <a:prstGeom prst="line">
              <a:avLst/>
            </a:prstGeom>
            <a:noFill/>
            <a:ln w="38100">
              <a:solidFill>
                <a:srgbClr val="FA26D7"/>
              </a:solidFill>
              <a:round/>
              <a:headEnd/>
              <a:tailEnd/>
            </a:ln>
          </p:spPr>
          <p:txBody>
            <a:bodyPr wrap="none" anchor="ctr"/>
            <a:lstStyle/>
            <a:p>
              <a:endParaRPr lang="en-US"/>
            </a:p>
          </p:txBody>
        </p:sp>
        <p:sp>
          <p:nvSpPr>
            <p:cNvPr id="16451" name="Line 45"/>
            <p:cNvSpPr>
              <a:spLocks noChangeShapeType="1"/>
            </p:cNvSpPr>
            <p:nvPr/>
          </p:nvSpPr>
          <p:spPr bwMode="auto">
            <a:xfrm flipV="1">
              <a:off x="876" y="2816"/>
              <a:ext cx="292" cy="96"/>
            </a:xfrm>
            <a:prstGeom prst="line">
              <a:avLst/>
            </a:prstGeom>
            <a:noFill/>
            <a:ln w="38100">
              <a:solidFill>
                <a:srgbClr val="FA26D7"/>
              </a:solidFill>
              <a:round/>
              <a:headEnd/>
              <a:tailEnd/>
            </a:ln>
          </p:spPr>
          <p:txBody>
            <a:bodyPr wrap="none" anchor="ctr"/>
            <a:lstStyle/>
            <a:p>
              <a:endParaRPr lang="en-US"/>
            </a:p>
          </p:txBody>
        </p:sp>
        <p:sp>
          <p:nvSpPr>
            <p:cNvPr id="16452" name="Line 51"/>
            <p:cNvSpPr>
              <a:spLocks noChangeShapeType="1"/>
            </p:cNvSpPr>
            <p:nvPr/>
          </p:nvSpPr>
          <p:spPr bwMode="auto">
            <a:xfrm flipV="1">
              <a:off x="1180" y="2228"/>
              <a:ext cx="356" cy="196"/>
            </a:xfrm>
            <a:prstGeom prst="line">
              <a:avLst/>
            </a:prstGeom>
            <a:noFill/>
            <a:ln w="38100">
              <a:solidFill>
                <a:srgbClr val="FA26D7"/>
              </a:solidFill>
              <a:round/>
              <a:headEnd/>
              <a:tailEnd/>
            </a:ln>
          </p:spPr>
          <p:txBody>
            <a:bodyPr wrap="none" anchor="ctr"/>
            <a:lstStyle/>
            <a:p>
              <a:endParaRPr lang="en-US"/>
            </a:p>
          </p:txBody>
        </p:sp>
        <p:sp>
          <p:nvSpPr>
            <p:cNvPr id="16453" name="Line 52"/>
            <p:cNvSpPr>
              <a:spLocks noChangeShapeType="1"/>
            </p:cNvSpPr>
            <p:nvPr/>
          </p:nvSpPr>
          <p:spPr bwMode="auto">
            <a:xfrm>
              <a:off x="1536" y="2228"/>
              <a:ext cx="272" cy="136"/>
            </a:xfrm>
            <a:prstGeom prst="line">
              <a:avLst/>
            </a:prstGeom>
            <a:noFill/>
            <a:ln w="38100">
              <a:solidFill>
                <a:srgbClr val="FA26D7"/>
              </a:solidFill>
              <a:round/>
              <a:headEnd/>
              <a:tailEnd/>
            </a:ln>
          </p:spPr>
          <p:txBody>
            <a:bodyPr wrap="none" anchor="ctr"/>
            <a:lstStyle/>
            <a:p>
              <a:endParaRPr lang="en-US"/>
            </a:p>
          </p:txBody>
        </p:sp>
        <p:sp>
          <p:nvSpPr>
            <p:cNvPr id="16454" name="Line 53"/>
            <p:cNvSpPr>
              <a:spLocks noChangeShapeType="1"/>
            </p:cNvSpPr>
            <p:nvPr/>
          </p:nvSpPr>
          <p:spPr bwMode="auto">
            <a:xfrm>
              <a:off x="1896" y="2508"/>
              <a:ext cx="0" cy="308"/>
            </a:xfrm>
            <a:prstGeom prst="line">
              <a:avLst/>
            </a:prstGeom>
            <a:noFill/>
            <a:ln w="38100">
              <a:solidFill>
                <a:srgbClr val="FA26D7"/>
              </a:solidFill>
              <a:round/>
              <a:headEnd/>
              <a:tailEnd/>
            </a:ln>
          </p:spPr>
          <p:txBody>
            <a:bodyPr wrap="none" anchor="ctr"/>
            <a:lstStyle/>
            <a:p>
              <a:endParaRPr lang="en-US"/>
            </a:p>
          </p:txBody>
        </p:sp>
        <p:sp>
          <p:nvSpPr>
            <p:cNvPr id="16455" name="Line 54"/>
            <p:cNvSpPr>
              <a:spLocks noChangeShapeType="1"/>
            </p:cNvSpPr>
            <p:nvPr/>
          </p:nvSpPr>
          <p:spPr bwMode="auto">
            <a:xfrm flipH="1">
              <a:off x="1612" y="2816"/>
              <a:ext cx="280" cy="160"/>
            </a:xfrm>
            <a:prstGeom prst="line">
              <a:avLst/>
            </a:prstGeom>
            <a:noFill/>
            <a:ln w="38100">
              <a:solidFill>
                <a:srgbClr val="FA26D7"/>
              </a:solidFill>
              <a:round/>
              <a:headEnd/>
              <a:tailEnd/>
            </a:ln>
          </p:spPr>
          <p:txBody>
            <a:bodyPr wrap="none" anchor="ctr"/>
            <a:lstStyle/>
            <a:p>
              <a:endParaRPr lang="en-US"/>
            </a:p>
          </p:txBody>
        </p:sp>
        <p:sp>
          <p:nvSpPr>
            <p:cNvPr id="16456" name="Line 55"/>
            <p:cNvSpPr>
              <a:spLocks noChangeShapeType="1"/>
            </p:cNvSpPr>
            <p:nvPr/>
          </p:nvSpPr>
          <p:spPr bwMode="auto">
            <a:xfrm>
              <a:off x="1176" y="2812"/>
              <a:ext cx="280" cy="156"/>
            </a:xfrm>
            <a:prstGeom prst="line">
              <a:avLst/>
            </a:prstGeom>
            <a:noFill/>
            <a:ln w="38100">
              <a:solidFill>
                <a:srgbClr val="FA26D7"/>
              </a:solidFill>
              <a:round/>
              <a:headEnd/>
              <a:tailEnd/>
            </a:ln>
          </p:spPr>
          <p:txBody>
            <a:bodyPr wrap="none" anchor="ctr"/>
            <a:lstStyle/>
            <a:p>
              <a:endParaRPr lang="en-US"/>
            </a:p>
          </p:txBody>
        </p:sp>
        <p:sp>
          <p:nvSpPr>
            <p:cNvPr id="16457" name="Text Box 56"/>
            <p:cNvSpPr txBox="1">
              <a:spLocks noChangeArrowheads="1"/>
            </p:cNvSpPr>
            <p:nvPr/>
          </p:nvSpPr>
          <p:spPr bwMode="auto">
            <a:xfrm>
              <a:off x="1694" y="2406"/>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1</a:t>
              </a:r>
            </a:p>
          </p:txBody>
        </p:sp>
        <p:sp>
          <p:nvSpPr>
            <p:cNvPr id="16458" name="Text Box 57"/>
            <p:cNvSpPr txBox="1">
              <a:spLocks noChangeArrowheads="1"/>
            </p:cNvSpPr>
            <p:nvPr/>
          </p:nvSpPr>
          <p:spPr bwMode="auto">
            <a:xfrm>
              <a:off x="1694" y="265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2</a:t>
              </a:r>
            </a:p>
          </p:txBody>
        </p:sp>
        <p:sp>
          <p:nvSpPr>
            <p:cNvPr id="16459" name="Text Box 58"/>
            <p:cNvSpPr txBox="1">
              <a:spLocks noChangeArrowheads="1"/>
            </p:cNvSpPr>
            <p:nvPr/>
          </p:nvSpPr>
          <p:spPr bwMode="auto">
            <a:xfrm>
              <a:off x="1454" y="275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3</a:t>
              </a:r>
            </a:p>
          </p:txBody>
        </p:sp>
        <p:sp>
          <p:nvSpPr>
            <p:cNvPr id="16460" name="Text Box 59"/>
            <p:cNvSpPr txBox="1">
              <a:spLocks noChangeArrowheads="1"/>
            </p:cNvSpPr>
            <p:nvPr/>
          </p:nvSpPr>
          <p:spPr bwMode="auto">
            <a:xfrm>
              <a:off x="1190" y="267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4</a:t>
              </a:r>
            </a:p>
          </p:txBody>
        </p:sp>
        <p:sp>
          <p:nvSpPr>
            <p:cNvPr id="16461" name="Text Box 60"/>
            <p:cNvSpPr txBox="1">
              <a:spLocks noChangeArrowheads="1"/>
            </p:cNvSpPr>
            <p:nvPr/>
          </p:nvSpPr>
          <p:spPr bwMode="auto">
            <a:xfrm>
              <a:off x="1190" y="239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5</a:t>
              </a:r>
            </a:p>
          </p:txBody>
        </p:sp>
        <p:sp>
          <p:nvSpPr>
            <p:cNvPr id="16462" name="Text Box 61"/>
            <p:cNvSpPr txBox="1">
              <a:spLocks noChangeArrowheads="1"/>
            </p:cNvSpPr>
            <p:nvPr/>
          </p:nvSpPr>
          <p:spPr bwMode="auto">
            <a:xfrm>
              <a:off x="1454" y="225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6</a:t>
              </a:r>
            </a:p>
          </p:txBody>
        </p:sp>
        <p:sp>
          <p:nvSpPr>
            <p:cNvPr id="16463" name="Text Box 62"/>
            <p:cNvSpPr txBox="1">
              <a:spLocks noChangeArrowheads="1"/>
            </p:cNvSpPr>
            <p:nvPr/>
          </p:nvSpPr>
          <p:spPr bwMode="auto">
            <a:xfrm>
              <a:off x="726" y="2382"/>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7</a:t>
              </a:r>
            </a:p>
          </p:txBody>
        </p:sp>
        <p:sp>
          <p:nvSpPr>
            <p:cNvPr id="16464" name="Text Box 63"/>
            <p:cNvSpPr txBox="1">
              <a:spLocks noChangeArrowheads="1"/>
            </p:cNvSpPr>
            <p:nvPr/>
          </p:nvSpPr>
          <p:spPr bwMode="auto">
            <a:xfrm>
              <a:off x="582" y="253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8</a:t>
              </a:r>
            </a:p>
          </p:txBody>
        </p:sp>
        <p:sp>
          <p:nvSpPr>
            <p:cNvPr id="16465" name="Text Box 64"/>
            <p:cNvSpPr txBox="1">
              <a:spLocks noChangeArrowheads="1"/>
            </p:cNvSpPr>
            <p:nvPr/>
          </p:nvSpPr>
          <p:spPr bwMode="auto">
            <a:xfrm>
              <a:off x="734" y="2678"/>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9</a:t>
              </a:r>
            </a:p>
          </p:txBody>
        </p:sp>
      </p:grpSp>
      <p:sp>
        <p:nvSpPr>
          <p:cNvPr id="8323" name="Rectangle 131"/>
          <p:cNvSpPr>
            <a:spLocks noChangeArrowheads="1"/>
          </p:cNvSpPr>
          <p:nvPr/>
        </p:nvSpPr>
        <p:spPr bwMode="auto">
          <a:xfrm>
            <a:off x="3848100" y="2001838"/>
            <a:ext cx="1473200" cy="457200"/>
          </a:xfrm>
          <a:prstGeom prst="rect">
            <a:avLst/>
          </a:prstGeom>
          <a:noFill/>
          <a:ln w="9525">
            <a:noFill/>
            <a:miter lim="800000"/>
            <a:headEnd/>
            <a:tailEnd/>
          </a:ln>
        </p:spPr>
        <p:txBody>
          <a:bodyPr>
            <a:spAutoFit/>
          </a:bodyPr>
          <a:lstStyle/>
          <a:p>
            <a:pPr algn="l" rtl="0" eaLnBrk="0" hangingPunct="0"/>
            <a:r>
              <a:rPr lang="en-US" sz="2400" b="1" i="1" u="sng">
                <a:solidFill>
                  <a:srgbClr val="000000"/>
                </a:solidFill>
                <a:latin typeface="Arial" charset="0"/>
              </a:rPr>
              <a:t>Adenine</a:t>
            </a:r>
            <a:endParaRPr lang="en-US" sz="2400" b="1" u="sng">
              <a:solidFill>
                <a:srgbClr val="000000"/>
              </a:solidFill>
              <a:latin typeface="Arial" charset="0"/>
            </a:endParaRPr>
          </a:p>
        </p:txBody>
      </p:sp>
      <p:sp>
        <p:nvSpPr>
          <p:cNvPr id="8324" name="Rectangle 132"/>
          <p:cNvSpPr>
            <a:spLocks noChangeArrowheads="1"/>
          </p:cNvSpPr>
          <p:nvPr/>
        </p:nvSpPr>
        <p:spPr bwMode="auto">
          <a:xfrm>
            <a:off x="3594100" y="5316538"/>
            <a:ext cx="1651000" cy="457200"/>
          </a:xfrm>
          <a:prstGeom prst="rect">
            <a:avLst/>
          </a:prstGeom>
          <a:noFill/>
          <a:ln w="9525">
            <a:noFill/>
            <a:miter lim="800000"/>
            <a:headEnd/>
            <a:tailEnd/>
          </a:ln>
        </p:spPr>
        <p:txBody>
          <a:bodyPr>
            <a:spAutoFit/>
          </a:bodyPr>
          <a:lstStyle/>
          <a:p>
            <a:pPr algn="l" rtl="0" eaLnBrk="0" hangingPunct="0"/>
            <a:r>
              <a:rPr lang="en-US" sz="2400" b="1" i="1" u="sng">
                <a:solidFill>
                  <a:srgbClr val="000000"/>
                </a:solidFill>
                <a:latin typeface="Arial" charset="0"/>
              </a:rPr>
              <a:t>Guanine</a:t>
            </a:r>
            <a:endParaRPr lang="en-US" sz="2400" b="1" u="sng">
              <a:solidFill>
                <a:srgbClr val="000000"/>
              </a:solidFill>
              <a:latin typeface="Arial" charset="0"/>
            </a:endParaRPr>
          </a:p>
        </p:txBody>
      </p:sp>
      <p:sp>
        <p:nvSpPr>
          <p:cNvPr id="8325" name="AutoShape 133"/>
          <p:cNvSpPr>
            <a:spLocks noChangeArrowheads="1"/>
          </p:cNvSpPr>
          <p:nvPr/>
        </p:nvSpPr>
        <p:spPr bwMode="auto">
          <a:xfrm rot="-1126478">
            <a:off x="2730500" y="3073400"/>
            <a:ext cx="2552700" cy="215900"/>
          </a:xfrm>
          <a:custGeom>
            <a:avLst/>
            <a:gdLst>
              <a:gd name="T0" fmla="*/ 1914525 w 21600"/>
              <a:gd name="T1" fmla="*/ 0 h 21600"/>
              <a:gd name="T2" fmla="*/ 0 w 21600"/>
              <a:gd name="T3" fmla="*/ 107950 h 21600"/>
              <a:gd name="T4" fmla="*/ 1914525 w 21600"/>
              <a:gd name="T5" fmla="*/ 215900 h 21600"/>
              <a:gd name="T6" fmla="*/ 25527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rgbClr val="FF0000"/>
              </a:gs>
            </a:gsLst>
            <a:lin ang="0" scaled="1"/>
          </a:gradFill>
          <a:ln w="9525">
            <a:solidFill>
              <a:schemeClr val="tx1"/>
            </a:solidFill>
            <a:miter lim="800000"/>
            <a:headEnd/>
            <a:tailEnd/>
          </a:ln>
        </p:spPr>
        <p:txBody>
          <a:bodyPr wrap="none" anchor="ctr"/>
          <a:lstStyle/>
          <a:p>
            <a:endParaRPr lang="en-US"/>
          </a:p>
        </p:txBody>
      </p:sp>
      <p:sp>
        <p:nvSpPr>
          <p:cNvPr id="8326" name="AutoShape 134"/>
          <p:cNvSpPr>
            <a:spLocks noChangeArrowheads="1"/>
          </p:cNvSpPr>
          <p:nvPr/>
        </p:nvSpPr>
        <p:spPr bwMode="auto">
          <a:xfrm rot="1126478" flipV="1">
            <a:off x="2730500" y="4597400"/>
            <a:ext cx="2552700" cy="215900"/>
          </a:xfrm>
          <a:custGeom>
            <a:avLst/>
            <a:gdLst>
              <a:gd name="T0" fmla="*/ 1914525 w 21600"/>
              <a:gd name="T1" fmla="*/ 0 h 21600"/>
              <a:gd name="T2" fmla="*/ 0 w 21600"/>
              <a:gd name="T3" fmla="*/ 107950 h 21600"/>
              <a:gd name="T4" fmla="*/ 1914525 w 21600"/>
              <a:gd name="T5" fmla="*/ 215900 h 21600"/>
              <a:gd name="T6" fmla="*/ 25527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rgbClr val="FF0000"/>
              </a:gs>
            </a:gsLst>
            <a:lin ang="0" scaled="1"/>
          </a:gradFill>
          <a:ln w="9525">
            <a:solidFill>
              <a:schemeClr val="tx1"/>
            </a:solidFill>
            <a:miter lim="800000"/>
            <a:headEnd/>
            <a:tailEnd/>
          </a:ln>
        </p:spPr>
        <p:txBody>
          <a:bodyPr wrap="none" anchor="ctr"/>
          <a:lstStyle/>
          <a:p>
            <a:endParaRPr lang="en-US"/>
          </a:p>
        </p:txBody>
      </p:sp>
      <p:sp>
        <p:nvSpPr>
          <p:cNvPr id="8328" name="Rectangle 136"/>
          <p:cNvSpPr>
            <a:spLocks noChangeArrowheads="1"/>
          </p:cNvSpPr>
          <p:nvPr/>
        </p:nvSpPr>
        <p:spPr bwMode="auto">
          <a:xfrm>
            <a:off x="8407400" y="2395538"/>
            <a:ext cx="736600" cy="579437"/>
          </a:xfrm>
          <a:prstGeom prst="rect">
            <a:avLst/>
          </a:prstGeom>
          <a:noFill/>
          <a:ln w="9525">
            <a:noFill/>
            <a:miter lim="800000"/>
            <a:headEnd/>
            <a:tailEnd/>
          </a:ln>
        </p:spPr>
        <p:txBody>
          <a:bodyPr>
            <a:spAutoFit/>
          </a:bodyPr>
          <a:lstStyle/>
          <a:p>
            <a:pPr algn="l" rtl="0" eaLnBrk="0" hangingPunct="0"/>
            <a:r>
              <a:rPr lang="en-US" sz="3200" b="1">
                <a:solidFill>
                  <a:srgbClr val="000000"/>
                </a:solidFill>
                <a:latin typeface="Arial" charset="0"/>
              </a:rPr>
              <a:t>A</a:t>
            </a:r>
            <a:endParaRPr lang="en-US" sz="2400" b="1" u="sng">
              <a:solidFill>
                <a:srgbClr val="000000"/>
              </a:solidFill>
              <a:latin typeface="Arial" charset="0"/>
            </a:endParaRPr>
          </a:p>
        </p:txBody>
      </p:sp>
      <p:sp>
        <p:nvSpPr>
          <p:cNvPr id="8329" name="Rectangle 137"/>
          <p:cNvSpPr>
            <a:spLocks noChangeArrowheads="1"/>
          </p:cNvSpPr>
          <p:nvPr/>
        </p:nvSpPr>
        <p:spPr bwMode="auto">
          <a:xfrm>
            <a:off x="8407400" y="4922838"/>
            <a:ext cx="736600" cy="579437"/>
          </a:xfrm>
          <a:prstGeom prst="rect">
            <a:avLst/>
          </a:prstGeom>
          <a:noFill/>
          <a:ln w="9525">
            <a:noFill/>
            <a:miter lim="800000"/>
            <a:headEnd/>
            <a:tailEnd/>
          </a:ln>
        </p:spPr>
        <p:txBody>
          <a:bodyPr>
            <a:spAutoFit/>
          </a:bodyPr>
          <a:lstStyle/>
          <a:p>
            <a:pPr algn="l" rtl="0" eaLnBrk="0" hangingPunct="0"/>
            <a:r>
              <a:rPr lang="en-US" sz="3200" b="1">
                <a:solidFill>
                  <a:srgbClr val="000000"/>
                </a:solidFill>
                <a:latin typeface="Arial" charset="0"/>
              </a:rPr>
              <a:t>G</a:t>
            </a:r>
            <a:endParaRPr lang="en-US" sz="2400" b="1" u="sng">
              <a:solidFill>
                <a:srgbClr val="000000"/>
              </a:solidFill>
              <a:latin typeface="Arial" charset="0"/>
            </a:endParaRPr>
          </a:p>
        </p:txBody>
      </p:sp>
      <p:grpSp>
        <p:nvGrpSpPr>
          <p:cNvPr id="3" name="Group 140"/>
          <p:cNvGrpSpPr>
            <a:grpSpLocks/>
          </p:cNvGrpSpPr>
          <p:nvPr/>
        </p:nvGrpSpPr>
        <p:grpSpPr bwMode="auto">
          <a:xfrm>
            <a:off x="5575300" y="1409700"/>
            <a:ext cx="2297113" cy="2327275"/>
            <a:chOff x="3512" y="888"/>
            <a:chExt cx="1447" cy="1466"/>
          </a:xfrm>
        </p:grpSpPr>
        <p:sp>
          <p:nvSpPr>
            <p:cNvPr id="16421" name="Line 89"/>
            <p:cNvSpPr>
              <a:spLocks noChangeShapeType="1"/>
            </p:cNvSpPr>
            <p:nvPr/>
          </p:nvSpPr>
          <p:spPr bwMode="auto">
            <a:xfrm flipH="1">
              <a:off x="4575" y="1870"/>
              <a:ext cx="240" cy="133"/>
            </a:xfrm>
            <a:prstGeom prst="line">
              <a:avLst/>
            </a:prstGeom>
            <a:noFill/>
            <a:ln w="38100">
              <a:solidFill>
                <a:srgbClr val="FA26D7"/>
              </a:solidFill>
              <a:round/>
              <a:headEnd/>
              <a:tailEnd/>
            </a:ln>
          </p:spPr>
          <p:txBody>
            <a:bodyPr wrap="none" anchor="ctr"/>
            <a:lstStyle/>
            <a:p>
              <a:endParaRPr lang="en-US"/>
            </a:p>
          </p:txBody>
        </p:sp>
        <p:sp>
          <p:nvSpPr>
            <p:cNvPr id="16422" name="Text Box 101"/>
            <p:cNvSpPr txBox="1">
              <a:spLocks noChangeArrowheads="1"/>
            </p:cNvSpPr>
            <p:nvPr/>
          </p:nvSpPr>
          <p:spPr bwMode="auto">
            <a:xfrm>
              <a:off x="4731" y="1336"/>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6423" name="Text Box 102"/>
            <p:cNvSpPr txBox="1">
              <a:spLocks noChangeArrowheads="1"/>
            </p:cNvSpPr>
            <p:nvPr/>
          </p:nvSpPr>
          <p:spPr bwMode="auto">
            <a:xfrm>
              <a:off x="4397" y="1930"/>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6424" name="Text Box 103"/>
            <p:cNvSpPr txBox="1">
              <a:spLocks noChangeArrowheads="1"/>
            </p:cNvSpPr>
            <p:nvPr/>
          </p:nvSpPr>
          <p:spPr bwMode="auto">
            <a:xfrm>
              <a:off x="3643" y="1248"/>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6425" name="Text Box 104"/>
            <p:cNvSpPr txBox="1">
              <a:spLocks noChangeArrowheads="1"/>
            </p:cNvSpPr>
            <p:nvPr/>
          </p:nvSpPr>
          <p:spPr bwMode="auto">
            <a:xfrm>
              <a:off x="3635" y="1848"/>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6426" name="Line 105"/>
            <p:cNvSpPr>
              <a:spLocks noChangeShapeType="1"/>
            </p:cNvSpPr>
            <p:nvPr/>
          </p:nvSpPr>
          <p:spPr bwMode="auto">
            <a:xfrm flipH="1">
              <a:off x="3520" y="1476"/>
              <a:ext cx="168" cy="224"/>
            </a:xfrm>
            <a:prstGeom prst="line">
              <a:avLst/>
            </a:prstGeom>
            <a:noFill/>
            <a:ln w="38100">
              <a:solidFill>
                <a:srgbClr val="FA26D7"/>
              </a:solidFill>
              <a:round/>
              <a:headEnd/>
              <a:tailEnd/>
            </a:ln>
          </p:spPr>
          <p:txBody>
            <a:bodyPr wrap="none" anchor="ctr"/>
            <a:lstStyle/>
            <a:p>
              <a:endParaRPr lang="en-US"/>
            </a:p>
          </p:txBody>
        </p:sp>
        <p:sp>
          <p:nvSpPr>
            <p:cNvPr id="16427" name="Line 106"/>
            <p:cNvSpPr>
              <a:spLocks noChangeShapeType="1"/>
            </p:cNvSpPr>
            <p:nvPr/>
          </p:nvSpPr>
          <p:spPr bwMode="auto">
            <a:xfrm>
              <a:off x="3512" y="1692"/>
              <a:ext cx="168" cy="236"/>
            </a:xfrm>
            <a:prstGeom prst="line">
              <a:avLst/>
            </a:prstGeom>
            <a:noFill/>
            <a:ln w="38100">
              <a:solidFill>
                <a:srgbClr val="FA26D7"/>
              </a:solidFill>
              <a:round/>
              <a:headEnd/>
              <a:tailEnd/>
            </a:ln>
          </p:spPr>
          <p:txBody>
            <a:bodyPr wrap="none" anchor="ctr"/>
            <a:lstStyle/>
            <a:p>
              <a:endParaRPr lang="en-US"/>
            </a:p>
          </p:txBody>
        </p:sp>
        <p:sp>
          <p:nvSpPr>
            <p:cNvPr id="16428" name="Line 107"/>
            <p:cNvSpPr>
              <a:spLocks noChangeShapeType="1"/>
            </p:cNvSpPr>
            <p:nvPr/>
          </p:nvSpPr>
          <p:spPr bwMode="auto">
            <a:xfrm>
              <a:off x="3856" y="1420"/>
              <a:ext cx="292" cy="84"/>
            </a:xfrm>
            <a:prstGeom prst="line">
              <a:avLst/>
            </a:prstGeom>
            <a:noFill/>
            <a:ln w="38100">
              <a:solidFill>
                <a:srgbClr val="FA26D7"/>
              </a:solidFill>
              <a:round/>
              <a:headEnd/>
              <a:tailEnd/>
            </a:ln>
          </p:spPr>
          <p:txBody>
            <a:bodyPr wrap="none" anchor="ctr"/>
            <a:lstStyle/>
            <a:p>
              <a:endParaRPr lang="en-US"/>
            </a:p>
          </p:txBody>
        </p:sp>
        <p:sp>
          <p:nvSpPr>
            <p:cNvPr id="16429" name="Line 108"/>
            <p:cNvSpPr>
              <a:spLocks noChangeShapeType="1"/>
            </p:cNvSpPr>
            <p:nvPr/>
          </p:nvSpPr>
          <p:spPr bwMode="auto">
            <a:xfrm>
              <a:off x="4148" y="1504"/>
              <a:ext cx="0" cy="396"/>
            </a:xfrm>
            <a:prstGeom prst="line">
              <a:avLst/>
            </a:prstGeom>
            <a:noFill/>
            <a:ln w="38100">
              <a:solidFill>
                <a:srgbClr val="FA26D7"/>
              </a:solidFill>
              <a:round/>
              <a:headEnd/>
              <a:tailEnd/>
            </a:ln>
          </p:spPr>
          <p:txBody>
            <a:bodyPr wrap="none" anchor="ctr"/>
            <a:lstStyle/>
            <a:p>
              <a:endParaRPr lang="en-US"/>
            </a:p>
          </p:txBody>
        </p:sp>
        <p:sp>
          <p:nvSpPr>
            <p:cNvPr id="16430" name="Line 109"/>
            <p:cNvSpPr>
              <a:spLocks noChangeShapeType="1"/>
            </p:cNvSpPr>
            <p:nvPr/>
          </p:nvSpPr>
          <p:spPr bwMode="auto">
            <a:xfrm flipV="1">
              <a:off x="3852" y="1896"/>
              <a:ext cx="292" cy="96"/>
            </a:xfrm>
            <a:prstGeom prst="line">
              <a:avLst/>
            </a:prstGeom>
            <a:noFill/>
            <a:ln w="38100">
              <a:solidFill>
                <a:srgbClr val="FA26D7"/>
              </a:solidFill>
              <a:round/>
              <a:headEnd/>
              <a:tailEnd/>
            </a:ln>
          </p:spPr>
          <p:txBody>
            <a:bodyPr wrap="none" anchor="ctr"/>
            <a:lstStyle/>
            <a:p>
              <a:endParaRPr lang="en-US"/>
            </a:p>
          </p:txBody>
        </p:sp>
        <p:sp>
          <p:nvSpPr>
            <p:cNvPr id="16431" name="Line 110"/>
            <p:cNvSpPr>
              <a:spLocks noChangeShapeType="1"/>
            </p:cNvSpPr>
            <p:nvPr/>
          </p:nvSpPr>
          <p:spPr bwMode="auto">
            <a:xfrm flipV="1">
              <a:off x="4156" y="1308"/>
              <a:ext cx="356" cy="196"/>
            </a:xfrm>
            <a:prstGeom prst="line">
              <a:avLst/>
            </a:prstGeom>
            <a:noFill/>
            <a:ln w="38100">
              <a:solidFill>
                <a:srgbClr val="FA26D7"/>
              </a:solidFill>
              <a:round/>
              <a:headEnd/>
              <a:tailEnd/>
            </a:ln>
          </p:spPr>
          <p:txBody>
            <a:bodyPr wrap="none" anchor="ctr"/>
            <a:lstStyle/>
            <a:p>
              <a:endParaRPr lang="en-US"/>
            </a:p>
          </p:txBody>
        </p:sp>
        <p:sp>
          <p:nvSpPr>
            <p:cNvPr id="16432" name="Line 111"/>
            <p:cNvSpPr>
              <a:spLocks noChangeShapeType="1"/>
            </p:cNvSpPr>
            <p:nvPr/>
          </p:nvSpPr>
          <p:spPr bwMode="auto">
            <a:xfrm>
              <a:off x="4504" y="1300"/>
              <a:ext cx="272" cy="136"/>
            </a:xfrm>
            <a:prstGeom prst="line">
              <a:avLst/>
            </a:prstGeom>
            <a:noFill/>
            <a:ln w="38100">
              <a:solidFill>
                <a:srgbClr val="FA26D7"/>
              </a:solidFill>
              <a:round/>
              <a:headEnd/>
              <a:tailEnd/>
            </a:ln>
          </p:spPr>
          <p:txBody>
            <a:bodyPr wrap="none" anchor="ctr"/>
            <a:lstStyle/>
            <a:p>
              <a:endParaRPr lang="en-US"/>
            </a:p>
          </p:txBody>
        </p:sp>
        <p:sp>
          <p:nvSpPr>
            <p:cNvPr id="16433" name="Line 112"/>
            <p:cNvSpPr>
              <a:spLocks noChangeShapeType="1"/>
            </p:cNvSpPr>
            <p:nvPr/>
          </p:nvSpPr>
          <p:spPr bwMode="auto">
            <a:xfrm flipH="1">
              <a:off x="4588" y="1896"/>
              <a:ext cx="280" cy="160"/>
            </a:xfrm>
            <a:prstGeom prst="line">
              <a:avLst/>
            </a:prstGeom>
            <a:noFill/>
            <a:ln w="38100">
              <a:solidFill>
                <a:srgbClr val="FA26D7"/>
              </a:solidFill>
              <a:round/>
              <a:headEnd/>
              <a:tailEnd/>
            </a:ln>
          </p:spPr>
          <p:txBody>
            <a:bodyPr wrap="none" anchor="ctr"/>
            <a:lstStyle/>
            <a:p>
              <a:endParaRPr lang="en-US"/>
            </a:p>
          </p:txBody>
        </p:sp>
        <p:sp>
          <p:nvSpPr>
            <p:cNvPr id="16434" name="Line 113"/>
            <p:cNvSpPr>
              <a:spLocks noChangeShapeType="1"/>
            </p:cNvSpPr>
            <p:nvPr/>
          </p:nvSpPr>
          <p:spPr bwMode="auto">
            <a:xfrm>
              <a:off x="4152" y="1892"/>
              <a:ext cx="280" cy="156"/>
            </a:xfrm>
            <a:prstGeom prst="line">
              <a:avLst/>
            </a:prstGeom>
            <a:noFill/>
            <a:ln w="38100">
              <a:solidFill>
                <a:srgbClr val="FA26D7"/>
              </a:solidFill>
              <a:round/>
              <a:headEnd/>
              <a:tailEnd/>
            </a:ln>
          </p:spPr>
          <p:txBody>
            <a:bodyPr wrap="none" anchor="ctr"/>
            <a:lstStyle/>
            <a:p>
              <a:endParaRPr lang="en-US"/>
            </a:p>
          </p:txBody>
        </p:sp>
        <p:sp>
          <p:nvSpPr>
            <p:cNvPr id="16435" name="Line 114"/>
            <p:cNvSpPr>
              <a:spLocks noChangeShapeType="1"/>
            </p:cNvSpPr>
            <p:nvPr/>
          </p:nvSpPr>
          <p:spPr bwMode="auto">
            <a:xfrm>
              <a:off x="4857" y="1560"/>
              <a:ext cx="0" cy="340"/>
            </a:xfrm>
            <a:prstGeom prst="line">
              <a:avLst/>
            </a:prstGeom>
            <a:noFill/>
            <a:ln w="38100">
              <a:solidFill>
                <a:srgbClr val="FA26D7"/>
              </a:solidFill>
              <a:round/>
              <a:headEnd/>
              <a:tailEnd/>
            </a:ln>
          </p:spPr>
          <p:txBody>
            <a:bodyPr wrap="none" anchor="ctr"/>
            <a:lstStyle/>
            <a:p>
              <a:endParaRPr lang="en-US"/>
            </a:p>
          </p:txBody>
        </p:sp>
        <p:sp>
          <p:nvSpPr>
            <p:cNvPr id="16436" name="Line 116"/>
            <p:cNvSpPr>
              <a:spLocks noChangeShapeType="1"/>
            </p:cNvSpPr>
            <p:nvPr/>
          </p:nvSpPr>
          <p:spPr bwMode="auto">
            <a:xfrm flipH="1">
              <a:off x="3581" y="1512"/>
              <a:ext cx="139" cy="195"/>
            </a:xfrm>
            <a:prstGeom prst="line">
              <a:avLst/>
            </a:prstGeom>
            <a:noFill/>
            <a:ln w="38100">
              <a:solidFill>
                <a:srgbClr val="FA26D7"/>
              </a:solidFill>
              <a:round/>
              <a:headEnd/>
              <a:tailEnd/>
            </a:ln>
          </p:spPr>
          <p:txBody>
            <a:bodyPr wrap="none" anchor="ctr"/>
            <a:lstStyle/>
            <a:p>
              <a:endParaRPr lang="en-US"/>
            </a:p>
          </p:txBody>
        </p:sp>
        <p:sp>
          <p:nvSpPr>
            <p:cNvPr id="16437" name="Text Box 117"/>
            <p:cNvSpPr txBox="1">
              <a:spLocks noChangeArrowheads="1"/>
            </p:cNvSpPr>
            <p:nvPr/>
          </p:nvSpPr>
          <p:spPr bwMode="auto">
            <a:xfrm>
              <a:off x="3635" y="2104"/>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a:t>
              </a:r>
            </a:p>
          </p:txBody>
        </p:sp>
        <p:sp>
          <p:nvSpPr>
            <p:cNvPr id="16438" name="Line 119"/>
            <p:cNvSpPr>
              <a:spLocks noChangeShapeType="1"/>
            </p:cNvSpPr>
            <p:nvPr/>
          </p:nvSpPr>
          <p:spPr bwMode="auto">
            <a:xfrm>
              <a:off x="3752" y="2048"/>
              <a:ext cx="0" cy="88"/>
            </a:xfrm>
            <a:prstGeom prst="line">
              <a:avLst/>
            </a:prstGeom>
            <a:noFill/>
            <a:ln w="38100">
              <a:solidFill>
                <a:srgbClr val="FA26D7"/>
              </a:solidFill>
              <a:round/>
              <a:headEnd/>
              <a:tailEnd/>
            </a:ln>
          </p:spPr>
          <p:txBody>
            <a:bodyPr wrap="none" anchor="ctr"/>
            <a:lstStyle/>
            <a:p>
              <a:endParaRPr lang="en-US"/>
            </a:p>
          </p:txBody>
        </p:sp>
        <p:sp>
          <p:nvSpPr>
            <p:cNvPr id="16439" name="Line 120"/>
            <p:cNvSpPr>
              <a:spLocks noChangeShapeType="1"/>
            </p:cNvSpPr>
            <p:nvPr/>
          </p:nvSpPr>
          <p:spPr bwMode="auto">
            <a:xfrm>
              <a:off x="4512" y="1128"/>
              <a:ext cx="0" cy="176"/>
            </a:xfrm>
            <a:prstGeom prst="line">
              <a:avLst/>
            </a:prstGeom>
            <a:noFill/>
            <a:ln w="38100">
              <a:solidFill>
                <a:srgbClr val="FA26D7"/>
              </a:solidFill>
              <a:round/>
              <a:headEnd/>
              <a:tailEnd/>
            </a:ln>
          </p:spPr>
          <p:txBody>
            <a:bodyPr wrap="none" anchor="ctr"/>
            <a:lstStyle/>
            <a:p>
              <a:endParaRPr lang="en-US"/>
            </a:p>
          </p:txBody>
        </p:sp>
        <p:sp>
          <p:nvSpPr>
            <p:cNvPr id="16440" name="Text Box 126"/>
            <p:cNvSpPr txBox="1">
              <a:spLocks noChangeArrowheads="1"/>
            </p:cNvSpPr>
            <p:nvPr/>
          </p:nvSpPr>
          <p:spPr bwMode="auto">
            <a:xfrm>
              <a:off x="4403" y="888"/>
              <a:ext cx="444"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NH</a:t>
              </a:r>
              <a:r>
                <a:rPr lang="en-US" sz="2000" b="1" baseline="-25000">
                  <a:solidFill>
                    <a:srgbClr val="000000"/>
                  </a:solidFill>
                  <a:latin typeface="Arial" charset="0"/>
                </a:rPr>
                <a:t>2</a:t>
              </a:r>
              <a:endParaRPr lang="en-US" sz="2000" b="1">
                <a:solidFill>
                  <a:srgbClr val="000000"/>
                </a:solidFill>
                <a:latin typeface="Arial" charset="0"/>
              </a:endParaRPr>
            </a:p>
          </p:txBody>
        </p:sp>
        <p:sp>
          <p:nvSpPr>
            <p:cNvPr id="16441" name="Line 127"/>
            <p:cNvSpPr>
              <a:spLocks noChangeShapeType="1"/>
            </p:cNvSpPr>
            <p:nvPr/>
          </p:nvSpPr>
          <p:spPr bwMode="auto">
            <a:xfrm>
              <a:off x="4507" y="1353"/>
              <a:ext cx="240" cy="122"/>
            </a:xfrm>
            <a:prstGeom prst="line">
              <a:avLst/>
            </a:prstGeom>
            <a:noFill/>
            <a:ln w="38100">
              <a:solidFill>
                <a:srgbClr val="FA26D7"/>
              </a:solidFill>
              <a:round/>
              <a:headEnd/>
              <a:tailEnd/>
            </a:ln>
          </p:spPr>
          <p:txBody>
            <a:bodyPr wrap="none" anchor="ctr"/>
            <a:lstStyle/>
            <a:p>
              <a:endParaRPr lang="en-US"/>
            </a:p>
          </p:txBody>
        </p:sp>
        <p:sp>
          <p:nvSpPr>
            <p:cNvPr id="16442" name="Line 138"/>
            <p:cNvSpPr>
              <a:spLocks noChangeShapeType="1"/>
            </p:cNvSpPr>
            <p:nvPr/>
          </p:nvSpPr>
          <p:spPr bwMode="auto">
            <a:xfrm>
              <a:off x="4200" y="1536"/>
              <a:ext cx="0" cy="328"/>
            </a:xfrm>
            <a:prstGeom prst="line">
              <a:avLst/>
            </a:prstGeom>
            <a:noFill/>
            <a:ln w="38100">
              <a:solidFill>
                <a:srgbClr val="FA26D7"/>
              </a:solidFill>
              <a:round/>
              <a:headEnd/>
              <a:tailEnd/>
            </a:ln>
          </p:spPr>
          <p:txBody>
            <a:bodyPr wrap="none" anchor="ctr"/>
            <a:lstStyle/>
            <a:p>
              <a:endParaRPr lang="en-US"/>
            </a:p>
          </p:txBody>
        </p:sp>
      </p:grpSp>
      <p:grpSp>
        <p:nvGrpSpPr>
          <p:cNvPr id="4" name="Group 141"/>
          <p:cNvGrpSpPr>
            <a:grpSpLocks/>
          </p:cNvGrpSpPr>
          <p:nvPr/>
        </p:nvGrpSpPr>
        <p:grpSpPr bwMode="auto">
          <a:xfrm>
            <a:off x="5384800" y="3962400"/>
            <a:ext cx="3021013" cy="2289175"/>
            <a:chOff x="3392" y="2496"/>
            <a:chExt cx="1903" cy="1442"/>
          </a:xfrm>
        </p:grpSpPr>
        <p:sp>
          <p:nvSpPr>
            <p:cNvPr id="16396" name="Text Box 65"/>
            <p:cNvSpPr txBox="1">
              <a:spLocks noChangeArrowheads="1"/>
            </p:cNvSpPr>
            <p:nvPr/>
          </p:nvSpPr>
          <p:spPr bwMode="auto">
            <a:xfrm>
              <a:off x="4611" y="2920"/>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6397" name="Text Box 66"/>
            <p:cNvSpPr txBox="1">
              <a:spLocks noChangeArrowheads="1"/>
            </p:cNvSpPr>
            <p:nvPr/>
          </p:nvSpPr>
          <p:spPr bwMode="auto">
            <a:xfrm>
              <a:off x="4267" y="3504"/>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6398" name="Text Box 67"/>
            <p:cNvSpPr txBox="1">
              <a:spLocks noChangeArrowheads="1"/>
            </p:cNvSpPr>
            <p:nvPr/>
          </p:nvSpPr>
          <p:spPr bwMode="auto">
            <a:xfrm>
              <a:off x="3523" y="2832"/>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6399" name="Text Box 68"/>
            <p:cNvSpPr txBox="1">
              <a:spLocks noChangeArrowheads="1"/>
            </p:cNvSpPr>
            <p:nvPr/>
          </p:nvSpPr>
          <p:spPr bwMode="auto">
            <a:xfrm>
              <a:off x="3515" y="3432"/>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6400" name="Line 69"/>
            <p:cNvSpPr>
              <a:spLocks noChangeShapeType="1"/>
            </p:cNvSpPr>
            <p:nvPr/>
          </p:nvSpPr>
          <p:spPr bwMode="auto">
            <a:xfrm flipH="1">
              <a:off x="3400" y="3060"/>
              <a:ext cx="168" cy="224"/>
            </a:xfrm>
            <a:prstGeom prst="line">
              <a:avLst/>
            </a:prstGeom>
            <a:noFill/>
            <a:ln w="38100">
              <a:solidFill>
                <a:srgbClr val="FA26D7"/>
              </a:solidFill>
              <a:round/>
              <a:headEnd/>
              <a:tailEnd/>
            </a:ln>
          </p:spPr>
          <p:txBody>
            <a:bodyPr wrap="none" anchor="ctr"/>
            <a:lstStyle/>
            <a:p>
              <a:endParaRPr lang="en-US"/>
            </a:p>
          </p:txBody>
        </p:sp>
        <p:sp>
          <p:nvSpPr>
            <p:cNvPr id="16401" name="Line 70"/>
            <p:cNvSpPr>
              <a:spLocks noChangeShapeType="1"/>
            </p:cNvSpPr>
            <p:nvPr/>
          </p:nvSpPr>
          <p:spPr bwMode="auto">
            <a:xfrm>
              <a:off x="3392" y="3276"/>
              <a:ext cx="168" cy="236"/>
            </a:xfrm>
            <a:prstGeom prst="line">
              <a:avLst/>
            </a:prstGeom>
            <a:noFill/>
            <a:ln w="38100">
              <a:solidFill>
                <a:srgbClr val="FA26D7"/>
              </a:solidFill>
              <a:round/>
              <a:headEnd/>
              <a:tailEnd/>
            </a:ln>
          </p:spPr>
          <p:txBody>
            <a:bodyPr wrap="none" anchor="ctr"/>
            <a:lstStyle/>
            <a:p>
              <a:endParaRPr lang="en-US"/>
            </a:p>
          </p:txBody>
        </p:sp>
        <p:sp>
          <p:nvSpPr>
            <p:cNvPr id="16402" name="Line 71"/>
            <p:cNvSpPr>
              <a:spLocks noChangeShapeType="1"/>
            </p:cNvSpPr>
            <p:nvPr/>
          </p:nvSpPr>
          <p:spPr bwMode="auto">
            <a:xfrm>
              <a:off x="3736" y="3004"/>
              <a:ext cx="292" cy="84"/>
            </a:xfrm>
            <a:prstGeom prst="line">
              <a:avLst/>
            </a:prstGeom>
            <a:noFill/>
            <a:ln w="38100">
              <a:solidFill>
                <a:srgbClr val="FA26D7"/>
              </a:solidFill>
              <a:round/>
              <a:headEnd/>
              <a:tailEnd/>
            </a:ln>
          </p:spPr>
          <p:txBody>
            <a:bodyPr wrap="none" anchor="ctr"/>
            <a:lstStyle/>
            <a:p>
              <a:endParaRPr lang="en-US"/>
            </a:p>
          </p:txBody>
        </p:sp>
        <p:sp>
          <p:nvSpPr>
            <p:cNvPr id="16403" name="Line 72"/>
            <p:cNvSpPr>
              <a:spLocks noChangeShapeType="1"/>
            </p:cNvSpPr>
            <p:nvPr/>
          </p:nvSpPr>
          <p:spPr bwMode="auto">
            <a:xfrm>
              <a:off x="4028" y="3088"/>
              <a:ext cx="0" cy="396"/>
            </a:xfrm>
            <a:prstGeom prst="line">
              <a:avLst/>
            </a:prstGeom>
            <a:noFill/>
            <a:ln w="38100">
              <a:solidFill>
                <a:srgbClr val="FA26D7"/>
              </a:solidFill>
              <a:round/>
              <a:headEnd/>
              <a:tailEnd/>
            </a:ln>
          </p:spPr>
          <p:txBody>
            <a:bodyPr wrap="none" anchor="ctr"/>
            <a:lstStyle/>
            <a:p>
              <a:endParaRPr lang="en-US"/>
            </a:p>
          </p:txBody>
        </p:sp>
        <p:sp>
          <p:nvSpPr>
            <p:cNvPr id="16404" name="Line 73"/>
            <p:cNvSpPr>
              <a:spLocks noChangeShapeType="1"/>
            </p:cNvSpPr>
            <p:nvPr/>
          </p:nvSpPr>
          <p:spPr bwMode="auto">
            <a:xfrm flipV="1">
              <a:off x="3732" y="3480"/>
              <a:ext cx="292" cy="96"/>
            </a:xfrm>
            <a:prstGeom prst="line">
              <a:avLst/>
            </a:prstGeom>
            <a:noFill/>
            <a:ln w="38100">
              <a:solidFill>
                <a:srgbClr val="FA26D7"/>
              </a:solidFill>
              <a:round/>
              <a:headEnd/>
              <a:tailEnd/>
            </a:ln>
          </p:spPr>
          <p:txBody>
            <a:bodyPr wrap="none" anchor="ctr"/>
            <a:lstStyle/>
            <a:p>
              <a:endParaRPr lang="en-US"/>
            </a:p>
          </p:txBody>
        </p:sp>
        <p:sp>
          <p:nvSpPr>
            <p:cNvPr id="16405" name="Line 74"/>
            <p:cNvSpPr>
              <a:spLocks noChangeShapeType="1"/>
            </p:cNvSpPr>
            <p:nvPr/>
          </p:nvSpPr>
          <p:spPr bwMode="auto">
            <a:xfrm flipV="1">
              <a:off x="4036" y="2892"/>
              <a:ext cx="356" cy="196"/>
            </a:xfrm>
            <a:prstGeom prst="line">
              <a:avLst/>
            </a:prstGeom>
            <a:noFill/>
            <a:ln w="38100">
              <a:solidFill>
                <a:srgbClr val="FA26D7"/>
              </a:solidFill>
              <a:round/>
              <a:headEnd/>
              <a:tailEnd/>
            </a:ln>
          </p:spPr>
          <p:txBody>
            <a:bodyPr wrap="none" anchor="ctr"/>
            <a:lstStyle/>
            <a:p>
              <a:endParaRPr lang="en-US"/>
            </a:p>
          </p:txBody>
        </p:sp>
        <p:sp>
          <p:nvSpPr>
            <p:cNvPr id="16406" name="Line 75"/>
            <p:cNvSpPr>
              <a:spLocks noChangeShapeType="1"/>
            </p:cNvSpPr>
            <p:nvPr/>
          </p:nvSpPr>
          <p:spPr bwMode="auto">
            <a:xfrm>
              <a:off x="4384" y="2884"/>
              <a:ext cx="272" cy="136"/>
            </a:xfrm>
            <a:prstGeom prst="line">
              <a:avLst/>
            </a:prstGeom>
            <a:noFill/>
            <a:ln w="38100">
              <a:solidFill>
                <a:srgbClr val="FA26D7"/>
              </a:solidFill>
              <a:round/>
              <a:headEnd/>
              <a:tailEnd/>
            </a:ln>
          </p:spPr>
          <p:txBody>
            <a:bodyPr wrap="none" anchor="ctr"/>
            <a:lstStyle/>
            <a:p>
              <a:endParaRPr lang="en-US"/>
            </a:p>
          </p:txBody>
        </p:sp>
        <p:sp>
          <p:nvSpPr>
            <p:cNvPr id="16407" name="Line 77"/>
            <p:cNvSpPr>
              <a:spLocks noChangeShapeType="1"/>
            </p:cNvSpPr>
            <p:nvPr/>
          </p:nvSpPr>
          <p:spPr bwMode="auto">
            <a:xfrm flipH="1">
              <a:off x="4468" y="3480"/>
              <a:ext cx="280" cy="160"/>
            </a:xfrm>
            <a:prstGeom prst="line">
              <a:avLst/>
            </a:prstGeom>
            <a:noFill/>
            <a:ln w="38100">
              <a:solidFill>
                <a:srgbClr val="FA26D7"/>
              </a:solidFill>
              <a:round/>
              <a:headEnd/>
              <a:tailEnd/>
            </a:ln>
          </p:spPr>
          <p:txBody>
            <a:bodyPr wrap="none" anchor="ctr"/>
            <a:lstStyle/>
            <a:p>
              <a:endParaRPr lang="en-US"/>
            </a:p>
          </p:txBody>
        </p:sp>
        <p:sp>
          <p:nvSpPr>
            <p:cNvPr id="16408" name="Line 78"/>
            <p:cNvSpPr>
              <a:spLocks noChangeShapeType="1"/>
            </p:cNvSpPr>
            <p:nvPr/>
          </p:nvSpPr>
          <p:spPr bwMode="auto">
            <a:xfrm>
              <a:off x="4032" y="3476"/>
              <a:ext cx="280" cy="156"/>
            </a:xfrm>
            <a:prstGeom prst="line">
              <a:avLst/>
            </a:prstGeom>
            <a:noFill/>
            <a:ln w="38100">
              <a:solidFill>
                <a:srgbClr val="FA26D7"/>
              </a:solidFill>
              <a:round/>
              <a:headEnd/>
              <a:tailEnd/>
            </a:ln>
          </p:spPr>
          <p:txBody>
            <a:bodyPr wrap="none" anchor="ctr"/>
            <a:lstStyle/>
            <a:p>
              <a:endParaRPr lang="en-US"/>
            </a:p>
          </p:txBody>
        </p:sp>
        <p:sp>
          <p:nvSpPr>
            <p:cNvPr id="16409" name="Line 88"/>
            <p:cNvSpPr>
              <a:spLocks noChangeShapeType="1"/>
            </p:cNvSpPr>
            <p:nvPr/>
          </p:nvSpPr>
          <p:spPr bwMode="auto">
            <a:xfrm>
              <a:off x="4732" y="3144"/>
              <a:ext cx="0" cy="340"/>
            </a:xfrm>
            <a:prstGeom prst="line">
              <a:avLst/>
            </a:prstGeom>
            <a:noFill/>
            <a:ln w="38100">
              <a:solidFill>
                <a:srgbClr val="FA26D7"/>
              </a:solidFill>
              <a:round/>
              <a:headEnd/>
              <a:tailEnd/>
            </a:ln>
          </p:spPr>
          <p:txBody>
            <a:bodyPr wrap="none" anchor="ctr"/>
            <a:lstStyle/>
            <a:p>
              <a:endParaRPr lang="en-US"/>
            </a:p>
          </p:txBody>
        </p:sp>
        <p:sp>
          <p:nvSpPr>
            <p:cNvPr id="16410" name="Line 90"/>
            <p:cNvSpPr>
              <a:spLocks noChangeShapeType="1"/>
            </p:cNvSpPr>
            <p:nvPr/>
          </p:nvSpPr>
          <p:spPr bwMode="auto">
            <a:xfrm flipH="1">
              <a:off x="3450" y="3090"/>
              <a:ext cx="150" cy="211"/>
            </a:xfrm>
            <a:prstGeom prst="line">
              <a:avLst/>
            </a:prstGeom>
            <a:noFill/>
            <a:ln w="38100">
              <a:solidFill>
                <a:srgbClr val="FA26D7"/>
              </a:solidFill>
              <a:round/>
              <a:headEnd/>
              <a:tailEnd/>
            </a:ln>
          </p:spPr>
          <p:txBody>
            <a:bodyPr wrap="none" anchor="ctr"/>
            <a:lstStyle/>
            <a:p>
              <a:endParaRPr lang="en-US"/>
            </a:p>
          </p:txBody>
        </p:sp>
        <p:sp>
          <p:nvSpPr>
            <p:cNvPr id="16411" name="Text Box 91"/>
            <p:cNvSpPr txBox="1">
              <a:spLocks noChangeArrowheads="1"/>
            </p:cNvSpPr>
            <p:nvPr/>
          </p:nvSpPr>
          <p:spPr bwMode="auto">
            <a:xfrm>
              <a:off x="3515" y="3688"/>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a:t>
              </a:r>
            </a:p>
          </p:txBody>
        </p:sp>
        <p:sp>
          <p:nvSpPr>
            <p:cNvPr id="16412" name="Text Box 92"/>
            <p:cNvSpPr txBox="1">
              <a:spLocks noChangeArrowheads="1"/>
            </p:cNvSpPr>
            <p:nvPr/>
          </p:nvSpPr>
          <p:spPr bwMode="auto">
            <a:xfrm>
              <a:off x="4275" y="2496"/>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16413" name="Line 93"/>
            <p:cNvSpPr>
              <a:spLocks noChangeShapeType="1"/>
            </p:cNvSpPr>
            <p:nvPr/>
          </p:nvSpPr>
          <p:spPr bwMode="auto">
            <a:xfrm>
              <a:off x="3632" y="3632"/>
              <a:ext cx="0" cy="88"/>
            </a:xfrm>
            <a:prstGeom prst="line">
              <a:avLst/>
            </a:prstGeom>
            <a:noFill/>
            <a:ln w="38100">
              <a:solidFill>
                <a:srgbClr val="FA26D7"/>
              </a:solidFill>
              <a:round/>
              <a:headEnd/>
              <a:tailEnd/>
            </a:ln>
          </p:spPr>
          <p:txBody>
            <a:bodyPr wrap="none" anchor="ctr"/>
            <a:lstStyle/>
            <a:p>
              <a:endParaRPr lang="en-US"/>
            </a:p>
          </p:txBody>
        </p:sp>
        <p:sp>
          <p:nvSpPr>
            <p:cNvPr id="16414" name="Line 94"/>
            <p:cNvSpPr>
              <a:spLocks noChangeShapeType="1"/>
            </p:cNvSpPr>
            <p:nvPr/>
          </p:nvSpPr>
          <p:spPr bwMode="auto">
            <a:xfrm>
              <a:off x="4416" y="2728"/>
              <a:ext cx="0" cy="176"/>
            </a:xfrm>
            <a:prstGeom prst="line">
              <a:avLst/>
            </a:prstGeom>
            <a:noFill/>
            <a:ln w="38100">
              <a:solidFill>
                <a:srgbClr val="FA26D7"/>
              </a:solidFill>
              <a:round/>
              <a:headEnd/>
              <a:tailEnd/>
            </a:ln>
          </p:spPr>
          <p:txBody>
            <a:bodyPr wrap="none" anchor="ctr"/>
            <a:lstStyle/>
            <a:p>
              <a:endParaRPr lang="en-US"/>
            </a:p>
          </p:txBody>
        </p:sp>
        <p:sp>
          <p:nvSpPr>
            <p:cNvPr id="16415" name="Line 95"/>
            <p:cNvSpPr>
              <a:spLocks noChangeShapeType="1"/>
            </p:cNvSpPr>
            <p:nvPr/>
          </p:nvSpPr>
          <p:spPr bwMode="auto">
            <a:xfrm>
              <a:off x="4352" y="2728"/>
              <a:ext cx="0" cy="176"/>
            </a:xfrm>
            <a:prstGeom prst="line">
              <a:avLst/>
            </a:prstGeom>
            <a:noFill/>
            <a:ln w="38100">
              <a:solidFill>
                <a:srgbClr val="FA26D7"/>
              </a:solidFill>
              <a:round/>
              <a:headEnd/>
              <a:tailEnd/>
            </a:ln>
          </p:spPr>
          <p:txBody>
            <a:bodyPr wrap="none" anchor="ctr"/>
            <a:lstStyle/>
            <a:p>
              <a:endParaRPr lang="en-US"/>
            </a:p>
          </p:txBody>
        </p:sp>
        <p:sp>
          <p:nvSpPr>
            <p:cNvPr id="16416" name="Text Box 96"/>
            <p:cNvSpPr txBox="1">
              <a:spLocks noChangeArrowheads="1"/>
            </p:cNvSpPr>
            <p:nvPr/>
          </p:nvSpPr>
          <p:spPr bwMode="auto">
            <a:xfrm>
              <a:off x="4747" y="2920"/>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a:t>
              </a:r>
            </a:p>
          </p:txBody>
        </p:sp>
        <p:sp>
          <p:nvSpPr>
            <p:cNvPr id="16417" name="Line 98"/>
            <p:cNvSpPr>
              <a:spLocks noChangeShapeType="1"/>
            </p:cNvSpPr>
            <p:nvPr/>
          </p:nvSpPr>
          <p:spPr bwMode="auto">
            <a:xfrm>
              <a:off x="4736" y="3488"/>
              <a:ext cx="128" cy="120"/>
            </a:xfrm>
            <a:prstGeom prst="line">
              <a:avLst/>
            </a:prstGeom>
            <a:noFill/>
            <a:ln w="38100">
              <a:solidFill>
                <a:srgbClr val="FA26D7"/>
              </a:solidFill>
              <a:round/>
              <a:headEnd/>
              <a:tailEnd/>
            </a:ln>
          </p:spPr>
          <p:txBody>
            <a:bodyPr wrap="none" anchor="ctr"/>
            <a:lstStyle/>
            <a:p>
              <a:endParaRPr lang="en-US"/>
            </a:p>
          </p:txBody>
        </p:sp>
        <p:sp>
          <p:nvSpPr>
            <p:cNvPr id="16418" name="Text Box 100"/>
            <p:cNvSpPr txBox="1">
              <a:spLocks noChangeArrowheads="1"/>
            </p:cNvSpPr>
            <p:nvPr/>
          </p:nvSpPr>
          <p:spPr bwMode="auto">
            <a:xfrm>
              <a:off x="4851" y="3504"/>
              <a:ext cx="444"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NH</a:t>
              </a:r>
              <a:r>
                <a:rPr lang="en-US" sz="2000" b="1" baseline="-25000">
                  <a:solidFill>
                    <a:srgbClr val="000000"/>
                  </a:solidFill>
                  <a:latin typeface="Arial" charset="0"/>
                </a:rPr>
                <a:t>2</a:t>
              </a:r>
              <a:endParaRPr lang="en-US" sz="2000" b="1">
                <a:solidFill>
                  <a:srgbClr val="000000"/>
                </a:solidFill>
                <a:latin typeface="Arial" charset="0"/>
              </a:endParaRPr>
            </a:p>
          </p:txBody>
        </p:sp>
        <p:sp>
          <p:nvSpPr>
            <p:cNvPr id="16419" name="Line 128"/>
            <p:cNvSpPr>
              <a:spLocks noChangeShapeType="1"/>
            </p:cNvSpPr>
            <p:nvPr/>
          </p:nvSpPr>
          <p:spPr bwMode="auto">
            <a:xfrm flipH="1">
              <a:off x="4454" y="3448"/>
              <a:ext cx="234" cy="128"/>
            </a:xfrm>
            <a:prstGeom prst="line">
              <a:avLst/>
            </a:prstGeom>
            <a:noFill/>
            <a:ln w="38100">
              <a:solidFill>
                <a:srgbClr val="FA26D7"/>
              </a:solidFill>
              <a:round/>
              <a:headEnd/>
              <a:tailEnd/>
            </a:ln>
          </p:spPr>
          <p:txBody>
            <a:bodyPr wrap="none" anchor="ctr"/>
            <a:lstStyle/>
            <a:p>
              <a:endParaRPr lang="en-US"/>
            </a:p>
          </p:txBody>
        </p:sp>
        <p:sp>
          <p:nvSpPr>
            <p:cNvPr id="16420" name="Line 139"/>
            <p:cNvSpPr>
              <a:spLocks noChangeShapeType="1"/>
            </p:cNvSpPr>
            <p:nvPr/>
          </p:nvSpPr>
          <p:spPr bwMode="auto">
            <a:xfrm>
              <a:off x="4080" y="3120"/>
              <a:ext cx="0" cy="328"/>
            </a:xfrm>
            <a:prstGeom prst="line">
              <a:avLst/>
            </a:prstGeom>
            <a:noFill/>
            <a:ln w="38100">
              <a:solidFill>
                <a:srgbClr val="FA26D7"/>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325"/>
                                        </p:tgtEl>
                                        <p:attrNameLst>
                                          <p:attrName>style.visibility</p:attrName>
                                        </p:attrNameLst>
                                      </p:cBhvr>
                                      <p:to>
                                        <p:strVal val="visible"/>
                                      </p:to>
                                    </p:set>
                                    <p:animEffect transition="in" filter="wipe(left)">
                                      <p:cBhvr>
                                        <p:cTn id="15" dur="500"/>
                                        <p:tgtEl>
                                          <p:spTgt spid="8325"/>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000"/>
                            </p:stCondLst>
                            <p:childTnLst>
                              <p:par>
                                <p:cTn id="25" presetID="23" presetClass="entr" presetSubtype="528" fill="hold" grpId="0" nodeType="afterEffect">
                                  <p:stCondLst>
                                    <p:cond delay="0"/>
                                  </p:stCondLst>
                                  <p:childTnLst>
                                    <p:set>
                                      <p:cBhvr>
                                        <p:cTn id="26" dur="1" fill="hold">
                                          <p:stCondLst>
                                            <p:cond delay="0"/>
                                          </p:stCondLst>
                                        </p:cTn>
                                        <p:tgtEl>
                                          <p:spTgt spid="8323"/>
                                        </p:tgtEl>
                                        <p:attrNameLst>
                                          <p:attrName>style.visibility</p:attrName>
                                        </p:attrNameLst>
                                      </p:cBhvr>
                                      <p:to>
                                        <p:strVal val="visible"/>
                                      </p:to>
                                    </p:set>
                                    <p:anim calcmode="lin" valueType="num">
                                      <p:cBhvr>
                                        <p:cTn id="27" dur="500" fill="hold"/>
                                        <p:tgtEl>
                                          <p:spTgt spid="8323"/>
                                        </p:tgtEl>
                                        <p:attrNameLst>
                                          <p:attrName>ppt_w</p:attrName>
                                        </p:attrNameLst>
                                      </p:cBhvr>
                                      <p:tavLst>
                                        <p:tav tm="0">
                                          <p:val>
                                            <p:fltVal val="0"/>
                                          </p:val>
                                        </p:tav>
                                        <p:tav tm="100000">
                                          <p:val>
                                            <p:strVal val="#ppt_w"/>
                                          </p:val>
                                        </p:tav>
                                      </p:tavLst>
                                    </p:anim>
                                    <p:anim calcmode="lin" valueType="num">
                                      <p:cBhvr>
                                        <p:cTn id="28" dur="500" fill="hold"/>
                                        <p:tgtEl>
                                          <p:spTgt spid="8323"/>
                                        </p:tgtEl>
                                        <p:attrNameLst>
                                          <p:attrName>ppt_h</p:attrName>
                                        </p:attrNameLst>
                                      </p:cBhvr>
                                      <p:tavLst>
                                        <p:tav tm="0">
                                          <p:val>
                                            <p:fltVal val="0"/>
                                          </p:val>
                                        </p:tav>
                                        <p:tav tm="100000">
                                          <p:val>
                                            <p:strVal val="#ppt_h"/>
                                          </p:val>
                                        </p:tav>
                                      </p:tavLst>
                                    </p:anim>
                                    <p:anim calcmode="lin" valueType="num">
                                      <p:cBhvr>
                                        <p:cTn id="29" dur="500" fill="hold"/>
                                        <p:tgtEl>
                                          <p:spTgt spid="8323"/>
                                        </p:tgtEl>
                                        <p:attrNameLst>
                                          <p:attrName>ppt_x</p:attrName>
                                        </p:attrNameLst>
                                      </p:cBhvr>
                                      <p:tavLst>
                                        <p:tav tm="0">
                                          <p:val>
                                            <p:fltVal val="0.5"/>
                                          </p:val>
                                        </p:tav>
                                        <p:tav tm="100000">
                                          <p:val>
                                            <p:strVal val="#ppt_x"/>
                                          </p:val>
                                        </p:tav>
                                      </p:tavLst>
                                    </p:anim>
                                    <p:anim calcmode="lin" valueType="num">
                                      <p:cBhvr>
                                        <p:cTn id="30" dur="500" fill="hold"/>
                                        <p:tgtEl>
                                          <p:spTgt spid="8323"/>
                                        </p:tgtEl>
                                        <p:attrNameLst>
                                          <p:attrName>ppt_y</p:attrName>
                                        </p:attrNameLst>
                                      </p:cBhvr>
                                      <p:tavLst>
                                        <p:tav tm="0">
                                          <p:val>
                                            <p:fltVal val="0.5"/>
                                          </p:val>
                                        </p:tav>
                                        <p:tav tm="100000">
                                          <p:val>
                                            <p:strVal val="#ppt_y"/>
                                          </p:val>
                                        </p:tav>
                                      </p:tavLst>
                                    </p:anim>
                                  </p:childTnLst>
                                </p:cTn>
                              </p:par>
                            </p:childTnLst>
                          </p:cTn>
                        </p:par>
                        <p:par>
                          <p:cTn id="31" fill="hold">
                            <p:stCondLst>
                              <p:cond delay="1500"/>
                            </p:stCondLst>
                            <p:childTnLst>
                              <p:par>
                                <p:cTn id="32" presetID="23" presetClass="entr" presetSubtype="36" fill="hold" grpId="0" nodeType="afterEffect">
                                  <p:stCondLst>
                                    <p:cond delay="0"/>
                                  </p:stCondLst>
                                  <p:childTnLst>
                                    <p:set>
                                      <p:cBhvr>
                                        <p:cTn id="33" dur="1" fill="hold">
                                          <p:stCondLst>
                                            <p:cond delay="0"/>
                                          </p:stCondLst>
                                        </p:cTn>
                                        <p:tgtEl>
                                          <p:spTgt spid="8328"/>
                                        </p:tgtEl>
                                        <p:attrNameLst>
                                          <p:attrName>style.visibility</p:attrName>
                                        </p:attrNameLst>
                                      </p:cBhvr>
                                      <p:to>
                                        <p:strVal val="visible"/>
                                      </p:to>
                                    </p:set>
                                    <p:anim calcmode="lin" valueType="num">
                                      <p:cBhvr>
                                        <p:cTn id="34" dur="500" fill="hold"/>
                                        <p:tgtEl>
                                          <p:spTgt spid="8328"/>
                                        </p:tgtEl>
                                        <p:attrNameLst>
                                          <p:attrName>ppt_w</p:attrName>
                                        </p:attrNameLst>
                                      </p:cBhvr>
                                      <p:tavLst>
                                        <p:tav tm="0">
                                          <p:val>
                                            <p:strVal val="(6*min(max(#ppt_w*#ppt_h,.3),1)-7.4)/-.7*#ppt_w"/>
                                          </p:val>
                                        </p:tav>
                                        <p:tav tm="100000">
                                          <p:val>
                                            <p:strVal val="#ppt_w"/>
                                          </p:val>
                                        </p:tav>
                                      </p:tavLst>
                                    </p:anim>
                                    <p:anim calcmode="lin" valueType="num">
                                      <p:cBhvr>
                                        <p:cTn id="35" dur="500" fill="hold"/>
                                        <p:tgtEl>
                                          <p:spTgt spid="8328"/>
                                        </p:tgtEl>
                                        <p:attrNameLst>
                                          <p:attrName>ppt_h</p:attrName>
                                        </p:attrNameLst>
                                      </p:cBhvr>
                                      <p:tavLst>
                                        <p:tav tm="0">
                                          <p:val>
                                            <p:strVal val="(6*min(max(#ppt_w*#ppt_h,.3),1)-7.4)/-.7*#ppt_h"/>
                                          </p:val>
                                        </p:tav>
                                        <p:tav tm="100000">
                                          <p:val>
                                            <p:strVal val="#ppt_h"/>
                                          </p:val>
                                        </p:tav>
                                      </p:tavLst>
                                    </p:anim>
                                    <p:anim calcmode="lin" valueType="num">
                                      <p:cBhvr>
                                        <p:cTn id="36" dur="500" fill="hold"/>
                                        <p:tgtEl>
                                          <p:spTgt spid="8328"/>
                                        </p:tgtEl>
                                        <p:attrNameLst>
                                          <p:attrName>ppt_x</p:attrName>
                                        </p:attrNameLst>
                                      </p:cBhvr>
                                      <p:tavLst>
                                        <p:tav tm="0">
                                          <p:val>
                                            <p:fltVal val="0.5"/>
                                          </p:val>
                                        </p:tav>
                                        <p:tav tm="100000">
                                          <p:val>
                                            <p:strVal val="#ppt_x"/>
                                          </p:val>
                                        </p:tav>
                                      </p:tavLst>
                                    </p:anim>
                                    <p:anim calcmode="lin" valueType="num">
                                      <p:cBhvr>
                                        <p:cTn id="37" dur="500" fill="hold"/>
                                        <p:tgtEl>
                                          <p:spTgt spid="8328"/>
                                        </p:tgtEl>
                                        <p:attrNameLst>
                                          <p:attrName>ppt_y</p:attrName>
                                        </p:attrNameLst>
                                      </p:cBhvr>
                                      <p:tavLst>
                                        <p:tav tm="0">
                                          <p:val>
                                            <p:strVal val="1+(6*min(max(#ppt_w*#ppt_h,.3),1)-7.4)/-.7*#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26"/>
                                        </p:tgtEl>
                                        <p:attrNameLst>
                                          <p:attrName>style.visibility</p:attrName>
                                        </p:attrNameLst>
                                      </p:cBhvr>
                                      <p:to>
                                        <p:strVal val="visible"/>
                                      </p:to>
                                    </p:set>
                                    <p:animEffect transition="in" filter="wipe(left)">
                                      <p:cBhvr>
                                        <p:cTn id="42" dur="500"/>
                                        <p:tgtEl>
                                          <p:spTgt spid="8326"/>
                                        </p:tgtEl>
                                      </p:cBhvr>
                                    </p:animEffect>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fltVal val="0"/>
                                          </p:val>
                                        </p:tav>
                                        <p:tav tm="100000">
                                          <p:val>
                                            <p:strVal val="#ppt_w"/>
                                          </p:val>
                                        </p:tav>
                                      </p:tavLst>
                                    </p:anim>
                                    <p:anim calcmode="lin" valueType="num">
                                      <p:cBhvr>
                                        <p:cTn id="48" dur="1000" fill="hold"/>
                                        <p:tgtEl>
                                          <p:spTgt spid="4"/>
                                        </p:tgtEl>
                                        <p:attrNameLst>
                                          <p:attrName>ppt_h</p:attrName>
                                        </p:attrNameLst>
                                      </p:cBhvr>
                                      <p:tavLst>
                                        <p:tav tm="0">
                                          <p:val>
                                            <p:fltVal val="0"/>
                                          </p:val>
                                        </p:tav>
                                        <p:tav tm="100000">
                                          <p:val>
                                            <p:strVal val="#ppt_h"/>
                                          </p:val>
                                        </p:tav>
                                      </p:tavLst>
                                    </p:anim>
                                    <p:anim calcmode="lin" valueType="num">
                                      <p:cBhvr>
                                        <p:cTn id="4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8324"/>
                                        </p:tgtEl>
                                        <p:attrNameLst>
                                          <p:attrName>style.visibility</p:attrName>
                                        </p:attrNameLst>
                                      </p:cBhvr>
                                      <p:to>
                                        <p:strVal val="visible"/>
                                      </p:to>
                                    </p:set>
                                    <p:anim calcmode="lin" valueType="num">
                                      <p:cBhvr>
                                        <p:cTn id="54" dur="500" fill="hold"/>
                                        <p:tgtEl>
                                          <p:spTgt spid="8324"/>
                                        </p:tgtEl>
                                        <p:attrNameLst>
                                          <p:attrName>ppt_w</p:attrName>
                                        </p:attrNameLst>
                                      </p:cBhvr>
                                      <p:tavLst>
                                        <p:tav tm="0">
                                          <p:val>
                                            <p:fltVal val="0"/>
                                          </p:val>
                                        </p:tav>
                                        <p:tav tm="100000">
                                          <p:val>
                                            <p:strVal val="#ppt_w"/>
                                          </p:val>
                                        </p:tav>
                                      </p:tavLst>
                                    </p:anim>
                                    <p:anim calcmode="lin" valueType="num">
                                      <p:cBhvr>
                                        <p:cTn id="55" dur="500" fill="hold"/>
                                        <p:tgtEl>
                                          <p:spTgt spid="8324"/>
                                        </p:tgtEl>
                                        <p:attrNameLst>
                                          <p:attrName>ppt_h</p:attrName>
                                        </p:attrNameLst>
                                      </p:cBhvr>
                                      <p:tavLst>
                                        <p:tav tm="0">
                                          <p:val>
                                            <p:fltVal val="0"/>
                                          </p:val>
                                        </p:tav>
                                        <p:tav tm="100000">
                                          <p:val>
                                            <p:strVal val="#ppt_h"/>
                                          </p:val>
                                        </p:tav>
                                      </p:tavLst>
                                    </p:anim>
                                    <p:anim calcmode="lin" valueType="num">
                                      <p:cBhvr>
                                        <p:cTn id="56" dur="500" fill="hold"/>
                                        <p:tgtEl>
                                          <p:spTgt spid="8324"/>
                                        </p:tgtEl>
                                        <p:attrNameLst>
                                          <p:attrName>ppt_x</p:attrName>
                                        </p:attrNameLst>
                                      </p:cBhvr>
                                      <p:tavLst>
                                        <p:tav tm="0">
                                          <p:val>
                                            <p:fltVal val="0.5"/>
                                          </p:val>
                                        </p:tav>
                                        <p:tav tm="100000">
                                          <p:val>
                                            <p:strVal val="#ppt_x"/>
                                          </p:val>
                                        </p:tav>
                                      </p:tavLst>
                                    </p:anim>
                                    <p:anim calcmode="lin" valueType="num">
                                      <p:cBhvr>
                                        <p:cTn id="57" dur="500" fill="hold"/>
                                        <p:tgtEl>
                                          <p:spTgt spid="8324"/>
                                        </p:tgtEl>
                                        <p:attrNameLst>
                                          <p:attrName>ppt_y</p:attrName>
                                        </p:attrNameLst>
                                      </p:cBhvr>
                                      <p:tavLst>
                                        <p:tav tm="0">
                                          <p:val>
                                            <p:fltVal val="0.5"/>
                                          </p:val>
                                        </p:tav>
                                        <p:tav tm="100000">
                                          <p:val>
                                            <p:strVal val="#ppt_y"/>
                                          </p:val>
                                        </p:tav>
                                      </p:tavLst>
                                    </p:anim>
                                  </p:childTnLst>
                                </p:cTn>
                              </p:par>
                            </p:childTnLst>
                          </p:cTn>
                        </p:par>
                        <p:par>
                          <p:cTn id="58" fill="hold">
                            <p:stCondLst>
                              <p:cond delay="1500"/>
                            </p:stCondLst>
                            <p:childTnLst>
                              <p:par>
                                <p:cTn id="59" presetID="23" presetClass="entr" presetSubtype="36" fill="hold" grpId="0" nodeType="afterEffect">
                                  <p:stCondLst>
                                    <p:cond delay="0"/>
                                  </p:stCondLst>
                                  <p:childTnLst>
                                    <p:set>
                                      <p:cBhvr>
                                        <p:cTn id="60" dur="1" fill="hold">
                                          <p:stCondLst>
                                            <p:cond delay="0"/>
                                          </p:stCondLst>
                                        </p:cTn>
                                        <p:tgtEl>
                                          <p:spTgt spid="8329"/>
                                        </p:tgtEl>
                                        <p:attrNameLst>
                                          <p:attrName>style.visibility</p:attrName>
                                        </p:attrNameLst>
                                      </p:cBhvr>
                                      <p:to>
                                        <p:strVal val="visible"/>
                                      </p:to>
                                    </p:set>
                                    <p:anim calcmode="lin" valueType="num">
                                      <p:cBhvr>
                                        <p:cTn id="61" dur="500" fill="hold"/>
                                        <p:tgtEl>
                                          <p:spTgt spid="8329"/>
                                        </p:tgtEl>
                                        <p:attrNameLst>
                                          <p:attrName>ppt_w</p:attrName>
                                        </p:attrNameLst>
                                      </p:cBhvr>
                                      <p:tavLst>
                                        <p:tav tm="0">
                                          <p:val>
                                            <p:strVal val="(6*min(max(#ppt_w*#ppt_h,.3),1)-7.4)/-.7*#ppt_w"/>
                                          </p:val>
                                        </p:tav>
                                        <p:tav tm="100000">
                                          <p:val>
                                            <p:strVal val="#ppt_w"/>
                                          </p:val>
                                        </p:tav>
                                      </p:tavLst>
                                    </p:anim>
                                    <p:anim calcmode="lin" valueType="num">
                                      <p:cBhvr>
                                        <p:cTn id="62" dur="500" fill="hold"/>
                                        <p:tgtEl>
                                          <p:spTgt spid="8329"/>
                                        </p:tgtEl>
                                        <p:attrNameLst>
                                          <p:attrName>ppt_h</p:attrName>
                                        </p:attrNameLst>
                                      </p:cBhvr>
                                      <p:tavLst>
                                        <p:tav tm="0">
                                          <p:val>
                                            <p:strVal val="(6*min(max(#ppt_w*#ppt_h,.3),1)-7.4)/-.7*#ppt_h"/>
                                          </p:val>
                                        </p:tav>
                                        <p:tav tm="100000">
                                          <p:val>
                                            <p:strVal val="#ppt_h"/>
                                          </p:val>
                                        </p:tav>
                                      </p:tavLst>
                                    </p:anim>
                                    <p:anim calcmode="lin" valueType="num">
                                      <p:cBhvr>
                                        <p:cTn id="63" dur="500" fill="hold"/>
                                        <p:tgtEl>
                                          <p:spTgt spid="8329"/>
                                        </p:tgtEl>
                                        <p:attrNameLst>
                                          <p:attrName>ppt_x</p:attrName>
                                        </p:attrNameLst>
                                      </p:cBhvr>
                                      <p:tavLst>
                                        <p:tav tm="0">
                                          <p:val>
                                            <p:fltVal val="0.5"/>
                                          </p:val>
                                        </p:tav>
                                        <p:tav tm="100000">
                                          <p:val>
                                            <p:strVal val="#ppt_x"/>
                                          </p:val>
                                        </p:tav>
                                      </p:tavLst>
                                    </p:anim>
                                    <p:anim calcmode="lin" valueType="num">
                                      <p:cBhvr>
                                        <p:cTn id="64" dur="500" fill="hold"/>
                                        <p:tgtEl>
                                          <p:spTgt spid="832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3" grpId="0" autoUpdateAnimBg="0"/>
      <p:bldP spid="8324" grpId="0" autoUpdateAnimBg="0"/>
      <p:bldP spid="8325" grpId="0" animBg="1"/>
      <p:bldP spid="8326" grpId="0" animBg="1"/>
      <p:bldP spid="8328" grpId="0" autoUpdateAnimBg="0"/>
      <p:bldP spid="832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 8-02 part 1"/>
          <p:cNvPicPr>
            <a:picLocks noChangeAspect="1" noChangeArrowheads="1"/>
          </p:cNvPicPr>
          <p:nvPr/>
        </p:nvPicPr>
        <p:blipFill>
          <a:blip r:embed="rId3" cstate="print"/>
          <a:srcRect/>
          <a:stretch>
            <a:fillRect/>
          </a:stretch>
        </p:blipFill>
        <p:spPr bwMode="auto">
          <a:xfrm>
            <a:off x="304800" y="762000"/>
            <a:ext cx="8531225" cy="5345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0"/>
          <p:cNvSpPr txBox="1">
            <a:spLocks noChangeArrowheads="1"/>
          </p:cNvSpPr>
          <p:nvPr/>
        </p:nvSpPr>
        <p:spPr bwMode="auto">
          <a:xfrm>
            <a:off x="1931988" y="238125"/>
            <a:ext cx="5341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 - 3</a:t>
            </a:r>
          </a:p>
          <a:p>
            <a:pPr algn="ctr" rtl="0" eaLnBrk="0" hangingPunct="0"/>
            <a:r>
              <a:rPr lang="en-US" sz="3200" b="1">
                <a:solidFill>
                  <a:srgbClr val="000000"/>
                </a:solidFill>
                <a:latin typeface="Arial" charset="0"/>
              </a:rPr>
              <a:t>Bases - Pyrimidines</a:t>
            </a:r>
            <a:endParaRPr lang="en-US" sz="3600" b="1">
              <a:solidFill>
                <a:srgbClr val="000000"/>
              </a:solidFill>
              <a:latin typeface="Arial" charset="0"/>
            </a:endParaRPr>
          </a:p>
        </p:txBody>
      </p:sp>
      <p:grpSp>
        <p:nvGrpSpPr>
          <p:cNvPr id="2" name="Group 138"/>
          <p:cNvGrpSpPr>
            <a:grpSpLocks/>
          </p:cNvGrpSpPr>
          <p:nvPr/>
        </p:nvGrpSpPr>
        <p:grpSpPr bwMode="auto">
          <a:xfrm>
            <a:off x="1492250" y="3232150"/>
            <a:ext cx="1287463" cy="1490663"/>
            <a:chOff x="508" y="1948"/>
            <a:chExt cx="811" cy="939"/>
          </a:xfrm>
        </p:grpSpPr>
        <p:sp>
          <p:nvSpPr>
            <p:cNvPr id="17456" name="Text Box 32"/>
            <p:cNvSpPr txBox="1">
              <a:spLocks noChangeArrowheads="1"/>
            </p:cNvSpPr>
            <p:nvPr/>
          </p:nvSpPr>
          <p:spPr bwMode="auto">
            <a:xfrm>
              <a:off x="1091" y="1976"/>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N</a:t>
              </a:r>
            </a:p>
          </p:txBody>
        </p:sp>
        <p:sp>
          <p:nvSpPr>
            <p:cNvPr id="17457" name="Text Box 33"/>
            <p:cNvSpPr txBox="1">
              <a:spLocks noChangeArrowheads="1"/>
            </p:cNvSpPr>
            <p:nvPr/>
          </p:nvSpPr>
          <p:spPr bwMode="auto">
            <a:xfrm>
              <a:off x="731" y="2560"/>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N</a:t>
              </a:r>
            </a:p>
          </p:txBody>
        </p:sp>
        <p:sp>
          <p:nvSpPr>
            <p:cNvPr id="17458" name="Line 39"/>
            <p:cNvSpPr>
              <a:spLocks noChangeShapeType="1"/>
            </p:cNvSpPr>
            <p:nvPr/>
          </p:nvSpPr>
          <p:spPr bwMode="auto">
            <a:xfrm>
              <a:off x="508" y="2144"/>
              <a:ext cx="0" cy="396"/>
            </a:xfrm>
            <a:prstGeom prst="line">
              <a:avLst/>
            </a:prstGeom>
            <a:noFill/>
            <a:ln w="38100">
              <a:solidFill>
                <a:srgbClr val="FA26D7"/>
              </a:solidFill>
              <a:round/>
              <a:headEnd/>
              <a:tailEnd/>
            </a:ln>
          </p:spPr>
          <p:txBody>
            <a:bodyPr wrap="none" anchor="ctr"/>
            <a:lstStyle/>
            <a:p>
              <a:endParaRPr lang="en-US"/>
            </a:p>
          </p:txBody>
        </p:sp>
        <p:sp>
          <p:nvSpPr>
            <p:cNvPr id="17459" name="Line 41"/>
            <p:cNvSpPr>
              <a:spLocks noChangeShapeType="1"/>
            </p:cNvSpPr>
            <p:nvPr/>
          </p:nvSpPr>
          <p:spPr bwMode="auto">
            <a:xfrm flipV="1">
              <a:off x="516" y="1948"/>
              <a:ext cx="356" cy="196"/>
            </a:xfrm>
            <a:prstGeom prst="line">
              <a:avLst/>
            </a:prstGeom>
            <a:noFill/>
            <a:ln w="38100">
              <a:solidFill>
                <a:srgbClr val="FA26D7"/>
              </a:solidFill>
              <a:round/>
              <a:headEnd/>
              <a:tailEnd/>
            </a:ln>
          </p:spPr>
          <p:txBody>
            <a:bodyPr wrap="none" anchor="ctr"/>
            <a:lstStyle/>
            <a:p>
              <a:endParaRPr lang="en-US"/>
            </a:p>
          </p:txBody>
        </p:sp>
        <p:sp>
          <p:nvSpPr>
            <p:cNvPr id="17460" name="Line 42"/>
            <p:cNvSpPr>
              <a:spLocks noChangeShapeType="1"/>
            </p:cNvSpPr>
            <p:nvPr/>
          </p:nvSpPr>
          <p:spPr bwMode="auto">
            <a:xfrm>
              <a:off x="872" y="1948"/>
              <a:ext cx="272" cy="136"/>
            </a:xfrm>
            <a:prstGeom prst="line">
              <a:avLst/>
            </a:prstGeom>
            <a:noFill/>
            <a:ln w="38100">
              <a:solidFill>
                <a:srgbClr val="FA26D7"/>
              </a:solidFill>
              <a:round/>
              <a:headEnd/>
              <a:tailEnd/>
            </a:ln>
          </p:spPr>
          <p:txBody>
            <a:bodyPr wrap="none" anchor="ctr"/>
            <a:lstStyle/>
            <a:p>
              <a:endParaRPr lang="en-US"/>
            </a:p>
          </p:txBody>
        </p:sp>
        <p:sp>
          <p:nvSpPr>
            <p:cNvPr id="17461" name="Line 43"/>
            <p:cNvSpPr>
              <a:spLocks noChangeShapeType="1"/>
            </p:cNvSpPr>
            <p:nvPr/>
          </p:nvSpPr>
          <p:spPr bwMode="auto">
            <a:xfrm>
              <a:off x="1232" y="2228"/>
              <a:ext cx="0" cy="308"/>
            </a:xfrm>
            <a:prstGeom prst="line">
              <a:avLst/>
            </a:prstGeom>
            <a:noFill/>
            <a:ln w="38100">
              <a:solidFill>
                <a:srgbClr val="FA26D7"/>
              </a:solidFill>
              <a:round/>
              <a:headEnd/>
              <a:tailEnd/>
            </a:ln>
          </p:spPr>
          <p:txBody>
            <a:bodyPr wrap="none" anchor="ctr"/>
            <a:lstStyle/>
            <a:p>
              <a:endParaRPr lang="en-US"/>
            </a:p>
          </p:txBody>
        </p:sp>
        <p:sp>
          <p:nvSpPr>
            <p:cNvPr id="17462" name="Line 44"/>
            <p:cNvSpPr>
              <a:spLocks noChangeShapeType="1"/>
            </p:cNvSpPr>
            <p:nvPr/>
          </p:nvSpPr>
          <p:spPr bwMode="auto">
            <a:xfrm flipH="1">
              <a:off x="948" y="2536"/>
              <a:ext cx="280" cy="160"/>
            </a:xfrm>
            <a:prstGeom prst="line">
              <a:avLst/>
            </a:prstGeom>
            <a:noFill/>
            <a:ln w="38100">
              <a:solidFill>
                <a:srgbClr val="FA26D7"/>
              </a:solidFill>
              <a:round/>
              <a:headEnd/>
              <a:tailEnd/>
            </a:ln>
          </p:spPr>
          <p:txBody>
            <a:bodyPr wrap="none" anchor="ctr"/>
            <a:lstStyle/>
            <a:p>
              <a:endParaRPr lang="en-US"/>
            </a:p>
          </p:txBody>
        </p:sp>
        <p:sp>
          <p:nvSpPr>
            <p:cNvPr id="17463" name="Line 45"/>
            <p:cNvSpPr>
              <a:spLocks noChangeShapeType="1"/>
            </p:cNvSpPr>
            <p:nvPr/>
          </p:nvSpPr>
          <p:spPr bwMode="auto">
            <a:xfrm>
              <a:off x="512" y="2532"/>
              <a:ext cx="280" cy="156"/>
            </a:xfrm>
            <a:prstGeom prst="line">
              <a:avLst/>
            </a:prstGeom>
            <a:noFill/>
            <a:ln w="38100">
              <a:solidFill>
                <a:srgbClr val="FA26D7"/>
              </a:solidFill>
              <a:round/>
              <a:headEnd/>
              <a:tailEnd/>
            </a:ln>
          </p:spPr>
          <p:txBody>
            <a:bodyPr wrap="none" anchor="ctr"/>
            <a:lstStyle/>
            <a:p>
              <a:endParaRPr lang="en-US"/>
            </a:p>
          </p:txBody>
        </p:sp>
        <p:sp>
          <p:nvSpPr>
            <p:cNvPr id="17464" name="Text Box 46"/>
            <p:cNvSpPr txBox="1">
              <a:spLocks noChangeArrowheads="1"/>
            </p:cNvSpPr>
            <p:nvPr/>
          </p:nvSpPr>
          <p:spPr bwMode="auto">
            <a:xfrm>
              <a:off x="1030" y="2126"/>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5</a:t>
              </a:r>
            </a:p>
          </p:txBody>
        </p:sp>
        <p:sp>
          <p:nvSpPr>
            <p:cNvPr id="17465" name="Text Box 47"/>
            <p:cNvSpPr txBox="1">
              <a:spLocks noChangeArrowheads="1"/>
            </p:cNvSpPr>
            <p:nvPr/>
          </p:nvSpPr>
          <p:spPr bwMode="auto">
            <a:xfrm>
              <a:off x="1030" y="237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6</a:t>
              </a:r>
            </a:p>
          </p:txBody>
        </p:sp>
        <p:sp>
          <p:nvSpPr>
            <p:cNvPr id="17466" name="Text Box 48"/>
            <p:cNvSpPr txBox="1">
              <a:spLocks noChangeArrowheads="1"/>
            </p:cNvSpPr>
            <p:nvPr/>
          </p:nvSpPr>
          <p:spPr bwMode="auto">
            <a:xfrm>
              <a:off x="790" y="247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1</a:t>
              </a:r>
            </a:p>
          </p:txBody>
        </p:sp>
        <p:sp>
          <p:nvSpPr>
            <p:cNvPr id="17467" name="Text Box 49"/>
            <p:cNvSpPr txBox="1">
              <a:spLocks noChangeArrowheads="1"/>
            </p:cNvSpPr>
            <p:nvPr/>
          </p:nvSpPr>
          <p:spPr bwMode="auto">
            <a:xfrm>
              <a:off x="526" y="239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2</a:t>
              </a:r>
            </a:p>
          </p:txBody>
        </p:sp>
        <p:sp>
          <p:nvSpPr>
            <p:cNvPr id="17468" name="Text Box 50"/>
            <p:cNvSpPr txBox="1">
              <a:spLocks noChangeArrowheads="1"/>
            </p:cNvSpPr>
            <p:nvPr/>
          </p:nvSpPr>
          <p:spPr bwMode="auto">
            <a:xfrm>
              <a:off x="526" y="211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3</a:t>
              </a:r>
            </a:p>
          </p:txBody>
        </p:sp>
        <p:sp>
          <p:nvSpPr>
            <p:cNvPr id="17469" name="Text Box 51"/>
            <p:cNvSpPr txBox="1">
              <a:spLocks noChangeArrowheads="1"/>
            </p:cNvSpPr>
            <p:nvPr/>
          </p:nvSpPr>
          <p:spPr bwMode="auto">
            <a:xfrm>
              <a:off x="790" y="197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4</a:t>
              </a:r>
            </a:p>
          </p:txBody>
        </p:sp>
      </p:grpSp>
      <p:sp>
        <p:nvSpPr>
          <p:cNvPr id="9319" name="Rectangle 103"/>
          <p:cNvSpPr>
            <a:spLocks noChangeArrowheads="1"/>
          </p:cNvSpPr>
          <p:nvPr/>
        </p:nvSpPr>
        <p:spPr bwMode="auto">
          <a:xfrm>
            <a:off x="3848100" y="2001838"/>
            <a:ext cx="1473200" cy="457200"/>
          </a:xfrm>
          <a:prstGeom prst="rect">
            <a:avLst/>
          </a:prstGeom>
          <a:noFill/>
          <a:ln w="9525">
            <a:noFill/>
            <a:miter lim="800000"/>
            <a:headEnd/>
            <a:tailEnd/>
          </a:ln>
        </p:spPr>
        <p:txBody>
          <a:bodyPr>
            <a:spAutoFit/>
          </a:bodyPr>
          <a:lstStyle/>
          <a:p>
            <a:pPr algn="l" rtl="0" eaLnBrk="0" hangingPunct="0"/>
            <a:r>
              <a:rPr lang="en-US" sz="2400" b="1" i="1" u="sng">
                <a:solidFill>
                  <a:srgbClr val="000000"/>
                </a:solidFill>
                <a:latin typeface="Arial" charset="0"/>
              </a:rPr>
              <a:t>Thymine</a:t>
            </a:r>
            <a:endParaRPr lang="en-US" sz="2400" b="1" u="sng">
              <a:solidFill>
                <a:srgbClr val="000000"/>
              </a:solidFill>
              <a:latin typeface="Arial" charset="0"/>
            </a:endParaRPr>
          </a:p>
        </p:txBody>
      </p:sp>
      <p:sp>
        <p:nvSpPr>
          <p:cNvPr id="9320" name="Rectangle 104"/>
          <p:cNvSpPr>
            <a:spLocks noChangeArrowheads="1"/>
          </p:cNvSpPr>
          <p:nvPr/>
        </p:nvSpPr>
        <p:spPr bwMode="auto">
          <a:xfrm>
            <a:off x="3594100" y="5316538"/>
            <a:ext cx="1651000" cy="457200"/>
          </a:xfrm>
          <a:prstGeom prst="rect">
            <a:avLst/>
          </a:prstGeom>
          <a:noFill/>
          <a:ln w="9525">
            <a:noFill/>
            <a:miter lim="800000"/>
            <a:headEnd/>
            <a:tailEnd/>
          </a:ln>
        </p:spPr>
        <p:txBody>
          <a:bodyPr>
            <a:spAutoFit/>
          </a:bodyPr>
          <a:lstStyle/>
          <a:p>
            <a:pPr algn="l" rtl="0" eaLnBrk="0" hangingPunct="0"/>
            <a:r>
              <a:rPr lang="en-US" sz="2400" b="1" i="1" u="sng">
                <a:solidFill>
                  <a:srgbClr val="000000"/>
                </a:solidFill>
                <a:latin typeface="Arial" charset="0"/>
              </a:rPr>
              <a:t>Cytosine</a:t>
            </a:r>
            <a:endParaRPr lang="en-US" sz="2400" b="1" u="sng">
              <a:solidFill>
                <a:srgbClr val="000000"/>
              </a:solidFill>
              <a:latin typeface="Arial" charset="0"/>
            </a:endParaRPr>
          </a:p>
        </p:txBody>
      </p:sp>
      <p:sp>
        <p:nvSpPr>
          <p:cNvPr id="9321" name="AutoShape 105"/>
          <p:cNvSpPr>
            <a:spLocks noChangeArrowheads="1"/>
          </p:cNvSpPr>
          <p:nvPr/>
        </p:nvSpPr>
        <p:spPr bwMode="auto">
          <a:xfrm rot="-1126478">
            <a:off x="3136900" y="3111500"/>
            <a:ext cx="2552700" cy="215900"/>
          </a:xfrm>
          <a:custGeom>
            <a:avLst/>
            <a:gdLst>
              <a:gd name="T0" fmla="*/ 1914525 w 21600"/>
              <a:gd name="T1" fmla="*/ 0 h 21600"/>
              <a:gd name="T2" fmla="*/ 0 w 21600"/>
              <a:gd name="T3" fmla="*/ 107950 h 21600"/>
              <a:gd name="T4" fmla="*/ 1914525 w 21600"/>
              <a:gd name="T5" fmla="*/ 215900 h 21600"/>
              <a:gd name="T6" fmla="*/ 25527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rgbClr val="FF0000"/>
              </a:gs>
            </a:gsLst>
            <a:lin ang="0" scaled="1"/>
          </a:gradFill>
          <a:ln w="9525">
            <a:solidFill>
              <a:schemeClr val="tx1"/>
            </a:solidFill>
            <a:miter lim="800000"/>
            <a:headEnd/>
            <a:tailEnd/>
          </a:ln>
        </p:spPr>
        <p:txBody>
          <a:bodyPr wrap="none" anchor="ctr"/>
          <a:lstStyle/>
          <a:p>
            <a:endParaRPr lang="en-US"/>
          </a:p>
        </p:txBody>
      </p:sp>
      <p:sp>
        <p:nvSpPr>
          <p:cNvPr id="9322" name="AutoShape 106"/>
          <p:cNvSpPr>
            <a:spLocks noChangeArrowheads="1"/>
          </p:cNvSpPr>
          <p:nvPr/>
        </p:nvSpPr>
        <p:spPr bwMode="auto">
          <a:xfrm rot="1126478" flipV="1">
            <a:off x="3073400" y="4432300"/>
            <a:ext cx="2552700" cy="215900"/>
          </a:xfrm>
          <a:custGeom>
            <a:avLst/>
            <a:gdLst>
              <a:gd name="T0" fmla="*/ 1914525 w 21600"/>
              <a:gd name="T1" fmla="*/ 0 h 21600"/>
              <a:gd name="T2" fmla="*/ 0 w 21600"/>
              <a:gd name="T3" fmla="*/ 107950 h 21600"/>
              <a:gd name="T4" fmla="*/ 1914525 w 21600"/>
              <a:gd name="T5" fmla="*/ 215900 h 21600"/>
              <a:gd name="T6" fmla="*/ 25527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rgbClr val="FF0000"/>
              </a:gs>
            </a:gsLst>
            <a:lin ang="0" scaled="1"/>
          </a:gradFill>
          <a:ln w="9525">
            <a:solidFill>
              <a:schemeClr val="tx1"/>
            </a:solidFill>
            <a:miter lim="800000"/>
            <a:headEnd/>
            <a:tailEnd/>
          </a:ln>
        </p:spPr>
        <p:txBody>
          <a:bodyPr wrap="none" anchor="ctr"/>
          <a:lstStyle/>
          <a:p>
            <a:endParaRPr lang="en-US"/>
          </a:p>
        </p:txBody>
      </p:sp>
      <p:grpSp>
        <p:nvGrpSpPr>
          <p:cNvPr id="3" name="Group 139"/>
          <p:cNvGrpSpPr>
            <a:grpSpLocks/>
          </p:cNvGrpSpPr>
          <p:nvPr/>
        </p:nvGrpSpPr>
        <p:grpSpPr bwMode="auto">
          <a:xfrm>
            <a:off x="6164263" y="1308100"/>
            <a:ext cx="3132137" cy="2466975"/>
            <a:chOff x="3883" y="824"/>
            <a:chExt cx="1973" cy="1554"/>
          </a:xfrm>
        </p:grpSpPr>
        <p:sp>
          <p:nvSpPr>
            <p:cNvPr id="17436" name="Text Box 57"/>
            <p:cNvSpPr txBox="1">
              <a:spLocks noChangeArrowheads="1"/>
            </p:cNvSpPr>
            <p:nvPr/>
          </p:nvSpPr>
          <p:spPr bwMode="auto">
            <a:xfrm>
              <a:off x="4979" y="1272"/>
              <a:ext cx="396"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NH</a:t>
              </a:r>
            </a:p>
          </p:txBody>
        </p:sp>
        <p:sp>
          <p:nvSpPr>
            <p:cNvPr id="17437" name="Text Box 58"/>
            <p:cNvSpPr txBox="1">
              <a:spLocks noChangeArrowheads="1"/>
            </p:cNvSpPr>
            <p:nvPr/>
          </p:nvSpPr>
          <p:spPr bwMode="auto">
            <a:xfrm>
              <a:off x="4645" y="1866"/>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7438" name="Line 64"/>
            <p:cNvSpPr>
              <a:spLocks noChangeShapeType="1"/>
            </p:cNvSpPr>
            <p:nvPr/>
          </p:nvSpPr>
          <p:spPr bwMode="auto">
            <a:xfrm>
              <a:off x="4396" y="1440"/>
              <a:ext cx="0" cy="396"/>
            </a:xfrm>
            <a:prstGeom prst="line">
              <a:avLst/>
            </a:prstGeom>
            <a:noFill/>
            <a:ln w="38100">
              <a:solidFill>
                <a:srgbClr val="FA26D7"/>
              </a:solidFill>
              <a:round/>
              <a:headEnd/>
              <a:tailEnd/>
            </a:ln>
          </p:spPr>
          <p:txBody>
            <a:bodyPr wrap="none" anchor="ctr"/>
            <a:lstStyle/>
            <a:p>
              <a:endParaRPr lang="en-US"/>
            </a:p>
          </p:txBody>
        </p:sp>
        <p:sp>
          <p:nvSpPr>
            <p:cNvPr id="17439" name="Line 66"/>
            <p:cNvSpPr>
              <a:spLocks noChangeShapeType="1"/>
            </p:cNvSpPr>
            <p:nvPr/>
          </p:nvSpPr>
          <p:spPr bwMode="auto">
            <a:xfrm flipV="1">
              <a:off x="4404" y="1244"/>
              <a:ext cx="356" cy="196"/>
            </a:xfrm>
            <a:prstGeom prst="line">
              <a:avLst/>
            </a:prstGeom>
            <a:noFill/>
            <a:ln w="38100">
              <a:solidFill>
                <a:srgbClr val="FA26D7"/>
              </a:solidFill>
              <a:round/>
              <a:headEnd/>
              <a:tailEnd/>
            </a:ln>
          </p:spPr>
          <p:txBody>
            <a:bodyPr wrap="none" anchor="ctr"/>
            <a:lstStyle/>
            <a:p>
              <a:endParaRPr lang="en-US"/>
            </a:p>
          </p:txBody>
        </p:sp>
        <p:sp>
          <p:nvSpPr>
            <p:cNvPr id="17440" name="Line 67"/>
            <p:cNvSpPr>
              <a:spLocks noChangeShapeType="1"/>
            </p:cNvSpPr>
            <p:nvPr/>
          </p:nvSpPr>
          <p:spPr bwMode="auto">
            <a:xfrm>
              <a:off x="4752" y="1236"/>
              <a:ext cx="272" cy="136"/>
            </a:xfrm>
            <a:prstGeom prst="line">
              <a:avLst/>
            </a:prstGeom>
            <a:noFill/>
            <a:ln w="38100">
              <a:solidFill>
                <a:srgbClr val="FA26D7"/>
              </a:solidFill>
              <a:round/>
              <a:headEnd/>
              <a:tailEnd/>
            </a:ln>
          </p:spPr>
          <p:txBody>
            <a:bodyPr wrap="none" anchor="ctr"/>
            <a:lstStyle/>
            <a:p>
              <a:endParaRPr lang="en-US"/>
            </a:p>
          </p:txBody>
        </p:sp>
        <p:sp>
          <p:nvSpPr>
            <p:cNvPr id="17441" name="Line 68"/>
            <p:cNvSpPr>
              <a:spLocks noChangeShapeType="1"/>
            </p:cNvSpPr>
            <p:nvPr/>
          </p:nvSpPr>
          <p:spPr bwMode="auto">
            <a:xfrm flipH="1">
              <a:off x="4836" y="1832"/>
              <a:ext cx="280" cy="160"/>
            </a:xfrm>
            <a:prstGeom prst="line">
              <a:avLst/>
            </a:prstGeom>
            <a:noFill/>
            <a:ln w="38100">
              <a:solidFill>
                <a:srgbClr val="FA26D7"/>
              </a:solidFill>
              <a:round/>
              <a:headEnd/>
              <a:tailEnd/>
            </a:ln>
          </p:spPr>
          <p:txBody>
            <a:bodyPr wrap="none" anchor="ctr"/>
            <a:lstStyle/>
            <a:p>
              <a:endParaRPr lang="en-US"/>
            </a:p>
          </p:txBody>
        </p:sp>
        <p:sp>
          <p:nvSpPr>
            <p:cNvPr id="17442" name="Line 69"/>
            <p:cNvSpPr>
              <a:spLocks noChangeShapeType="1"/>
            </p:cNvSpPr>
            <p:nvPr/>
          </p:nvSpPr>
          <p:spPr bwMode="auto">
            <a:xfrm>
              <a:off x="4400" y="1828"/>
              <a:ext cx="280" cy="156"/>
            </a:xfrm>
            <a:prstGeom prst="line">
              <a:avLst/>
            </a:prstGeom>
            <a:noFill/>
            <a:ln w="38100">
              <a:solidFill>
                <a:srgbClr val="FA26D7"/>
              </a:solidFill>
              <a:round/>
              <a:headEnd/>
              <a:tailEnd/>
            </a:ln>
          </p:spPr>
          <p:txBody>
            <a:bodyPr wrap="none" anchor="ctr"/>
            <a:lstStyle/>
            <a:p>
              <a:endParaRPr lang="en-US"/>
            </a:p>
          </p:txBody>
        </p:sp>
        <p:sp>
          <p:nvSpPr>
            <p:cNvPr id="17443" name="Line 70"/>
            <p:cNvSpPr>
              <a:spLocks noChangeShapeType="1"/>
            </p:cNvSpPr>
            <p:nvPr/>
          </p:nvSpPr>
          <p:spPr bwMode="auto">
            <a:xfrm>
              <a:off x="5105" y="1496"/>
              <a:ext cx="0" cy="340"/>
            </a:xfrm>
            <a:prstGeom prst="line">
              <a:avLst/>
            </a:prstGeom>
            <a:noFill/>
            <a:ln w="38100">
              <a:solidFill>
                <a:srgbClr val="FA26D7"/>
              </a:solidFill>
              <a:round/>
              <a:headEnd/>
              <a:tailEnd/>
            </a:ln>
          </p:spPr>
          <p:txBody>
            <a:bodyPr wrap="none" anchor="ctr"/>
            <a:lstStyle/>
            <a:p>
              <a:endParaRPr lang="en-US"/>
            </a:p>
          </p:txBody>
        </p:sp>
        <p:sp>
          <p:nvSpPr>
            <p:cNvPr id="17444" name="Line 74"/>
            <p:cNvSpPr>
              <a:spLocks noChangeShapeType="1"/>
            </p:cNvSpPr>
            <p:nvPr/>
          </p:nvSpPr>
          <p:spPr bwMode="auto">
            <a:xfrm>
              <a:off x="4736" y="1072"/>
              <a:ext cx="0" cy="176"/>
            </a:xfrm>
            <a:prstGeom prst="line">
              <a:avLst/>
            </a:prstGeom>
            <a:noFill/>
            <a:ln w="38100">
              <a:solidFill>
                <a:srgbClr val="FA26D7"/>
              </a:solidFill>
              <a:round/>
              <a:headEnd/>
              <a:tailEnd/>
            </a:ln>
          </p:spPr>
          <p:txBody>
            <a:bodyPr wrap="none" anchor="ctr"/>
            <a:lstStyle/>
            <a:p>
              <a:endParaRPr lang="en-US"/>
            </a:p>
          </p:txBody>
        </p:sp>
        <p:sp>
          <p:nvSpPr>
            <p:cNvPr id="17445" name="Text Box 75"/>
            <p:cNvSpPr txBox="1">
              <a:spLocks noChangeArrowheads="1"/>
            </p:cNvSpPr>
            <p:nvPr/>
          </p:nvSpPr>
          <p:spPr bwMode="auto">
            <a:xfrm>
              <a:off x="4651" y="824"/>
              <a:ext cx="244"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17446" name="Rectangle 107"/>
            <p:cNvSpPr>
              <a:spLocks noChangeArrowheads="1"/>
            </p:cNvSpPr>
            <p:nvPr/>
          </p:nvSpPr>
          <p:spPr bwMode="auto">
            <a:xfrm>
              <a:off x="5392" y="1405"/>
              <a:ext cx="464" cy="365"/>
            </a:xfrm>
            <a:prstGeom prst="rect">
              <a:avLst/>
            </a:prstGeom>
            <a:noFill/>
            <a:ln w="9525">
              <a:noFill/>
              <a:miter lim="800000"/>
              <a:headEnd/>
              <a:tailEnd/>
            </a:ln>
          </p:spPr>
          <p:txBody>
            <a:bodyPr>
              <a:spAutoFit/>
            </a:bodyPr>
            <a:lstStyle/>
            <a:p>
              <a:pPr algn="l" rtl="0" eaLnBrk="0" hangingPunct="0"/>
              <a:r>
                <a:rPr lang="en-US" sz="3200" b="1">
                  <a:solidFill>
                    <a:srgbClr val="000000"/>
                  </a:solidFill>
                  <a:latin typeface="Arial" charset="0"/>
                </a:rPr>
                <a:t>T</a:t>
              </a:r>
              <a:endParaRPr lang="en-US" sz="2400" b="1" u="sng">
                <a:solidFill>
                  <a:srgbClr val="000000"/>
                </a:solidFill>
                <a:latin typeface="Arial" charset="0"/>
              </a:endParaRPr>
            </a:p>
          </p:txBody>
        </p:sp>
        <p:sp>
          <p:nvSpPr>
            <p:cNvPr id="17447" name="Line 109"/>
            <p:cNvSpPr>
              <a:spLocks noChangeShapeType="1"/>
            </p:cNvSpPr>
            <p:nvPr/>
          </p:nvSpPr>
          <p:spPr bwMode="auto">
            <a:xfrm>
              <a:off x="4792" y="1072"/>
              <a:ext cx="0" cy="176"/>
            </a:xfrm>
            <a:prstGeom prst="line">
              <a:avLst/>
            </a:prstGeom>
            <a:noFill/>
            <a:ln w="38100">
              <a:solidFill>
                <a:srgbClr val="FA26D7"/>
              </a:solidFill>
              <a:round/>
              <a:headEnd/>
              <a:tailEnd/>
            </a:ln>
          </p:spPr>
          <p:txBody>
            <a:bodyPr wrap="none" anchor="ctr"/>
            <a:lstStyle/>
            <a:p>
              <a:endParaRPr lang="en-US"/>
            </a:p>
          </p:txBody>
        </p:sp>
        <p:sp>
          <p:nvSpPr>
            <p:cNvPr id="17448" name="Text Box 110"/>
            <p:cNvSpPr txBox="1">
              <a:spLocks noChangeArrowheads="1"/>
            </p:cNvSpPr>
            <p:nvPr/>
          </p:nvSpPr>
          <p:spPr bwMode="auto">
            <a:xfrm>
              <a:off x="5211" y="1880"/>
              <a:ext cx="244"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17449" name="Line 111"/>
            <p:cNvSpPr>
              <a:spLocks noChangeShapeType="1"/>
            </p:cNvSpPr>
            <p:nvPr/>
          </p:nvSpPr>
          <p:spPr bwMode="auto">
            <a:xfrm>
              <a:off x="5104" y="1800"/>
              <a:ext cx="128" cy="120"/>
            </a:xfrm>
            <a:prstGeom prst="line">
              <a:avLst/>
            </a:prstGeom>
            <a:noFill/>
            <a:ln w="38100">
              <a:solidFill>
                <a:srgbClr val="FA26D7"/>
              </a:solidFill>
              <a:round/>
              <a:headEnd/>
              <a:tailEnd/>
            </a:ln>
          </p:spPr>
          <p:txBody>
            <a:bodyPr wrap="none" anchor="ctr"/>
            <a:lstStyle/>
            <a:p>
              <a:endParaRPr lang="en-US"/>
            </a:p>
          </p:txBody>
        </p:sp>
        <p:sp>
          <p:nvSpPr>
            <p:cNvPr id="17450" name="Line 112"/>
            <p:cNvSpPr>
              <a:spLocks noChangeShapeType="1"/>
            </p:cNvSpPr>
            <p:nvPr/>
          </p:nvSpPr>
          <p:spPr bwMode="auto">
            <a:xfrm>
              <a:off x="5080" y="1848"/>
              <a:ext cx="128" cy="120"/>
            </a:xfrm>
            <a:prstGeom prst="line">
              <a:avLst/>
            </a:prstGeom>
            <a:noFill/>
            <a:ln w="38100">
              <a:solidFill>
                <a:srgbClr val="FA26D7"/>
              </a:solidFill>
              <a:round/>
              <a:headEnd/>
              <a:tailEnd/>
            </a:ln>
          </p:spPr>
          <p:txBody>
            <a:bodyPr wrap="none" anchor="ctr"/>
            <a:lstStyle/>
            <a:p>
              <a:endParaRPr lang="en-US"/>
            </a:p>
          </p:txBody>
        </p:sp>
        <p:sp>
          <p:nvSpPr>
            <p:cNvPr id="17451" name="Text Box 113"/>
            <p:cNvSpPr txBox="1">
              <a:spLocks noChangeArrowheads="1"/>
            </p:cNvSpPr>
            <p:nvPr/>
          </p:nvSpPr>
          <p:spPr bwMode="auto">
            <a:xfrm>
              <a:off x="4643" y="2128"/>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a:t>
              </a:r>
            </a:p>
          </p:txBody>
        </p:sp>
        <p:sp>
          <p:nvSpPr>
            <p:cNvPr id="17452" name="Line 114"/>
            <p:cNvSpPr>
              <a:spLocks noChangeShapeType="1"/>
            </p:cNvSpPr>
            <p:nvPr/>
          </p:nvSpPr>
          <p:spPr bwMode="auto">
            <a:xfrm>
              <a:off x="4760" y="2072"/>
              <a:ext cx="0" cy="88"/>
            </a:xfrm>
            <a:prstGeom prst="line">
              <a:avLst/>
            </a:prstGeom>
            <a:noFill/>
            <a:ln w="38100">
              <a:solidFill>
                <a:srgbClr val="FA26D7"/>
              </a:solidFill>
              <a:round/>
              <a:headEnd/>
              <a:tailEnd/>
            </a:ln>
          </p:spPr>
          <p:txBody>
            <a:bodyPr wrap="none" anchor="ctr"/>
            <a:lstStyle/>
            <a:p>
              <a:endParaRPr lang="en-US"/>
            </a:p>
          </p:txBody>
        </p:sp>
        <p:sp>
          <p:nvSpPr>
            <p:cNvPr id="17453" name="Line 115"/>
            <p:cNvSpPr>
              <a:spLocks noChangeShapeType="1"/>
            </p:cNvSpPr>
            <p:nvPr/>
          </p:nvSpPr>
          <p:spPr bwMode="auto">
            <a:xfrm>
              <a:off x="4448" y="1464"/>
              <a:ext cx="0" cy="344"/>
            </a:xfrm>
            <a:prstGeom prst="line">
              <a:avLst/>
            </a:prstGeom>
            <a:noFill/>
            <a:ln w="38100">
              <a:solidFill>
                <a:srgbClr val="FA26D7"/>
              </a:solidFill>
              <a:round/>
              <a:headEnd/>
              <a:tailEnd/>
            </a:ln>
          </p:spPr>
          <p:txBody>
            <a:bodyPr wrap="none" anchor="ctr"/>
            <a:lstStyle/>
            <a:p>
              <a:endParaRPr lang="en-US"/>
            </a:p>
          </p:txBody>
        </p:sp>
        <p:sp>
          <p:nvSpPr>
            <p:cNvPr id="17454" name="Line 116"/>
            <p:cNvSpPr>
              <a:spLocks noChangeShapeType="1"/>
            </p:cNvSpPr>
            <p:nvPr/>
          </p:nvSpPr>
          <p:spPr bwMode="auto">
            <a:xfrm>
              <a:off x="4264" y="1336"/>
              <a:ext cx="128" cy="120"/>
            </a:xfrm>
            <a:prstGeom prst="line">
              <a:avLst/>
            </a:prstGeom>
            <a:noFill/>
            <a:ln w="38100">
              <a:solidFill>
                <a:srgbClr val="FA26D7"/>
              </a:solidFill>
              <a:round/>
              <a:headEnd/>
              <a:tailEnd/>
            </a:ln>
          </p:spPr>
          <p:txBody>
            <a:bodyPr wrap="none" anchor="ctr"/>
            <a:lstStyle/>
            <a:p>
              <a:endParaRPr lang="en-US"/>
            </a:p>
          </p:txBody>
        </p:sp>
        <p:sp>
          <p:nvSpPr>
            <p:cNvPr id="17455" name="Text Box 117"/>
            <p:cNvSpPr txBox="1">
              <a:spLocks noChangeArrowheads="1"/>
            </p:cNvSpPr>
            <p:nvPr/>
          </p:nvSpPr>
          <p:spPr bwMode="auto">
            <a:xfrm>
              <a:off x="3883" y="1152"/>
              <a:ext cx="500"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a:t>
              </a:r>
              <a:r>
                <a:rPr lang="en-US" sz="2000" b="1" baseline="-25000">
                  <a:solidFill>
                    <a:srgbClr val="000000"/>
                  </a:solidFill>
                  <a:latin typeface="Arial" charset="0"/>
                </a:rPr>
                <a:t>3</a:t>
              </a:r>
              <a:r>
                <a:rPr lang="en-US" sz="2000" b="1">
                  <a:solidFill>
                    <a:srgbClr val="000000"/>
                  </a:solidFill>
                  <a:latin typeface="Arial" charset="0"/>
                </a:rPr>
                <a:t>C</a:t>
              </a:r>
            </a:p>
          </p:txBody>
        </p:sp>
      </p:grpSp>
      <p:grpSp>
        <p:nvGrpSpPr>
          <p:cNvPr id="4" name="Group 140"/>
          <p:cNvGrpSpPr>
            <a:grpSpLocks/>
          </p:cNvGrpSpPr>
          <p:nvPr/>
        </p:nvGrpSpPr>
        <p:grpSpPr bwMode="auto">
          <a:xfrm>
            <a:off x="6254750" y="3810000"/>
            <a:ext cx="2470150" cy="2466975"/>
            <a:chOff x="3940" y="2400"/>
            <a:chExt cx="1556" cy="1554"/>
          </a:xfrm>
        </p:grpSpPr>
        <p:sp>
          <p:nvSpPr>
            <p:cNvPr id="17418" name="Rectangle 108"/>
            <p:cNvSpPr>
              <a:spLocks noChangeArrowheads="1"/>
            </p:cNvSpPr>
            <p:nvPr/>
          </p:nvSpPr>
          <p:spPr bwMode="auto">
            <a:xfrm>
              <a:off x="5032" y="3093"/>
              <a:ext cx="464" cy="365"/>
            </a:xfrm>
            <a:prstGeom prst="rect">
              <a:avLst/>
            </a:prstGeom>
            <a:noFill/>
            <a:ln w="9525">
              <a:noFill/>
              <a:miter lim="800000"/>
              <a:headEnd/>
              <a:tailEnd/>
            </a:ln>
          </p:spPr>
          <p:txBody>
            <a:bodyPr>
              <a:spAutoFit/>
            </a:bodyPr>
            <a:lstStyle/>
            <a:p>
              <a:pPr algn="l" rtl="0" eaLnBrk="0" hangingPunct="0"/>
              <a:r>
                <a:rPr lang="en-US" sz="3200" b="1">
                  <a:solidFill>
                    <a:srgbClr val="000000"/>
                  </a:solidFill>
                  <a:latin typeface="Arial" charset="0"/>
                </a:rPr>
                <a:t>C</a:t>
              </a:r>
              <a:endParaRPr lang="en-US" sz="2400" b="1" u="sng">
                <a:solidFill>
                  <a:srgbClr val="000000"/>
                </a:solidFill>
                <a:latin typeface="Arial" charset="0"/>
              </a:endParaRPr>
            </a:p>
          </p:txBody>
        </p:sp>
        <p:sp>
          <p:nvSpPr>
            <p:cNvPr id="17419" name="Text Box 118"/>
            <p:cNvSpPr txBox="1">
              <a:spLocks noChangeArrowheads="1"/>
            </p:cNvSpPr>
            <p:nvPr/>
          </p:nvSpPr>
          <p:spPr bwMode="auto">
            <a:xfrm>
              <a:off x="4523" y="2848"/>
              <a:ext cx="396"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7420" name="Text Box 119"/>
            <p:cNvSpPr txBox="1">
              <a:spLocks noChangeArrowheads="1"/>
            </p:cNvSpPr>
            <p:nvPr/>
          </p:nvSpPr>
          <p:spPr bwMode="auto">
            <a:xfrm>
              <a:off x="4189" y="3442"/>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7421" name="Line 120"/>
            <p:cNvSpPr>
              <a:spLocks noChangeShapeType="1"/>
            </p:cNvSpPr>
            <p:nvPr/>
          </p:nvSpPr>
          <p:spPr bwMode="auto">
            <a:xfrm>
              <a:off x="3940" y="3016"/>
              <a:ext cx="0" cy="396"/>
            </a:xfrm>
            <a:prstGeom prst="line">
              <a:avLst/>
            </a:prstGeom>
            <a:noFill/>
            <a:ln w="38100">
              <a:solidFill>
                <a:srgbClr val="FA26D7"/>
              </a:solidFill>
              <a:round/>
              <a:headEnd/>
              <a:tailEnd/>
            </a:ln>
          </p:spPr>
          <p:txBody>
            <a:bodyPr wrap="none" anchor="ctr"/>
            <a:lstStyle/>
            <a:p>
              <a:endParaRPr lang="en-US"/>
            </a:p>
          </p:txBody>
        </p:sp>
        <p:sp>
          <p:nvSpPr>
            <p:cNvPr id="17422" name="Line 121"/>
            <p:cNvSpPr>
              <a:spLocks noChangeShapeType="1"/>
            </p:cNvSpPr>
            <p:nvPr/>
          </p:nvSpPr>
          <p:spPr bwMode="auto">
            <a:xfrm flipV="1">
              <a:off x="3948" y="2820"/>
              <a:ext cx="356" cy="196"/>
            </a:xfrm>
            <a:prstGeom prst="line">
              <a:avLst/>
            </a:prstGeom>
            <a:noFill/>
            <a:ln w="38100">
              <a:solidFill>
                <a:srgbClr val="FA26D7"/>
              </a:solidFill>
              <a:round/>
              <a:headEnd/>
              <a:tailEnd/>
            </a:ln>
          </p:spPr>
          <p:txBody>
            <a:bodyPr wrap="none" anchor="ctr"/>
            <a:lstStyle/>
            <a:p>
              <a:endParaRPr lang="en-US"/>
            </a:p>
          </p:txBody>
        </p:sp>
        <p:sp>
          <p:nvSpPr>
            <p:cNvPr id="17423" name="Line 122"/>
            <p:cNvSpPr>
              <a:spLocks noChangeShapeType="1"/>
            </p:cNvSpPr>
            <p:nvPr/>
          </p:nvSpPr>
          <p:spPr bwMode="auto">
            <a:xfrm>
              <a:off x="4296" y="2812"/>
              <a:ext cx="272" cy="136"/>
            </a:xfrm>
            <a:prstGeom prst="line">
              <a:avLst/>
            </a:prstGeom>
            <a:noFill/>
            <a:ln w="38100">
              <a:solidFill>
                <a:srgbClr val="FA26D7"/>
              </a:solidFill>
              <a:round/>
              <a:headEnd/>
              <a:tailEnd/>
            </a:ln>
          </p:spPr>
          <p:txBody>
            <a:bodyPr wrap="none" anchor="ctr"/>
            <a:lstStyle/>
            <a:p>
              <a:endParaRPr lang="en-US"/>
            </a:p>
          </p:txBody>
        </p:sp>
        <p:sp>
          <p:nvSpPr>
            <p:cNvPr id="17424" name="Line 123"/>
            <p:cNvSpPr>
              <a:spLocks noChangeShapeType="1"/>
            </p:cNvSpPr>
            <p:nvPr/>
          </p:nvSpPr>
          <p:spPr bwMode="auto">
            <a:xfrm flipH="1">
              <a:off x="4380" y="3408"/>
              <a:ext cx="280" cy="160"/>
            </a:xfrm>
            <a:prstGeom prst="line">
              <a:avLst/>
            </a:prstGeom>
            <a:noFill/>
            <a:ln w="38100">
              <a:solidFill>
                <a:srgbClr val="FA26D7"/>
              </a:solidFill>
              <a:round/>
              <a:headEnd/>
              <a:tailEnd/>
            </a:ln>
          </p:spPr>
          <p:txBody>
            <a:bodyPr wrap="none" anchor="ctr"/>
            <a:lstStyle/>
            <a:p>
              <a:endParaRPr lang="en-US"/>
            </a:p>
          </p:txBody>
        </p:sp>
        <p:sp>
          <p:nvSpPr>
            <p:cNvPr id="17425" name="Line 124"/>
            <p:cNvSpPr>
              <a:spLocks noChangeShapeType="1"/>
            </p:cNvSpPr>
            <p:nvPr/>
          </p:nvSpPr>
          <p:spPr bwMode="auto">
            <a:xfrm>
              <a:off x="3944" y="3404"/>
              <a:ext cx="280" cy="156"/>
            </a:xfrm>
            <a:prstGeom prst="line">
              <a:avLst/>
            </a:prstGeom>
            <a:noFill/>
            <a:ln w="38100">
              <a:solidFill>
                <a:srgbClr val="FA26D7"/>
              </a:solidFill>
              <a:round/>
              <a:headEnd/>
              <a:tailEnd/>
            </a:ln>
          </p:spPr>
          <p:txBody>
            <a:bodyPr wrap="none" anchor="ctr"/>
            <a:lstStyle/>
            <a:p>
              <a:endParaRPr lang="en-US"/>
            </a:p>
          </p:txBody>
        </p:sp>
        <p:sp>
          <p:nvSpPr>
            <p:cNvPr id="17426" name="Line 125"/>
            <p:cNvSpPr>
              <a:spLocks noChangeShapeType="1"/>
            </p:cNvSpPr>
            <p:nvPr/>
          </p:nvSpPr>
          <p:spPr bwMode="auto">
            <a:xfrm>
              <a:off x="4649" y="3072"/>
              <a:ext cx="0" cy="340"/>
            </a:xfrm>
            <a:prstGeom prst="line">
              <a:avLst/>
            </a:prstGeom>
            <a:noFill/>
            <a:ln w="38100">
              <a:solidFill>
                <a:srgbClr val="FA26D7"/>
              </a:solidFill>
              <a:round/>
              <a:headEnd/>
              <a:tailEnd/>
            </a:ln>
          </p:spPr>
          <p:txBody>
            <a:bodyPr wrap="none" anchor="ctr"/>
            <a:lstStyle/>
            <a:p>
              <a:endParaRPr lang="en-US"/>
            </a:p>
          </p:txBody>
        </p:sp>
        <p:sp>
          <p:nvSpPr>
            <p:cNvPr id="17427" name="Line 126"/>
            <p:cNvSpPr>
              <a:spLocks noChangeShapeType="1"/>
            </p:cNvSpPr>
            <p:nvPr/>
          </p:nvSpPr>
          <p:spPr bwMode="auto">
            <a:xfrm>
              <a:off x="4280" y="2648"/>
              <a:ext cx="0" cy="176"/>
            </a:xfrm>
            <a:prstGeom prst="line">
              <a:avLst/>
            </a:prstGeom>
            <a:noFill/>
            <a:ln w="38100">
              <a:solidFill>
                <a:srgbClr val="FA26D7"/>
              </a:solidFill>
              <a:round/>
              <a:headEnd/>
              <a:tailEnd/>
            </a:ln>
          </p:spPr>
          <p:txBody>
            <a:bodyPr wrap="none" anchor="ctr"/>
            <a:lstStyle/>
            <a:p>
              <a:endParaRPr lang="en-US"/>
            </a:p>
          </p:txBody>
        </p:sp>
        <p:sp>
          <p:nvSpPr>
            <p:cNvPr id="17428" name="Text Box 127"/>
            <p:cNvSpPr txBox="1">
              <a:spLocks noChangeArrowheads="1"/>
            </p:cNvSpPr>
            <p:nvPr/>
          </p:nvSpPr>
          <p:spPr bwMode="auto">
            <a:xfrm>
              <a:off x="4171" y="2400"/>
              <a:ext cx="516"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NH</a:t>
              </a:r>
              <a:r>
                <a:rPr lang="en-US" sz="2000" b="1" baseline="-25000">
                  <a:solidFill>
                    <a:srgbClr val="000000"/>
                  </a:solidFill>
                  <a:latin typeface="Arial" charset="0"/>
                </a:rPr>
                <a:t>2</a:t>
              </a:r>
              <a:endParaRPr lang="en-US" sz="2000" b="1">
                <a:solidFill>
                  <a:srgbClr val="000000"/>
                </a:solidFill>
                <a:latin typeface="Arial" charset="0"/>
              </a:endParaRPr>
            </a:p>
          </p:txBody>
        </p:sp>
        <p:sp>
          <p:nvSpPr>
            <p:cNvPr id="17429" name="Text Box 129"/>
            <p:cNvSpPr txBox="1">
              <a:spLocks noChangeArrowheads="1"/>
            </p:cNvSpPr>
            <p:nvPr/>
          </p:nvSpPr>
          <p:spPr bwMode="auto">
            <a:xfrm>
              <a:off x="4755" y="3456"/>
              <a:ext cx="244"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17430" name="Line 130"/>
            <p:cNvSpPr>
              <a:spLocks noChangeShapeType="1"/>
            </p:cNvSpPr>
            <p:nvPr/>
          </p:nvSpPr>
          <p:spPr bwMode="auto">
            <a:xfrm>
              <a:off x="4648" y="3376"/>
              <a:ext cx="128" cy="120"/>
            </a:xfrm>
            <a:prstGeom prst="line">
              <a:avLst/>
            </a:prstGeom>
            <a:noFill/>
            <a:ln w="38100">
              <a:solidFill>
                <a:srgbClr val="FA26D7"/>
              </a:solidFill>
              <a:round/>
              <a:headEnd/>
              <a:tailEnd/>
            </a:ln>
          </p:spPr>
          <p:txBody>
            <a:bodyPr wrap="none" anchor="ctr"/>
            <a:lstStyle/>
            <a:p>
              <a:endParaRPr lang="en-US"/>
            </a:p>
          </p:txBody>
        </p:sp>
        <p:sp>
          <p:nvSpPr>
            <p:cNvPr id="17431" name="Line 131"/>
            <p:cNvSpPr>
              <a:spLocks noChangeShapeType="1"/>
            </p:cNvSpPr>
            <p:nvPr/>
          </p:nvSpPr>
          <p:spPr bwMode="auto">
            <a:xfrm>
              <a:off x="4624" y="3424"/>
              <a:ext cx="128" cy="120"/>
            </a:xfrm>
            <a:prstGeom prst="line">
              <a:avLst/>
            </a:prstGeom>
            <a:noFill/>
            <a:ln w="38100">
              <a:solidFill>
                <a:srgbClr val="FA26D7"/>
              </a:solidFill>
              <a:round/>
              <a:headEnd/>
              <a:tailEnd/>
            </a:ln>
          </p:spPr>
          <p:txBody>
            <a:bodyPr wrap="none" anchor="ctr"/>
            <a:lstStyle/>
            <a:p>
              <a:endParaRPr lang="en-US"/>
            </a:p>
          </p:txBody>
        </p:sp>
        <p:sp>
          <p:nvSpPr>
            <p:cNvPr id="17432" name="Text Box 132"/>
            <p:cNvSpPr txBox="1">
              <a:spLocks noChangeArrowheads="1"/>
            </p:cNvSpPr>
            <p:nvPr/>
          </p:nvSpPr>
          <p:spPr bwMode="auto">
            <a:xfrm>
              <a:off x="4187" y="3704"/>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a:t>
              </a:r>
            </a:p>
          </p:txBody>
        </p:sp>
        <p:sp>
          <p:nvSpPr>
            <p:cNvPr id="17433" name="Line 133"/>
            <p:cNvSpPr>
              <a:spLocks noChangeShapeType="1"/>
            </p:cNvSpPr>
            <p:nvPr/>
          </p:nvSpPr>
          <p:spPr bwMode="auto">
            <a:xfrm>
              <a:off x="4304" y="3648"/>
              <a:ext cx="0" cy="88"/>
            </a:xfrm>
            <a:prstGeom prst="line">
              <a:avLst/>
            </a:prstGeom>
            <a:noFill/>
            <a:ln w="38100">
              <a:solidFill>
                <a:srgbClr val="FA26D7"/>
              </a:solidFill>
              <a:round/>
              <a:headEnd/>
              <a:tailEnd/>
            </a:ln>
          </p:spPr>
          <p:txBody>
            <a:bodyPr wrap="none" anchor="ctr"/>
            <a:lstStyle/>
            <a:p>
              <a:endParaRPr lang="en-US"/>
            </a:p>
          </p:txBody>
        </p:sp>
        <p:sp>
          <p:nvSpPr>
            <p:cNvPr id="17434" name="Line 134"/>
            <p:cNvSpPr>
              <a:spLocks noChangeShapeType="1"/>
            </p:cNvSpPr>
            <p:nvPr/>
          </p:nvSpPr>
          <p:spPr bwMode="auto">
            <a:xfrm>
              <a:off x="3992" y="3040"/>
              <a:ext cx="0" cy="344"/>
            </a:xfrm>
            <a:prstGeom prst="line">
              <a:avLst/>
            </a:prstGeom>
            <a:noFill/>
            <a:ln w="38100">
              <a:solidFill>
                <a:srgbClr val="FA26D7"/>
              </a:solidFill>
              <a:round/>
              <a:headEnd/>
              <a:tailEnd/>
            </a:ln>
          </p:spPr>
          <p:txBody>
            <a:bodyPr wrap="none" anchor="ctr"/>
            <a:lstStyle/>
            <a:p>
              <a:endParaRPr lang="en-US"/>
            </a:p>
          </p:txBody>
        </p:sp>
        <p:sp>
          <p:nvSpPr>
            <p:cNvPr id="17435" name="Line 137"/>
            <p:cNvSpPr>
              <a:spLocks noChangeShapeType="1"/>
            </p:cNvSpPr>
            <p:nvPr/>
          </p:nvSpPr>
          <p:spPr bwMode="auto">
            <a:xfrm>
              <a:off x="4296" y="2872"/>
              <a:ext cx="232" cy="112"/>
            </a:xfrm>
            <a:prstGeom prst="line">
              <a:avLst/>
            </a:prstGeom>
            <a:noFill/>
            <a:ln w="38100">
              <a:solidFill>
                <a:srgbClr val="FA26D7"/>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321"/>
                                        </p:tgtEl>
                                        <p:attrNameLst>
                                          <p:attrName>style.visibility</p:attrName>
                                        </p:attrNameLst>
                                      </p:cBhvr>
                                      <p:to>
                                        <p:strVal val="visible"/>
                                      </p:to>
                                    </p:set>
                                    <p:animEffect transition="in" filter="wipe(left)">
                                      <p:cBhvr>
                                        <p:cTn id="15" dur="500"/>
                                        <p:tgtEl>
                                          <p:spTgt spid="9321"/>
                                        </p:tgtEl>
                                      </p:cBhvr>
                                    </p:animEffect>
                                  </p:childTnLst>
                                </p:cTn>
                              </p:par>
                            </p:childTnLst>
                          </p:cTn>
                        </p:par>
                        <p:par>
                          <p:cTn id="16" fill="hold">
                            <p:stCondLst>
                              <p:cond delay="500"/>
                            </p:stCondLst>
                            <p:childTnLst>
                              <p:par>
                                <p:cTn id="17" presetID="23" presetClass="entr" presetSubtype="528" fill="hold" grpId="0" nodeType="afterEffect">
                                  <p:stCondLst>
                                    <p:cond delay="0"/>
                                  </p:stCondLst>
                                  <p:childTnLst>
                                    <p:set>
                                      <p:cBhvr>
                                        <p:cTn id="18" dur="1" fill="hold">
                                          <p:stCondLst>
                                            <p:cond delay="0"/>
                                          </p:stCondLst>
                                        </p:cTn>
                                        <p:tgtEl>
                                          <p:spTgt spid="9319"/>
                                        </p:tgtEl>
                                        <p:attrNameLst>
                                          <p:attrName>style.visibility</p:attrName>
                                        </p:attrNameLst>
                                      </p:cBhvr>
                                      <p:to>
                                        <p:strVal val="visible"/>
                                      </p:to>
                                    </p:set>
                                    <p:anim calcmode="lin" valueType="num">
                                      <p:cBhvr>
                                        <p:cTn id="19" dur="500" fill="hold"/>
                                        <p:tgtEl>
                                          <p:spTgt spid="9319"/>
                                        </p:tgtEl>
                                        <p:attrNameLst>
                                          <p:attrName>ppt_w</p:attrName>
                                        </p:attrNameLst>
                                      </p:cBhvr>
                                      <p:tavLst>
                                        <p:tav tm="0">
                                          <p:val>
                                            <p:fltVal val="0"/>
                                          </p:val>
                                        </p:tav>
                                        <p:tav tm="100000">
                                          <p:val>
                                            <p:strVal val="#ppt_w"/>
                                          </p:val>
                                        </p:tav>
                                      </p:tavLst>
                                    </p:anim>
                                    <p:anim calcmode="lin" valueType="num">
                                      <p:cBhvr>
                                        <p:cTn id="20" dur="500" fill="hold"/>
                                        <p:tgtEl>
                                          <p:spTgt spid="9319"/>
                                        </p:tgtEl>
                                        <p:attrNameLst>
                                          <p:attrName>ppt_h</p:attrName>
                                        </p:attrNameLst>
                                      </p:cBhvr>
                                      <p:tavLst>
                                        <p:tav tm="0">
                                          <p:val>
                                            <p:fltVal val="0"/>
                                          </p:val>
                                        </p:tav>
                                        <p:tav tm="100000">
                                          <p:val>
                                            <p:strVal val="#ppt_h"/>
                                          </p:val>
                                        </p:tav>
                                      </p:tavLst>
                                    </p:anim>
                                    <p:anim calcmode="lin" valueType="num">
                                      <p:cBhvr>
                                        <p:cTn id="21" dur="500" fill="hold"/>
                                        <p:tgtEl>
                                          <p:spTgt spid="9319"/>
                                        </p:tgtEl>
                                        <p:attrNameLst>
                                          <p:attrName>ppt_x</p:attrName>
                                        </p:attrNameLst>
                                      </p:cBhvr>
                                      <p:tavLst>
                                        <p:tav tm="0">
                                          <p:val>
                                            <p:fltVal val="0.5"/>
                                          </p:val>
                                        </p:tav>
                                        <p:tav tm="100000">
                                          <p:val>
                                            <p:strVal val="#ppt_x"/>
                                          </p:val>
                                        </p:tav>
                                      </p:tavLst>
                                    </p:anim>
                                    <p:anim calcmode="lin" valueType="num">
                                      <p:cBhvr>
                                        <p:cTn id="22" dur="500" fill="hold"/>
                                        <p:tgtEl>
                                          <p:spTgt spid="9319"/>
                                        </p:tgtEl>
                                        <p:attrNameLst>
                                          <p:attrName>ppt_y</p:attrName>
                                        </p:attrNameLst>
                                      </p:cBhvr>
                                      <p:tavLst>
                                        <p:tav tm="0">
                                          <p:val>
                                            <p:fltVal val="0.5"/>
                                          </p:val>
                                        </p:tav>
                                        <p:tav tm="100000">
                                          <p:val>
                                            <p:strVal val="#ppt_y"/>
                                          </p:val>
                                        </p:tav>
                                      </p:tavLst>
                                    </p:anim>
                                  </p:childTnLst>
                                </p:cTn>
                              </p:par>
                            </p:childTnLst>
                          </p:cTn>
                        </p:par>
                        <p:par>
                          <p:cTn id="23" fill="hold">
                            <p:stCondLst>
                              <p:cond delay="1000"/>
                            </p:stCondLst>
                            <p:childTnLst>
                              <p:par>
                                <p:cTn id="24" presetID="15"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322"/>
                                        </p:tgtEl>
                                        <p:attrNameLst>
                                          <p:attrName>style.visibility</p:attrName>
                                        </p:attrNameLst>
                                      </p:cBhvr>
                                      <p:to>
                                        <p:strVal val="visible"/>
                                      </p:to>
                                    </p:set>
                                    <p:animEffect transition="in" filter="wipe(left)">
                                      <p:cBhvr>
                                        <p:cTn id="34" dur="500"/>
                                        <p:tgtEl>
                                          <p:spTgt spid="9322"/>
                                        </p:tgtEl>
                                      </p:cBhvr>
                                    </p:animEffect>
                                  </p:childTnLst>
                                </p:cTn>
                              </p:par>
                            </p:childTnLst>
                          </p:cTn>
                        </p:par>
                        <p:par>
                          <p:cTn id="35" fill="hold">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9320"/>
                                        </p:tgtEl>
                                        <p:attrNameLst>
                                          <p:attrName>style.visibility</p:attrName>
                                        </p:attrNameLst>
                                      </p:cBhvr>
                                      <p:to>
                                        <p:strVal val="visible"/>
                                      </p:to>
                                    </p:set>
                                    <p:anim calcmode="lin" valueType="num">
                                      <p:cBhvr>
                                        <p:cTn id="38" dur="500" fill="hold"/>
                                        <p:tgtEl>
                                          <p:spTgt spid="9320"/>
                                        </p:tgtEl>
                                        <p:attrNameLst>
                                          <p:attrName>ppt_w</p:attrName>
                                        </p:attrNameLst>
                                      </p:cBhvr>
                                      <p:tavLst>
                                        <p:tav tm="0">
                                          <p:val>
                                            <p:fltVal val="0"/>
                                          </p:val>
                                        </p:tav>
                                        <p:tav tm="100000">
                                          <p:val>
                                            <p:strVal val="#ppt_w"/>
                                          </p:val>
                                        </p:tav>
                                      </p:tavLst>
                                    </p:anim>
                                    <p:anim calcmode="lin" valueType="num">
                                      <p:cBhvr>
                                        <p:cTn id="39" dur="500" fill="hold"/>
                                        <p:tgtEl>
                                          <p:spTgt spid="9320"/>
                                        </p:tgtEl>
                                        <p:attrNameLst>
                                          <p:attrName>ppt_h</p:attrName>
                                        </p:attrNameLst>
                                      </p:cBhvr>
                                      <p:tavLst>
                                        <p:tav tm="0">
                                          <p:val>
                                            <p:fltVal val="0"/>
                                          </p:val>
                                        </p:tav>
                                        <p:tav tm="100000">
                                          <p:val>
                                            <p:strVal val="#ppt_h"/>
                                          </p:val>
                                        </p:tav>
                                      </p:tavLst>
                                    </p:anim>
                                    <p:anim calcmode="lin" valueType="num">
                                      <p:cBhvr>
                                        <p:cTn id="40" dur="500" fill="hold"/>
                                        <p:tgtEl>
                                          <p:spTgt spid="9320"/>
                                        </p:tgtEl>
                                        <p:attrNameLst>
                                          <p:attrName>ppt_x</p:attrName>
                                        </p:attrNameLst>
                                      </p:cBhvr>
                                      <p:tavLst>
                                        <p:tav tm="0">
                                          <p:val>
                                            <p:fltVal val="0.5"/>
                                          </p:val>
                                        </p:tav>
                                        <p:tav tm="100000">
                                          <p:val>
                                            <p:strVal val="#ppt_x"/>
                                          </p:val>
                                        </p:tav>
                                      </p:tavLst>
                                    </p:anim>
                                    <p:anim calcmode="lin" valueType="num">
                                      <p:cBhvr>
                                        <p:cTn id="41" dur="500" fill="hold"/>
                                        <p:tgtEl>
                                          <p:spTgt spid="9320"/>
                                        </p:tgtEl>
                                        <p:attrNameLst>
                                          <p:attrName>ppt_y</p:attrName>
                                        </p:attrNameLst>
                                      </p:cBhvr>
                                      <p:tavLst>
                                        <p:tav tm="0">
                                          <p:val>
                                            <p:fltVal val="0.5"/>
                                          </p:val>
                                        </p:tav>
                                        <p:tav tm="100000">
                                          <p:val>
                                            <p:strVal val="#ppt_y"/>
                                          </p:val>
                                        </p:tav>
                                      </p:tavLst>
                                    </p:anim>
                                  </p:childTnLst>
                                </p:cTn>
                              </p:par>
                            </p:childTnLst>
                          </p:cTn>
                        </p:par>
                        <p:par>
                          <p:cTn id="42" fill="hold">
                            <p:stCondLst>
                              <p:cond delay="1000"/>
                            </p:stCondLst>
                            <p:childTnLst>
                              <p:par>
                                <p:cTn id="43" presetID="15"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 grpId="0" autoUpdateAnimBg="0"/>
      <p:bldP spid="9320" grpId="0" autoUpdateAnimBg="0"/>
      <p:bldP spid="9321" grpId="0" animBg="1"/>
      <p:bldP spid="93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gure 8-02 part 2"/>
          <p:cNvPicPr>
            <a:picLocks noChangeAspect="1" noChangeArrowheads="1"/>
          </p:cNvPicPr>
          <p:nvPr/>
        </p:nvPicPr>
        <p:blipFill>
          <a:blip r:embed="rId3" cstate="print"/>
          <a:srcRect/>
          <a:stretch>
            <a:fillRect/>
          </a:stretch>
        </p:blipFill>
        <p:spPr bwMode="auto">
          <a:xfrm>
            <a:off x="304800" y="914400"/>
            <a:ext cx="8531225" cy="5046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1295400" y="2895600"/>
            <a:ext cx="5562600" cy="457200"/>
          </a:xfrm>
          <a:prstGeom prst="rect">
            <a:avLst/>
          </a:prstGeom>
          <a:noFill/>
          <a:ln w="9525">
            <a:noFill/>
            <a:miter lim="800000"/>
            <a:headEnd/>
            <a:tailEnd/>
          </a:ln>
        </p:spPr>
        <p:txBody>
          <a:bodyPr>
            <a:spAutoFit/>
          </a:bodyPr>
          <a:lstStyle/>
          <a:p>
            <a:pPr>
              <a:spcBef>
                <a:spcPct val="50000"/>
              </a:spcBef>
            </a:pPr>
            <a:endParaRPr lang="zh-CN" altLang="en-US"/>
          </a:p>
        </p:txBody>
      </p:sp>
      <p:pic>
        <p:nvPicPr>
          <p:cNvPr id="59395" name="Picture 10" descr="图片21"/>
          <p:cNvPicPr>
            <a:picLocks noGrp="1" noChangeAspect="1" noChangeArrowheads="1"/>
          </p:cNvPicPr>
          <p:nvPr>
            <p:ph idx="1"/>
          </p:nvPr>
        </p:nvPicPr>
        <p:blipFill>
          <a:blip r:embed="rId2" cstate="print"/>
          <a:srcRect/>
          <a:stretch>
            <a:fillRect/>
          </a:stretch>
        </p:blipFill>
        <p:spPr>
          <a:xfrm>
            <a:off x="1908175" y="404813"/>
            <a:ext cx="5595938" cy="5757862"/>
          </a:xfrm>
          <a:solidFill>
            <a:schemeClr val="accent3"/>
          </a:solid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381000"/>
          </a:xfrm>
        </p:spPr>
        <p:txBody>
          <a:bodyPr>
            <a:normAutofit fontScale="90000"/>
          </a:bodyPr>
          <a:lstStyle/>
          <a:p>
            <a:pPr eaLnBrk="1" hangingPunct="1"/>
            <a:r>
              <a:rPr lang="en-US" sz="2800" smtClean="0"/>
              <a:t>Nitrogen Bases</a:t>
            </a:r>
          </a:p>
        </p:txBody>
      </p:sp>
      <p:sp>
        <p:nvSpPr>
          <p:cNvPr id="3075" name="Rectangle 3"/>
          <p:cNvSpPr>
            <a:spLocks noGrp="1" noChangeArrowheads="1"/>
          </p:cNvSpPr>
          <p:nvPr>
            <p:ph type="body" idx="1"/>
          </p:nvPr>
        </p:nvSpPr>
        <p:spPr>
          <a:xfrm>
            <a:off x="381000" y="533400"/>
            <a:ext cx="8382000" cy="1447800"/>
          </a:xfrm>
        </p:spPr>
        <p:txBody>
          <a:bodyPr>
            <a:normAutofit fontScale="92500"/>
          </a:bodyPr>
          <a:lstStyle/>
          <a:p>
            <a:pPr eaLnBrk="1" hangingPunct="1"/>
            <a:r>
              <a:rPr lang="en-US" sz="2400" smtClean="0"/>
              <a:t>The </a:t>
            </a:r>
            <a:r>
              <a:rPr lang="en-US" sz="2400" b="1" smtClean="0"/>
              <a:t>nitrogen bases</a:t>
            </a:r>
            <a:r>
              <a:rPr lang="en-US" sz="2400" smtClean="0"/>
              <a:t> in nucleotides consist of two general types:</a:t>
            </a:r>
          </a:p>
          <a:p>
            <a:pPr eaLnBrk="1" hangingPunct="1">
              <a:buFontTx/>
              <a:buNone/>
            </a:pPr>
            <a:r>
              <a:rPr lang="en-US" sz="2400" smtClean="0"/>
              <a:t>	- </a:t>
            </a:r>
            <a:r>
              <a:rPr lang="en-US" sz="2400" b="1" smtClean="0"/>
              <a:t>purines</a:t>
            </a:r>
            <a:r>
              <a:rPr lang="en-US" sz="2400" smtClean="0"/>
              <a:t>:  adenine (A) and guanine (G)</a:t>
            </a:r>
          </a:p>
          <a:p>
            <a:pPr eaLnBrk="1" hangingPunct="1">
              <a:buFontTx/>
              <a:buNone/>
            </a:pPr>
            <a:r>
              <a:rPr lang="en-US" sz="2400" smtClean="0"/>
              <a:t>	- </a:t>
            </a:r>
            <a:r>
              <a:rPr lang="en-US" sz="2400" b="1" smtClean="0"/>
              <a:t>pyrimidines</a:t>
            </a:r>
            <a:r>
              <a:rPr lang="en-US" sz="2400" smtClean="0"/>
              <a:t>:  cytosine (C), thymine (T) and Uracil (U)</a:t>
            </a:r>
          </a:p>
        </p:txBody>
      </p:sp>
      <p:pic>
        <p:nvPicPr>
          <p:cNvPr id="5124" name="Picture 4"/>
          <p:cNvPicPr>
            <a:picLocks noChangeAspect="1" noChangeArrowheads="1"/>
          </p:cNvPicPr>
          <p:nvPr/>
        </p:nvPicPr>
        <p:blipFill>
          <a:blip r:embed="rId3" cstate="print"/>
          <a:srcRect t="1640" b="4921"/>
          <a:stretch>
            <a:fillRect/>
          </a:stretch>
        </p:blipFill>
        <p:spPr bwMode="auto">
          <a:xfrm>
            <a:off x="914400" y="2092325"/>
            <a:ext cx="7391400" cy="4689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ox(out)">
                                      <p:cBhvr>
                                        <p:cTn id="7" dur="500"/>
                                        <p:tgtEl>
                                          <p:spTgt spid="30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ox(out)">
                                      <p:cBhvr>
                                        <p:cTn id="12" dur="500"/>
                                        <p:tgtEl>
                                          <p:spTgt spid="307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ox(out)">
                                      <p:cBhvr>
                                        <p:cTn id="17" dur="500"/>
                                        <p:tgtEl>
                                          <p:spTgt spid="307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7"/>
          <p:cNvSpPr txBox="1">
            <a:spLocks noChangeArrowheads="1"/>
          </p:cNvSpPr>
          <p:nvPr/>
        </p:nvSpPr>
        <p:spPr bwMode="auto">
          <a:xfrm>
            <a:off x="1931988" y="238125"/>
            <a:ext cx="5341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Nucleotide Structure - 4</a:t>
            </a:r>
          </a:p>
          <a:p>
            <a:pPr algn="ctr" rtl="0" eaLnBrk="0" hangingPunct="0"/>
            <a:r>
              <a:rPr lang="en-US" sz="3200" b="1">
                <a:solidFill>
                  <a:srgbClr val="000000"/>
                </a:solidFill>
                <a:latin typeface="Arial" charset="0"/>
              </a:rPr>
              <a:t>Bases - Pyrimidines</a:t>
            </a:r>
            <a:endParaRPr lang="en-US" sz="3600" b="1">
              <a:solidFill>
                <a:srgbClr val="000000"/>
              </a:solidFill>
              <a:latin typeface="Arial" charset="0"/>
            </a:endParaRPr>
          </a:p>
        </p:txBody>
      </p:sp>
      <p:grpSp>
        <p:nvGrpSpPr>
          <p:cNvPr id="2" name="Group 18"/>
          <p:cNvGrpSpPr>
            <a:grpSpLocks/>
          </p:cNvGrpSpPr>
          <p:nvPr/>
        </p:nvGrpSpPr>
        <p:grpSpPr bwMode="auto">
          <a:xfrm>
            <a:off x="1339850" y="4049713"/>
            <a:ext cx="1287463" cy="1490662"/>
            <a:chOff x="508" y="1948"/>
            <a:chExt cx="811" cy="939"/>
          </a:xfrm>
        </p:grpSpPr>
        <p:sp>
          <p:nvSpPr>
            <p:cNvPr id="18460" name="Text Box 19"/>
            <p:cNvSpPr txBox="1">
              <a:spLocks noChangeArrowheads="1"/>
            </p:cNvSpPr>
            <p:nvPr/>
          </p:nvSpPr>
          <p:spPr bwMode="auto">
            <a:xfrm>
              <a:off x="1091" y="1976"/>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N</a:t>
              </a:r>
            </a:p>
          </p:txBody>
        </p:sp>
        <p:sp>
          <p:nvSpPr>
            <p:cNvPr id="18461" name="Text Box 20"/>
            <p:cNvSpPr txBox="1">
              <a:spLocks noChangeArrowheads="1"/>
            </p:cNvSpPr>
            <p:nvPr/>
          </p:nvSpPr>
          <p:spPr bwMode="auto">
            <a:xfrm>
              <a:off x="731" y="2560"/>
              <a:ext cx="228" cy="327"/>
            </a:xfrm>
            <a:prstGeom prst="rect">
              <a:avLst/>
            </a:prstGeom>
            <a:noFill/>
            <a:ln w="9525">
              <a:noFill/>
              <a:miter lim="800000"/>
              <a:headEnd/>
              <a:tailEnd/>
            </a:ln>
          </p:spPr>
          <p:txBody>
            <a:bodyPr>
              <a:spAutoFit/>
            </a:bodyPr>
            <a:lstStyle/>
            <a:p>
              <a:pPr algn="l" rtl="0" eaLnBrk="0" hangingPunct="0">
                <a:spcBef>
                  <a:spcPct val="50000"/>
                </a:spcBef>
              </a:pPr>
              <a:r>
                <a:rPr lang="en-US" sz="2800" b="1">
                  <a:solidFill>
                    <a:srgbClr val="000000"/>
                  </a:solidFill>
                  <a:latin typeface="Arial" charset="0"/>
                </a:rPr>
                <a:t>N</a:t>
              </a:r>
            </a:p>
          </p:txBody>
        </p:sp>
        <p:sp>
          <p:nvSpPr>
            <p:cNvPr id="18462" name="Line 21"/>
            <p:cNvSpPr>
              <a:spLocks noChangeShapeType="1"/>
            </p:cNvSpPr>
            <p:nvPr/>
          </p:nvSpPr>
          <p:spPr bwMode="auto">
            <a:xfrm>
              <a:off x="508" y="2144"/>
              <a:ext cx="0" cy="396"/>
            </a:xfrm>
            <a:prstGeom prst="line">
              <a:avLst/>
            </a:prstGeom>
            <a:noFill/>
            <a:ln w="38100">
              <a:solidFill>
                <a:srgbClr val="FA26D7"/>
              </a:solidFill>
              <a:round/>
              <a:headEnd/>
              <a:tailEnd/>
            </a:ln>
          </p:spPr>
          <p:txBody>
            <a:bodyPr wrap="none" anchor="ctr"/>
            <a:lstStyle/>
            <a:p>
              <a:endParaRPr lang="en-US"/>
            </a:p>
          </p:txBody>
        </p:sp>
        <p:sp>
          <p:nvSpPr>
            <p:cNvPr id="18463" name="Line 22"/>
            <p:cNvSpPr>
              <a:spLocks noChangeShapeType="1"/>
            </p:cNvSpPr>
            <p:nvPr/>
          </p:nvSpPr>
          <p:spPr bwMode="auto">
            <a:xfrm flipV="1">
              <a:off x="516" y="1948"/>
              <a:ext cx="356" cy="196"/>
            </a:xfrm>
            <a:prstGeom prst="line">
              <a:avLst/>
            </a:prstGeom>
            <a:noFill/>
            <a:ln w="38100">
              <a:solidFill>
                <a:srgbClr val="FA26D7"/>
              </a:solidFill>
              <a:round/>
              <a:headEnd/>
              <a:tailEnd/>
            </a:ln>
          </p:spPr>
          <p:txBody>
            <a:bodyPr wrap="none" anchor="ctr"/>
            <a:lstStyle/>
            <a:p>
              <a:endParaRPr lang="en-US"/>
            </a:p>
          </p:txBody>
        </p:sp>
        <p:sp>
          <p:nvSpPr>
            <p:cNvPr id="18464" name="Line 23"/>
            <p:cNvSpPr>
              <a:spLocks noChangeShapeType="1"/>
            </p:cNvSpPr>
            <p:nvPr/>
          </p:nvSpPr>
          <p:spPr bwMode="auto">
            <a:xfrm>
              <a:off x="872" y="1948"/>
              <a:ext cx="272" cy="136"/>
            </a:xfrm>
            <a:prstGeom prst="line">
              <a:avLst/>
            </a:prstGeom>
            <a:noFill/>
            <a:ln w="38100">
              <a:solidFill>
                <a:srgbClr val="FA26D7"/>
              </a:solidFill>
              <a:round/>
              <a:headEnd/>
              <a:tailEnd/>
            </a:ln>
          </p:spPr>
          <p:txBody>
            <a:bodyPr wrap="none" anchor="ctr"/>
            <a:lstStyle/>
            <a:p>
              <a:endParaRPr lang="en-US"/>
            </a:p>
          </p:txBody>
        </p:sp>
        <p:sp>
          <p:nvSpPr>
            <p:cNvPr id="18465" name="Line 24"/>
            <p:cNvSpPr>
              <a:spLocks noChangeShapeType="1"/>
            </p:cNvSpPr>
            <p:nvPr/>
          </p:nvSpPr>
          <p:spPr bwMode="auto">
            <a:xfrm>
              <a:off x="1232" y="2228"/>
              <a:ext cx="0" cy="308"/>
            </a:xfrm>
            <a:prstGeom prst="line">
              <a:avLst/>
            </a:prstGeom>
            <a:noFill/>
            <a:ln w="38100">
              <a:solidFill>
                <a:srgbClr val="FA26D7"/>
              </a:solidFill>
              <a:round/>
              <a:headEnd/>
              <a:tailEnd/>
            </a:ln>
          </p:spPr>
          <p:txBody>
            <a:bodyPr wrap="none" anchor="ctr"/>
            <a:lstStyle/>
            <a:p>
              <a:endParaRPr lang="en-US"/>
            </a:p>
          </p:txBody>
        </p:sp>
        <p:sp>
          <p:nvSpPr>
            <p:cNvPr id="18466" name="Line 25"/>
            <p:cNvSpPr>
              <a:spLocks noChangeShapeType="1"/>
            </p:cNvSpPr>
            <p:nvPr/>
          </p:nvSpPr>
          <p:spPr bwMode="auto">
            <a:xfrm flipH="1">
              <a:off x="948" y="2536"/>
              <a:ext cx="280" cy="160"/>
            </a:xfrm>
            <a:prstGeom prst="line">
              <a:avLst/>
            </a:prstGeom>
            <a:noFill/>
            <a:ln w="38100">
              <a:solidFill>
                <a:srgbClr val="FA26D7"/>
              </a:solidFill>
              <a:round/>
              <a:headEnd/>
              <a:tailEnd/>
            </a:ln>
          </p:spPr>
          <p:txBody>
            <a:bodyPr wrap="none" anchor="ctr"/>
            <a:lstStyle/>
            <a:p>
              <a:endParaRPr lang="en-US"/>
            </a:p>
          </p:txBody>
        </p:sp>
        <p:sp>
          <p:nvSpPr>
            <p:cNvPr id="18467" name="Line 26"/>
            <p:cNvSpPr>
              <a:spLocks noChangeShapeType="1"/>
            </p:cNvSpPr>
            <p:nvPr/>
          </p:nvSpPr>
          <p:spPr bwMode="auto">
            <a:xfrm>
              <a:off x="512" y="2532"/>
              <a:ext cx="280" cy="156"/>
            </a:xfrm>
            <a:prstGeom prst="line">
              <a:avLst/>
            </a:prstGeom>
            <a:noFill/>
            <a:ln w="38100">
              <a:solidFill>
                <a:srgbClr val="FA26D7"/>
              </a:solidFill>
              <a:round/>
              <a:headEnd/>
              <a:tailEnd/>
            </a:ln>
          </p:spPr>
          <p:txBody>
            <a:bodyPr wrap="none" anchor="ctr"/>
            <a:lstStyle/>
            <a:p>
              <a:endParaRPr lang="en-US"/>
            </a:p>
          </p:txBody>
        </p:sp>
        <p:sp>
          <p:nvSpPr>
            <p:cNvPr id="18468" name="Text Box 27"/>
            <p:cNvSpPr txBox="1">
              <a:spLocks noChangeArrowheads="1"/>
            </p:cNvSpPr>
            <p:nvPr/>
          </p:nvSpPr>
          <p:spPr bwMode="auto">
            <a:xfrm>
              <a:off x="1030" y="2126"/>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5</a:t>
              </a:r>
            </a:p>
          </p:txBody>
        </p:sp>
        <p:sp>
          <p:nvSpPr>
            <p:cNvPr id="18469" name="Text Box 28"/>
            <p:cNvSpPr txBox="1">
              <a:spLocks noChangeArrowheads="1"/>
            </p:cNvSpPr>
            <p:nvPr/>
          </p:nvSpPr>
          <p:spPr bwMode="auto">
            <a:xfrm>
              <a:off x="1030" y="237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6</a:t>
              </a:r>
            </a:p>
          </p:txBody>
        </p:sp>
        <p:sp>
          <p:nvSpPr>
            <p:cNvPr id="18470" name="Text Box 29"/>
            <p:cNvSpPr txBox="1">
              <a:spLocks noChangeArrowheads="1"/>
            </p:cNvSpPr>
            <p:nvPr/>
          </p:nvSpPr>
          <p:spPr bwMode="auto">
            <a:xfrm>
              <a:off x="790" y="247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1</a:t>
              </a:r>
            </a:p>
          </p:txBody>
        </p:sp>
        <p:sp>
          <p:nvSpPr>
            <p:cNvPr id="18471" name="Text Box 30"/>
            <p:cNvSpPr txBox="1">
              <a:spLocks noChangeArrowheads="1"/>
            </p:cNvSpPr>
            <p:nvPr/>
          </p:nvSpPr>
          <p:spPr bwMode="auto">
            <a:xfrm>
              <a:off x="526" y="239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2</a:t>
              </a:r>
            </a:p>
          </p:txBody>
        </p:sp>
        <p:sp>
          <p:nvSpPr>
            <p:cNvPr id="18472" name="Text Box 31"/>
            <p:cNvSpPr txBox="1">
              <a:spLocks noChangeArrowheads="1"/>
            </p:cNvSpPr>
            <p:nvPr/>
          </p:nvSpPr>
          <p:spPr bwMode="auto">
            <a:xfrm>
              <a:off x="526" y="2110"/>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3</a:t>
              </a:r>
            </a:p>
          </p:txBody>
        </p:sp>
        <p:sp>
          <p:nvSpPr>
            <p:cNvPr id="18473" name="Text Box 32"/>
            <p:cNvSpPr txBox="1">
              <a:spLocks noChangeArrowheads="1"/>
            </p:cNvSpPr>
            <p:nvPr/>
          </p:nvSpPr>
          <p:spPr bwMode="auto">
            <a:xfrm>
              <a:off x="790" y="1974"/>
              <a:ext cx="172" cy="192"/>
            </a:xfrm>
            <a:prstGeom prst="rect">
              <a:avLst/>
            </a:prstGeom>
            <a:noFill/>
            <a:ln w="9525">
              <a:noFill/>
              <a:miter lim="800000"/>
              <a:headEnd/>
              <a:tailEnd/>
            </a:ln>
          </p:spPr>
          <p:txBody>
            <a:bodyPr wrap="none">
              <a:spAutoFit/>
            </a:bodyPr>
            <a:lstStyle/>
            <a:p>
              <a:pPr algn="l" rtl="0" eaLnBrk="0" hangingPunct="0"/>
              <a:r>
                <a:rPr lang="en-US" sz="1400" b="1">
                  <a:solidFill>
                    <a:srgbClr val="000000"/>
                  </a:solidFill>
                  <a:latin typeface="Times" pitchFamily="1" charset="0"/>
                </a:rPr>
                <a:t>4</a:t>
              </a:r>
            </a:p>
          </p:txBody>
        </p:sp>
      </p:grpSp>
      <p:sp>
        <p:nvSpPr>
          <p:cNvPr id="10273" name="Rectangle 33"/>
          <p:cNvSpPr>
            <a:spLocks noChangeArrowheads="1"/>
          </p:cNvSpPr>
          <p:nvPr/>
        </p:nvSpPr>
        <p:spPr bwMode="auto">
          <a:xfrm>
            <a:off x="4648200" y="3368675"/>
            <a:ext cx="1473200" cy="457200"/>
          </a:xfrm>
          <a:prstGeom prst="rect">
            <a:avLst/>
          </a:prstGeom>
          <a:noFill/>
          <a:ln w="9525">
            <a:noFill/>
            <a:miter lim="800000"/>
            <a:headEnd/>
            <a:tailEnd/>
          </a:ln>
        </p:spPr>
        <p:txBody>
          <a:bodyPr>
            <a:spAutoFit/>
          </a:bodyPr>
          <a:lstStyle/>
          <a:p>
            <a:pPr algn="l" rtl="0" eaLnBrk="0" hangingPunct="0"/>
            <a:r>
              <a:rPr lang="en-US" sz="2400" b="1" i="1" u="sng">
                <a:solidFill>
                  <a:srgbClr val="000000"/>
                </a:solidFill>
                <a:latin typeface="Arial" charset="0"/>
              </a:rPr>
              <a:t>Uracil</a:t>
            </a:r>
            <a:endParaRPr lang="en-US" sz="2400" b="1" u="sng">
              <a:solidFill>
                <a:srgbClr val="000000"/>
              </a:solidFill>
              <a:latin typeface="Arial" charset="0"/>
            </a:endParaRPr>
          </a:p>
        </p:txBody>
      </p:sp>
      <p:sp>
        <p:nvSpPr>
          <p:cNvPr id="10275" name="AutoShape 35"/>
          <p:cNvSpPr>
            <a:spLocks noChangeArrowheads="1"/>
          </p:cNvSpPr>
          <p:nvPr/>
        </p:nvSpPr>
        <p:spPr bwMode="auto">
          <a:xfrm rot="-25200">
            <a:off x="3136900" y="4554538"/>
            <a:ext cx="2552700" cy="215900"/>
          </a:xfrm>
          <a:custGeom>
            <a:avLst/>
            <a:gdLst>
              <a:gd name="T0" fmla="*/ 1914525 w 21600"/>
              <a:gd name="T1" fmla="*/ 0 h 21600"/>
              <a:gd name="T2" fmla="*/ 0 w 21600"/>
              <a:gd name="T3" fmla="*/ 107950 h 21600"/>
              <a:gd name="T4" fmla="*/ 1914525 w 21600"/>
              <a:gd name="T5" fmla="*/ 215900 h 21600"/>
              <a:gd name="T6" fmla="*/ 25527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rgbClr val="FF0000"/>
              </a:gs>
            </a:gsLst>
            <a:lin ang="0" scaled="1"/>
          </a:gradFill>
          <a:ln w="9525">
            <a:solidFill>
              <a:schemeClr val="tx1"/>
            </a:solidFill>
            <a:miter lim="800000"/>
            <a:headEnd/>
            <a:tailEnd/>
          </a:ln>
        </p:spPr>
        <p:txBody>
          <a:bodyPr wrap="none" anchor="ctr"/>
          <a:lstStyle/>
          <a:p>
            <a:endParaRPr lang="en-US"/>
          </a:p>
        </p:txBody>
      </p:sp>
      <p:grpSp>
        <p:nvGrpSpPr>
          <p:cNvPr id="3" name="Group 77"/>
          <p:cNvGrpSpPr>
            <a:grpSpLocks/>
          </p:cNvGrpSpPr>
          <p:nvPr/>
        </p:nvGrpSpPr>
        <p:grpSpPr bwMode="auto">
          <a:xfrm>
            <a:off x="6445250" y="3454400"/>
            <a:ext cx="2317750" cy="2466975"/>
            <a:chOff x="4052" y="1232"/>
            <a:chExt cx="1460" cy="1554"/>
          </a:xfrm>
        </p:grpSpPr>
        <p:sp>
          <p:nvSpPr>
            <p:cNvPr id="18442" name="Text Box 38"/>
            <p:cNvSpPr txBox="1">
              <a:spLocks noChangeArrowheads="1"/>
            </p:cNvSpPr>
            <p:nvPr/>
          </p:nvSpPr>
          <p:spPr bwMode="auto">
            <a:xfrm>
              <a:off x="4635" y="1680"/>
              <a:ext cx="396"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NH</a:t>
              </a:r>
            </a:p>
          </p:txBody>
        </p:sp>
        <p:sp>
          <p:nvSpPr>
            <p:cNvPr id="18443" name="Text Box 39"/>
            <p:cNvSpPr txBox="1">
              <a:spLocks noChangeArrowheads="1"/>
            </p:cNvSpPr>
            <p:nvPr/>
          </p:nvSpPr>
          <p:spPr bwMode="auto">
            <a:xfrm>
              <a:off x="4301" y="2274"/>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N</a:t>
              </a:r>
            </a:p>
          </p:txBody>
        </p:sp>
        <p:sp>
          <p:nvSpPr>
            <p:cNvPr id="18444" name="Line 40"/>
            <p:cNvSpPr>
              <a:spLocks noChangeShapeType="1"/>
            </p:cNvSpPr>
            <p:nvPr/>
          </p:nvSpPr>
          <p:spPr bwMode="auto">
            <a:xfrm>
              <a:off x="4052" y="1848"/>
              <a:ext cx="0" cy="396"/>
            </a:xfrm>
            <a:prstGeom prst="line">
              <a:avLst/>
            </a:prstGeom>
            <a:noFill/>
            <a:ln w="38100">
              <a:solidFill>
                <a:srgbClr val="FA26D7"/>
              </a:solidFill>
              <a:round/>
              <a:headEnd/>
              <a:tailEnd/>
            </a:ln>
          </p:spPr>
          <p:txBody>
            <a:bodyPr wrap="none" anchor="ctr"/>
            <a:lstStyle/>
            <a:p>
              <a:endParaRPr lang="en-US"/>
            </a:p>
          </p:txBody>
        </p:sp>
        <p:sp>
          <p:nvSpPr>
            <p:cNvPr id="18445" name="Line 41"/>
            <p:cNvSpPr>
              <a:spLocks noChangeShapeType="1"/>
            </p:cNvSpPr>
            <p:nvPr/>
          </p:nvSpPr>
          <p:spPr bwMode="auto">
            <a:xfrm flipV="1">
              <a:off x="4060" y="1652"/>
              <a:ext cx="356" cy="196"/>
            </a:xfrm>
            <a:prstGeom prst="line">
              <a:avLst/>
            </a:prstGeom>
            <a:noFill/>
            <a:ln w="38100">
              <a:solidFill>
                <a:srgbClr val="FA26D7"/>
              </a:solidFill>
              <a:round/>
              <a:headEnd/>
              <a:tailEnd/>
            </a:ln>
          </p:spPr>
          <p:txBody>
            <a:bodyPr wrap="none" anchor="ctr"/>
            <a:lstStyle/>
            <a:p>
              <a:endParaRPr lang="en-US"/>
            </a:p>
          </p:txBody>
        </p:sp>
        <p:sp>
          <p:nvSpPr>
            <p:cNvPr id="18446" name="Line 42"/>
            <p:cNvSpPr>
              <a:spLocks noChangeShapeType="1"/>
            </p:cNvSpPr>
            <p:nvPr/>
          </p:nvSpPr>
          <p:spPr bwMode="auto">
            <a:xfrm>
              <a:off x="4408" y="1644"/>
              <a:ext cx="272" cy="136"/>
            </a:xfrm>
            <a:prstGeom prst="line">
              <a:avLst/>
            </a:prstGeom>
            <a:noFill/>
            <a:ln w="38100">
              <a:solidFill>
                <a:srgbClr val="FA26D7"/>
              </a:solidFill>
              <a:round/>
              <a:headEnd/>
              <a:tailEnd/>
            </a:ln>
          </p:spPr>
          <p:txBody>
            <a:bodyPr wrap="none" anchor="ctr"/>
            <a:lstStyle/>
            <a:p>
              <a:endParaRPr lang="en-US"/>
            </a:p>
          </p:txBody>
        </p:sp>
        <p:sp>
          <p:nvSpPr>
            <p:cNvPr id="18447" name="Line 43"/>
            <p:cNvSpPr>
              <a:spLocks noChangeShapeType="1"/>
            </p:cNvSpPr>
            <p:nvPr/>
          </p:nvSpPr>
          <p:spPr bwMode="auto">
            <a:xfrm flipH="1">
              <a:off x="4492" y="2240"/>
              <a:ext cx="280" cy="160"/>
            </a:xfrm>
            <a:prstGeom prst="line">
              <a:avLst/>
            </a:prstGeom>
            <a:noFill/>
            <a:ln w="38100">
              <a:solidFill>
                <a:srgbClr val="FA26D7"/>
              </a:solidFill>
              <a:round/>
              <a:headEnd/>
              <a:tailEnd/>
            </a:ln>
          </p:spPr>
          <p:txBody>
            <a:bodyPr wrap="none" anchor="ctr"/>
            <a:lstStyle/>
            <a:p>
              <a:endParaRPr lang="en-US"/>
            </a:p>
          </p:txBody>
        </p:sp>
        <p:sp>
          <p:nvSpPr>
            <p:cNvPr id="18448" name="Line 44"/>
            <p:cNvSpPr>
              <a:spLocks noChangeShapeType="1"/>
            </p:cNvSpPr>
            <p:nvPr/>
          </p:nvSpPr>
          <p:spPr bwMode="auto">
            <a:xfrm>
              <a:off x="4056" y="2236"/>
              <a:ext cx="280" cy="156"/>
            </a:xfrm>
            <a:prstGeom prst="line">
              <a:avLst/>
            </a:prstGeom>
            <a:noFill/>
            <a:ln w="38100">
              <a:solidFill>
                <a:srgbClr val="FA26D7"/>
              </a:solidFill>
              <a:round/>
              <a:headEnd/>
              <a:tailEnd/>
            </a:ln>
          </p:spPr>
          <p:txBody>
            <a:bodyPr wrap="none" anchor="ctr"/>
            <a:lstStyle/>
            <a:p>
              <a:endParaRPr lang="en-US"/>
            </a:p>
          </p:txBody>
        </p:sp>
        <p:sp>
          <p:nvSpPr>
            <p:cNvPr id="18449" name="Line 45"/>
            <p:cNvSpPr>
              <a:spLocks noChangeShapeType="1"/>
            </p:cNvSpPr>
            <p:nvPr/>
          </p:nvSpPr>
          <p:spPr bwMode="auto">
            <a:xfrm>
              <a:off x="4761" y="1904"/>
              <a:ext cx="0" cy="340"/>
            </a:xfrm>
            <a:prstGeom prst="line">
              <a:avLst/>
            </a:prstGeom>
            <a:noFill/>
            <a:ln w="38100">
              <a:solidFill>
                <a:srgbClr val="FA26D7"/>
              </a:solidFill>
              <a:round/>
              <a:headEnd/>
              <a:tailEnd/>
            </a:ln>
          </p:spPr>
          <p:txBody>
            <a:bodyPr wrap="none" anchor="ctr"/>
            <a:lstStyle/>
            <a:p>
              <a:endParaRPr lang="en-US"/>
            </a:p>
          </p:txBody>
        </p:sp>
        <p:sp>
          <p:nvSpPr>
            <p:cNvPr id="18450" name="Line 46"/>
            <p:cNvSpPr>
              <a:spLocks noChangeShapeType="1"/>
            </p:cNvSpPr>
            <p:nvPr/>
          </p:nvSpPr>
          <p:spPr bwMode="auto">
            <a:xfrm>
              <a:off x="4392" y="1480"/>
              <a:ext cx="0" cy="176"/>
            </a:xfrm>
            <a:prstGeom prst="line">
              <a:avLst/>
            </a:prstGeom>
            <a:noFill/>
            <a:ln w="38100">
              <a:solidFill>
                <a:srgbClr val="FA26D7"/>
              </a:solidFill>
              <a:round/>
              <a:headEnd/>
              <a:tailEnd/>
            </a:ln>
          </p:spPr>
          <p:txBody>
            <a:bodyPr wrap="none" anchor="ctr"/>
            <a:lstStyle/>
            <a:p>
              <a:endParaRPr lang="en-US"/>
            </a:p>
          </p:txBody>
        </p:sp>
        <p:sp>
          <p:nvSpPr>
            <p:cNvPr id="18451" name="Text Box 47"/>
            <p:cNvSpPr txBox="1">
              <a:spLocks noChangeArrowheads="1"/>
            </p:cNvSpPr>
            <p:nvPr/>
          </p:nvSpPr>
          <p:spPr bwMode="auto">
            <a:xfrm>
              <a:off x="4307" y="1232"/>
              <a:ext cx="244"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18452" name="Rectangle 48"/>
            <p:cNvSpPr>
              <a:spLocks noChangeArrowheads="1"/>
            </p:cNvSpPr>
            <p:nvPr/>
          </p:nvSpPr>
          <p:spPr bwMode="auto">
            <a:xfrm>
              <a:off x="5048" y="1813"/>
              <a:ext cx="464" cy="365"/>
            </a:xfrm>
            <a:prstGeom prst="rect">
              <a:avLst/>
            </a:prstGeom>
            <a:noFill/>
            <a:ln w="9525">
              <a:noFill/>
              <a:miter lim="800000"/>
              <a:headEnd/>
              <a:tailEnd/>
            </a:ln>
          </p:spPr>
          <p:txBody>
            <a:bodyPr>
              <a:spAutoFit/>
            </a:bodyPr>
            <a:lstStyle/>
            <a:p>
              <a:pPr algn="l" rtl="0" eaLnBrk="0" hangingPunct="0"/>
              <a:r>
                <a:rPr lang="en-US" sz="3200" b="1">
                  <a:solidFill>
                    <a:srgbClr val="000000"/>
                  </a:solidFill>
                  <a:latin typeface="Arial" charset="0"/>
                </a:rPr>
                <a:t>U</a:t>
              </a:r>
              <a:endParaRPr lang="en-US" sz="2400" b="1" u="sng">
                <a:solidFill>
                  <a:srgbClr val="000000"/>
                </a:solidFill>
                <a:latin typeface="Arial" charset="0"/>
              </a:endParaRPr>
            </a:p>
          </p:txBody>
        </p:sp>
        <p:sp>
          <p:nvSpPr>
            <p:cNvPr id="18453" name="Line 49"/>
            <p:cNvSpPr>
              <a:spLocks noChangeShapeType="1"/>
            </p:cNvSpPr>
            <p:nvPr/>
          </p:nvSpPr>
          <p:spPr bwMode="auto">
            <a:xfrm>
              <a:off x="4448" y="1480"/>
              <a:ext cx="0" cy="176"/>
            </a:xfrm>
            <a:prstGeom prst="line">
              <a:avLst/>
            </a:prstGeom>
            <a:noFill/>
            <a:ln w="38100">
              <a:solidFill>
                <a:srgbClr val="FA26D7"/>
              </a:solidFill>
              <a:round/>
              <a:headEnd/>
              <a:tailEnd/>
            </a:ln>
          </p:spPr>
          <p:txBody>
            <a:bodyPr wrap="none" anchor="ctr"/>
            <a:lstStyle/>
            <a:p>
              <a:endParaRPr lang="en-US"/>
            </a:p>
          </p:txBody>
        </p:sp>
        <p:sp>
          <p:nvSpPr>
            <p:cNvPr id="18454" name="Text Box 50"/>
            <p:cNvSpPr txBox="1">
              <a:spLocks noChangeArrowheads="1"/>
            </p:cNvSpPr>
            <p:nvPr/>
          </p:nvSpPr>
          <p:spPr bwMode="auto">
            <a:xfrm>
              <a:off x="4867" y="2288"/>
              <a:ext cx="244"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O</a:t>
              </a:r>
            </a:p>
          </p:txBody>
        </p:sp>
        <p:sp>
          <p:nvSpPr>
            <p:cNvPr id="18455" name="Line 51"/>
            <p:cNvSpPr>
              <a:spLocks noChangeShapeType="1"/>
            </p:cNvSpPr>
            <p:nvPr/>
          </p:nvSpPr>
          <p:spPr bwMode="auto">
            <a:xfrm>
              <a:off x="4760" y="2208"/>
              <a:ext cx="128" cy="120"/>
            </a:xfrm>
            <a:prstGeom prst="line">
              <a:avLst/>
            </a:prstGeom>
            <a:noFill/>
            <a:ln w="38100">
              <a:solidFill>
                <a:srgbClr val="FA26D7"/>
              </a:solidFill>
              <a:round/>
              <a:headEnd/>
              <a:tailEnd/>
            </a:ln>
          </p:spPr>
          <p:txBody>
            <a:bodyPr wrap="none" anchor="ctr"/>
            <a:lstStyle/>
            <a:p>
              <a:endParaRPr lang="en-US"/>
            </a:p>
          </p:txBody>
        </p:sp>
        <p:sp>
          <p:nvSpPr>
            <p:cNvPr id="18456" name="Line 52"/>
            <p:cNvSpPr>
              <a:spLocks noChangeShapeType="1"/>
            </p:cNvSpPr>
            <p:nvPr/>
          </p:nvSpPr>
          <p:spPr bwMode="auto">
            <a:xfrm>
              <a:off x="4736" y="2256"/>
              <a:ext cx="128" cy="120"/>
            </a:xfrm>
            <a:prstGeom prst="line">
              <a:avLst/>
            </a:prstGeom>
            <a:noFill/>
            <a:ln w="38100">
              <a:solidFill>
                <a:srgbClr val="FA26D7"/>
              </a:solidFill>
              <a:round/>
              <a:headEnd/>
              <a:tailEnd/>
            </a:ln>
          </p:spPr>
          <p:txBody>
            <a:bodyPr wrap="none" anchor="ctr"/>
            <a:lstStyle/>
            <a:p>
              <a:endParaRPr lang="en-US"/>
            </a:p>
          </p:txBody>
        </p:sp>
        <p:sp>
          <p:nvSpPr>
            <p:cNvPr id="18457" name="Text Box 53"/>
            <p:cNvSpPr txBox="1">
              <a:spLocks noChangeArrowheads="1"/>
            </p:cNvSpPr>
            <p:nvPr/>
          </p:nvSpPr>
          <p:spPr bwMode="auto">
            <a:xfrm>
              <a:off x="4299" y="2536"/>
              <a:ext cx="228" cy="250"/>
            </a:xfrm>
            <a:prstGeom prst="rect">
              <a:avLst/>
            </a:prstGeom>
            <a:noFill/>
            <a:ln w="9525">
              <a:noFill/>
              <a:miter lim="800000"/>
              <a:headEnd/>
              <a:tailEnd/>
            </a:ln>
          </p:spPr>
          <p:txBody>
            <a:bodyPr>
              <a:spAutoFit/>
            </a:bodyPr>
            <a:lstStyle/>
            <a:p>
              <a:pPr algn="l" rtl="0" eaLnBrk="0" hangingPunct="0">
                <a:spcBef>
                  <a:spcPct val="50000"/>
                </a:spcBef>
              </a:pPr>
              <a:r>
                <a:rPr lang="en-US" sz="2000" b="1">
                  <a:solidFill>
                    <a:srgbClr val="000000"/>
                  </a:solidFill>
                  <a:latin typeface="Arial" charset="0"/>
                </a:rPr>
                <a:t>H</a:t>
              </a:r>
            </a:p>
          </p:txBody>
        </p:sp>
        <p:sp>
          <p:nvSpPr>
            <p:cNvPr id="18458" name="Line 54"/>
            <p:cNvSpPr>
              <a:spLocks noChangeShapeType="1"/>
            </p:cNvSpPr>
            <p:nvPr/>
          </p:nvSpPr>
          <p:spPr bwMode="auto">
            <a:xfrm>
              <a:off x="4416" y="2480"/>
              <a:ext cx="0" cy="88"/>
            </a:xfrm>
            <a:prstGeom prst="line">
              <a:avLst/>
            </a:prstGeom>
            <a:noFill/>
            <a:ln w="38100">
              <a:solidFill>
                <a:srgbClr val="FA26D7"/>
              </a:solidFill>
              <a:round/>
              <a:headEnd/>
              <a:tailEnd/>
            </a:ln>
          </p:spPr>
          <p:txBody>
            <a:bodyPr wrap="none" anchor="ctr"/>
            <a:lstStyle/>
            <a:p>
              <a:endParaRPr lang="en-US"/>
            </a:p>
          </p:txBody>
        </p:sp>
        <p:sp>
          <p:nvSpPr>
            <p:cNvPr id="18459" name="Line 55"/>
            <p:cNvSpPr>
              <a:spLocks noChangeShapeType="1"/>
            </p:cNvSpPr>
            <p:nvPr/>
          </p:nvSpPr>
          <p:spPr bwMode="auto">
            <a:xfrm>
              <a:off x="4104" y="1872"/>
              <a:ext cx="0" cy="344"/>
            </a:xfrm>
            <a:prstGeom prst="line">
              <a:avLst/>
            </a:prstGeom>
            <a:noFill/>
            <a:ln w="38100">
              <a:solidFill>
                <a:srgbClr val="FA26D7"/>
              </a:solidFill>
              <a:round/>
              <a:headEnd/>
              <a:tailEnd/>
            </a:ln>
          </p:spPr>
          <p:txBody>
            <a:bodyPr wrap="none" anchor="ctr"/>
            <a:lstStyle/>
            <a:p>
              <a:endParaRPr lang="en-US"/>
            </a:p>
          </p:txBody>
        </p:sp>
      </p:grpSp>
      <p:sp>
        <p:nvSpPr>
          <p:cNvPr id="10318" name="Rectangle 78"/>
          <p:cNvSpPr>
            <a:spLocks noChangeArrowheads="1"/>
          </p:cNvSpPr>
          <p:nvPr/>
        </p:nvSpPr>
        <p:spPr bwMode="auto">
          <a:xfrm>
            <a:off x="393700" y="1557338"/>
            <a:ext cx="39751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Thymine is found ONLY in DNA.</a:t>
            </a:r>
          </a:p>
        </p:txBody>
      </p:sp>
      <p:sp>
        <p:nvSpPr>
          <p:cNvPr id="10319" name="Rectangle 79"/>
          <p:cNvSpPr>
            <a:spLocks noChangeArrowheads="1"/>
          </p:cNvSpPr>
          <p:nvPr/>
        </p:nvSpPr>
        <p:spPr bwMode="auto">
          <a:xfrm>
            <a:off x="393700" y="2001838"/>
            <a:ext cx="47117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In RNA, thymine is replaced by uracil</a:t>
            </a:r>
          </a:p>
        </p:txBody>
      </p:sp>
      <p:sp>
        <p:nvSpPr>
          <p:cNvPr id="10320" name="Rectangle 80"/>
          <p:cNvSpPr>
            <a:spLocks noChangeArrowheads="1"/>
          </p:cNvSpPr>
          <p:nvPr/>
        </p:nvSpPr>
        <p:spPr bwMode="auto">
          <a:xfrm>
            <a:off x="393700" y="2459038"/>
            <a:ext cx="61595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Uracil and Thymine are structurally similar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0318"/>
                                        </p:tgtEl>
                                        <p:attrNameLst>
                                          <p:attrName>style.visibility</p:attrName>
                                        </p:attrNameLst>
                                      </p:cBhvr>
                                      <p:to>
                                        <p:strVal val="visible"/>
                                      </p:to>
                                    </p:set>
                                    <p:anim calcmode="lin" valueType="num">
                                      <p:cBhvr>
                                        <p:cTn id="7" dur="500" fill="hold"/>
                                        <p:tgtEl>
                                          <p:spTgt spid="10318"/>
                                        </p:tgtEl>
                                        <p:attrNameLst>
                                          <p:attrName>ppt_w</p:attrName>
                                        </p:attrNameLst>
                                      </p:cBhvr>
                                      <p:tavLst>
                                        <p:tav tm="0">
                                          <p:val>
                                            <p:fltVal val="0"/>
                                          </p:val>
                                        </p:tav>
                                        <p:tav tm="100000">
                                          <p:val>
                                            <p:strVal val="#ppt_w"/>
                                          </p:val>
                                        </p:tav>
                                      </p:tavLst>
                                    </p:anim>
                                    <p:anim calcmode="lin" valueType="num">
                                      <p:cBhvr>
                                        <p:cTn id="8" dur="500" fill="hold"/>
                                        <p:tgtEl>
                                          <p:spTgt spid="10318"/>
                                        </p:tgtEl>
                                        <p:attrNameLst>
                                          <p:attrName>ppt_h</p:attrName>
                                        </p:attrNameLst>
                                      </p:cBhvr>
                                      <p:tavLst>
                                        <p:tav tm="0">
                                          <p:val>
                                            <p:fltVal val="0"/>
                                          </p:val>
                                        </p:tav>
                                        <p:tav tm="100000">
                                          <p:val>
                                            <p:strVal val="#ppt_h"/>
                                          </p:val>
                                        </p:tav>
                                      </p:tavLst>
                                    </p:anim>
                                    <p:anim calcmode="lin" valueType="num">
                                      <p:cBhvr>
                                        <p:cTn id="9" dur="500" fill="hold"/>
                                        <p:tgtEl>
                                          <p:spTgt spid="10318"/>
                                        </p:tgtEl>
                                        <p:attrNameLst>
                                          <p:attrName>ppt_x</p:attrName>
                                        </p:attrNameLst>
                                      </p:cBhvr>
                                      <p:tavLst>
                                        <p:tav tm="0">
                                          <p:val>
                                            <p:fltVal val="0.5"/>
                                          </p:val>
                                        </p:tav>
                                        <p:tav tm="100000">
                                          <p:val>
                                            <p:strVal val="#ppt_x"/>
                                          </p:val>
                                        </p:tav>
                                      </p:tavLst>
                                    </p:anim>
                                    <p:anim calcmode="lin" valueType="num">
                                      <p:cBhvr>
                                        <p:cTn id="10" dur="500" fill="hold"/>
                                        <p:tgtEl>
                                          <p:spTgt spid="1031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0319"/>
                                        </p:tgtEl>
                                        <p:attrNameLst>
                                          <p:attrName>style.visibility</p:attrName>
                                        </p:attrNameLst>
                                      </p:cBhvr>
                                      <p:to>
                                        <p:strVal val="visible"/>
                                      </p:to>
                                    </p:set>
                                    <p:anim calcmode="lin" valueType="num">
                                      <p:cBhvr>
                                        <p:cTn id="15" dur="500" fill="hold"/>
                                        <p:tgtEl>
                                          <p:spTgt spid="10319"/>
                                        </p:tgtEl>
                                        <p:attrNameLst>
                                          <p:attrName>ppt_w</p:attrName>
                                        </p:attrNameLst>
                                      </p:cBhvr>
                                      <p:tavLst>
                                        <p:tav tm="0">
                                          <p:val>
                                            <p:fltVal val="0"/>
                                          </p:val>
                                        </p:tav>
                                        <p:tav tm="100000">
                                          <p:val>
                                            <p:strVal val="#ppt_w"/>
                                          </p:val>
                                        </p:tav>
                                      </p:tavLst>
                                    </p:anim>
                                    <p:anim calcmode="lin" valueType="num">
                                      <p:cBhvr>
                                        <p:cTn id="16" dur="500" fill="hold"/>
                                        <p:tgtEl>
                                          <p:spTgt spid="10319"/>
                                        </p:tgtEl>
                                        <p:attrNameLst>
                                          <p:attrName>ppt_h</p:attrName>
                                        </p:attrNameLst>
                                      </p:cBhvr>
                                      <p:tavLst>
                                        <p:tav tm="0">
                                          <p:val>
                                            <p:fltVal val="0"/>
                                          </p:val>
                                        </p:tav>
                                        <p:tav tm="100000">
                                          <p:val>
                                            <p:strVal val="#ppt_h"/>
                                          </p:val>
                                        </p:tav>
                                      </p:tavLst>
                                    </p:anim>
                                    <p:anim calcmode="lin" valueType="num">
                                      <p:cBhvr>
                                        <p:cTn id="17" dur="500" fill="hold"/>
                                        <p:tgtEl>
                                          <p:spTgt spid="10319"/>
                                        </p:tgtEl>
                                        <p:attrNameLst>
                                          <p:attrName>ppt_x</p:attrName>
                                        </p:attrNameLst>
                                      </p:cBhvr>
                                      <p:tavLst>
                                        <p:tav tm="0">
                                          <p:val>
                                            <p:fltVal val="0.5"/>
                                          </p:val>
                                        </p:tav>
                                        <p:tav tm="100000">
                                          <p:val>
                                            <p:strVal val="#ppt_x"/>
                                          </p:val>
                                        </p:tav>
                                      </p:tavLst>
                                    </p:anim>
                                    <p:anim calcmode="lin" valueType="num">
                                      <p:cBhvr>
                                        <p:cTn id="18" dur="500" fill="hold"/>
                                        <p:tgtEl>
                                          <p:spTgt spid="10319"/>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0320"/>
                                        </p:tgtEl>
                                        <p:attrNameLst>
                                          <p:attrName>style.visibility</p:attrName>
                                        </p:attrNameLst>
                                      </p:cBhvr>
                                      <p:to>
                                        <p:strVal val="visible"/>
                                      </p:to>
                                    </p:set>
                                    <p:anim calcmode="lin" valueType="num">
                                      <p:cBhvr>
                                        <p:cTn id="23" dur="500" fill="hold"/>
                                        <p:tgtEl>
                                          <p:spTgt spid="10320"/>
                                        </p:tgtEl>
                                        <p:attrNameLst>
                                          <p:attrName>ppt_w</p:attrName>
                                        </p:attrNameLst>
                                      </p:cBhvr>
                                      <p:tavLst>
                                        <p:tav tm="0">
                                          <p:val>
                                            <p:fltVal val="0"/>
                                          </p:val>
                                        </p:tav>
                                        <p:tav tm="100000">
                                          <p:val>
                                            <p:strVal val="#ppt_w"/>
                                          </p:val>
                                        </p:tav>
                                      </p:tavLst>
                                    </p:anim>
                                    <p:anim calcmode="lin" valueType="num">
                                      <p:cBhvr>
                                        <p:cTn id="24" dur="500" fill="hold"/>
                                        <p:tgtEl>
                                          <p:spTgt spid="10320"/>
                                        </p:tgtEl>
                                        <p:attrNameLst>
                                          <p:attrName>ppt_h</p:attrName>
                                        </p:attrNameLst>
                                      </p:cBhvr>
                                      <p:tavLst>
                                        <p:tav tm="0">
                                          <p:val>
                                            <p:fltVal val="0"/>
                                          </p:val>
                                        </p:tav>
                                        <p:tav tm="100000">
                                          <p:val>
                                            <p:strVal val="#ppt_h"/>
                                          </p:val>
                                        </p:tav>
                                      </p:tavLst>
                                    </p:anim>
                                    <p:anim calcmode="lin" valueType="num">
                                      <p:cBhvr>
                                        <p:cTn id="25" dur="500" fill="hold"/>
                                        <p:tgtEl>
                                          <p:spTgt spid="10320"/>
                                        </p:tgtEl>
                                        <p:attrNameLst>
                                          <p:attrName>ppt_x</p:attrName>
                                        </p:attrNameLst>
                                      </p:cBhvr>
                                      <p:tavLst>
                                        <p:tav tm="0">
                                          <p:val>
                                            <p:fltVal val="0.5"/>
                                          </p:val>
                                        </p:tav>
                                        <p:tav tm="100000">
                                          <p:val>
                                            <p:strVal val="#ppt_x"/>
                                          </p:val>
                                        </p:tav>
                                      </p:tavLst>
                                    </p:anim>
                                    <p:anim calcmode="lin" valueType="num">
                                      <p:cBhvr>
                                        <p:cTn id="26" dur="500" fill="hold"/>
                                        <p:tgtEl>
                                          <p:spTgt spid="10320"/>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275"/>
                                        </p:tgtEl>
                                        <p:attrNameLst>
                                          <p:attrName>style.visibility</p:attrName>
                                        </p:attrNameLst>
                                      </p:cBhvr>
                                      <p:to>
                                        <p:strVal val="visible"/>
                                      </p:to>
                                    </p:set>
                                    <p:animEffect transition="in" filter="wipe(left)">
                                      <p:cBhvr>
                                        <p:cTn id="39" dur="500"/>
                                        <p:tgtEl>
                                          <p:spTgt spid="10275"/>
                                        </p:tgtEl>
                                      </p:cBhvr>
                                    </p:animEffect>
                                  </p:childTnLst>
                                </p:cTn>
                              </p:par>
                            </p:childTnLst>
                          </p:cTn>
                        </p:par>
                        <p:par>
                          <p:cTn id="40" fill="hold">
                            <p:stCondLst>
                              <p:cond delay="500"/>
                            </p:stCondLst>
                            <p:childTnLst>
                              <p:par>
                                <p:cTn id="41" presetID="23" presetClass="entr" presetSubtype="528" fill="hold" grpId="0" nodeType="afterEffect">
                                  <p:stCondLst>
                                    <p:cond delay="0"/>
                                  </p:stCondLst>
                                  <p:childTnLst>
                                    <p:set>
                                      <p:cBhvr>
                                        <p:cTn id="42" dur="1" fill="hold">
                                          <p:stCondLst>
                                            <p:cond delay="0"/>
                                          </p:stCondLst>
                                        </p:cTn>
                                        <p:tgtEl>
                                          <p:spTgt spid="10273"/>
                                        </p:tgtEl>
                                        <p:attrNameLst>
                                          <p:attrName>style.visibility</p:attrName>
                                        </p:attrNameLst>
                                      </p:cBhvr>
                                      <p:to>
                                        <p:strVal val="visible"/>
                                      </p:to>
                                    </p:set>
                                    <p:anim calcmode="lin" valueType="num">
                                      <p:cBhvr>
                                        <p:cTn id="43" dur="500" fill="hold"/>
                                        <p:tgtEl>
                                          <p:spTgt spid="10273"/>
                                        </p:tgtEl>
                                        <p:attrNameLst>
                                          <p:attrName>ppt_w</p:attrName>
                                        </p:attrNameLst>
                                      </p:cBhvr>
                                      <p:tavLst>
                                        <p:tav tm="0">
                                          <p:val>
                                            <p:fltVal val="0"/>
                                          </p:val>
                                        </p:tav>
                                        <p:tav tm="100000">
                                          <p:val>
                                            <p:strVal val="#ppt_w"/>
                                          </p:val>
                                        </p:tav>
                                      </p:tavLst>
                                    </p:anim>
                                    <p:anim calcmode="lin" valueType="num">
                                      <p:cBhvr>
                                        <p:cTn id="44" dur="500" fill="hold"/>
                                        <p:tgtEl>
                                          <p:spTgt spid="10273"/>
                                        </p:tgtEl>
                                        <p:attrNameLst>
                                          <p:attrName>ppt_h</p:attrName>
                                        </p:attrNameLst>
                                      </p:cBhvr>
                                      <p:tavLst>
                                        <p:tav tm="0">
                                          <p:val>
                                            <p:fltVal val="0"/>
                                          </p:val>
                                        </p:tav>
                                        <p:tav tm="100000">
                                          <p:val>
                                            <p:strVal val="#ppt_h"/>
                                          </p:val>
                                        </p:tav>
                                      </p:tavLst>
                                    </p:anim>
                                    <p:anim calcmode="lin" valueType="num">
                                      <p:cBhvr>
                                        <p:cTn id="45" dur="500" fill="hold"/>
                                        <p:tgtEl>
                                          <p:spTgt spid="10273"/>
                                        </p:tgtEl>
                                        <p:attrNameLst>
                                          <p:attrName>ppt_x</p:attrName>
                                        </p:attrNameLst>
                                      </p:cBhvr>
                                      <p:tavLst>
                                        <p:tav tm="0">
                                          <p:val>
                                            <p:fltVal val="0.5"/>
                                          </p:val>
                                        </p:tav>
                                        <p:tav tm="100000">
                                          <p:val>
                                            <p:strVal val="#ppt_x"/>
                                          </p:val>
                                        </p:tav>
                                      </p:tavLst>
                                    </p:anim>
                                    <p:anim calcmode="lin" valueType="num">
                                      <p:cBhvr>
                                        <p:cTn id="46" dur="500" fill="hold"/>
                                        <p:tgtEl>
                                          <p:spTgt spid="10273"/>
                                        </p:tgtEl>
                                        <p:attrNameLst>
                                          <p:attrName>ppt_y</p:attrName>
                                        </p:attrNameLst>
                                      </p:cBhvr>
                                      <p:tavLst>
                                        <p:tav tm="0">
                                          <p:val>
                                            <p:fltVal val="0.5"/>
                                          </p:val>
                                        </p:tav>
                                        <p:tav tm="100000">
                                          <p:val>
                                            <p:strVal val="#ppt_y"/>
                                          </p:val>
                                        </p:tav>
                                      </p:tavLst>
                                    </p:anim>
                                  </p:childTnLst>
                                </p:cTn>
                              </p:par>
                            </p:childTnLst>
                          </p:cTn>
                        </p:par>
                        <p:par>
                          <p:cTn id="47" fill="hold">
                            <p:stCondLst>
                              <p:cond delay="1000"/>
                            </p:stCondLst>
                            <p:childTnLst>
                              <p:par>
                                <p:cTn id="48" presetID="15" presetClass="entr" presetSubtype="0"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1000" fill="hold"/>
                                        <p:tgtEl>
                                          <p:spTgt spid="3"/>
                                        </p:tgtEl>
                                        <p:attrNameLst>
                                          <p:attrName>ppt_w</p:attrName>
                                        </p:attrNameLst>
                                      </p:cBhvr>
                                      <p:tavLst>
                                        <p:tav tm="0">
                                          <p:val>
                                            <p:fltVal val="0"/>
                                          </p:val>
                                        </p:tav>
                                        <p:tav tm="100000">
                                          <p:val>
                                            <p:strVal val="#ppt_w"/>
                                          </p:val>
                                        </p:tav>
                                      </p:tavLst>
                                    </p:anim>
                                    <p:anim calcmode="lin" valueType="num">
                                      <p:cBhvr>
                                        <p:cTn id="51" dur="1000" fill="hold"/>
                                        <p:tgtEl>
                                          <p:spTgt spid="3"/>
                                        </p:tgtEl>
                                        <p:attrNameLst>
                                          <p:attrName>ppt_h</p:attrName>
                                        </p:attrNameLst>
                                      </p:cBhvr>
                                      <p:tavLst>
                                        <p:tav tm="0">
                                          <p:val>
                                            <p:fltVal val="0"/>
                                          </p:val>
                                        </p:tav>
                                        <p:tav tm="100000">
                                          <p:val>
                                            <p:strVal val="#ppt_h"/>
                                          </p:val>
                                        </p:tav>
                                      </p:tavLst>
                                    </p:anim>
                                    <p:anim calcmode="lin" valueType="num">
                                      <p:cBhvr>
                                        <p:cTn id="5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3" grpId="0" autoUpdateAnimBg="0"/>
      <p:bldP spid="10275" grpId="0" animBg="1"/>
      <p:bldP spid="10318" grpId="0" autoUpdateAnimBg="0"/>
      <p:bldP spid="10319" grpId="0" autoUpdateAnimBg="0"/>
      <p:bldP spid="1032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76200"/>
            <a:ext cx="7772400" cy="381000"/>
          </a:xfrm>
        </p:spPr>
        <p:txBody>
          <a:bodyPr>
            <a:normAutofit fontScale="90000"/>
          </a:bodyPr>
          <a:lstStyle/>
          <a:p>
            <a:pPr eaLnBrk="1" hangingPunct="1"/>
            <a:r>
              <a:rPr lang="en-US" sz="2800" smtClean="0"/>
              <a:t>Nucleosides and Nucleotides</a:t>
            </a:r>
          </a:p>
        </p:txBody>
      </p:sp>
      <p:sp>
        <p:nvSpPr>
          <p:cNvPr id="5123" name="Rectangle 3"/>
          <p:cNvSpPr>
            <a:spLocks noGrp="1" noChangeArrowheads="1"/>
          </p:cNvSpPr>
          <p:nvPr>
            <p:ph type="body" idx="1"/>
          </p:nvPr>
        </p:nvSpPr>
        <p:spPr>
          <a:xfrm>
            <a:off x="381000" y="457200"/>
            <a:ext cx="8382000" cy="3429000"/>
          </a:xfrm>
        </p:spPr>
        <p:txBody>
          <a:bodyPr/>
          <a:lstStyle/>
          <a:p>
            <a:pPr eaLnBrk="1" hangingPunct="1">
              <a:spcBef>
                <a:spcPct val="5000"/>
              </a:spcBef>
            </a:pPr>
            <a:r>
              <a:rPr lang="en-US" sz="2400" smtClean="0"/>
              <a:t>A nucleoside consists of a nitrogen base linked by a glycosidic bond to C1’ of a ribose or deoxyribose</a:t>
            </a:r>
          </a:p>
          <a:p>
            <a:pPr eaLnBrk="1" hangingPunct="1">
              <a:spcBef>
                <a:spcPct val="5000"/>
              </a:spcBef>
            </a:pPr>
            <a:r>
              <a:rPr lang="en-US" sz="2400" smtClean="0"/>
              <a:t>Nucleosides are named by changing the the nitrogen base ending to </a:t>
            </a:r>
            <a:r>
              <a:rPr lang="en-US" sz="2400" i="1" smtClean="0"/>
              <a:t>-osine</a:t>
            </a:r>
            <a:r>
              <a:rPr lang="en-US" sz="2400" smtClean="0"/>
              <a:t> for purines and </a:t>
            </a:r>
            <a:r>
              <a:rPr lang="en-US" sz="2400" i="1" smtClean="0"/>
              <a:t>–idine</a:t>
            </a:r>
            <a:r>
              <a:rPr lang="en-US" sz="2400" smtClean="0"/>
              <a:t> for pyrimidines</a:t>
            </a:r>
          </a:p>
          <a:p>
            <a:pPr eaLnBrk="1" hangingPunct="1">
              <a:spcBef>
                <a:spcPct val="5000"/>
              </a:spcBef>
            </a:pPr>
            <a:r>
              <a:rPr lang="en-US" sz="2400" smtClean="0"/>
              <a:t>A nucleotide is a nucleoside that forms a phosphate ester with the C5’ OH group of ribose or deoxyribose</a:t>
            </a:r>
          </a:p>
          <a:p>
            <a:pPr eaLnBrk="1" hangingPunct="1">
              <a:spcBef>
                <a:spcPct val="5000"/>
              </a:spcBef>
            </a:pPr>
            <a:r>
              <a:rPr lang="en-US" sz="2400" smtClean="0"/>
              <a:t>Nucleotides are named using the name of the nucleoside followed by </a:t>
            </a:r>
            <a:r>
              <a:rPr lang="en-US" sz="2400" i="1" smtClean="0"/>
              <a:t>5’-monophosphate</a:t>
            </a:r>
          </a:p>
        </p:txBody>
      </p:sp>
      <p:pic>
        <p:nvPicPr>
          <p:cNvPr id="7172" name="Picture 7" descr="2204.jpg                                                       0001C664Macintosh HD                   BA03BFAA:"/>
          <p:cNvPicPr preferRelativeResize="0">
            <a:picLocks noChangeAspect="1" noChangeArrowheads="1"/>
          </p:cNvPicPr>
          <p:nvPr/>
        </p:nvPicPr>
        <p:blipFill>
          <a:blip r:embed="rId2" r:link="rId3" cstate="print"/>
          <a:srcRect r="66110" b="77904"/>
          <a:stretch>
            <a:fillRect/>
          </a:stretch>
        </p:blipFill>
        <p:spPr bwMode="auto">
          <a:xfrm>
            <a:off x="5257800" y="3124200"/>
            <a:ext cx="3886200" cy="2108200"/>
          </a:xfrm>
          <a:prstGeom prst="rect">
            <a:avLst/>
          </a:prstGeom>
          <a:noFill/>
          <a:ln w="9525">
            <a:noFill/>
            <a:miter lim="800000"/>
            <a:headEnd/>
            <a:tailEnd/>
          </a:ln>
        </p:spPr>
      </p:pic>
      <p:pic>
        <p:nvPicPr>
          <p:cNvPr id="7173" name="Picture 8" descr="2204.jpg                                                       0001C664Macintosh HD                   BA03BFAA:"/>
          <p:cNvPicPr preferRelativeResize="0">
            <a:picLocks noChangeAspect="1" noChangeArrowheads="1"/>
          </p:cNvPicPr>
          <p:nvPr/>
        </p:nvPicPr>
        <p:blipFill>
          <a:blip r:embed="rId2" r:link="rId3" cstate="print"/>
          <a:srcRect l="36060" r="1202" b="77904"/>
          <a:stretch>
            <a:fillRect/>
          </a:stretch>
        </p:blipFill>
        <p:spPr bwMode="auto">
          <a:xfrm>
            <a:off x="1" y="4952999"/>
            <a:ext cx="5791199" cy="19050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dissolv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dissolv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dissolv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dissolve">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u="sng" smtClean="0"/>
              <a:t>Names of Nucleosides and Nucleotides</a:t>
            </a:r>
            <a:endParaRPr lang="en-US" sz="2800" smtClean="0"/>
          </a:p>
        </p:txBody>
      </p:sp>
      <p:pic>
        <p:nvPicPr>
          <p:cNvPr id="8195" name="Picture 5"/>
          <p:cNvPicPr>
            <a:picLocks noChangeAspect="1" noChangeArrowheads="1"/>
          </p:cNvPicPr>
          <p:nvPr/>
        </p:nvPicPr>
        <p:blipFill>
          <a:blip r:embed="rId2" cstate="print"/>
          <a:srcRect t="11481" b="8200"/>
          <a:stretch>
            <a:fillRect/>
          </a:stretch>
        </p:blipFill>
        <p:spPr bwMode="auto">
          <a:xfrm>
            <a:off x="131763" y="685800"/>
            <a:ext cx="8878887" cy="55626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52400"/>
            <a:ext cx="7772400" cy="381000"/>
          </a:xfrm>
        </p:spPr>
        <p:txBody>
          <a:bodyPr>
            <a:normAutofit fontScale="90000"/>
          </a:bodyPr>
          <a:lstStyle/>
          <a:p>
            <a:pPr eaLnBrk="1" hangingPunct="1"/>
            <a:r>
              <a:rPr lang="en-US" sz="2800" smtClean="0"/>
              <a:t>AMP, ADP and ATP</a:t>
            </a:r>
          </a:p>
        </p:txBody>
      </p:sp>
      <p:sp>
        <p:nvSpPr>
          <p:cNvPr id="7171" name="Rectangle 3"/>
          <p:cNvSpPr>
            <a:spLocks noGrp="1" noChangeArrowheads="1"/>
          </p:cNvSpPr>
          <p:nvPr>
            <p:ph type="body" idx="1"/>
          </p:nvPr>
        </p:nvSpPr>
        <p:spPr>
          <a:xfrm>
            <a:off x="381000" y="533400"/>
            <a:ext cx="8305800" cy="1219200"/>
          </a:xfrm>
        </p:spPr>
        <p:txBody>
          <a:bodyPr>
            <a:normAutofit fontScale="92500"/>
          </a:bodyPr>
          <a:lstStyle/>
          <a:p>
            <a:pPr eaLnBrk="1" hangingPunct="1">
              <a:lnSpc>
                <a:spcPct val="90000"/>
              </a:lnSpc>
            </a:pPr>
            <a:r>
              <a:rPr lang="en-US" sz="2400" dirty="0" smtClean="0"/>
              <a:t>Additional phosphate groups can be added to the nucleoside 5’-monophosphates to form </a:t>
            </a:r>
            <a:r>
              <a:rPr lang="en-US" sz="2400" b="1" dirty="0" err="1" smtClean="0"/>
              <a:t>diphosphates</a:t>
            </a:r>
            <a:r>
              <a:rPr lang="en-US" sz="2400" dirty="0" smtClean="0"/>
              <a:t> and </a:t>
            </a:r>
            <a:r>
              <a:rPr lang="en-US" sz="2400" b="1" dirty="0" err="1" smtClean="0"/>
              <a:t>triphosphates</a:t>
            </a:r>
            <a:endParaRPr lang="en-US" sz="2400" dirty="0" smtClean="0"/>
          </a:p>
          <a:p>
            <a:pPr eaLnBrk="1" hangingPunct="1">
              <a:lnSpc>
                <a:spcPct val="90000"/>
              </a:lnSpc>
            </a:pPr>
            <a:r>
              <a:rPr lang="en-US" sz="2400" b="1" dirty="0" smtClean="0"/>
              <a:t>ATP</a:t>
            </a:r>
            <a:r>
              <a:rPr lang="en-US" sz="2400" dirty="0" smtClean="0"/>
              <a:t> is the major energy source for cellular activity</a:t>
            </a:r>
          </a:p>
        </p:txBody>
      </p:sp>
      <p:pic>
        <p:nvPicPr>
          <p:cNvPr id="9220" name="Picture 4"/>
          <p:cNvPicPr>
            <a:picLocks noChangeAspect="1" noChangeArrowheads="1"/>
          </p:cNvPicPr>
          <p:nvPr/>
        </p:nvPicPr>
        <p:blipFill>
          <a:blip r:embed="rId3" cstate="print"/>
          <a:srcRect b="4921"/>
          <a:stretch>
            <a:fillRect/>
          </a:stretch>
        </p:blipFill>
        <p:spPr bwMode="auto">
          <a:xfrm>
            <a:off x="533400" y="1699104"/>
            <a:ext cx="8281987" cy="51588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r>
              <a:rPr lang="en-US" smtClean="0"/>
              <a:t>	The central dogma of molecular biology.</a:t>
            </a:r>
          </a:p>
        </p:txBody>
      </p:sp>
      <p:pic>
        <p:nvPicPr>
          <p:cNvPr id="4099" name="Picture 4"/>
          <p:cNvPicPr>
            <a:picLocks noGrp="1" noChangeAspect="1" noChangeArrowheads="1"/>
          </p:cNvPicPr>
          <p:nvPr>
            <p:ph sz="quarter" idx="1"/>
          </p:nvPr>
        </p:nvPicPr>
        <p:blipFill>
          <a:blip r:embed="rId2" cstate="print"/>
          <a:stretch>
            <a:fillRect/>
          </a:stretch>
        </p:blipFill>
        <p:spPr>
          <a:xfrm>
            <a:off x="1425390" y="1219200"/>
            <a:ext cx="6293220" cy="4937125"/>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26" descr="C:\My Documents\My Pictures\DNA\DNA Helix.jpg"/>
          <p:cNvPicPr>
            <a:picLocks noChangeAspect="1" noChangeArrowheads="1"/>
          </p:cNvPicPr>
          <p:nvPr/>
        </p:nvPicPr>
        <p:blipFill>
          <a:blip r:embed="rId3" cstate="print">
            <a:lum contrast="20000"/>
          </a:blip>
          <a:srcRect/>
          <a:stretch>
            <a:fillRect/>
          </a:stretch>
        </p:blipFill>
        <p:spPr bwMode="auto">
          <a:xfrm>
            <a:off x="4419600" y="0"/>
            <a:ext cx="2908300" cy="6553200"/>
          </a:xfrm>
          <a:prstGeom prst="rect">
            <a:avLst/>
          </a:prstGeom>
          <a:noFill/>
          <a:ln w="9525">
            <a:noFill/>
            <a:miter lim="800000"/>
            <a:headEnd/>
            <a:tailEnd/>
          </a:ln>
        </p:spPr>
      </p:pic>
      <p:sp>
        <p:nvSpPr>
          <p:cNvPr id="2051" name="Text Box 1027"/>
          <p:cNvSpPr txBox="1">
            <a:spLocks noChangeArrowheads="1"/>
          </p:cNvSpPr>
          <p:nvPr/>
        </p:nvSpPr>
        <p:spPr bwMode="auto">
          <a:xfrm>
            <a:off x="593725" y="1870075"/>
            <a:ext cx="1616075" cy="457200"/>
          </a:xfrm>
          <a:prstGeom prst="rect">
            <a:avLst/>
          </a:prstGeom>
          <a:noFill/>
          <a:ln w="9525">
            <a:noFill/>
            <a:miter lim="800000"/>
            <a:headEnd/>
            <a:tailEnd/>
          </a:ln>
        </p:spPr>
        <p:txBody>
          <a:bodyPr>
            <a:spAutoFit/>
          </a:bodyPr>
          <a:lstStyle/>
          <a:p>
            <a:endParaRPr lang="en-GB" sz="2400"/>
          </a:p>
        </p:txBody>
      </p:sp>
      <p:sp>
        <p:nvSpPr>
          <p:cNvPr id="2052" name="WordArt 1031"/>
          <p:cNvSpPr>
            <a:spLocks noChangeArrowheads="1" noChangeShapeType="1" noTextEdit="1"/>
          </p:cNvSpPr>
          <p:nvPr/>
        </p:nvSpPr>
        <p:spPr bwMode="auto">
          <a:xfrm>
            <a:off x="990600" y="2514600"/>
            <a:ext cx="2590800" cy="1600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chemeClr val="hlink"/>
                </a:solidFill>
                <a:latin typeface="Arial Black"/>
              </a:rPr>
              <a:t>DNA</a:t>
            </a:r>
          </a:p>
        </p:txBody>
      </p:sp>
      <p:sp>
        <p:nvSpPr>
          <p:cNvPr id="2053" name="Text Box 1032"/>
          <p:cNvSpPr txBox="1">
            <a:spLocks noChangeArrowheads="1"/>
          </p:cNvSpPr>
          <p:nvPr/>
        </p:nvSpPr>
        <p:spPr bwMode="auto">
          <a:xfrm>
            <a:off x="8594725" y="-34925"/>
            <a:ext cx="336550" cy="457200"/>
          </a:xfrm>
          <a:prstGeom prst="rect">
            <a:avLst/>
          </a:prstGeom>
          <a:noFill/>
          <a:ln w="9525">
            <a:noFill/>
            <a:miter lim="800000"/>
            <a:headEnd/>
            <a:tailEnd/>
          </a:ln>
        </p:spPr>
        <p:txBody>
          <a:bodyPr wrap="none">
            <a:spAutoFit/>
          </a:bodyPr>
          <a:lstStyle/>
          <a:p>
            <a:r>
              <a:rPr lang="en-GB" sz="2400"/>
              <a:t>1</a:t>
            </a:r>
            <a:endParaRPr lang="en-US"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harunyahya.com/books/darwinism/therewasdarwinism/images_therewasdarwinism/watson_crick.jpg"/>
          <p:cNvPicPr>
            <a:picLocks noChangeAspect="1" noChangeArrowheads="1"/>
          </p:cNvPicPr>
          <p:nvPr/>
        </p:nvPicPr>
        <p:blipFill>
          <a:blip r:embed="rId2" cstate="print"/>
          <a:srcRect/>
          <a:stretch>
            <a:fillRect/>
          </a:stretch>
        </p:blipFill>
        <p:spPr bwMode="auto">
          <a:xfrm>
            <a:off x="2133600" y="228600"/>
            <a:ext cx="4965700" cy="6933923"/>
          </a:xfrm>
          <a:prstGeom prst="rect">
            <a:avLst/>
          </a:prstGeom>
          <a:noFill/>
        </p:spPr>
      </p:pic>
      <p:sp>
        <p:nvSpPr>
          <p:cNvPr id="5" name="Rectangle 4"/>
          <p:cNvSpPr/>
          <p:nvPr/>
        </p:nvSpPr>
        <p:spPr>
          <a:xfrm rot="19632181">
            <a:off x="41737" y="3606124"/>
            <a:ext cx="2613857" cy="923330"/>
          </a:xfrm>
          <a:prstGeom prst="rect">
            <a:avLst/>
          </a:prstGeom>
          <a:noFill/>
        </p:spPr>
        <p:txBody>
          <a:bodyPr wrap="non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Watson</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Rectangle 5"/>
          <p:cNvSpPr/>
          <p:nvPr/>
        </p:nvSpPr>
        <p:spPr>
          <a:xfrm rot="1686670">
            <a:off x="7248768" y="3946966"/>
            <a:ext cx="1782860" cy="923330"/>
          </a:xfrm>
          <a:prstGeom prst="rect">
            <a:avLst/>
          </a:prstGeom>
          <a:noFill/>
        </p:spPr>
        <p:txBody>
          <a:bodyPr wrap="non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Crick</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TextBox 6"/>
          <p:cNvSpPr txBox="1"/>
          <p:nvPr/>
        </p:nvSpPr>
        <p:spPr>
          <a:xfrm>
            <a:off x="7239000" y="6096000"/>
            <a:ext cx="1371600" cy="369332"/>
          </a:xfrm>
          <a:prstGeom prst="rect">
            <a:avLst/>
          </a:prstGeom>
          <a:noFill/>
        </p:spPr>
        <p:txBody>
          <a:bodyPr wrap="square" rtlCol="0">
            <a:spAutoFit/>
          </a:bodyPr>
          <a:lstStyle/>
          <a:p>
            <a:r>
              <a:rPr lang="en-US" dirty="0" smtClean="0"/>
              <a:t>Died in 2004</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26"/>
          <p:cNvSpPr txBox="1">
            <a:spLocks noChangeArrowheads="1"/>
          </p:cNvSpPr>
          <p:nvPr/>
        </p:nvSpPr>
        <p:spPr bwMode="auto">
          <a:xfrm>
            <a:off x="457200" y="685800"/>
            <a:ext cx="7807458" cy="584775"/>
          </a:xfrm>
          <a:prstGeom prst="rect">
            <a:avLst/>
          </a:prstGeom>
          <a:noFill/>
          <a:ln w="9525">
            <a:noFill/>
            <a:miter lim="800000"/>
            <a:headEnd/>
            <a:tailEnd/>
          </a:ln>
        </p:spPr>
        <p:txBody>
          <a:bodyPr wrap="none">
            <a:spAutoFit/>
          </a:bodyPr>
          <a:lstStyle/>
          <a:p>
            <a:r>
              <a:rPr lang="en-US" sz="3200" b="1">
                <a:solidFill>
                  <a:schemeClr val="accent2"/>
                </a:solidFill>
              </a:rPr>
              <a:t>DNA</a:t>
            </a:r>
            <a:r>
              <a:rPr lang="en-US" sz="3200"/>
              <a:t> stands for  </a:t>
            </a:r>
            <a:r>
              <a:rPr lang="en-US" sz="3200" b="1">
                <a:solidFill>
                  <a:schemeClr val="accent2"/>
                </a:solidFill>
              </a:rPr>
              <a:t>deoxyribose nucleic acid</a:t>
            </a:r>
          </a:p>
        </p:txBody>
      </p:sp>
      <p:sp>
        <p:nvSpPr>
          <p:cNvPr id="24579" name="Text Box 1027"/>
          <p:cNvSpPr txBox="1">
            <a:spLocks noChangeArrowheads="1"/>
          </p:cNvSpPr>
          <p:nvPr/>
        </p:nvSpPr>
        <p:spPr bwMode="auto">
          <a:xfrm>
            <a:off x="457200" y="1524000"/>
            <a:ext cx="8307659" cy="1077218"/>
          </a:xfrm>
          <a:prstGeom prst="rect">
            <a:avLst/>
          </a:prstGeom>
          <a:solidFill>
            <a:schemeClr val="accent3"/>
          </a:solidFill>
          <a:ln w="9525">
            <a:noFill/>
            <a:miter lim="800000"/>
            <a:headEnd/>
            <a:tailEnd/>
          </a:ln>
        </p:spPr>
        <p:txBody>
          <a:bodyPr wrap="none">
            <a:spAutoFit/>
          </a:bodyPr>
          <a:lstStyle/>
          <a:p>
            <a:r>
              <a:rPr lang="en-GB" sz="3200" dirty="0"/>
              <a:t>This chemical substance is present in the nucleus</a:t>
            </a:r>
          </a:p>
          <a:p>
            <a:r>
              <a:rPr lang="en-GB" sz="3200" dirty="0"/>
              <a:t>of all cells in all living organisms</a:t>
            </a:r>
            <a:endParaRPr lang="en-US" sz="3200" dirty="0"/>
          </a:p>
        </p:txBody>
      </p:sp>
      <p:sp>
        <p:nvSpPr>
          <p:cNvPr id="24580" name="Text Box 1028"/>
          <p:cNvSpPr txBox="1">
            <a:spLocks noChangeArrowheads="1"/>
          </p:cNvSpPr>
          <p:nvPr/>
        </p:nvSpPr>
        <p:spPr bwMode="auto">
          <a:xfrm>
            <a:off x="533400" y="2743200"/>
            <a:ext cx="7851252" cy="1077218"/>
          </a:xfrm>
          <a:prstGeom prst="rect">
            <a:avLst/>
          </a:prstGeom>
          <a:solidFill>
            <a:schemeClr val="accent3"/>
          </a:solidFill>
          <a:ln w="9525">
            <a:noFill/>
            <a:miter lim="800000"/>
            <a:headEnd/>
            <a:tailEnd/>
          </a:ln>
        </p:spPr>
        <p:txBody>
          <a:bodyPr wrap="none">
            <a:spAutoFit/>
          </a:bodyPr>
          <a:lstStyle/>
          <a:p>
            <a:r>
              <a:rPr lang="en-GB" sz="3200" dirty="0"/>
              <a:t>DNA controls all the chemical changes which </a:t>
            </a:r>
          </a:p>
          <a:p>
            <a:r>
              <a:rPr lang="en-GB" sz="3200" dirty="0"/>
              <a:t>take place in cells</a:t>
            </a:r>
            <a:endParaRPr lang="en-US" sz="3200" dirty="0"/>
          </a:p>
        </p:txBody>
      </p:sp>
      <p:sp>
        <p:nvSpPr>
          <p:cNvPr id="24581" name="Text Box 1029"/>
          <p:cNvSpPr txBox="1">
            <a:spLocks noChangeArrowheads="1"/>
          </p:cNvSpPr>
          <p:nvPr/>
        </p:nvSpPr>
        <p:spPr bwMode="auto">
          <a:xfrm>
            <a:off x="457200" y="3962400"/>
            <a:ext cx="8232775" cy="1066800"/>
          </a:xfrm>
          <a:prstGeom prst="rect">
            <a:avLst/>
          </a:prstGeom>
          <a:solidFill>
            <a:schemeClr val="accent3"/>
          </a:solidFill>
          <a:ln w="9525">
            <a:noFill/>
            <a:miter lim="800000"/>
            <a:headEnd/>
            <a:tailEnd/>
          </a:ln>
        </p:spPr>
        <p:txBody>
          <a:bodyPr wrap="none">
            <a:spAutoFit/>
          </a:bodyPr>
          <a:lstStyle/>
          <a:p>
            <a:r>
              <a:rPr lang="en-GB" sz="3200" dirty="0"/>
              <a:t>The kind of cell which is formed, (muscle, blood,</a:t>
            </a:r>
          </a:p>
          <a:p>
            <a:r>
              <a:rPr lang="en-GB" sz="3200" dirty="0"/>
              <a:t>nerve etc) is controlled by DNA</a:t>
            </a:r>
            <a:endParaRPr lang="en-US" sz="3200" dirty="0"/>
          </a:p>
        </p:txBody>
      </p:sp>
      <p:sp>
        <p:nvSpPr>
          <p:cNvPr id="24582" name="Text Box 1030"/>
          <p:cNvSpPr txBox="1">
            <a:spLocks noChangeArrowheads="1"/>
          </p:cNvSpPr>
          <p:nvPr/>
        </p:nvSpPr>
        <p:spPr bwMode="auto">
          <a:xfrm>
            <a:off x="493713" y="5257800"/>
            <a:ext cx="298480" cy="1077218"/>
          </a:xfrm>
          <a:prstGeom prst="rect">
            <a:avLst/>
          </a:prstGeom>
          <a:noFill/>
          <a:ln w="9525">
            <a:noFill/>
            <a:miter lim="800000"/>
            <a:headEnd/>
            <a:tailEnd/>
          </a:ln>
        </p:spPr>
        <p:txBody>
          <a:bodyPr wrap="none">
            <a:spAutoFit/>
          </a:bodyPr>
          <a:lstStyle/>
          <a:p>
            <a:r>
              <a:rPr lang="en-GB" sz="3200" dirty="0" smtClean="0"/>
              <a:t> </a:t>
            </a:r>
            <a:endParaRPr lang="en-GB" sz="3200" dirty="0"/>
          </a:p>
          <a:p>
            <a:r>
              <a:rPr lang="en-US" sz="3200" dirty="0" smtClean="0"/>
              <a:t> </a:t>
            </a:r>
            <a:endParaRPr lang="en-US" sz="3200" dirty="0"/>
          </a:p>
        </p:txBody>
      </p:sp>
      <p:sp>
        <p:nvSpPr>
          <p:cNvPr id="3079" name="Rectangle 1031"/>
          <p:cNvSpPr>
            <a:spLocks noGrp="1" noChangeArrowheads="1"/>
          </p:cNvSpPr>
          <p:nvPr>
            <p:ph type="title" idx="4294967295"/>
          </p:nvPr>
        </p:nvSpPr>
        <p:spPr>
          <a:xfrm>
            <a:off x="0" y="0"/>
            <a:ext cx="1066800" cy="457200"/>
          </a:xfrm>
        </p:spPr>
        <p:txBody>
          <a:bodyPr>
            <a:normAutofit fontScale="90000"/>
          </a:bodyPr>
          <a:lstStyle/>
          <a:p>
            <a:pPr eaLnBrk="1" hangingPunct="1"/>
            <a:r>
              <a:rPr lang="en-US" smtClean="0">
                <a:latin typeface="Arial" charset="0"/>
              </a:rPr>
              <a:t>DNA</a:t>
            </a:r>
          </a:p>
        </p:txBody>
      </p:sp>
      <p:sp>
        <p:nvSpPr>
          <p:cNvPr id="3080" name="Text Box 1032"/>
          <p:cNvSpPr txBox="1">
            <a:spLocks noChangeArrowheads="1"/>
          </p:cNvSpPr>
          <p:nvPr/>
        </p:nvSpPr>
        <p:spPr bwMode="auto">
          <a:xfrm>
            <a:off x="8594725" y="-34925"/>
            <a:ext cx="389850" cy="584775"/>
          </a:xfrm>
          <a:prstGeom prst="rect">
            <a:avLst/>
          </a:prstGeom>
          <a:noFill/>
          <a:ln w="9525">
            <a:noFill/>
            <a:miter lim="800000"/>
            <a:headEnd/>
            <a:tailEnd/>
          </a:ln>
        </p:spPr>
        <p:txBody>
          <a:bodyPr wrap="none">
            <a:spAutoFit/>
          </a:bodyPr>
          <a:lstStyle/>
          <a:p>
            <a:r>
              <a:rPr lang="en-GB" sz="3200"/>
              <a:t>2</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up)">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wipe(up)">
                                      <p:cBhvr>
                                        <p:cTn id="12" dur="500"/>
                                        <p:tgtEl>
                                          <p:spTgt spid="245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wipe(up)">
                                      <p:cBhvr>
                                        <p:cTn id="17" dur="500"/>
                                        <p:tgtEl>
                                          <p:spTgt spid="245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4581"/>
                                        </p:tgtEl>
                                        <p:attrNameLst>
                                          <p:attrName>style.visibility</p:attrName>
                                        </p:attrNameLst>
                                      </p:cBhvr>
                                      <p:to>
                                        <p:strVal val="visible"/>
                                      </p:to>
                                    </p:set>
                                    <p:animEffect transition="in" filter="wipe(up)">
                                      <p:cBhvr>
                                        <p:cTn id="22" dur="500"/>
                                        <p:tgtEl>
                                          <p:spTgt spid="245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4582"/>
                                        </p:tgtEl>
                                        <p:attrNameLst>
                                          <p:attrName>style.visibility</p:attrName>
                                        </p:attrNameLst>
                                      </p:cBhvr>
                                      <p:to>
                                        <p:strVal val="visible"/>
                                      </p:to>
                                    </p:set>
                                    <p:animEffect transition="in" filter="wipe(up)">
                                      <p:cBhvr>
                                        <p:cTn id="27"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animBg="1" autoUpdateAnimBg="0"/>
      <p:bldP spid="24580" grpId="0" animBg="1" autoUpdateAnimBg="0"/>
      <p:bldP spid="24581" grpId="0" animBg="1" autoUpdateAnimBg="0"/>
      <p:bldP spid="2458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381000" y="914400"/>
            <a:ext cx="8497070" cy="1077218"/>
          </a:xfrm>
          <a:prstGeom prst="rect">
            <a:avLst/>
          </a:prstGeom>
          <a:solidFill>
            <a:schemeClr val="accent3"/>
          </a:solidFill>
          <a:ln w="9525">
            <a:noFill/>
            <a:miter lim="800000"/>
            <a:headEnd/>
            <a:tailEnd/>
          </a:ln>
        </p:spPr>
        <p:txBody>
          <a:bodyPr wrap="none">
            <a:spAutoFit/>
          </a:bodyPr>
          <a:lstStyle/>
          <a:p>
            <a:r>
              <a:rPr lang="en-US" sz="3200" b="1">
                <a:solidFill>
                  <a:schemeClr val="accent2"/>
                </a:solidFill>
              </a:rPr>
              <a:t>DNA</a:t>
            </a:r>
            <a:r>
              <a:rPr lang="en-US" sz="3200"/>
              <a:t>  is a very large molecule made up of a long </a:t>
            </a:r>
          </a:p>
          <a:p>
            <a:r>
              <a:rPr lang="en-US" sz="3200"/>
              <a:t>chain of sub-units</a:t>
            </a:r>
          </a:p>
        </p:txBody>
      </p:sp>
      <p:sp>
        <p:nvSpPr>
          <p:cNvPr id="4100" name="Text Box 4"/>
          <p:cNvSpPr txBox="1">
            <a:spLocks noChangeArrowheads="1"/>
          </p:cNvSpPr>
          <p:nvPr/>
        </p:nvSpPr>
        <p:spPr bwMode="auto">
          <a:xfrm>
            <a:off x="304800" y="2209800"/>
            <a:ext cx="6430543" cy="584775"/>
          </a:xfrm>
          <a:prstGeom prst="rect">
            <a:avLst/>
          </a:prstGeom>
          <a:solidFill>
            <a:schemeClr val="accent3"/>
          </a:solidFill>
          <a:ln w="9525">
            <a:noFill/>
            <a:miter lim="800000"/>
            <a:headEnd/>
            <a:tailEnd/>
          </a:ln>
        </p:spPr>
        <p:txBody>
          <a:bodyPr wrap="none">
            <a:spAutoFit/>
          </a:bodyPr>
          <a:lstStyle/>
          <a:p>
            <a:r>
              <a:rPr lang="en-GB" sz="3200" dirty="0"/>
              <a:t>The sub-units are called </a:t>
            </a:r>
            <a:r>
              <a:rPr lang="en-GB" sz="3200" b="1" dirty="0">
                <a:solidFill>
                  <a:schemeClr val="accent2"/>
                </a:solidFill>
              </a:rPr>
              <a:t>nucleotides</a:t>
            </a:r>
            <a:endParaRPr lang="en-US" sz="3200" dirty="0">
              <a:solidFill>
                <a:schemeClr val="accent2"/>
              </a:solidFill>
            </a:endParaRPr>
          </a:p>
        </p:txBody>
      </p:sp>
      <p:sp>
        <p:nvSpPr>
          <p:cNvPr id="4101" name="Text Box 5"/>
          <p:cNvSpPr txBox="1">
            <a:spLocks noChangeArrowheads="1"/>
          </p:cNvSpPr>
          <p:nvPr/>
        </p:nvSpPr>
        <p:spPr bwMode="auto">
          <a:xfrm>
            <a:off x="457200" y="3048000"/>
            <a:ext cx="5249322" cy="584775"/>
          </a:xfrm>
          <a:prstGeom prst="rect">
            <a:avLst/>
          </a:prstGeom>
          <a:solidFill>
            <a:schemeClr val="accent3"/>
          </a:solidFill>
          <a:ln w="9525">
            <a:noFill/>
            <a:miter lim="800000"/>
            <a:headEnd/>
            <a:tailEnd/>
          </a:ln>
        </p:spPr>
        <p:txBody>
          <a:bodyPr wrap="none">
            <a:spAutoFit/>
          </a:bodyPr>
          <a:lstStyle/>
          <a:p>
            <a:r>
              <a:rPr lang="en-GB" sz="3200" dirty="0"/>
              <a:t>Each nucleotide is made up of </a:t>
            </a:r>
            <a:endParaRPr lang="en-US" sz="3200" dirty="0"/>
          </a:p>
        </p:txBody>
      </p:sp>
      <p:sp>
        <p:nvSpPr>
          <p:cNvPr id="4102" name="Text Box 6"/>
          <p:cNvSpPr txBox="1">
            <a:spLocks noChangeArrowheads="1"/>
          </p:cNvSpPr>
          <p:nvPr/>
        </p:nvSpPr>
        <p:spPr bwMode="auto">
          <a:xfrm>
            <a:off x="914400" y="3810000"/>
            <a:ext cx="4827540" cy="584775"/>
          </a:xfrm>
          <a:prstGeom prst="rect">
            <a:avLst/>
          </a:prstGeom>
          <a:solidFill>
            <a:schemeClr val="accent3"/>
          </a:solidFill>
          <a:ln w="9525">
            <a:noFill/>
            <a:miter lim="800000"/>
            <a:headEnd/>
            <a:tailEnd/>
          </a:ln>
        </p:spPr>
        <p:txBody>
          <a:bodyPr wrap="none">
            <a:spAutoFit/>
          </a:bodyPr>
          <a:lstStyle/>
          <a:p>
            <a:r>
              <a:rPr lang="en-GB" sz="3200" dirty="0"/>
              <a:t>a sugar called </a:t>
            </a:r>
            <a:r>
              <a:rPr lang="en-GB" sz="3200" b="1" dirty="0" err="1">
                <a:solidFill>
                  <a:schemeClr val="accent2"/>
                </a:solidFill>
              </a:rPr>
              <a:t>deoxyribose</a:t>
            </a:r>
            <a:endParaRPr lang="en-US" sz="3200" b="1" dirty="0">
              <a:solidFill>
                <a:schemeClr val="accent2"/>
              </a:solidFill>
            </a:endParaRPr>
          </a:p>
        </p:txBody>
      </p:sp>
      <p:sp>
        <p:nvSpPr>
          <p:cNvPr id="4103" name="Text Box 7"/>
          <p:cNvSpPr txBox="1">
            <a:spLocks noChangeArrowheads="1"/>
          </p:cNvSpPr>
          <p:nvPr/>
        </p:nvSpPr>
        <p:spPr bwMode="auto">
          <a:xfrm>
            <a:off x="914400" y="4572000"/>
            <a:ext cx="5108514" cy="584775"/>
          </a:xfrm>
          <a:prstGeom prst="rect">
            <a:avLst/>
          </a:prstGeom>
          <a:solidFill>
            <a:schemeClr val="accent3"/>
          </a:solidFill>
          <a:ln w="9525">
            <a:noFill/>
            <a:miter lim="800000"/>
            <a:headEnd/>
            <a:tailEnd/>
          </a:ln>
        </p:spPr>
        <p:txBody>
          <a:bodyPr wrap="none">
            <a:spAutoFit/>
          </a:bodyPr>
          <a:lstStyle/>
          <a:p>
            <a:r>
              <a:rPr lang="en-GB" sz="3200" dirty="0"/>
              <a:t>a phosphate group </a:t>
            </a:r>
            <a:r>
              <a:rPr lang="en-GB" sz="3200" b="1" dirty="0">
                <a:solidFill>
                  <a:schemeClr val="accent2"/>
                </a:solidFill>
              </a:rPr>
              <a:t>-PO</a:t>
            </a:r>
            <a:r>
              <a:rPr lang="en-GB" sz="3200" b="1" baseline="-25000" dirty="0">
                <a:solidFill>
                  <a:schemeClr val="accent2"/>
                </a:solidFill>
              </a:rPr>
              <a:t>4   </a:t>
            </a:r>
            <a:r>
              <a:rPr lang="en-GB" sz="3200" dirty="0"/>
              <a:t>and</a:t>
            </a:r>
            <a:endParaRPr lang="en-US" sz="3200" dirty="0"/>
          </a:p>
        </p:txBody>
      </p:sp>
      <p:sp>
        <p:nvSpPr>
          <p:cNvPr id="4104" name="Text Box 8"/>
          <p:cNvSpPr txBox="1">
            <a:spLocks noChangeArrowheads="1"/>
          </p:cNvSpPr>
          <p:nvPr/>
        </p:nvSpPr>
        <p:spPr bwMode="auto">
          <a:xfrm>
            <a:off x="914400" y="5334000"/>
            <a:ext cx="3073277" cy="584775"/>
          </a:xfrm>
          <a:prstGeom prst="rect">
            <a:avLst/>
          </a:prstGeom>
          <a:solidFill>
            <a:schemeClr val="accent3"/>
          </a:solidFill>
          <a:ln w="9525">
            <a:noFill/>
            <a:miter lim="800000"/>
            <a:headEnd/>
            <a:tailEnd/>
          </a:ln>
        </p:spPr>
        <p:txBody>
          <a:bodyPr wrap="none">
            <a:spAutoFit/>
          </a:bodyPr>
          <a:lstStyle/>
          <a:p>
            <a:r>
              <a:rPr lang="en-GB" sz="3200"/>
              <a:t>an </a:t>
            </a:r>
            <a:r>
              <a:rPr lang="en-GB" sz="3200" b="1">
                <a:solidFill>
                  <a:schemeClr val="accent2"/>
                </a:solidFill>
              </a:rPr>
              <a:t>organic base</a:t>
            </a:r>
            <a:endParaRPr lang="en-US" sz="3200" b="1">
              <a:solidFill>
                <a:schemeClr val="accent2"/>
              </a:solidFill>
            </a:endParaRPr>
          </a:p>
        </p:txBody>
      </p:sp>
      <p:sp>
        <p:nvSpPr>
          <p:cNvPr id="2" name="Rectangle 9"/>
          <p:cNvSpPr>
            <a:spLocks noGrp="1" noChangeArrowheads="1"/>
          </p:cNvSpPr>
          <p:nvPr>
            <p:ph type="title" idx="4294967295"/>
          </p:nvPr>
        </p:nvSpPr>
        <p:spPr>
          <a:xfrm>
            <a:off x="0" y="0"/>
            <a:ext cx="2286000" cy="381000"/>
          </a:xfrm>
        </p:spPr>
        <p:txBody>
          <a:bodyPr>
            <a:normAutofit fontScale="90000"/>
          </a:bodyPr>
          <a:lstStyle/>
          <a:p>
            <a:pPr eaLnBrk="1" hangingPunct="1"/>
            <a:r>
              <a:rPr lang="en-US" smtClean="0">
                <a:latin typeface="Arial" charset="0"/>
              </a:rPr>
              <a:t>DNA molecule</a:t>
            </a:r>
          </a:p>
        </p:txBody>
      </p:sp>
      <p:sp>
        <p:nvSpPr>
          <p:cNvPr id="4105" name="Text Box 10"/>
          <p:cNvSpPr txBox="1">
            <a:spLocks noChangeArrowheads="1"/>
          </p:cNvSpPr>
          <p:nvPr/>
        </p:nvSpPr>
        <p:spPr bwMode="auto">
          <a:xfrm>
            <a:off x="8747125" y="-34925"/>
            <a:ext cx="389850" cy="584775"/>
          </a:xfrm>
          <a:prstGeom prst="rect">
            <a:avLst/>
          </a:prstGeom>
          <a:noFill/>
          <a:ln w="9525">
            <a:noFill/>
            <a:miter lim="800000"/>
            <a:headEnd/>
            <a:tailEnd/>
          </a:ln>
        </p:spPr>
        <p:txBody>
          <a:bodyPr wrap="none">
            <a:spAutoFit/>
          </a:bodyPr>
          <a:lstStyle/>
          <a:p>
            <a:r>
              <a:rPr lang="en-GB" sz="3200"/>
              <a:t>3</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up)">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wipe(up)">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wipe(up)">
                                      <p:cBhvr>
                                        <p:cTn id="17" dur="500"/>
                                        <p:tgtEl>
                                          <p:spTgt spid="410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wipe(up)">
                                      <p:cBhvr>
                                        <p:cTn id="22" dur="500"/>
                                        <p:tgtEl>
                                          <p:spTgt spid="410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103"/>
                                        </p:tgtEl>
                                        <p:attrNameLst>
                                          <p:attrName>style.visibility</p:attrName>
                                        </p:attrNameLst>
                                      </p:cBhvr>
                                      <p:to>
                                        <p:strVal val="visible"/>
                                      </p:to>
                                    </p:set>
                                    <p:animEffect transition="in" filter="wipe(up)">
                                      <p:cBhvr>
                                        <p:cTn id="27" dur="500"/>
                                        <p:tgtEl>
                                          <p:spTgt spid="410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wipe(up)">
                                      <p:cBhvr>
                                        <p:cTn id="32"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autoUpdateAnimBg="0"/>
      <p:bldP spid="4100" grpId="0" animBg="1" autoUpdateAnimBg="0"/>
      <p:bldP spid="4101" grpId="0" animBg="1" autoUpdateAnimBg="0"/>
      <p:bldP spid="4102" grpId="0" animBg="1" autoUpdateAnimBg="0"/>
      <p:bldP spid="4103" grpId="0" animBg="1" autoUpdateAnimBg="0"/>
      <p:bldP spid="4104"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25603" name="عنصر نائب لرقم الشريحة 5"/>
          <p:cNvSpPr>
            <a:spLocks noGrp="1"/>
          </p:cNvSpPr>
          <p:nvPr>
            <p:ph type="sldNum" sz="quarter" idx="12"/>
          </p:nvPr>
        </p:nvSpPr>
        <p:spPr>
          <a:noFill/>
        </p:spPr>
        <p:txBody>
          <a:bodyPr/>
          <a:lstStyle/>
          <a:p>
            <a:fld id="{3BF5623C-F72D-4E1D-8601-1D2C1315E272}" type="slidenum">
              <a:rPr lang="en-CA" altLang="en-US">
                <a:latin typeface="Arial" charset="0"/>
              </a:rPr>
              <a:pPr/>
              <a:t>44</a:t>
            </a:fld>
            <a:endParaRPr lang="en-CA" altLang="en-US">
              <a:latin typeface="Arial" charset="0"/>
            </a:endParaRPr>
          </a:p>
        </p:txBody>
      </p:sp>
      <p:sp>
        <p:nvSpPr>
          <p:cNvPr id="25604" name="Rectangle 2"/>
          <p:cNvSpPr>
            <a:spLocks noGrp="1" noChangeArrowheads="1"/>
          </p:cNvSpPr>
          <p:nvPr>
            <p:ph type="title"/>
          </p:nvPr>
        </p:nvSpPr>
        <p:spPr/>
        <p:txBody>
          <a:bodyPr>
            <a:normAutofit fontScale="90000"/>
          </a:bodyPr>
          <a:lstStyle/>
          <a:p>
            <a:pPr eaLnBrk="1" hangingPunct="1"/>
            <a:r>
              <a:rPr lang="en-US" sz="3800" smtClean="0"/>
              <a:t>28.8 Nucleic Acids and Nucleotides</a:t>
            </a:r>
          </a:p>
        </p:txBody>
      </p:sp>
      <p:sp>
        <p:nvSpPr>
          <p:cNvPr id="25605" name="Rectangle 3"/>
          <p:cNvSpPr>
            <a:spLocks noGrp="1" noChangeArrowheads="1"/>
          </p:cNvSpPr>
          <p:nvPr>
            <p:ph type="body" idx="1"/>
          </p:nvPr>
        </p:nvSpPr>
        <p:spPr>
          <a:xfrm>
            <a:off x="914400" y="1600200"/>
            <a:ext cx="7772400" cy="2057400"/>
          </a:xfrm>
        </p:spPr>
        <p:txBody>
          <a:bodyPr/>
          <a:lstStyle/>
          <a:p>
            <a:pPr eaLnBrk="1" hangingPunct="1">
              <a:lnSpc>
                <a:spcPct val="80000"/>
              </a:lnSpc>
            </a:pPr>
            <a:r>
              <a:rPr lang="en-US" sz="2400" smtClean="0"/>
              <a:t>Deoxyribonucleic acid (DNA) and ribonucleic acid (RNA), are the chemical carriers of genetic information</a:t>
            </a:r>
          </a:p>
          <a:p>
            <a:pPr eaLnBrk="1" hangingPunct="1">
              <a:lnSpc>
                <a:spcPct val="80000"/>
              </a:lnSpc>
            </a:pPr>
            <a:r>
              <a:rPr lang="en-US" sz="2400" smtClean="0"/>
              <a:t>Nucleic acids are biopolymers made of nucleotides, aldopentoses linked to a purine or pyrimidine and a phosphate</a:t>
            </a:r>
          </a:p>
        </p:txBody>
      </p:sp>
      <p:pic>
        <p:nvPicPr>
          <p:cNvPr id="25606" name="Picture 5"/>
          <p:cNvPicPr>
            <a:picLocks noChangeAspect="1" noChangeArrowheads="1"/>
          </p:cNvPicPr>
          <p:nvPr/>
        </p:nvPicPr>
        <p:blipFill>
          <a:blip r:embed="rId2" cstate="print"/>
          <a:srcRect/>
          <a:stretch>
            <a:fillRect/>
          </a:stretch>
        </p:blipFill>
        <p:spPr bwMode="auto">
          <a:xfrm>
            <a:off x="0" y="3276600"/>
            <a:ext cx="91440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27651" name="عنصر نائب لرقم الشريحة 5"/>
          <p:cNvSpPr>
            <a:spLocks noGrp="1"/>
          </p:cNvSpPr>
          <p:nvPr>
            <p:ph type="sldNum" sz="quarter" idx="12"/>
          </p:nvPr>
        </p:nvSpPr>
        <p:spPr>
          <a:noFill/>
        </p:spPr>
        <p:txBody>
          <a:bodyPr/>
          <a:lstStyle/>
          <a:p>
            <a:fld id="{F5D34E9A-66B3-4803-A428-B0F93ECE27FF}" type="slidenum">
              <a:rPr lang="en-CA" altLang="en-US">
                <a:latin typeface="Arial" charset="0"/>
              </a:rPr>
              <a:pPr/>
              <a:t>45</a:t>
            </a:fld>
            <a:endParaRPr lang="en-CA" altLang="en-US">
              <a:latin typeface="Arial" charset="0"/>
            </a:endParaRPr>
          </a:p>
        </p:txBody>
      </p:sp>
      <p:sp>
        <p:nvSpPr>
          <p:cNvPr id="27652" name="Rectangle 2"/>
          <p:cNvSpPr>
            <a:spLocks noGrp="1" noChangeArrowheads="1"/>
          </p:cNvSpPr>
          <p:nvPr>
            <p:ph type="title"/>
          </p:nvPr>
        </p:nvSpPr>
        <p:spPr/>
        <p:txBody>
          <a:bodyPr/>
          <a:lstStyle/>
          <a:p>
            <a:pPr eaLnBrk="1" hangingPunct="1"/>
            <a:r>
              <a:rPr lang="en-US" smtClean="0"/>
              <a:t>Heterocycles in DNA and RNA</a:t>
            </a:r>
          </a:p>
        </p:txBody>
      </p:sp>
      <p:sp>
        <p:nvSpPr>
          <p:cNvPr id="27653" name="Rectangle 3"/>
          <p:cNvSpPr>
            <a:spLocks noGrp="1" noChangeArrowheads="1"/>
          </p:cNvSpPr>
          <p:nvPr>
            <p:ph type="body" idx="1"/>
          </p:nvPr>
        </p:nvSpPr>
        <p:spPr>
          <a:xfrm>
            <a:off x="914400" y="1600200"/>
            <a:ext cx="7772400" cy="1981200"/>
          </a:xfrm>
        </p:spPr>
        <p:txBody>
          <a:bodyPr/>
          <a:lstStyle/>
          <a:p>
            <a:pPr eaLnBrk="1" hangingPunct="1"/>
            <a:r>
              <a:rPr lang="en-US" sz="2400" smtClean="0"/>
              <a:t>Adenine, guanine, cytosine and thymine are in DNA</a:t>
            </a:r>
          </a:p>
          <a:p>
            <a:pPr eaLnBrk="1" hangingPunct="1"/>
            <a:r>
              <a:rPr lang="en-US" sz="2400" smtClean="0"/>
              <a:t>RNA contains uracil rather than thymine</a:t>
            </a:r>
          </a:p>
        </p:txBody>
      </p:sp>
      <p:pic>
        <p:nvPicPr>
          <p:cNvPr id="27654" name="Picture 5"/>
          <p:cNvPicPr>
            <a:picLocks noChangeAspect="1" noChangeArrowheads="1"/>
          </p:cNvPicPr>
          <p:nvPr/>
        </p:nvPicPr>
        <p:blipFill>
          <a:blip r:embed="rId2" cstate="print"/>
          <a:srcRect/>
          <a:stretch>
            <a:fillRect/>
          </a:stretch>
        </p:blipFill>
        <p:spPr bwMode="auto">
          <a:xfrm>
            <a:off x="304800" y="2590800"/>
            <a:ext cx="8610600" cy="3048000"/>
          </a:xfrm>
          <a:prstGeom prst="rect">
            <a:avLst/>
          </a:prstGeom>
          <a:solidFill>
            <a:schemeClr val="accent3"/>
          </a:solid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cstate="print"/>
          <a:srcRect b="9901"/>
          <a:stretch>
            <a:fillRect/>
          </a:stretch>
        </p:blipFill>
        <p:spPr bwMode="auto">
          <a:xfrm>
            <a:off x="0" y="1295400"/>
            <a:ext cx="9144000" cy="4038600"/>
          </a:xfrm>
          <a:prstGeom prst="rect">
            <a:avLst/>
          </a:prstGeom>
          <a:noFill/>
          <a:ln w="9525">
            <a:noFill/>
            <a:miter lim="800000"/>
            <a:headEnd/>
            <a:tailEnd/>
          </a:ln>
        </p:spPr>
      </p:pic>
      <p:sp>
        <p:nvSpPr>
          <p:cNvPr id="6147" name="Text Box 4"/>
          <p:cNvSpPr txBox="1">
            <a:spLocks noChangeArrowheads="1"/>
          </p:cNvSpPr>
          <p:nvPr/>
        </p:nvSpPr>
        <p:spPr bwMode="auto">
          <a:xfrm>
            <a:off x="4364038" y="288925"/>
            <a:ext cx="184150" cy="579438"/>
          </a:xfrm>
          <a:prstGeom prst="rect">
            <a:avLst/>
          </a:prstGeom>
          <a:noFill/>
          <a:ln w="9525">
            <a:noFill/>
            <a:miter lim="800000"/>
            <a:headEnd/>
            <a:tailEnd/>
          </a:ln>
        </p:spPr>
        <p:txBody>
          <a:bodyPr wrap="none">
            <a:spAutoFit/>
          </a:bodyPr>
          <a:lstStyle/>
          <a:p>
            <a:pPr algn="ctr"/>
            <a:endParaRPr lang="en-US" sz="3200"/>
          </a:p>
        </p:txBody>
      </p:sp>
      <p:sp>
        <p:nvSpPr>
          <p:cNvPr id="6148" name="Text Box 5"/>
          <p:cNvSpPr txBox="1">
            <a:spLocks noChangeArrowheads="1"/>
          </p:cNvSpPr>
          <p:nvPr/>
        </p:nvSpPr>
        <p:spPr bwMode="auto">
          <a:xfrm>
            <a:off x="1568450" y="5181600"/>
            <a:ext cx="866775" cy="762000"/>
          </a:xfrm>
          <a:prstGeom prst="rect">
            <a:avLst/>
          </a:prstGeom>
          <a:noFill/>
          <a:ln w="9525">
            <a:noFill/>
            <a:miter lim="800000"/>
            <a:headEnd/>
            <a:tailEnd/>
          </a:ln>
        </p:spPr>
        <p:txBody>
          <a:bodyPr wrap="none">
            <a:spAutoFit/>
          </a:bodyPr>
          <a:lstStyle/>
          <a:p>
            <a:r>
              <a:rPr lang="en-US" sz="4400"/>
              <a:t>dA</a:t>
            </a:r>
          </a:p>
        </p:txBody>
      </p:sp>
      <p:sp>
        <p:nvSpPr>
          <p:cNvPr id="6149" name="Rectangle 6"/>
          <p:cNvSpPr>
            <a:spLocks noChangeArrowheads="1"/>
          </p:cNvSpPr>
          <p:nvPr/>
        </p:nvSpPr>
        <p:spPr bwMode="auto">
          <a:xfrm>
            <a:off x="3419475" y="5176838"/>
            <a:ext cx="866775" cy="762000"/>
          </a:xfrm>
          <a:prstGeom prst="rect">
            <a:avLst/>
          </a:prstGeom>
          <a:noFill/>
          <a:ln w="9525">
            <a:noFill/>
            <a:miter lim="800000"/>
            <a:headEnd/>
            <a:tailEnd/>
          </a:ln>
        </p:spPr>
        <p:txBody>
          <a:bodyPr wrap="none">
            <a:spAutoFit/>
          </a:bodyPr>
          <a:lstStyle/>
          <a:p>
            <a:r>
              <a:rPr lang="en-US" sz="4400"/>
              <a:t>dG</a:t>
            </a:r>
          </a:p>
        </p:txBody>
      </p:sp>
      <p:sp>
        <p:nvSpPr>
          <p:cNvPr id="6150" name="Rectangle 7"/>
          <p:cNvSpPr>
            <a:spLocks noChangeArrowheads="1"/>
          </p:cNvSpPr>
          <p:nvPr/>
        </p:nvSpPr>
        <p:spPr bwMode="auto">
          <a:xfrm>
            <a:off x="5732463" y="5156200"/>
            <a:ext cx="804862" cy="762000"/>
          </a:xfrm>
          <a:prstGeom prst="rect">
            <a:avLst/>
          </a:prstGeom>
          <a:noFill/>
          <a:ln w="9525">
            <a:noFill/>
            <a:miter lim="800000"/>
            <a:headEnd/>
            <a:tailEnd/>
          </a:ln>
        </p:spPr>
        <p:txBody>
          <a:bodyPr wrap="none">
            <a:spAutoFit/>
          </a:bodyPr>
          <a:lstStyle/>
          <a:p>
            <a:r>
              <a:rPr lang="en-US" sz="4400"/>
              <a:t>dT</a:t>
            </a:r>
          </a:p>
        </p:txBody>
      </p:sp>
      <p:sp>
        <p:nvSpPr>
          <p:cNvPr id="6151" name="Rectangle 8"/>
          <p:cNvSpPr>
            <a:spLocks noChangeArrowheads="1"/>
          </p:cNvSpPr>
          <p:nvPr/>
        </p:nvSpPr>
        <p:spPr bwMode="auto">
          <a:xfrm>
            <a:off x="8064500" y="5156200"/>
            <a:ext cx="836613" cy="762000"/>
          </a:xfrm>
          <a:prstGeom prst="rect">
            <a:avLst/>
          </a:prstGeom>
          <a:noFill/>
          <a:ln w="9525">
            <a:noFill/>
            <a:miter lim="800000"/>
            <a:headEnd/>
            <a:tailEnd/>
          </a:ln>
        </p:spPr>
        <p:txBody>
          <a:bodyPr wrap="none">
            <a:spAutoFit/>
          </a:bodyPr>
          <a:lstStyle/>
          <a:p>
            <a:r>
              <a:rPr lang="en-US" sz="4400"/>
              <a:t>dC</a:t>
            </a:r>
          </a:p>
        </p:txBody>
      </p:sp>
      <p:sp>
        <p:nvSpPr>
          <p:cNvPr id="6152" name="Rectangle 9"/>
          <p:cNvSpPr>
            <a:spLocks noGrp="1" noChangeArrowheads="1"/>
          </p:cNvSpPr>
          <p:nvPr>
            <p:ph type="title"/>
          </p:nvPr>
        </p:nvSpPr>
        <p:spPr>
          <a:xfrm>
            <a:off x="723900" y="361950"/>
            <a:ext cx="7772400" cy="1143000"/>
          </a:xfrm>
        </p:spPr>
        <p:txBody>
          <a:bodyPr>
            <a:normAutofit fontScale="90000"/>
          </a:bodyPr>
          <a:lstStyle/>
          <a:p>
            <a:r>
              <a:rPr lang="en-US" sz="4000" u="sng" smtClean="0">
                <a:solidFill>
                  <a:schemeClr val="tx1"/>
                </a:solidFill>
              </a:rPr>
              <a:t>Deoxyribonucleotides found in DNA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27789" y="1066800"/>
            <a:ext cx="8459416" cy="5562106"/>
            <a:chOff x="588" y="769"/>
            <a:chExt cx="4638" cy="3456"/>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grpSp>
          <p:nvGrpSpPr>
            <p:cNvPr id="3" name="Group 8"/>
            <p:cNvGrpSpPr>
              <a:grpSpLocks/>
            </p:cNvGrpSpPr>
            <p:nvPr/>
          </p:nvGrpSpPr>
          <p:grpSpPr bwMode="auto">
            <a:xfrm>
              <a:off x="672" y="769"/>
              <a:ext cx="4512" cy="1723"/>
              <a:chOff x="672" y="769"/>
              <a:chExt cx="4512" cy="1723"/>
            </a:xfrm>
            <a:grpFill/>
          </p:grpSpPr>
          <p:pic>
            <p:nvPicPr>
              <p:cNvPr id="29706" name="Picture 4"/>
              <p:cNvPicPr>
                <a:picLocks noChangeAspect="1" noChangeArrowheads="1"/>
              </p:cNvPicPr>
              <p:nvPr/>
            </p:nvPicPr>
            <p:blipFill>
              <a:blip r:embed="rId2" cstate="print"/>
              <a:srcRect/>
              <a:stretch>
                <a:fillRect/>
              </a:stretch>
            </p:blipFill>
            <p:spPr bwMode="auto">
              <a:xfrm>
                <a:off x="672" y="864"/>
                <a:ext cx="2400" cy="1628"/>
              </a:xfrm>
              <a:prstGeom prst="rect">
                <a:avLst/>
              </a:prstGeom>
              <a:grpFill/>
              <a:ln w="9525">
                <a:solidFill>
                  <a:schemeClr val="accent1"/>
                </a:solidFill>
                <a:miter lim="800000"/>
                <a:headEnd/>
                <a:tailEnd/>
              </a:ln>
            </p:spPr>
          </p:pic>
          <p:pic>
            <p:nvPicPr>
              <p:cNvPr id="29707" name="Picture 5"/>
              <p:cNvPicPr>
                <a:picLocks noChangeAspect="1" noChangeArrowheads="1"/>
              </p:cNvPicPr>
              <p:nvPr/>
            </p:nvPicPr>
            <p:blipFill>
              <a:blip r:embed="rId3" cstate="print"/>
              <a:srcRect/>
              <a:stretch>
                <a:fillRect/>
              </a:stretch>
            </p:blipFill>
            <p:spPr bwMode="auto">
              <a:xfrm>
                <a:off x="2928" y="769"/>
                <a:ext cx="2256" cy="1723"/>
              </a:xfrm>
              <a:prstGeom prst="rect">
                <a:avLst/>
              </a:prstGeom>
              <a:grpFill/>
              <a:ln w="9525">
                <a:solidFill>
                  <a:schemeClr val="accent1"/>
                </a:solidFill>
                <a:miter lim="800000"/>
                <a:headEnd/>
                <a:tailEnd/>
              </a:ln>
            </p:spPr>
          </p:pic>
        </p:grpSp>
        <p:grpSp>
          <p:nvGrpSpPr>
            <p:cNvPr id="4" name="Group 9"/>
            <p:cNvGrpSpPr>
              <a:grpSpLocks/>
            </p:cNvGrpSpPr>
            <p:nvPr/>
          </p:nvGrpSpPr>
          <p:grpSpPr bwMode="auto">
            <a:xfrm>
              <a:off x="588" y="2521"/>
              <a:ext cx="4638" cy="1704"/>
              <a:chOff x="588" y="2521"/>
              <a:chExt cx="4638" cy="1704"/>
            </a:xfrm>
            <a:grpFill/>
          </p:grpSpPr>
          <p:pic>
            <p:nvPicPr>
              <p:cNvPr id="29704" name="Picture 6"/>
              <p:cNvPicPr>
                <a:picLocks noChangeAspect="1" noChangeArrowheads="1"/>
              </p:cNvPicPr>
              <p:nvPr/>
            </p:nvPicPr>
            <p:blipFill>
              <a:blip r:embed="rId4" cstate="print"/>
              <a:srcRect/>
              <a:stretch>
                <a:fillRect/>
              </a:stretch>
            </p:blipFill>
            <p:spPr bwMode="auto">
              <a:xfrm>
                <a:off x="588" y="2521"/>
                <a:ext cx="2316" cy="1657"/>
              </a:xfrm>
              <a:prstGeom prst="rect">
                <a:avLst/>
              </a:prstGeom>
              <a:grpFill/>
              <a:ln w="9525">
                <a:solidFill>
                  <a:schemeClr val="accent1"/>
                </a:solidFill>
                <a:miter lim="800000"/>
                <a:headEnd/>
                <a:tailEnd/>
              </a:ln>
            </p:spPr>
          </p:pic>
          <p:pic>
            <p:nvPicPr>
              <p:cNvPr id="29705" name="Picture 7"/>
              <p:cNvPicPr>
                <a:picLocks noChangeAspect="1" noChangeArrowheads="1"/>
              </p:cNvPicPr>
              <p:nvPr/>
            </p:nvPicPr>
            <p:blipFill>
              <a:blip r:embed="rId5" cstate="print"/>
              <a:srcRect/>
              <a:stretch>
                <a:fillRect/>
              </a:stretch>
            </p:blipFill>
            <p:spPr bwMode="auto">
              <a:xfrm>
                <a:off x="2970" y="2556"/>
                <a:ext cx="2256" cy="1669"/>
              </a:xfrm>
              <a:prstGeom prst="rect">
                <a:avLst/>
              </a:prstGeom>
              <a:grpFill/>
              <a:ln w="9525">
                <a:solidFill>
                  <a:schemeClr val="accent1"/>
                </a:solidFill>
                <a:miter lim="800000"/>
                <a:headEnd/>
                <a:tailEnd/>
              </a:ln>
            </p:spPr>
          </p:pic>
        </p:grpSp>
      </p:grpSp>
      <p:sp>
        <p:nvSpPr>
          <p:cNvPr id="29698" name="عنصر نائب للتذييل 3"/>
          <p:cNvSpPr>
            <a:spLocks noGrp="1"/>
          </p:cNvSpPr>
          <p:nvPr>
            <p:ph type="ftr" sz="quarter" idx="11"/>
          </p:nvPr>
        </p:nvSpPr>
        <p:spPr>
          <a:xfrm flipV="1">
            <a:off x="2898648" y="6722110"/>
            <a:ext cx="3502152" cy="135890"/>
          </a:xfrm>
          <a:noFill/>
        </p:spPr>
        <p:txBody>
          <a:bodyPr/>
          <a:lstStyle/>
          <a:p>
            <a:r>
              <a:rPr lang="en-CA" altLang="en-US" dirty="0" smtClean="0">
                <a:latin typeface="Arial" charset="0"/>
              </a:rPr>
              <a:t>  </a:t>
            </a:r>
            <a:endParaRPr lang="en-CA" altLang="en-US" dirty="0">
              <a:latin typeface="Arial" charset="0"/>
            </a:endParaRPr>
          </a:p>
        </p:txBody>
      </p:sp>
      <p:sp>
        <p:nvSpPr>
          <p:cNvPr id="29699" name="عنصر نائب لرقم الشريحة 4"/>
          <p:cNvSpPr>
            <a:spLocks noGrp="1"/>
          </p:cNvSpPr>
          <p:nvPr>
            <p:ph type="sldNum" sz="quarter" idx="12"/>
          </p:nvPr>
        </p:nvSpPr>
        <p:spPr>
          <a:noFill/>
        </p:spPr>
        <p:txBody>
          <a:bodyPr/>
          <a:lstStyle/>
          <a:p>
            <a:fld id="{AFD85948-C284-4131-A963-63873A59A00D}" type="slidenum">
              <a:rPr lang="en-CA" altLang="en-US">
                <a:latin typeface="Arial" charset="0"/>
              </a:rPr>
              <a:pPr/>
              <a:t>47</a:t>
            </a:fld>
            <a:endParaRPr lang="en-CA" altLang="en-US">
              <a:latin typeface="Arial" charset="0"/>
            </a:endParaRPr>
          </a:p>
        </p:txBody>
      </p:sp>
      <p:sp>
        <p:nvSpPr>
          <p:cNvPr id="29700" name="Rectangle 2"/>
          <p:cNvSpPr>
            <a:spLocks noGrp="1" noChangeArrowheads="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r>
              <a:rPr lang="en-US" smtClean="0"/>
              <a:t>The Deoxyribonucleotides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52400"/>
            <a:ext cx="7772400" cy="1143000"/>
          </a:xfrm>
        </p:spPr>
        <p:txBody>
          <a:bodyPr/>
          <a:lstStyle/>
          <a:p>
            <a:pPr eaLnBrk="1" hangingPunct="1"/>
            <a:r>
              <a:rPr lang="en-US" smtClean="0">
                <a:solidFill>
                  <a:srgbClr val="2FB0DC"/>
                </a:solidFill>
              </a:rPr>
              <a:t>Hydrogen Bonding Interactions</a:t>
            </a:r>
          </a:p>
        </p:txBody>
      </p:sp>
      <p:sp>
        <p:nvSpPr>
          <p:cNvPr id="34819" name="Rectangle 3"/>
          <p:cNvSpPr>
            <a:spLocks noGrp="1" noChangeArrowheads="1"/>
          </p:cNvSpPr>
          <p:nvPr>
            <p:ph type="body" sz="half" idx="2"/>
          </p:nvPr>
        </p:nvSpPr>
        <p:spPr>
          <a:xfrm>
            <a:off x="381000" y="1371600"/>
            <a:ext cx="8610600" cy="4953000"/>
          </a:xfrm>
          <a:solidFill>
            <a:schemeClr val="accent3"/>
          </a:solidFill>
        </p:spPr>
        <p:txBody>
          <a:bodyPr/>
          <a:lstStyle/>
          <a:p>
            <a:pPr eaLnBrk="1" hangingPunct="1">
              <a:lnSpc>
                <a:spcPct val="110000"/>
              </a:lnSpc>
            </a:pPr>
            <a:r>
              <a:rPr lang="en-US" sz="2800" dirty="0" smtClean="0">
                <a:latin typeface="Arial" charset="0"/>
              </a:rPr>
              <a:t>Two bases can hydrogen bond to form a base pair</a:t>
            </a:r>
          </a:p>
          <a:p>
            <a:pPr eaLnBrk="1" hangingPunct="1">
              <a:lnSpc>
                <a:spcPct val="110000"/>
              </a:lnSpc>
            </a:pPr>
            <a:r>
              <a:rPr lang="en-US" sz="2800" dirty="0" smtClean="0">
                <a:latin typeface="Arial" charset="0"/>
              </a:rPr>
              <a:t>For monomers, large number of base pairs is possible</a:t>
            </a:r>
          </a:p>
          <a:p>
            <a:pPr eaLnBrk="1" hangingPunct="1">
              <a:lnSpc>
                <a:spcPct val="110000"/>
              </a:lnSpc>
            </a:pPr>
            <a:r>
              <a:rPr lang="en-US" sz="2800" dirty="0" smtClean="0">
                <a:latin typeface="Arial" charset="0"/>
              </a:rPr>
              <a:t>In polynucleotide, only few possibilities exist</a:t>
            </a:r>
          </a:p>
          <a:p>
            <a:pPr eaLnBrk="1" hangingPunct="1">
              <a:lnSpc>
                <a:spcPct val="110000"/>
              </a:lnSpc>
            </a:pPr>
            <a:r>
              <a:rPr lang="en-US" sz="2800" dirty="0" smtClean="0">
                <a:latin typeface="Arial" charset="0"/>
              </a:rPr>
              <a:t>Watson-Crick base pairs predominate in double-stranded DNA</a:t>
            </a:r>
          </a:p>
          <a:p>
            <a:pPr eaLnBrk="1" hangingPunct="1">
              <a:lnSpc>
                <a:spcPct val="110000"/>
              </a:lnSpc>
            </a:pPr>
            <a:r>
              <a:rPr lang="en-US" sz="2800" dirty="0" smtClean="0">
                <a:solidFill>
                  <a:srgbClr val="FF0603"/>
                </a:solidFill>
                <a:latin typeface="Arial" charset="0"/>
              </a:rPr>
              <a:t>A pairs with T</a:t>
            </a:r>
          </a:p>
          <a:p>
            <a:pPr eaLnBrk="1" hangingPunct="1">
              <a:lnSpc>
                <a:spcPct val="110000"/>
              </a:lnSpc>
            </a:pPr>
            <a:r>
              <a:rPr lang="en-US" sz="2800" dirty="0" smtClean="0">
                <a:solidFill>
                  <a:srgbClr val="FF0603"/>
                </a:solidFill>
                <a:latin typeface="Arial" charset="0"/>
              </a:rPr>
              <a:t>C pairs with G</a:t>
            </a:r>
          </a:p>
          <a:p>
            <a:pPr eaLnBrk="1" hangingPunct="1">
              <a:lnSpc>
                <a:spcPct val="110000"/>
              </a:lnSpc>
            </a:pPr>
            <a:r>
              <a:rPr lang="en-US" sz="2800" dirty="0" err="1" smtClean="0">
                <a:solidFill>
                  <a:srgbClr val="0F0FFF"/>
                </a:solidFill>
                <a:latin typeface="Arial" charset="0"/>
              </a:rPr>
              <a:t>Purine</a:t>
            </a:r>
            <a:r>
              <a:rPr lang="en-US" sz="2800" dirty="0" smtClean="0">
                <a:solidFill>
                  <a:srgbClr val="0F0FFF"/>
                </a:solidFill>
                <a:latin typeface="Arial" charset="0"/>
              </a:rPr>
              <a:t> pairs with </a:t>
            </a:r>
            <a:r>
              <a:rPr lang="en-US" sz="2800" dirty="0" err="1" smtClean="0">
                <a:solidFill>
                  <a:srgbClr val="0F0FFF"/>
                </a:solidFill>
                <a:latin typeface="Arial" charset="0"/>
              </a:rPr>
              <a:t>pyrimidine</a:t>
            </a:r>
            <a:endParaRPr lang="en-US" sz="2800" dirty="0" smtClean="0">
              <a:solidFill>
                <a:srgbClr val="0F0FFF"/>
              </a:solidFill>
              <a:latin typeface="Arial" charset="0"/>
            </a:endParaRPr>
          </a:p>
        </p:txBody>
      </p:sp>
      <p:sp>
        <p:nvSpPr>
          <p:cNvPr id="34820" name="Line 4"/>
          <p:cNvSpPr>
            <a:spLocks noChangeShapeType="1"/>
          </p:cNvSpPr>
          <p:nvPr/>
        </p:nvSpPr>
        <p:spPr bwMode="auto">
          <a:xfrm>
            <a:off x="381000" y="1143000"/>
            <a:ext cx="8153400" cy="0"/>
          </a:xfrm>
          <a:prstGeom prst="line">
            <a:avLst/>
          </a:prstGeom>
          <a:noFill/>
          <a:ln w="57150" cmpd="thinThick">
            <a:solidFill>
              <a:srgbClr val="2FB0DC"/>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457200" y="533400"/>
            <a:ext cx="4114800" cy="457200"/>
          </a:xfrm>
          <a:prstGeom prst="rect">
            <a:avLst/>
          </a:prstGeom>
          <a:noFill/>
          <a:ln w="9525">
            <a:noFill/>
            <a:miter lim="800000"/>
            <a:headEnd/>
            <a:tailEnd/>
          </a:ln>
        </p:spPr>
        <p:txBody>
          <a:bodyPr>
            <a:spAutoFit/>
          </a:bodyPr>
          <a:lstStyle/>
          <a:p>
            <a:pPr>
              <a:spcBef>
                <a:spcPct val="50000"/>
              </a:spcBef>
            </a:pPr>
            <a:endParaRPr lang="zh-CN" altLang="en-US" b="0"/>
          </a:p>
        </p:txBody>
      </p:sp>
      <p:sp>
        <p:nvSpPr>
          <p:cNvPr id="12291" name="Rectangle 3"/>
          <p:cNvSpPr>
            <a:spLocks noChangeArrowheads="1"/>
          </p:cNvSpPr>
          <p:nvPr/>
        </p:nvSpPr>
        <p:spPr bwMode="auto">
          <a:xfrm>
            <a:off x="0" y="381000"/>
            <a:ext cx="9144000" cy="5791200"/>
          </a:xfrm>
          <a:prstGeom prst="rect">
            <a:avLst/>
          </a:prstGeom>
          <a:solidFill>
            <a:srgbClr val="002060"/>
          </a:solidFill>
          <a:ln w="9525">
            <a:noFill/>
            <a:miter lim="800000"/>
            <a:headEnd/>
            <a:tailEnd/>
          </a:ln>
        </p:spPr>
        <p:txBody>
          <a:bodyPr/>
          <a:lstStyle/>
          <a:p>
            <a:pPr marL="342900" indent="-342900">
              <a:spcBef>
                <a:spcPct val="20000"/>
              </a:spcBef>
            </a:pPr>
            <a:r>
              <a:rPr lang="zh-CN" altLang="en-US" sz="2800" dirty="0">
                <a:solidFill>
                  <a:schemeClr val="bg1"/>
                </a:solidFill>
              </a:rPr>
              <a:t>一、</a:t>
            </a:r>
            <a:r>
              <a:rPr lang="en-US" altLang="zh-CN" sz="4400" dirty="0">
                <a:solidFill>
                  <a:schemeClr val="bg1"/>
                </a:solidFill>
              </a:rPr>
              <a:t>the building block molecule of nucleic acid--</a:t>
            </a:r>
            <a:r>
              <a:rPr lang="en-US" altLang="zh-CN" sz="4400" dirty="0">
                <a:solidFill>
                  <a:srgbClr val="FFCC00"/>
                </a:solidFill>
              </a:rPr>
              <a:t>nucleotide</a:t>
            </a:r>
          </a:p>
          <a:p>
            <a:pPr marL="342900" indent="-342900" algn="just">
              <a:spcBef>
                <a:spcPct val="20000"/>
              </a:spcBef>
            </a:pPr>
            <a:endParaRPr lang="zh-CN" altLang="en-US" sz="4400" dirty="0">
              <a:solidFill>
                <a:schemeClr val="bg1"/>
              </a:solidFill>
            </a:endParaRPr>
          </a:p>
          <a:p>
            <a:pPr marL="342900" indent="-342900" algn="just">
              <a:spcBef>
                <a:spcPct val="20000"/>
              </a:spcBef>
            </a:pPr>
            <a:r>
              <a:rPr lang="en-US" altLang="zh-CN" sz="4400" dirty="0">
                <a:solidFill>
                  <a:schemeClr val="bg1"/>
                </a:solidFill>
              </a:rPr>
              <a:t>In RNA:</a:t>
            </a:r>
          </a:p>
          <a:p>
            <a:pPr marL="342900" indent="-342900" algn="just">
              <a:spcBef>
                <a:spcPct val="20000"/>
              </a:spcBef>
            </a:pPr>
            <a:r>
              <a:rPr lang="en-US" altLang="zh-CN" sz="4400" dirty="0">
                <a:solidFill>
                  <a:schemeClr val="bg1"/>
                </a:solidFill>
              </a:rPr>
              <a:t>        </a:t>
            </a:r>
            <a:r>
              <a:rPr lang="en-US" altLang="zh-CN" sz="4400" dirty="0">
                <a:solidFill>
                  <a:srgbClr val="FFCC00"/>
                </a:solidFill>
              </a:rPr>
              <a:t>AMP、CMP、GMP、TMP</a:t>
            </a:r>
          </a:p>
          <a:p>
            <a:pPr marL="342900" indent="-342900" algn="just">
              <a:spcBef>
                <a:spcPct val="20000"/>
              </a:spcBef>
            </a:pPr>
            <a:r>
              <a:rPr lang="en-US" altLang="zh-CN" sz="4400" dirty="0">
                <a:solidFill>
                  <a:schemeClr val="bg1"/>
                </a:solidFill>
              </a:rPr>
              <a:t>In DNA:</a:t>
            </a:r>
          </a:p>
          <a:p>
            <a:pPr marL="342900" indent="-342900" algn="just">
              <a:spcBef>
                <a:spcPct val="20000"/>
              </a:spcBef>
            </a:pPr>
            <a:r>
              <a:rPr lang="en-US" altLang="zh-CN" sz="4400" dirty="0">
                <a:solidFill>
                  <a:schemeClr val="bg1"/>
                </a:solidFill>
              </a:rPr>
              <a:t>   </a:t>
            </a:r>
            <a:r>
              <a:rPr lang="en-US" altLang="zh-CN" sz="4400" dirty="0" err="1">
                <a:solidFill>
                  <a:srgbClr val="FFCC00"/>
                </a:solidFill>
              </a:rPr>
              <a:t>dAMP、dCMP、dGMP</a:t>
            </a:r>
            <a:r>
              <a:rPr lang="en-US" altLang="zh-CN" sz="4400" dirty="0">
                <a:solidFill>
                  <a:srgbClr val="FFCC00"/>
                </a:solidFill>
              </a:rPr>
              <a:t> 、</a:t>
            </a:r>
            <a:r>
              <a:rPr lang="en-US" altLang="zh-CN" sz="4400" dirty="0" err="1">
                <a:solidFill>
                  <a:srgbClr val="FFCC00"/>
                </a:solidFill>
              </a:rPr>
              <a:t>dUMP</a:t>
            </a:r>
            <a:endParaRPr lang="en-US" altLang="zh-CN" sz="4400" dirty="0">
              <a:solidFill>
                <a:srgbClr val="FFCC00"/>
              </a:solidFill>
            </a:endParaRPr>
          </a:p>
          <a:p>
            <a:pPr marL="342900" indent="-342900" algn="just">
              <a:spcBef>
                <a:spcPct val="20000"/>
              </a:spcBef>
            </a:pPr>
            <a:r>
              <a:rPr lang="en-US" altLang="zh-CN" sz="4400" dirty="0">
                <a:solidFill>
                  <a:srgbClr val="FFCC00"/>
                </a:solidFill>
              </a:rPr>
              <a:t>               </a:t>
            </a:r>
            <a:r>
              <a:rPr lang="zh-CN" altLang="en-US" sz="4400" dirty="0">
                <a:solidFill>
                  <a:srgbClr val="FFCC00"/>
                </a:solidFill>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40963" name="عنصر نائب لرقم الشريحة 5"/>
          <p:cNvSpPr>
            <a:spLocks noGrp="1"/>
          </p:cNvSpPr>
          <p:nvPr>
            <p:ph type="sldNum" sz="quarter" idx="12"/>
          </p:nvPr>
        </p:nvSpPr>
        <p:spPr>
          <a:noFill/>
        </p:spPr>
        <p:txBody>
          <a:bodyPr/>
          <a:lstStyle/>
          <a:p>
            <a:fld id="{6FC1B8A1-118F-48F9-8E59-6A11AF4C5E27}" type="slidenum">
              <a:rPr lang="en-CA" altLang="en-US">
                <a:latin typeface="Arial" charset="0"/>
              </a:rPr>
              <a:pPr/>
              <a:t>5</a:t>
            </a:fld>
            <a:endParaRPr lang="en-CA" altLang="en-US">
              <a:latin typeface="Arial" charset="0"/>
            </a:endParaRPr>
          </a:p>
        </p:txBody>
      </p:sp>
      <p:sp>
        <p:nvSpPr>
          <p:cNvPr id="40964" name="Rectangle 2"/>
          <p:cNvSpPr>
            <a:spLocks noGrp="1" noChangeArrowheads="1"/>
          </p:cNvSpPr>
          <p:nvPr>
            <p:ph type="title"/>
          </p:nvPr>
        </p:nvSpPr>
        <p:spPr/>
        <p:txBody>
          <a:bodyPr/>
          <a:lstStyle/>
          <a:p>
            <a:pPr eaLnBrk="1" hangingPunct="1"/>
            <a:r>
              <a:rPr lang="en-US" dirty="0" smtClean="0"/>
              <a:t>28.11 Nucleic Acids and Heredity</a:t>
            </a:r>
          </a:p>
        </p:txBody>
      </p:sp>
      <p:sp>
        <p:nvSpPr>
          <p:cNvPr id="40965" name="Rectangle 3"/>
          <p:cNvSpPr>
            <a:spLocks noGrp="1" noChangeArrowheads="1"/>
          </p:cNvSpPr>
          <p:nvPr>
            <p:ph type="body" idx="1"/>
          </p:nvPr>
        </p:nvSpPr>
        <p:spPr>
          <a:xfrm>
            <a:off x="914400" y="1600200"/>
            <a:ext cx="7772400" cy="2286000"/>
          </a:xfrm>
          <a:solidFill>
            <a:schemeClr val="accent3"/>
          </a:solidFill>
        </p:spPr>
        <p:txBody>
          <a:bodyPr>
            <a:noAutofit/>
          </a:bodyPr>
          <a:lstStyle/>
          <a:p>
            <a:pPr eaLnBrk="1" hangingPunct="1">
              <a:lnSpc>
                <a:spcPct val="90000"/>
              </a:lnSpc>
            </a:pPr>
            <a:r>
              <a:rPr lang="en-US" sz="2400" dirty="0" smtClean="0"/>
              <a:t>Processes in the transfer of genetic information:</a:t>
            </a:r>
          </a:p>
          <a:p>
            <a:pPr eaLnBrk="1" hangingPunct="1">
              <a:lnSpc>
                <a:spcPct val="90000"/>
              </a:lnSpc>
            </a:pPr>
            <a:r>
              <a:rPr lang="en-US" sz="2400" dirty="0" smtClean="0">
                <a:solidFill>
                  <a:schemeClr val="accent2"/>
                </a:solidFill>
              </a:rPr>
              <a:t>Replication</a:t>
            </a:r>
            <a:r>
              <a:rPr lang="en-US" sz="2400" dirty="0" smtClean="0"/>
              <a:t>: identical copies of DNA are made </a:t>
            </a:r>
          </a:p>
          <a:p>
            <a:pPr eaLnBrk="1" hangingPunct="1">
              <a:lnSpc>
                <a:spcPct val="90000"/>
              </a:lnSpc>
            </a:pPr>
            <a:r>
              <a:rPr lang="en-US" sz="2400" dirty="0" smtClean="0">
                <a:solidFill>
                  <a:srgbClr val="339933"/>
                </a:solidFill>
              </a:rPr>
              <a:t>Transcription</a:t>
            </a:r>
            <a:r>
              <a:rPr lang="en-US" sz="2400" dirty="0" smtClean="0"/>
              <a:t>: genetic messages are read and carried out of the cell nucleus to the </a:t>
            </a:r>
            <a:r>
              <a:rPr lang="en-US" sz="2400" dirty="0" err="1" smtClean="0"/>
              <a:t>ribosomes</a:t>
            </a:r>
            <a:r>
              <a:rPr lang="en-US" sz="2400" dirty="0" smtClean="0"/>
              <a:t>, where protein synthesis occurs.</a:t>
            </a:r>
          </a:p>
          <a:p>
            <a:pPr eaLnBrk="1" hangingPunct="1">
              <a:lnSpc>
                <a:spcPct val="90000"/>
              </a:lnSpc>
            </a:pPr>
            <a:r>
              <a:rPr lang="en-US" sz="2400" dirty="0" smtClean="0">
                <a:solidFill>
                  <a:srgbClr val="0066FF"/>
                </a:solidFill>
              </a:rPr>
              <a:t>Translation</a:t>
            </a:r>
            <a:r>
              <a:rPr lang="en-US" sz="2400" dirty="0" smtClean="0"/>
              <a:t>: genetic messages are decoded to make proteins.</a:t>
            </a:r>
          </a:p>
        </p:txBody>
      </p:sp>
      <p:pic>
        <p:nvPicPr>
          <p:cNvPr id="40966" name="Picture 5"/>
          <p:cNvPicPr>
            <a:picLocks noChangeAspect="1" noChangeArrowheads="1"/>
          </p:cNvPicPr>
          <p:nvPr/>
        </p:nvPicPr>
        <p:blipFill>
          <a:blip r:embed="rId2" cstate="print"/>
          <a:srcRect/>
          <a:stretch>
            <a:fillRect/>
          </a:stretch>
        </p:blipFill>
        <p:spPr bwMode="auto">
          <a:xfrm>
            <a:off x="304800" y="4648200"/>
            <a:ext cx="8458200" cy="1752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76200"/>
            <a:ext cx="7772400" cy="1143000"/>
          </a:xfrm>
        </p:spPr>
        <p:txBody>
          <a:bodyPr>
            <a:normAutofit/>
          </a:bodyPr>
          <a:lstStyle/>
          <a:p>
            <a:pPr eaLnBrk="1" hangingPunct="1"/>
            <a:r>
              <a:rPr lang="en-US" smtClean="0">
                <a:solidFill>
                  <a:srgbClr val="2FB0DC"/>
                </a:solidFill>
              </a:rPr>
              <a:t>Functions of</a:t>
            </a:r>
            <a:br>
              <a:rPr lang="en-US" smtClean="0">
                <a:solidFill>
                  <a:srgbClr val="2FB0DC"/>
                </a:solidFill>
              </a:rPr>
            </a:br>
            <a:r>
              <a:rPr lang="en-US" smtClean="0">
                <a:solidFill>
                  <a:srgbClr val="2FB0DC"/>
                </a:solidFill>
              </a:rPr>
              <a:t>Nucleotides and Nucleic Acids</a:t>
            </a:r>
          </a:p>
        </p:txBody>
      </p:sp>
      <p:sp>
        <p:nvSpPr>
          <p:cNvPr id="22531" name="Rectangle 3"/>
          <p:cNvSpPr>
            <a:spLocks noGrp="1" noChangeArrowheads="1"/>
          </p:cNvSpPr>
          <p:nvPr>
            <p:ph type="body" sz="half" idx="2"/>
          </p:nvPr>
        </p:nvSpPr>
        <p:spPr>
          <a:xfrm>
            <a:off x="381000" y="1447800"/>
            <a:ext cx="8534400" cy="5029200"/>
          </a:xfrm>
          <a:solidFill>
            <a:schemeClr val="accent3"/>
          </a:solidFill>
        </p:spPr>
        <p:txBody>
          <a:bodyPr>
            <a:normAutofit/>
          </a:bodyPr>
          <a:lstStyle/>
          <a:p>
            <a:pPr eaLnBrk="1" hangingPunct="1"/>
            <a:r>
              <a:rPr lang="en-US" sz="2800" dirty="0" smtClean="0">
                <a:latin typeface="Arial" charset="0"/>
              </a:rPr>
              <a:t>Nucleotide Functions:</a:t>
            </a:r>
          </a:p>
          <a:p>
            <a:pPr lvl="1" eaLnBrk="1" hangingPunct="1"/>
            <a:r>
              <a:rPr lang="en-US" dirty="0" smtClean="0">
                <a:latin typeface="Arial" charset="0"/>
              </a:rPr>
              <a:t>Energy for metabolism (ATP)</a:t>
            </a:r>
          </a:p>
          <a:p>
            <a:pPr lvl="1" eaLnBrk="1" hangingPunct="1"/>
            <a:r>
              <a:rPr lang="en-US" dirty="0" smtClean="0">
                <a:latin typeface="Arial" charset="0"/>
              </a:rPr>
              <a:t>Enzyme cofactors (NAD</a:t>
            </a:r>
            <a:r>
              <a:rPr lang="en-US" baseline="30000" dirty="0" smtClean="0">
                <a:latin typeface="Arial" charset="0"/>
              </a:rPr>
              <a:t>+</a:t>
            </a:r>
            <a:r>
              <a:rPr lang="en-US" dirty="0" smtClean="0">
                <a:latin typeface="Arial" charset="0"/>
              </a:rPr>
              <a:t>)</a:t>
            </a:r>
          </a:p>
          <a:p>
            <a:pPr lvl="1" eaLnBrk="1" hangingPunct="1"/>
            <a:r>
              <a:rPr lang="en-US" dirty="0" smtClean="0">
                <a:latin typeface="Arial" charset="0"/>
              </a:rPr>
              <a:t>Signal transduction (</a:t>
            </a:r>
            <a:r>
              <a:rPr lang="en-US" dirty="0" err="1" smtClean="0">
                <a:latin typeface="Arial" charset="0"/>
              </a:rPr>
              <a:t>cAMP</a:t>
            </a:r>
            <a:r>
              <a:rPr lang="en-US" dirty="0" smtClean="0">
                <a:latin typeface="Arial" charset="0"/>
              </a:rPr>
              <a:t>)</a:t>
            </a:r>
          </a:p>
          <a:p>
            <a:pPr lvl="1" eaLnBrk="1" hangingPunct="1"/>
            <a:endParaRPr lang="en-US" dirty="0" smtClean="0">
              <a:latin typeface="Arial" charset="0"/>
            </a:endParaRPr>
          </a:p>
          <a:p>
            <a:pPr eaLnBrk="1" hangingPunct="1"/>
            <a:r>
              <a:rPr lang="en-US" sz="2800" dirty="0" smtClean="0">
                <a:latin typeface="Arial" charset="0"/>
              </a:rPr>
              <a:t>Nucleic Acid Functions:</a:t>
            </a:r>
            <a:r>
              <a:rPr lang="en-US" sz="2800" dirty="0" smtClean="0"/>
              <a:t> </a:t>
            </a:r>
          </a:p>
          <a:p>
            <a:pPr lvl="1" eaLnBrk="1" hangingPunct="1"/>
            <a:r>
              <a:rPr lang="en-US" dirty="0" smtClean="0">
                <a:latin typeface="Arial" charset="0"/>
              </a:rPr>
              <a:t>Storage of genetic info (DNA)</a:t>
            </a:r>
          </a:p>
          <a:p>
            <a:pPr lvl="1" eaLnBrk="1" hangingPunct="1"/>
            <a:r>
              <a:rPr lang="en-US" dirty="0" smtClean="0">
                <a:latin typeface="Arial" charset="0"/>
              </a:rPr>
              <a:t>Transmission of genetic info (mRNA)</a:t>
            </a:r>
          </a:p>
          <a:p>
            <a:pPr lvl="1" eaLnBrk="1" hangingPunct="1"/>
            <a:r>
              <a:rPr lang="en-US" dirty="0" smtClean="0">
                <a:latin typeface="Arial" charset="0"/>
              </a:rPr>
              <a:t>Processing of genetic information (</a:t>
            </a:r>
            <a:r>
              <a:rPr lang="en-US" dirty="0" err="1" smtClean="0">
                <a:latin typeface="Arial" charset="0"/>
              </a:rPr>
              <a:t>ribozymes</a:t>
            </a:r>
            <a:r>
              <a:rPr lang="en-US" dirty="0" smtClean="0">
                <a:latin typeface="Arial" charset="0"/>
              </a:rPr>
              <a:t>)</a:t>
            </a:r>
          </a:p>
          <a:p>
            <a:pPr lvl="1" eaLnBrk="1" hangingPunct="1"/>
            <a:r>
              <a:rPr lang="en-US" dirty="0" smtClean="0">
                <a:latin typeface="Arial" charset="0"/>
              </a:rPr>
              <a:t>Protein synthesis (</a:t>
            </a:r>
            <a:r>
              <a:rPr lang="en-US" dirty="0" err="1" smtClean="0">
                <a:latin typeface="Arial" charset="0"/>
              </a:rPr>
              <a:t>tRNA</a:t>
            </a:r>
            <a:r>
              <a:rPr lang="en-US" dirty="0" smtClean="0">
                <a:latin typeface="Arial" charset="0"/>
              </a:rPr>
              <a:t> and </a:t>
            </a:r>
            <a:r>
              <a:rPr lang="en-US" dirty="0" err="1" smtClean="0">
                <a:latin typeface="Arial" charset="0"/>
              </a:rPr>
              <a:t>rRNA</a:t>
            </a:r>
            <a:r>
              <a:rPr lang="en-US" dirty="0" smtClean="0">
                <a:latin typeface="Arial" charset="0"/>
              </a:rPr>
              <a:t>)</a:t>
            </a:r>
          </a:p>
        </p:txBody>
      </p:sp>
      <p:sp>
        <p:nvSpPr>
          <p:cNvPr id="11268" name="Line 4"/>
          <p:cNvSpPr>
            <a:spLocks noChangeShapeType="1"/>
          </p:cNvSpPr>
          <p:nvPr/>
        </p:nvSpPr>
        <p:spPr bwMode="auto">
          <a:xfrm>
            <a:off x="381000" y="1295400"/>
            <a:ext cx="8153400" cy="0"/>
          </a:xfrm>
          <a:prstGeom prst="line">
            <a:avLst/>
          </a:prstGeom>
          <a:noFill/>
          <a:ln w="57150" cmpd="thinThick">
            <a:solidFill>
              <a:srgbClr val="2FB0DC"/>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 calcmode="lin" valueType="num">
                                      <p:cBhvr additive="base">
                                        <p:cTn id="12"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nodeType="clickEffect">
                                  <p:stCondLst>
                                    <p:cond delay="0"/>
                                  </p:stCondLst>
                                  <p:childTnLst>
                                    <p:set>
                                      <p:cBhvr>
                                        <p:cTn id="17" dur="1" fill="hold">
                                          <p:stCondLst>
                                            <p:cond delay="0"/>
                                          </p:stCondLst>
                                        </p:cTn>
                                        <p:tgtEl>
                                          <p:spTgt spid="22531">
                                            <p:txEl>
                                              <p:pRg st="3" end="3"/>
                                            </p:txEl>
                                          </p:spTgt>
                                        </p:tgtEl>
                                        <p:attrNameLst>
                                          <p:attrName>style.visibility</p:attrName>
                                        </p:attrNameLst>
                                      </p:cBhvr>
                                      <p:to>
                                        <p:strVal val="visible"/>
                                      </p:to>
                                    </p:set>
                                    <p:animEffect transition="in" filter="wheel(4)">
                                      <p:cBhvr>
                                        <p:cTn id="18" dur="2000"/>
                                        <p:tgtEl>
                                          <p:spTgt spid="2253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1" presetClass="entr" presetSubtype="0" fill="hold" nodeType="clickEffect">
                                  <p:stCondLst>
                                    <p:cond delay="0"/>
                                  </p:stCondLst>
                                  <p:childTnLst>
                                    <p:set>
                                      <p:cBhvr>
                                        <p:cTn id="22" dur="1" fill="hold">
                                          <p:stCondLst>
                                            <p:cond delay="0"/>
                                          </p:stCondLst>
                                        </p:cTn>
                                        <p:tgtEl>
                                          <p:spTgt spid="22531">
                                            <p:txEl>
                                              <p:pRg st="6" end="6"/>
                                            </p:txEl>
                                          </p:spTgt>
                                        </p:tgtEl>
                                        <p:attrNameLst>
                                          <p:attrName>style.visibility</p:attrName>
                                        </p:attrNameLst>
                                      </p:cBhvr>
                                      <p:to>
                                        <p:strVal val="visible"/>
                                      </p:to>
                                    </p:set>
                                    <p:animEffect transition="in" filter="fade">
                                      <p:cBhvr>
                                        <p:cTn id="23" dur="770" decel="100000"/>
                                        <p:tgtEl>
                                          <p:spTgt spid="22531">
                                            <p:txEl>
                                              <p:pRg st="6" end="6"/>
                                            </p:txEl>
                                          </p:spTgt>
                                        </p:tgtEl>
                                      </p:cBhvr>
                                    </p:animEffect>
                                    <p:animScale>
                                      <p:cBhvr>
                                        <p:cTn id="24" dur="770" decel="100000"/>
                                        <p:tgtEl>
                                          <p:spTgt spid="22531">
                                            <p:txEl>
                                              <p:pRg st="6" end="6"/>
                                            </p:txEl>
                                          </p:spTgt>
                                        </p:tgtEl>
                                      </p:cBhvr>
                                      <p:from x="10000" y="10000"/>
                                      <p:to x="200000" y="450000"/>
                                    </p:animScale>
                                    <p:animScale>
                                      <p:cBhvr>
                                        <p:cTn id="25" dur="1230" accel="100000" fill="hold">
                                          <p:stCondLst>
                                            <p:cond delay="770"/>
                                          </p:stCondLst>
                                        </p:cTn>
                                        <p:tgtEl>
                                          <p:spTgt spid="22531">
                                            <p:txEl>
                                              <p:pRg st="6" end="6"/>
                                            </p:txEl>
                                          </p:spTgt>
                                        </p:tgtEl>
                                      </p:cBhvr>
                                      <p:from x="200000" y="450000"/>
                                      <p:to x="100000" y="100000"/>
                                    </p:animScale>
                                    <p:set>
                                      <p:cBhvr>
                                        <p:cTn id="26" dur="770" fill="hold"/>
                                        <p:tgtEl>
                                          <p:spTgt spid="22531">
                                            <p:txEl>
                                              <p:pRg st="6" end="6"/>
                                            </p:txEl>
                                          </p:spTgt>
                                        </p:tgtEl>
                                        <p:attrNameLst>
                                          <p:attrName>ppt_x</p:attrName>
                                        </p:attrNameLst>
                                      </p:cBhvr>
                                      <p:to>
                                        <p:strVal val="(0.5)"/>
                                      </p:to>
                                    </p:set>
                                    <p:anim from="(0.5)" to="(#ppt_x)" calcmode="lin" valueType="num">
                                      <p:cBhvr>
                                        <p:cTn id="27" dur="1230" accel="100000" fill="hold">
                                          <p:stCondLst>
                                            <p:cond delay="770"/>
                                          </p:stCondLst>
                                        </p:cTn>
                                        <p:tgtEl>
                                          <p:spTgt spid="22531">
                                            <p:txEl>
                                              <p:pRg st="6" end="6"/>
                                            </p:txEl>
                                          </p:spTgt>
                                        </p:tgtEl>
                                        <p:attrNameLst>
                                          <p:attrName>ppt_x</p:attrName>
                                        </p:attrNameLst>
                                      </p:cBhvr>
                                    </p:anim>
                                    <p:set>
                                      <p:cBhvr>
                                        <p:cTn id="28" dur="770" fill="hold"/>
                                        <p:tgtEl>
                                          <p:spTgt spid="22531">
                                            <p:txEl>
                                              <p:pRg st="6" end="6"/>
                                            </p:txEl>
                                          </p:spTgt>
                                        </p:tgtEl>
                                        <p:attrNameLst>
                                          <p:attrName>ppt_y</p:attrName>
                                        </p:attrNameLst>
                                      </p:cBhvr>
                                      <p:to>
                                        <p:strVal val="(#ppt_y+0.4)"/>
                                      </p:to>
                                    </p:set>
                                    <p:anim from="(#ppt_y+0.4)" to="(#ppt_y)" calcmode="lin" valueType="num">
                                      <p:cBhvr>
                                        <p:cTn id="29" dur="1230" accel="100000" fill="hold">
                                          <p:stCondLst>
                                            <p:cond delay="770"/>
                                          </p:stCondLst>
                                        </p:cTn>
                                        <p:tgtEl>
                                          <p:spTgt spid="22531">
                                            <p:txEl>
                                              <p:pRg st="6" end="6"/>
                                            </p:txEl>
                                          </p:spTgt>
                                        </p:tgtEl>
                                        <p:attrNameLst>
                                          <p:attrName>ppt_y</p:attrName>
                                        </p:attrNameLst>
                                      </p:cBhvr>
                                    </p:anim>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22531">
                                            <p:txEl>
                                              <p:pRg st="7" end="7"/>
                                            </p:txEl>
                                          </p:spTgt>
                                        </p:tgtEl>
                                        <p:attrNameLst>
                                          <p:attrName>style.visibility</p:attrName>
                                        </p:attrNameLst>
                                      </p:cBhvr>
                                      <p:to>
                                        <p:strVal val="visible"/>
                                      </p:to>
                                    </p:set>
                                    <p:anim calcmode="lin" valueType="num">
                                      <p:cBhvr>
                                        <p:cTn id="34" dur="500" decel="50000" fill="hold">
                                          <p:stCondLst>
                                            <p:cond delay="0"/>
                                          </p:stCondLst>
                                        </p:cTn>
                                        <p:tgtEl>
                                          <p:spTgt spid="22531">
                                            <p:txEl>
                                              <p:pRg st="7" end="7"/>
                                            </p:txEl>
                                          </p:spTgt>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22531">
                                            <p:txEl>
                                              <p:pRg st="7" end="7"/>
                                            </p:txEl>
                                          </p:spTgt>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22531">
                                            <p:txEl>
                                              <p:pRg st="7" end="7"/>
                                            </p:txEl>
                                          </p:spTgt>
                                        </p:tgtEl>
                                        <p:attrNameLst>
                                          <p:attrName>ppt_w</p:attrName>
                                        </p:attrNameLst>
                                      </p:cBhvr>
                                      <p:tavLst>
                                        <p:tav tm="0">
                                          <p:val>
                                            <p:strVal val="#ppt_w*.05"/>
                                          </p:val>
                                        </p:tav>
                                        <p:tav tm="100000">
                                          <p:val>
                                            <p:strVal val="#ppt_w"/>
                                          </p:val>
                                        </p:tav>
                                      </p:tavLst>
                                    </p:anim>
                                    <p:anim calcmode="lin" valueType="num">
                                      <p:cBhvr>
                                        <p:cTn id="37" dur="1000" fill="hold"/>
                                        <p:tgtEl>
                                          <p:spTgt spid="22531">
                                            <p:txEl>
                                              <p:pRg st="7" end="7"/>
                                            </p:txEl>
                                          </p:spTgt>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22531">
                                            <p:txEl>
                                              <p:pRg st="7" end="7"/>
                                            </p:txEl>
                                          </p:spTgt>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22531">
                                            <p:txEl>
                                              <p:pRg st="7" end="7"/>
                                            </p:txEl>
                                          </p:spTgt>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22531">
                                            <p:txEl>
                                              <p:pRg st="7" end="7"/>
                                            </p:txEl>
                                          </p:spTgt>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22531">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6" presetClass="entr" presetSubtype="0" fill="hold" nodeType="clickEffect">
                                  <p:stCondLst>
                                    <p:cond delay="0"/>
                                  </p:stCondLst>
                                  <p:iterate type="lt">
                                    <p:tmPct val="10000"/>
                                  </p:iterate>
                                  <p:childTnLst>
                                    <p:set>
                                      <p:cBhvr>
                                        <p:cTn id="45" dur="1" fill="hold">
                                          <p:stCondLst>
                                            <p:cond delay="0"/>
                                          </p:stCondLst>
                                        </p:cTn>
                                        <p:tgtEl>
                                          <p:spTgt spid="22531">
                                            <p:txEl>
                                              <p:pRg st="8" end="8"/>
                                            </p:txEl>
                                          </p:spTgt>
                                        </p:tgtEl>
                                        <p:attrNameLst>
                                          <p:attrName>style.visibility</p:attrName>
                                        </p:attrNameLst>
                                      </p:cBhvr>
                                      <p:to>
                                        <p:strVal val="visible"/>
                                      </p:to>
                                    </p:set>
                                    <p:anim by="(-#ppt_w*2)" calcmode="lin" valueType="num">
                                      <p:cBhvr rctx="PPT">
                                        <p:cTn id="46" dur="500" autoRev="1" fill="hold">
                                          <p:stCondLst>
                                            <p:cond delay="0"/>
                                          </p:stCondLst>
                                        </p:cTn>
                                        <p:tgtEl>
                                          <p:spTgt spid="22531">
                                            <p:txEl>
                                              <p:pRg st="8" end="8"/>
                                            </p:txEl>
                                          </p:spTgt>
                                        </p:tgtEl>
                                        <p:attrNameLst>
                                          <p:attrName>ppt_w</p:attrName>
                                        </p:attrNameLst>
                                      </p:cBhvr>
                                    </p:anim>
                                    <p:anim by="(#ppt_w*0.50)" calcmode="lin" valueType="num">
                                      <p:cBhvr>
                                        <p:cTn id="47" dur="500" decel="50000" autoRev="1" fill="hold">
                                          <p:stCondLst>
                                            <p:cond delay="0"/>
                                          </p:stCondLst>
                                        </p:cTn>
                                        <p:tgtEl>
                                          <p:spTgt spid="22531">
                                            <p:txEl>
                                              <p:pRg st="8" end="8"/>
                                            </p:txEl>
                                          </p:spTgt>
                                        </p:tgtEl>
                                        <p:attrNameLst>
                                          <p:attrName>ppt_x</p:attrName>
                                        </p:attrNameLst>
                                      </p:cBhvr>
                                    </p:anim>
                                    <p:anim from="(-#ppt_h/2)" to="(#ppt_y)" calcmode="lin" valueType="num">
                                      <p:cBhvr>
                                        <p:cTn id="48" dur="1000" fill="hold">
                                          <p:stCondLst>
                                            <p:cond delay="0"/>
                                          </p:stCondLst>
                                        </p:cTn>
                                        <p:tgtEl>
                                          <p:spTgt spid="22531">
                                            <p:txEl>
                                              <p:pRg st="8" end="8"/>
                                            </p:txEl>
                                          </p:spTgt>
                                        </p:tgtEl>
                                        <p:attrNameLst>
                                          <p:attrName>ppt_y</p:attrName>
                                        </p:attrNameLst>
                                      </p:cBhvr>
                                    </p:anim>
                                    <p:animRot by="21600000">
                                      <p:cBhvr>
                                        <p:cTn id="49" dur="1000" fill="hold">
                                          <p:stCondLst>
                                            <p:cond delay="0"/>
                                          </p:stCondLst>
                                        </p:cTn>
                                        <p:tgtEl>
                                          <p:spTgt spid="22531">
                                            <p:txEl>
                                              <p:pRg st="8" end="8"/>
                                            </p:txEl>
                                          </p:spTgt>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39" presetClass="entr" presetSubtype="0" accel="100000" fill="hold" nodeType="clickEffect">
                                  <p:stCondLst>
                                    <p:cond delay="0"/>
                                  </p:stCondLst>
                                  <p:childTnLst>
                                    <p:set>
                                      <p:cBhvr>
                                        <p:cTn id="53" dur="1" fill="hold">
                                          <p:stCondLst>
                                            <p:cond delay="0"/>
                                          </p:stCondLst>
                                        </p:cTn>
                                        <p:tgtEl>
                                          <p:spTgt spid="22531">
                                            <p:txEl>
                                              <p:pRg st="9" end="9"/>
                                            </p:txEl>
                                          </p:spTgt>
                                        </p:tgtEl>
                                        <p:attrNameLst>
                                          <p:attrName>style.visibility</p:attrName>
                                        </p:attrNameLst>
                                      </p:cBhvr>
                                      <p:to>
                                        <p:strVal val="visible"/>
                                      </p:to>
                                    </p:set>
                                    <p:anim calcmode="lin" valueType="num">
                                      <p:cBhvr>
                                        <p:cTn id="54" dur="500" fill="hold"/>
                                        <p:tgtEl>
                                          <p:spTgt spid="22531">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5" dur="500" fill="hold"/>
                                        <p:tgtEl>
                                          <p:spTgt spid="22531">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6" dur="500" fill="hold"/>
                                        <p:tgtEl>
                                          <p:spTgt spid="22531">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57" dur="500" fill="hold"/>
                                        <p:tgtEl>
                                          <p:spTgt spid="2253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457200" y="533400"/>
            <a:ext cx="5486400" cy="457200"/>
          </a:xfrm>
          <a:prstGeom prst="rect">
            <a:avLst/>
          </a:prstGeom>
          <a:noFill/>
          <a:ln w="9525">
            <a:noFill/>
            <a:miter lim="800000"/>
            <a:headEnd/>
            <a:tailEnd/>
          </a:ln>
        </p:spPr>
        <p:txBody>
          <a:bodyPr>
            <a:spAutoFit/>
          </a:bodyPr>
          <a:lstStyle/>
          <a:p>
            <a:pPr>
              <a:spcBef>
                <a:spcPct val="50000"/>
              </a:spcBef>
            </a:pPr>
            <a:endParaRPr lang="zh-CN" altLang="en-US" b="0"/>
          </a:p>
        </p:txBody>
      </p:sp>
      <p:sp>
        <p:nvSpPr>
          <p:cNvPr id="15363" name="Text Box 4"/>
          <p:cNvSpPr txBox="1">
            <a:spLocks noChangeArrowheads="1"/>
          </p:cNvSpPr>
          <p:nvPr/>
        </p:nvSpPr>
        <p:spPr bwMode="auto">
          <a:xfrm>
            <a:off x="381000" y="685800"/>
            <a:ext cx="7467600" cy="1766888"/>
          </a:xfrm>
          <a:prstGeom prst="rect">
            <a:avLst/>
          </a:prstGeom>
          <a:solidFill>
            <a:srgbClr val="00B050"/>
          </a:solidFill>
          <a:ln w="9525">
            <a:noFill/>
            <a:miter lim="800000"/>
            <a:headEnd/>
            <a:tailEnd/>
          </a:ln>
        </p:spPr>
        <p:txBody>
          <a:bodyPr>
            <a:spAutoFit/>
          </a:bodyPr>
          <a:lstStyle/>
          <a:p>
            <a:pPr>
              <a:spcBef>
                <a:spcPct val="50000"/>
              </a:spcBef>
            </a:pPr>
            <a:r>
              <a:rPr lang="zh-CN" altLang="en-US" sz="2800" dirty="0">
                <a:solidFill>
                  <a:schemeClr val="bg1"/>
                </a:solidFill>
              </a:rPr>
              <a:t>二、</a:t>
            </a:r>
            <a:r>
              <a:rPr lang="en-US" altLang="zh-CN" sz="4400" dirty="0">
                <a:solidFill>
                  <a:schemeClr val="bg1"/>
                </a:solidFill>
              </a:rPr>
              <a:t>the  linkage ----</a:t>
            </a:r>
          </a:p>
          <a:p>
            <a:pPr>
              <a:spcBef>
                <a:spcPct val="50000"/>
              </a:spcBef>
            </a:pPr>
            <a:r>
              <a:rPr lang="en-US" altLang="zh-CN" sz="4400" dirty="0">
                <a:solidFill>
                  <a:schemeClr val="bg1"/>
                </a:solidFill>
              </a:rPr>
              <a:t>             </a:t>
            </a:r>
            <a:r>
              <a:rPr lang="en-US" altLang="zh-CN" sz="4400" dirty="0" err="1">
                <a:solidFill>
                  <a:srgbClr val="FFCC00"/>
                </a:solidFill>
              </a:rPr>
              <a:t>phosphodiester</a:t>
            </a:r>
            <a:r>
              <a:rPr lang="en-US" altLang="zh-CN" sz="4400" dirty="0">
                <a:solidFill>
                  <a:srgbClr val="FFCC00"/>
                </a:solidFill>
              </a:rPr>
              <a:t> bridge</a:t>
            </a:r>
            <a:endParaRPr lang="zh-CN" altLang="en-US" sz="4400" dirty="0">
              <a:solidFill>
                <a:srgbClr val="FFCC00"/>
              </a:solidFill>
            </a:endParaRPr>
          </a:p>
        </p:txBody>
      </p:sp>
      <p:sp>
        <p:nvSpPr>
          <p:cNvPr id="15364" name="Text Box 5"/>
          <p:cNvSpPr txBox="1">
            <a:spLocks noChangeArrowheads="1"/>
          </p:cNvSpPr>
          <p:nvPr/>
        </p:nvSpPr>
        <p:spPr bwMode="auto">
          <a:xfrm>
            <a:off x="1600200" y="3429000"/>
            <a:ext cx="5562600" cy="3021013"/>
          </a:xfrm>
          <a:prstGeom prst="rect">
            <a:avLst/>
          </a:prstGeom>
          <a:solidFill>
            <a:schemeClr val="bg2">
              <a:lumMod val="25000"/>
            </a:schemeClr>
          </a:solidFill>
          <a:ln w="9525">
            <a:noFill/>
            <a:miter lim="800000"/>
            <a:headEnd/>
            <a:tailEnd/>
          </a:ln>
        </p:spPr>
        <p:txBody>
          <a:bodyPr>
            <a:spAutoFit/>
          </a:bodyPr>
          <a:lstStyle/>
          <a:p>
            <a:pPr>
              <a:spcBef>
                <a:spcPct val="50000"/>
              </a:spcBef>
            </a:pPr>
            <a:r>
              <a:rPr lang="zh-CN" altLang="en-US" sz="4800" dirty="0">
                <a:solidFill>
                  <a:srgbClr val="FFCC00"/>
                </a:solidFill>
              </a:rPr>
              <a:t>3’</a:t>
            </a:r>
            <a:r>
              <a:rPr lang="en-US" altLang="zh-CN" sz="4800" dirty="0">
                <a:solidFill>
                  <a:srgbClr val="FFCC00"/>
                </a:solidFill>
              </a:rPr>
              <a:t>terminal</a:t>
            </a:r>
          </a:p>
          <a:p>
            <a:pPr>
              <a:spcBef>
                <a:spcPct val="50000"/>
              </a:spcBef>
            </a:pPr>
            <a:r>
              <a:rPr lang="en-US" altLang="zh-CN" sz="4800" dirty="0">
                <a:solidFill>
                  <a:srgbClr val="FFCC00"/>
                </a:solidFill>
              </a:rPr>
              <a:t>5’terminal</a:t>
            </a:r>
          </a:p>
          <a:p>
            <a:pPr>
              <a:spcBef>
                <a:spcPct val="50000"/>
              </a:spcBef>
            </a:pPr>
            <a:r>
              <a:rPr lang="en-US" altLang="zh-CN" sz="4800" dirty="0">
                <a:solidFill>
                  <a:srgbClr val="FFCC00"/>
                </a:solidFill>
              </a:rPr>
              <a:t>Nucleotide residues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381000" y="0"/>
            <a:ext cx="8385175" cy="1431925"/>
          </a:xfrm>
          <a:solidFill>
            <a:schemeClr val="hlink"/>
          </a:solidFill>
        </p:spPr>
        <p:txBody>
          <a:bodyPr>
            <a:normAutofit fontScale="90000"/>
          </a:bodyPr>
          <a:lstStyle/>
          <a:p>
            <a:pPr algn="ctr" eaLnBrk="1" hangingPunct="1">
              <a:defRPr/>
            </a:pPr>
            <a:r>
              <a:rPr lang="en-US" sz="4800" smtClean="0">
                <a:solidFill>
                  <a:srgbClr val="524BDF"/>
                </a:solidFill>
                <a:latin typeface="Comic Sans MS" pitchFamily="66" charset="0"/>
              </a:rPr>
              <a:t>DNA</a:t>
            </a:r>
            <a:r>
              <a:rPr lang="en-US" sz="4800" smtClean="0">
                <a:latin typeface="Comic Sans MS" pitchFamily="66" charset="0"/>
              </a:rPr>
              <a:t> Nucleotides</a:t>
            </a:r>
            <a:br>
              <a:rPr lang="en-US" sz="4800" smtClean="0">
                <a:latin typeface="Comic Sans MS" pitchFamily="66" charset="0"/>
              </a:rPr>
            </a:br>
            <a:r>
              <a:rPr lang="en-US" sz="4800" smtClean="0">
                <a:solidFill>
                  <a:srgbClr val="FFFF00"/>
                </a:solidFill>
                <a:latin typeface="Comic Sans MS" pitchFamily="66" charset="0"/>
              </a:rPr>
              <a:t>Composition (3 parts):</a:t>
            </a:r>
            <a:r>
              <a:rPr lang="en-US" sz="3600" smtClean="0">
                <a:solidFill>
                  <a:srgbClr val="FFFF00"/>
                </a:solidFill>
              </a:rPr>
              <a:t> </a:t>
            </a:r>
          </a:p>
        </p:txBody>
      </p:sp>
      <p:sp>
        <p:nvSpPr>
          <p:cNvPr id="11267" name="Rectangle 3"/>
          <p:cNvSpPr>
            <a:spLocks noGrp="1" noRot="1" noChangeArrowheads="1"/>
          </p:cNvSpPr>
          <p:nvPr>
            <p:ph sz="quarter" idx="1"/>
          </p:nvPr>
        </p:nvSpPr>
        <p:spPr>
          <a:xfrm>
            <a:off x="228600" y="1676400"/>
            <a:ext cx="8540750" cy="4191000"/>
          </a:xfrm>
        </p:spPr>
        <p:txBody>
          <a:bodyPr>
            <a:normAutofit fontScale="92500" lnSpcReduction="10000"/>
          </a:bodyPr>
          <a:lstStyle/>
          <a:p>
            <a:pPr eaLnBrk="1" hangingPunct="1">
              <a:lnSpc>
                <a:spcPct val="90000"/>
              </a:lnSpc>
              <a:buFont typeface="Wingdings" pitchFamily="2" charset="2"/>
              <a:buNone/>
              <a:defRPr/>
            </a:pPr>
            <a:r>
              <a:rPr lang="en-US" sz="3600" b="1" smtClean="0">
                <a:latin typeface="Comic Sans MS" pitchFamily="66" charset="0"/>
              </a:rPr>
              <a:t>1- </a:t>
            </a:r>
            <a:r>
              <a:rPr lang="en-US" sz="3600" b="1" smtClean="0">
                <a:solidFill>
                  <a:srgbClr val="524BDF"/>
                </a:solidFill>
                <a:latin typeface="Comic Sans MS" pitchFamily="66" charset="0"/>
              </a:rPr>
              <a:t>D</a:t>
            </a:r>
            <a:r>
              <a:rPr lang="en-US" sz="3600" b="1" smtClean="0">
                <a:latin typeface="Comic Sans MS" pitchFamily="66" charset="0"/>
              </a:rPr>
              <a:t>eoxyribose sugar (</a:t>
            </a:r>
            <a:r>
              <a:rPr lang="en-US" sz="3600" b="1" smtClean="0">
                <a:solidFill>
                  <a:srgbClr val="524BDF"/>
                </a:solidFill>
                <a:latin typeface="Comic Sans MS" pitchFamily="66" charset="0"/>
              </a:rPr>
              <a:t>no O</a:t>
            </a:r>
            <a:r>
              <a:rPr lang="en-US" sz="3600" b="1" smtClean="0">
                <a:latin typeface="Comic Sans MS" pitchFamily="66" charset="0"/>
              </a:rPr>
              <a:t> in 3</a:t>
            </a:r>
            <a:r>
              <a:rPr lang="en-US" sz="3600" b="1" baseline="30000" smtClean="0">
                <a:latin typeface="Comic Sans MS" pitchFamily="66" charset="0"/>
              </a:rPr>
              <a:t>rd</a:t>
            </a:r>
            <a:r>
              <a:rPr lang="en-US" sz="3600" b="1" smtClean="0">
                <a:latin typeface="Comic Sans MS" pitchFamily="66" charset="0"/>
              </a:rPr>
              <a:t> carbon)</a:t>
            </a:r>
          </a:p>
          <a:p>
            <a:pPr eaLnBrk="1" hangingPunct="1">
              <a:lnSpc>
                <a:spcPct val="90000"/>
              </a:lnSpc>
              <a:buFont typeface="Wingdings" pitchFamily="2" charset="2"/>
              <a:buNone/>
              <a:defRPr/>
            </a:pPr>
            <a:r>
              <a:rPr lang="en-US" sz="3600" b="1" smtClean="0">
                <a:latin typeface="Comic Sans MS" pitchFamily="66" charset="0"/>
              </a:rPr>
              <a:t>2- Phosphate group</a:t>
            </a:r>
          </a:p>
          <a:p>
            <a:pPr eaLnBrk="1" hangingPunct="1">
              <a:lnSpc>
                <a:spcPct val="90000"/>
              </a:lnSpc>
              <a:buFont typeface="Wingdings" pitchFamily="2" charset="2"/>
              <a:buNone/>
              <a:defRPr/>
            </a:pPr>
            <a:r>
              <a:rPr lang="en-US" sz="3600" b="1" smtClean="0">
                <a:latin typeface="Comic Sans MS" pitchFamily="66" charset="0"/>
              </a:rPr>
              <a:t>3- </a:t>
            </a:r>
            <a:r>
              <a:rPr lang="en-US" sz="3600" b="1" smtClean="0">
                <a:solidFill>
                  <a:srgbClr val="FF0000"/>
                </a:solidFill>
                <a:latin typeface="Comic Sans MS" pitchFamily="66" charset="0"/>
              </a:rPr>
              <a:t>One of 4 types of bases</a:t>
            </a:r>
            <a:r>
              <a:rPr lang="en-US" sz="3600" b="1" smtClean="0">
                <a:latin typeface="Comic Sans MS" pitchFamily="66" charset="0"/>
              </a:rPr>
              <a:t> (all containing nitrogen): </a:t>
            </a:r>
          </a:p>
          <a:p>
            <a:pPr eaLnBrk="1" hangingPunct="1">
              <a:lnSpc>
                <a:spcPct val="90000"/>
              </a:lnSpc>
              <a:buFont typeface="Wingdings" pitchFamily="2" charset="2"/>
              <a:buNone/>
              <a:defRPr/>
            </a:pPr>
            <a:r>
              <a:rPr lang="en-US" sz="3600" b="1" smtClean="0">
                <a:latin typeface="Comic Sans MS" pitchFamily="66" charset="0"/>
              </a:rPr>
              <a:t>		- Adenine</a:t>
            </a:r>
          </a:p>
          <a:p>
            <a:pPr eaLnBrk="1" hangingPunct="1">
              <a:lnSpc>
                <a:spcPct val="90000"/>
              </a:lnSpc>
              <a:buFont typeface="Wingdings" pitchFamily="2" charset="2"/>
              <a:buNone/>
              <a:defRPr/>
            </a:pPr>
            <a:r>
              <a:rPr lang="en-US" sz="3600" b="1" smtClean="0">
                <a:latin typeface="Comic Sans MS" pitchFamily="66" charset="0"/>
              </a:rPr>
              <a:t>		- </a:t>
            </a:r>
            <a:r>
              <a:rPr lang="en-US" sz="3600" b="1" smtClean="0">
                <a:solidFill>
                  <a:srgbClr val="524BDF"/>
                </a:solidFill>
                <a:latin typeface="Comic Sans MS" pitchFamily="66" charset="0"/>
              </a:rPr>
              <a:t>Thymine (Only in DNA)</a:t>
            </a:r>
          </a:p>
          <a:p>
            <a:pPr eaLnBrk="1" hangingPunct="1">
              <a:lnSpc>
                <a:spcPct val="90000"/>
              </a:lnSpc>
              <a:buFont typeface="Wingdings" pitchFamily="2" charset="2"/>
              <a:buNone/>
              <a:defRPr/>
            </a:pPr>
            <a:r>
              <a:rPr lang="en-US" sz="3600" b="1" smtClean="0">
                <a:latin typeface="Comic Sans MS" pitchFamily="66" charset="0"/>
              </a:rPr>
              <a:t>		- Cytosine</a:t>
            </a:r>
          </a:p>
          <a:p>
            <a:pPr eaLnBrk="1" hangingPunct="1">
              <a:lnSpc>
                <a:spcPct val="90000"/>
              </a:lnSpc>
              <a:buFont typeface="Wingdings" pitchFamily="2" charset="2"/>
              <a:buNone/>
              <a:defRPr/>
            </a:pPr>
            <a:r>
              <a:rPr lang="en-US" sz="3600" b="1" smtClean="0">
                <a:latin typeface="Comic Sans MS" pitchFamily="66" charset="0"/>
              </a:rPr>
              <a:t>		- Guanine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35843" name="عنصر نائب لرقم الشريحة 5"/>
          <p:cNvSpPr>
            <a:spLocks noGrp="1"/>
          </p:cNvSpPr>
          <p:nvPr>
            <p:ph type="sldNum" sz="quarter" idx="12"/>
          </p:nvPr>
        </p:nvSpPr>
        <p:spPr>
          <a:noFill/>
        </p:spPr>
        <p:txBody>
          <a:bodyPr/>
          <a:lstStyle/>
          <a:p>
            <a:fld id="{471C6015-1A89-40E9-B255-A0DE186B9ADA}" type="slidenum">
              <a:rPr lang="en-CA" altLang="en-US">
                <a:latin typeface="Arial" charset="0"/>
              </a:rPr>
              <a:pPr/>
              <a:t>53</a:t>
            </a:fld>
            <a:endParaRPr lang="en-CA" altLang="en-US">
              <a:latin typeface="Arial" charset="0"/>
            </a:endParaRPr>
          </a:p>
        </p:txBody>
      </p:sp>
      <p:sp>
        <p:nvSpPr>
          <p:cNvPr id="35844" name="Rectangle 2"/>
          <p:cNvSpPr>
            <a:spLocks noGrp="1" noChangeArrowheads="1"/>
          </p:cNvSpPr>
          <p:nvPr>
            <p:ph type="title"/>
          </p:nvPr>
        </p:nvSpPr>
        <p:spPr/>
        <p:txBody>
          <a:bodyPr>
            <a:normAutofit fontScale="90000"/>
          </a:bodyPr>
          <a:lstStyle/>
          <a:p>
            <a:pPr eaLnBrk="1" hangingPunct="1"/>
            <a:r>
              <a:rPr lang="en-US" sz="3800" smtClean="0"/>
              <a:t>28.10 Base Pairing in DNA: The Watson–Crick Model</a:t>
            </a:r>
          </a:p>
        </p:txBody>
      </p:sp>
      <p:sp>
        <p:nvSpPr>
          <p:cNvPr id="35845" name="Rectangle 3"/>
          <p:cNvSpPr>
            <a:spLocks noGrp="1" noChangeArrowheads="1"/>
          </p:cNvSpPr>
          <p:nvPr>
            <p:ph type="body" idx="1"/>
          </p:nvPr>
        </p:nvSpPr>
        <p:spPr>
          <a:solidFill>
            <a:schemeClr val="accent3"/>
          </a:solidFill>
        </p:spPr>
        <p:txBody>
          <a:bodyPr>
            <a:normAutofit/>
          </a:bodyPr>
          <a:lstStyle/>
          <a:p>
            <a:pPr eaLnBrk="1" hangingPunct="1"/>
            <a:r>
              <a:rPr lang="en-US" sz="2800" dirty="0" smtClean="0"/>
              <a:t>In 1953 Watson and Crick noted that DNA consists of two polynucleotide strands, running in opposite directions and coiled around each other in a double helix</a:t>
            </a:r>
          </a:p>
          <a:p>
            <a:pPr eaLnBrk="1" hangingPunct="1"/>
            <a:r>
              <a:rPr lang="en-US" sz="2800" dirty="0" smtClean="0"/>
              <a:t>Strands are held together by hydrogen bonds between specific pairs of bases</a:t>
            </a:r>
          </a:p>
          <a:p>
            <a:pPr eaLnBrk="1" hangingPunct="1"/>
            <a:r>
              <a:rPr lang="en-US" sz="2800" dirty="0" smtClean="0"/>
              <a:t>Adenine (A) and thymine (T) form strong hydrogen bonds to each other but not to C or G</a:t>
            </a:r>
          </a:p>
          <a:p>
            <a:pPr eaLnBrk="1" hangingPunct="1"/>
            <a:r>
              <a:rPr lang="en-US" sz="2800" dirty="0" smtClean="0"/>
              <a:t>(G) and cytosine (C) form strong hydrogen bonds to each other but not to A or 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38915" name="عنصر نائب لرقم الشريحة 5"/>
          <p:cNvSpPr>
            <a:spLocks noGrp="1"/>
          </p:cNvSpPr>
          <p:nvPr>
            <p:ph type="sldNum" sz="quarter" idx="12"/>
          </p:nvPr>
        </p:nvSpPr>
        <p:spPr>
          <a:noFill/>
        </p:spPr>
        <p:txBody>
          <a:bodyPr/>
          <a:lstStyle/>
          <a:p>
            <a:fld id="{847C17F7-1C64-4821-B119-5EEC21FEE6DC}" type="slidenum">
              <a:rPr lang="en-CA" altLang="en-US">
                <a:latin typeface="Arial" charset="0"/>
              </a:rPr>
              <a:pPr/>
              <a:t>54</a:t>
            </a:fld>
            <a:endParaRPr lang="en-CA" altLang="en-US">
              <a:latin typeface="Arial" charset="0"/>
            </a:endParaRPr>
          </a:p>
        </p:txBody>
      </p:sp>
      <p:sp>
        <p:nvSpPr>
          <p:cNvPr id="38916" name="Rectangle 2"/>
          <p:cNvSpPr>
            <a:spLocks noGrp="1" noChangeArrowheads="1"/>
          </p:cNvSpPr>
          <p:nvPr>
            <p:ph type="title"/>
          </p:nvPr>
        </p:nvSpPr>
        <p:spPr/>
        <p:txBody>
          <a:bodyPr/>
          <a:lstStyle/>
          <a:p>
            <a:pPr eaLnBrk="1" hangingPunct="1"/>
            <a:r>
              <a:rPr lang="en-US" smtClean="0"/>
              <a:t>The Difference in the Strands</a:t>
            </a:r>
          </a:p>
        </p:txBody>
      </p:sp>
      <p:sp>
        <p:nvSpPr>
          <p:cNvPr id="38917" name="Rectangle 3"/>
          <p:cNvSpPr>
            <a:spLocks noGrp="1" noChangeArrowheads="1"/>
          </p:cNvSpPr>
          <p:nvPr>
            <p:ph type="body" idx="1"/>
          </p:nvPr>
        </p:nvSpPr>
        <p:spPr>
          <a:xfrm>
            <a:off x="914400" y="1295400"/>
            <a:ext cx="7239000" cy="4343400"/>
          </a:xfrm>
          <a:solidFill>
            <a:schemeClr val="accent3"/>
          </a:solidFill>
        </p:spPr>
        <p:txBody>
          <a:bodyPr>
            <a:normAutofit/>
          </a:bodyPr>
          <a:lstStyle/>
          <a:p>
            <a:pPr eaLnBrk="1" hangingPunct="1">
              <a:lnSpc>
                <a:spcPct val="90000"/>
              </a:lnSpc>
            </a:pPr>
            <a:r>
              <a:rPr lang="en-US" sz="3600" dirty="0" smtClean="0"/>
              <a:t>The strands of DNA are complementary because of H-bonding</a:t>
            </a:r>
          </a:p>
          <a:p>
            <a:pPr eaLnBrk="1" hangingPunct="1">
              <a:lnSpc>
                <a:spcPct val="90000"/>
              </a:lnSpc>
            </a:pPr>
            <a:r>
              <a:rPr lang="en-US" sz="3600" dirty="0" smtClean="0"/>
              <a:t>Whenever a G occurs in one strand, a C occurs opposite it in the other strand</a:t>
            </a:r>
          </a:p>
          <a:p>
            <a:pPr eaLnBrk="1" hangingPunct="1">
              <a:lnSpc>
                <a:spcPct val="90000"/>
              </a:lnSpc>
            </a:pPr>
            <a:r>
              <a:rPr lang="en-US" sz="3600" dirty="0" smtClean="0"/>
              <a:t>When an A occurs in one strand, a T occurs in the other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图片9"/>
          <p:cNvPicPr>
            <a:picLocks noChangeAspect="1" noChangeArrowheads="1"/>
          </p:cNvPicPr>
          <p:nvPr/>
        </p:nvPicPr>
        <p:blipFill>
          <a:blip r:embed="rId2" cstate="print"/>
          <a:srcRect/>
          <a:stretch>
            <a:fillRect/>
          </a:stretch>
        </p:blipFill>
        <p:spPr bwMode="auto">
          <a:xfrm>
            <a:off x="1979613" y="188913"/>
            <a:ext cx="5411787" cy="6408737"/>
          </a:xfrm>
          <a:prstGeom prst="rect">
            <a:avLst/>
          </a:prstGeom>
          <a:solidFill>
            <a:schemeClr val="accent3">
              <a:lumMod val="60000"/>
              <a:lumOff val="40000"/>
            </a:schemeClr>
          </a:solid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381000"/>
          </a:xfrm>
        </p:spPr>
        <p:txBody>
          <a:bodyPr>
            <a:normAutofit fontScale="90000"/>
          </a:bodyPr>
          <a:lstStyle/>
          <a:p>
            <a:pPr eaLnBrk="1" hangingPunct="1"/>
            <a:r>
              <a:rPr lang="en-US" sz="2800" smtClean="0"/>
              <a:t>Primary Structure of Nucleic Acids</a:t>
            </a:r>
          </a:p>
        </p:txBody>
      </p:sp>
      <p:sp>
        <p:nvSpPr>
          <p:cNvPr id="9219" name="Rectangle 3"/>
          <p:cNvSpPr>
            <a:spLocks noGrp="1" noChangeArrowheads="1"/>
          </p:cNvSpPr>
          <p:nvPr>
            <p:ph type="body" idx="1"/>
          </p:nvPr>
        </p:nvSpPr>
        <p:spPr>
          <a:xfrm>
            <a:off x="152400" y="533400"/>
            <a:ext cx="8991600" cy="1905000"/>
          </a:xfrm>
        </p:spPr>
        <p:txBody>
          <a:bodyPr/>
          <a:lstStyle/>
          <a:p>
            <a:pPr eaLnBrk="1" hangingPunct="1">
              <a:lnSpc>
                <a:spcPct val="90000"/>
              </a:lnSpc>
              <a:spcBef>
                <a:spcPct val="15000"/>
              </a:spcBef>
            </a:pPr>
            <a:r>
              <a:rPr lang="en-US" sz="2400" smtClean="0"/>
              <a:t>The </a:t>
            </a:r>
            <a:r>
              <a:rPr lang="en-US" sz="2400" b="1" smtClean="0"/>
              <a:t>primary structure</a:t>
            </a:r>
            <a:r>
              <a:rPr lang="en-US" sz="2400" smtClean="0"/>
              <a:t> of a nucleic acid is the nucleotide sequence</a:t>
            </a:r>
          </a:p>
          <a:p>
            <a:pPr eaLnBrk="1" hangingPunct="1">
              <a:lnSpc>
                <a:spcPct val="90000"/>
              </a:lnSpc>
              <a:spcBef>
                <a:spcPct val="15000"/>
              </a:spcBef>
            </a:pPr>
            <a:r>
              <a:rPr lang="en-US" sz="2400" smtClean="0"/>
              <a:t>The nucleotides in nucleic acids are joined by phosphodiester bonds</a:t>
            </a:r>
          </a:p>
          <a:p>
            <a:pPr eaLnBrk="1" hangingPunct="1">
              <a:lnSpc>
                <a:spcPct val="90000"/>
              </a:lnSpc>
              <a:spcBef>
                <a:spcPct val="15000"/>
              </a:spcBef>
            </a:pPr>
            <a:r>
              <a:rPr lang="en-US" sz="2400" smtClean="0"/>
              <a:t>The 3’-OH group of the sugar in one nucleotide forms an ester bond to the phosphate group on the 5’-carbon of the sugar of the next nucleotide</a:t>
            </a:r>
          </a:p>
        </p:txBody>
      </p:sp>
      <p:pic>
        <p:nvPicPr>
          <p:cNvPr id="10244" name="Picture 4"/>
          <p:cNvPicPr>
            <a:picLocks noChangeAspect="1" noChangeArrowheads="1"/>
          </p:cNvPicPr>
          <p:nvPr/>
        </p:nvPicPr>
        <p:blipFill>
          <a:blip r:embed="rId3" cstate="print"/>
          <a:srcRect b="5373"/>
          <a:stretch>
            <a:fillRect/>
          </a:stretch>
        </p:blipFill>
        <p:spPr bwMode="auto">
          <a:xfrm>
            <a:off x="654050" y="2568575"/>
            <a:ext cx="7880350" cy="4289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ox(out)">
                                      <p:cBhvr>
                                        <p:cTn id="7" dur="500"/>
                                        <p:tgtEl>
                                          <p:spTgt spid="921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box(out)">
                                      <p:cBhvr>
                                        <p:cTn id="12" dur="500"/>
                                        <p:tgtEl>
                                          <p:spTgt spid="921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box(out)">
                                      <p:cBhvr>
                                        <p:cTn id="17" dur="500"/>
                                        <p:tgtEl>
                                          <p:spTgt spid="9219">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عنصر نائب للتذييل 3"/>
          <p:cNvSpPr>
            <a:spLocks noGrp="1"/>
          </p:cNvSpPr>
          <p:nvPr>
            <p:ph type="ftr" sz="quarter" idx="11"/>
          </p:nvPr>
        </p:nvSpPr>
        <p:spPr>
          <a:noFill/>
        </p:spPr>
        <p:txBody>
          <a:bodyPr/>
          <a:lstStyle/>
          <a:p>
            <a:r>
              <a:rPr lang="en-CA" altLang="en-US" dirty="0" smtClean="0">
                <a:latin typeface="Arial" charset="0"/>
              </a:rPr>
              <a:t> </a:t>
            </a:r>
            <a:endParaRPr lang="en-CA" altLang="en-US" dirty="0">
              <a:latin typeface="Arial" charset="0"/>
            </a:endParaRPr>
          </a:p>
        </p:txBody>
      </p:sp>
      <p:sp>
        <p:nvSpPr>
          <p:cNvPr id="32771" name="عنصر نائب لرقم الشريحة 4"/>
          <p:cNvSpPr>
            <a:spLocks noGrp="1"/>
          </p:cNvSpPr>
          <p:nvPr>
            <p:ph type="sldNum" sz="quarter" idx="12"/>
          </p:nvPr>
        </p:nvSpPr>
        <p:spPr>
          <a:noFill/>
        </p:spPr>
        <p:txBody>
          <a:bodyPr/>
          <a:lstStyle/>
          <a:p>
            <a:fld id="{4F4599F8-6CBC-4A24-B1AB-89C321CE09DF}" type="slidenum">
              <a:rPr lang="en-CA" altLang="en-US">
                <a:latin typeface="Arial" charset="0"/>
              </a:rPr>
              <a:pPr/>
              <a:t>57</a:t>
            </a:fld>
            <a:endParaRPr lang="en-CA" altLang="en-US">
              <a:latin typeface="Arial" charset="0"/>
            </a:endParaRPr>
          </a:p>
        </p:txBody>
      </p:sp>
      <p:sp>
        <p:nvSpPr>
          <p:cNvPr id="32772" name="Rectangle 2"/>
          <p:cNvSpPr>
            <a:spLocks noGrp="1" noChangeArrowheads="1"/>
          </p:cNvSpPr>
          <p:nvPr>
            <p:ph type="title"/>
          </p:nvPr>
        </p:nvSpPr>
        <p:spPr/>
        <p:txBody>
          <a:bodyPr/>
          <a:lstStyle/>
          <a:p>
            <a:pPr eaLnBrk="1" hangingPunct="1"/>
            <a:r>
              <a:rPr lang="en-US" smtClean="0"/>
              <a:t>Generalized Structure of DNA</a:t>
            </a:r>
          </a:p>
        </p:txBody>
      </p:sp>
      <p:pic>
        <p:nvPicPr>
          <p:cNvPr id="32773" name="Picture 4"/>
          <p:cNvPicPr>
            <a:picLocks noChangeAspect="1" noChangeArrowheads="1"/>
          </p:cNvPicPr>
          <p:nvPr/>
        </p:nvPicPr>
        <p:blipFill>
          <a:blip r:embed="rId2" cstate="print"/>
          <a:srcRect/>
          <a:stretch>
            <a:fillRect/>
          </a:stretch>
        </p:blipFill>
        <p:spPr bwMode="auto">
          <a:xfrm>
            <a:off x="685801" y="1143000"/>
            <a:ext cx="7976254" cy="55587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Reading Primary Structure</a:t>
            </a:r>
          </a:p>
        </p:txBody>
      </p:sp>
      <p:sp>
        <p:nvSpPr>
          <p:cNvPr id="10243" name="Rectangle 3"/>
          <p:cNvSpPr>
            <a:spLocks noGrp="1" noChangeArrowheads="1"/>
          </p:cNvSpPr>
          <p:nvPr>
            <p:ph type="body" idx="1"/>
          </p:nvPr>
        </p:nvSpPr>
        <p:spPr>
          <a:xfrm>
            <a:off x="304800" y="990600"/>
            <a:ext cx="5029200" cy="4648200"/>
          </a:xfrm>
        </p:spPr>
        <p:txBody>
          <a:bodyPr/>
          <a:lstStyle/>
          <a:p>
            <a:pPr eaLnBrk="1" hangingPunct="1">
              <a:lnSpc>
                <a:spcPct val="120000"/>
              </a:lnSpc>
              <a:spcBef>
                <a:spcPct val="5000"/>
              </a:spcBef>
            </a:pPr>
            <a:r>
              <a:rPr lang="en-US" sz="2400" smtClean="0"/>
              <a:t>A </a:t>
            </a:r>
            <a:r>
              <a:rPr lang="en-US" sz="2400" smtClean="0">
                <a:solidFill>
                  <a:schemeClr val="tx2"/>
                </a:solidFill>
              </a:rPr>
              <a:t>nucleic acid polymer</a:t>
            </a:r>
            <a:r>
              <a:rPr lang="en-US" sz="2400" smtClean="0"/>
              <a:t> has a free 5’-phosphate group at one end and a free 3’-OH group at the other end</a:t>
            </a:r>
          </a:p>
          <a:p>
            <a:pPr eaLnBrk="1" hangingPunct="1">
              <a:lnSpc>
                <a:spcPct val="120000"/>
              </a:lnSpc>
              <a:spcBef>
                <a:spcPct val="5000"/>
              </a:spcBef>
            </a:pPr>
            <a:r>
              <a:rPr lang="en-US" sz="2400" smtClean="0"/>
              <a:t>The sequence is read from the free 5’-end using the letters of the bases</a:t>
            </a:r>
          </a:p>
          <a:p>
            <a:pPr eaLnBrk="1" hangingPunct="1">
              <a:lnSpc>
                <a:spcPct val="120000"/>
              </a:lnSpc>
              <a:spcBef>
                <a:spcPct val="5000"/>
              </a:spcBef>
            </a:pPr>
            <a:r>
              <a:rPr lang="en-US" sz="2400" smtClean="0"/>
              <a:t>This example reads </a:t>
            </a:r>
          </a:p>
          <a:p>
            <a:pPr eaLnBrk="1" hangingPunct="1">
              <a:lnSpc>
                <a:spcPct val="120000"/>
              </a:lnSpc>
              <a:spcBef>
                <a:spcPct val="5000"/>
              </a:spcBef>
              <a:buFontTx/>
              <a:buNone/>
            </a:pPr>
            <a:r>
              <a:rPr lang="en-US" sz="2400" smtClean="0"/>
              <a:t>    5’</a:t>
            </a:r>
            <a:r>
              <a:rPr lang="en-US" sz="2400" smtClean="0">
                <a:cs typeface="Times New Roman" pitchFamily="18" charset="0"/>
              </a:rPr>
              <a:t>—</a:t>
            </a:r>
            <a:r>
              <a:rPr lang="en-US" sz="2400" smtClean="0"/>
              <a:t>A</a:t>
            </a:r>
            <a:r>
              <a:rPr lang="en-US" sz="2400" smtClean="0">
                <a:cs typeface="Times New Roman" pitchFamily="18" charset="0"/>
              </a:rPr>
              <a:t>—</a:t>
            </a:r>
            <a:r>
              <a:rPr lang="en-US" sz="2400" smtClean="0"/>
              <a:t>C</a:t>
            </a:r>
            <a:r>
              <a:rPr lang="en-US" sz="2400" smtClean="0">
                <a:cs typeface="Times New Roman" pitchFamily="18" charset="0"/>
              </a:rPr>
              <a:t>—</a:t>
            </a:r>
            <a:r>
              <a:rPr lang="en-US" sz="2400" smtClean="0"/>
              <a:t>G</a:t>
            </a:r>
            <a:r>
              <a:rPr lang="en-US" sz="2400" smtClean="0">
                <a:cs typeface="Times New Roman" pitchFamily="18" charset="0"/>
              </a:rPr>
              <a:t>—</a:t>
            </a:r>
            <a:r>
              <a:rPr lang="en-US" sz="2400" smtClean="0"/>
              <a:t>T</a:t>
            </a:r>
            <a:r>
              <a:rPr lang="en-US" sz="2400" smtClean="0">
                <a:cs typeface="Times New Roman" pitchFamily="18" charset="0"/>
              </a:rPr>
              <a:t>—</a:t>
            </a:r>
            <a:r>
              <a:rPr lang="en-US" sz="2400" smtClean="0"/>
              <a:t>3’</a:t>
            </a:r>
          </a:p>
        </p:txBody>
      </p:sp>
      <p:pic>
        <p:nvPicPr>
          <p:cNvPr id="11268" name="Picture 4"/>
          <p:cNvPicPr>
            <a:picLocks noChangeAspect="1" noChangeArrowheads="1"/>
          </p:cNvPicPr>
          <p:nvPr/>
        </p:nvPicPr>
        <p:blipFill>
          <a:blip r:embed="rId2" cstate="print"/>
          <a:srcRect l="26326" r="26326" b="4921"/>
          <a:stretch>
            <a:fillRect/>
          </a:stretch>
        </p:blipFill>
        <p:spPr bwMode="auto">
          <a:xfrm>
            <a:off x="5624513" y="1022350"/>
            <a:ext cx="3290887" cy="530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left)">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wipe(left)">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wipe(left)">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wipe(left)">
                                      <p:cBhvr>
                                        <p:cTn id="22"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52400"/>
            <a:ext cx="7772400" cy="381000"/>
          </a:xfrm>
        </p:spPr>
        <p:txBody>
          <a:bodyPr>
            <a:normAutofit fontScale="90000"/>
          </a:bodyPr>
          <a:lstStyle/>
          <a:p>
            <a:pPr eaLnBrk="1" hangingPunct="1"/>
            <a:r>
              <a:rPr lang="en-US" sz="2800" smtClean="0"/>
              <a:t>Example of DNA Primary Structure</a:t>
            </a:r>
          </a:p>
        </p:txBody>
      </p:sp>
      <p:sp>
        <p:nvSpPr>
          <p:cNvPr id="12291" name="Rectangle 3"/>
          <p:cNvSpPr>
            <a:spLocks noGrp="1" noChangeArrowheads="1"/>
          </p:cNvSpPr>
          <p:nvPr>
            <p:ph type="body" idx="1"/>
          </p:nvPr>
        </p:nvSpPr>
        <p:spPr>
          <a:xfrm>
            <a:off x="685800" y="533400"/>
            <a:ext cx="7772400" cy="838200"/>
          </a:xfrm>
        </p:spPr>
        <p:txBody>
          <a:bodyPr/>
          <a:lstStyle/>
          <a:p>
            <a:pPr eaLnBrk="1" hangingPunct="1"/>
            <a:r>
              <a:rPr lang="en-US" sz="2400" smtClean="0"/>
              <a:t>In DNA, A, C, G, and T are linked by 3’-5’ ester bonds between deoxyribose and phosphate</a:t>
            </a:r>
          </a:p>
        </p:txBody>
      </p:sp>
      <p:pic>
        <p:nvPicPr>
          <p:cNvPr id="13316" name="Picture 4"/>
          <p:cNvPicPr>
            <a:picLocks noChangeAspect="1" noChangeArrowheads="1"/>
          </p:cNvPicPr>
          <p:nvPr/>
        </p:nvPicPr>
        <p:blipFill>
          <a:blip r:embed="rId2" cstate="print"/>
          <a:srcRect b="4921"/>
          <a:stretch>
            <a:fillRect/>
          </a:stretch>
        </p:blipFill>
        <p:spPr bwMode="auto">
          <a:xfrm>
            <a:off x="1103313" y="1479550"/>
            <a:ext cx="6935787" cy="530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4300" y="0"/>
            <a:ext cx="8936038" cy="1641475"/>
          </a:xfrm>
          <a:solidFill>
            <a:schemeClr val="tx1">
              <a:lumMod val="95000"/>
              <a:lumOff val="5000"/>
            </a:schemeClr>
          </a:solidFill>
        </p:spPr>
        <p:txBody>
          <a:bodyPr/>
          <a:lstStyle/>
          <a:p>
            <a:r>
              <a:rPr lang="en-US" altLang="en-US" sz="2800" dirty="0" smtClean="0">
                <a:solidFill>
                  <a:schemeClr val="bg1"/>
                </a:solidFill>
              </a:rPr>
              <a:t>The nucleus contains the cell’s DNA (genome)</a:t>
            </a:r>
            <a:br>
              <a:rPr lang="en-US" altLang="en-US" sz="2800" dirty="0" smtClean="0">
                <a:solidFill>
                  <a:schemeClr val="bg1"/>
                </a:solidFill>
              </a:rPr>
            </a:br>
            <a:r>
              <a:rPr lang="en-US" altLang="en-US" sz="2800" dirty="0" smtClean="0">
                <a:solidFill>
                  <a:schemeClr val="bg1"/>
                </a:solidFill>
              </a:rPr>
              <a:t>RNA is synthesized in the nucleus and exported </a:t>
            </a:r>
            <a:br>
              <a:rPr lang="en-US" altLang="en-US" sz="2800" dirty="0" smtClean="0">
                <a:solidFill>
                  <a:schemeClr val="bg1"/>
                </a:solidFill>
              </a:rPr>
            </a:br>
            <a:r>
              <a:rPr lang="en-US" altLang="en-US" sz="2800" dirty="0" smtClean="0">
                <a:solidFill>
                  <a:schemeClr val="bg1"/>
                </a:solidFill>
              </a:rPr>
              <a:t>to the cytoplasm</a:t>
            </a:r>
            <a:endParaRPr lang="en-US" altLang="en-US" sz="2800" dirty="0" smtClean="0"/>
          </a:p>
        </p:txBody>
      </p:sp>
      <p:pic>
        <p:nvPicPr>
          <p:cNvPr id="5123" name="Picture 3"/>
          <p:cNvPicPr>
            <a:picLocks noChangeAspect="1" noChangeArrowheads="1"/>
          </p:cNvPicPr>
          <p:nvPr/>
        </p:nvPicPr>
        <p:blipFill>
          <a:blip r:embed="rId3" cstate="print"/>
          <a:srcRect/>
          <a:stretch>
            <a:fillRect/>
          </a:stretch>
        </p:blipFill>
        <p:spPr bwMode="auto">
          <a:xfrm>
            <a:off x="260350" y="1182977"/>
            <a:ext cx="5302250" cy="5584536"/>
          </a:xfrm>
          <a:prstGeom prst="rect">
            <a:avLst/>
          </a:prstGeom>
          <a:noFill/>
          <a:ln w="9525">
            <a:noFill/>
            <a:miter lim="800000"/>
            <a:headEnd/>
            <a:tailEnd/>
          </a:ln>
        </p:spPr>
      </p:pic>
      <p:sp>
        <p:nvSpPr>
          <p:cNvPr id="5124" name="Text Box 4"/>
          <p:cNvSpPr txBox="1">
            <a:spLocks noChangeArrowheads="1"/>
          </p:cNvSpPr>
          <p:nvPr/>
        </p:nvSpPr>
        <p:spPr bwMode="auto">
          <a:xfrm>
            <a:off x="793750" y="1344613"/>
            <a:ext cx="1733550" cy="641350"/>
          </a:xfrm>
          <a:prstGeom prst="rect">
            <a:avLst/>
          </a:prstGeom>
          <a:noFill/>
          <a:ln w="9525">
            <a:noFill/>
            <a:miter lim="800000"/>
            <a:headEnd/>
            <a:tailEnd/>
          </a:ln>
        </p:spPr>
        <p:txBody>
          <a:bodyPr wrap="none">
            <a:spAutoFit/>
          </a:bodyPr>
          <a:lstStyle/>
          <a:p>
            <a:pPr eaLnBrk="1" hangingPunct="1"/>
            <a:r>
              <a:rPr lang="en-US" sz="3600" b="1">
                <a:solidFill>
                  <a:schemeClr val="bg1"/>
                </a:solidFill>
                <a:latin typeface="Times New Roman" pitchFamily="18" charset="0"/>
              </a:rPr>
              <a:t>Nucleus</a:t>
            </a:r>
          </a:p>
        </p:txBody>
      </p:sp>
      <p:sp>
        <p:nvSpPr>
          <p:cNvPr id="5125" name="Line 5"/>
          <p:cNvSpPr>
            <a:spLocks noChangeShapeType="1"/>
          </p:cNvSpPr>
          <p:nvPr/>
        </p:nvSpPr>
        <p:spPr bwMode="auto">
          <a:xfrm>
            <a:off x="2306638" y="2025650"/>
            <a:ext cx="498475" cy="1122363"/>
          </a:xfrm>
          <a:prstGeom prst="line">
            <a:avLst/>
          </a:prstGeom>
          <a:noFill/>
          <a:ln w="57150">
            <a:solidFill>
              <a:schemeClr val="bg1"/>
            </a:solidFill>
            <a:round/>
            <a:headEnd/>
            <a:tailEnd type="triangle" w="med" len="med"/>
          </a:ln>
        </p:spPr>
        <p:txBody>
          <a:bodyPr/>
          <a:lstStyle/>
          <a:p>
            <a:endParaRPr lang="en-US"/>
          </a:p>
        </p:txBody>
      </p:sp>
      <p:sp>
        <p:nvSpPr>
          <p:cNvPr id="5126" name="Text Box 6"/>
          <p:cNvSpPr txBox="1">
            <a:spLocks noChangeArrowheads="1"/>
          </p:cNvSpPr>
          <p:nvPr/>
        </p:nvSpPr>
        <p:spPr bwMode="auto">
          <a:xfrm>
            <a:off x="0" y="2171700"/>
            <a:ext cx="2292350" cy="641350"/>
          </a:xfrm>
          <a:prstGeom prst="rect">
            <a:avLst/>
          </a:prstGeom>
          <a:noFill/>
          <a:ln w="9525">
            <a:noFill/>
            <a:miter lim="800000"/>
            <a:headEnd/>
            <a:tailEnd/>
          </a:ln>
        </p:spPr>
        <p:txBody>
          <a:bodyPr wrap="none">
            <a:spAutoFit/>
          </a:bodyPr>
          <a:lstStyle/>
          <a:p>
            <a:pPr eaLnBrk="1" hangingPunct="1"/>
            <a:r>
              <a:rPr lang="en-US" sz="3600" b="1">
                <a:solidFill>
                  <a:schemeClr val="bg1"/>
                </a:solidFill>
                <a:latin typeface="Times New Roman" pitchFamily="18" charset="0"/>
              </a:rPr>
              <a:t>Cytoplasm</a:t>
            </a:r>
          </a:p>
        </p:txBody>
      </p:sp>
      <p:sp>
        <p:nvSpPr>
          <p:cNvPr id="5127" name="Line 7"/>
          <p:cNvSpPr>
            <a:spLocks noChangeShapeType="1"/>
          </p:cNvSpPr>
          <p:nvPr/>
        </p:nvSpPr>
        <p:spPr bwMode="auto">
          <a:xfrm>
            <a:off x="728663" y="2806700"/>
            <a:ext cx="331787" cy="2430463"/>
          </a:xfrm>
          <a:prstGeom prst="line">
            <a:avLst/>
          </a:prstGeom>
          <a:noFill/>
          <a:ln w="57150">
            <a:solidFill>
              <a:schemeClr val="bg1"/>
            </a:solidFill>
            <a:round/>
            <a:headEnd/>
            <a:tailEnd type="triangle" w="med" len="med"/>
          </a:ln>
        </p:spPr>
        <p:txBody>
          <a:bodyPr/>
          <a:lstStyle/>
          <a:p>
            <a:endParaRPr lang="en-US"/>
          </a:p>
        </p:txBody>
      </p:sp>
      <p:grpSp>
        <p:nvGrpSpPr>
          <p:cNvPr id="2" name="Group 1"/>
          <p:cNvGrpSpPr>
            <a:grpSpLocks/>
          </p:cNvGrpSpPr>
          <p:nvPr/>
        </p:nvGrpSpPr>
        <p:grpSpPr bwMode="auto">
          <a:xfrm>
            <a:off x="5746750" y="2233613"/>
            <a:ext cx="3022600" cy="3284537"/>
            <a:chOff x="5143499" y="1943100"/>
            <a:chExt cx="2752681" cy="3065318"/>
          </a:xfrm>
          <a:solidFill>
            <a:schemeClr val="bg1">
              <a:lumMod val="85000"/>
            </a:schemeClr>
          </a:solidFill>
        </p:grpSpPr>
        <p:sp>
          <p:nvSpPr>
            <p:cNvPr id="5129" name="Text Box 3"/>
            <p:cNvSpPr txBox="1">
              <a:spLocks noChangeArrowheads="1"/>
            </p:cNvSpPr>
            <p:nvPr/>
          </p:nvSpPr>
          <p:spPr bwMode="auto">
            <a:xfrm>
              <a:off x="6059363" y="2639888"/>
              <a:ext cx="677994" cy="364389"/>
            </a:xfrm>
            <a:prstGeom prst="rect">
              <a:avLst/>
            </a:prstGeom>
            <a:grpFill/>
            <a:ln w="9525">
              <a:noFill/>
              <a:miter lim="800000"/>
              <a:headEnd/>
              <a:tailEnd/>
            </a:ln>
          </p:spPr>
          <p:txBody>
            <a:bodyPr wrap="none">
              <a:spAutoFit/>
            </a:bodyPr>
            <a:lstStyle/>
            <a:p>
              <a:pPr eaLnBrk="1" hangingPunct="1"/>
              <a:r>
                <a:rPr lang="en-US">
                  <a:solidFill>
                    <a:schemeClr val="bg1"/>
                  </a:solidFill>
                  <a:latin typeface="Times New Roman" pitchFamily="18" charset="0"/>
                </a:rPr>
                <a:t>DNA</a:t>
              </a:r>
            </a:p>
          </p:txBody>
        </p:sp>
        <p:sp>
          <p:nvSpPr>
            <p:cNvPr id="5130" name="Text Box 4"/>
            <p:cNvSpPr txBox="1">
              <a:spLocks noChangeArrowheads="1"/>
            </p:cNvSpPr>
            <p:nvPr/>
          </p:nvSpPr>
          <p:spPr bwMode="auto">
            <a:xfrm>
              <a:off x="6059363" y="3611593"/>
              <a:ext cx="1593859" cy="364389"/>
            </a:xfrm>
            <a:prstGeom prst="rect">
              <a:avLst/>
            </a:prstGeom>
            <a:grpFill/>
            <a:ln w="9525">
              <a:noFill/>
              <a:miter lim="800000"/>
              <a:headEnd/>
              <a:tailEnd/>
            </a:ln>
          </p:spPr>
          <p:txBody>
            <a:bodyPr wrap="none">
              <a:spAutoFit/>
            </a:bodyPr>
            <a:lstStyle/>
            <a:p>
              <a:pPr eaLnBrk="1" hangingPunct="1"/>
              <a:r>
                <a:rPr lang="en-US">
                  <a:solidFill>
                    <a:schemeClr val="bg1"/>
                  </a:solidFill>
                  <a:latin typeface="Times New Roman" pitchFamily="18" charset="0"/>
                </a:rPr>
                <a:t>RNA (mRNA)</a:t>
              </a:r>
            </a:p>
          </p:txBody>
        </p:sp>
        <p:sp>
          <p:nvSpPr>
            <p:cNvPr id="5131" name="Text Box 5"/>
            <p:cNvSpPr txBox="1">
              <a:spLocks noChangeArrowheads="1"/>
            </p:cNvSpPr>
            <p:nvPr/>
          </p:nvSpPr>
          <p:spPr bwMode="auto">
            <a:xfrm>
              <a:off x="5998306" y="4644029"/>
              <a:ext cx="947666" cy="364389"/>
            </a:xfrm>
            <a:prstGeom prst="rect">
              <a:avLst/>
            </a:prstGeom>
            <a:grpFill/>
            <a:ln w="9525">
              <a:noFill/>
              <a:miter lim="800000"/>
              <a:headEnd/>
              <a:tailEnd/>
            </a:ln>
          </p:spPr>
          <p:txBody>
            <a:bodyPr wrap="none">
              <a:spAutoFit/>
            </a:bodyPr>
            <a:lstStyle/>
            <a:p>
              <a:pPr eaLnBrk="1" hangingPunct="1"/>
              <a:r>
                <a:rPr lang="en-US">
                  <a:solidFill>
                    <a:schemeClr val="bg1"/>
                  </a:solidFill>
                  <a:latin typeface="Times New Roman" pitchFamily="18" charset="0"/>
                </a:rPr>
                <a:t>Proteins</a:t>
              </a:r>
            </a:p>
          </p:txBody>
        </p:sp>
        <p:sp>
          <p:nvSpPr>
            <p:cNvPr id="5132" name="Line 6"/>
            <p:cNvSpPr>
              <a:spLocks noChangeShapeType="1"/>
            </p:cNvSpPr>
            <p:nvPr/>
          </p:nvSpPr>
          <p:spPr bwMode="auto">
            <a:xfrm>
              <a:off x="6364651" y="3004278"/>
              <a:ext cx="0" cy="607315"/>
            </a:xfrm>
            <a:prstGeom prst="line">
              <a:avLst/>
            </a:prstGeom>
            <a:grpFill/>
            <a:ln w="9525">
              <a:solidFill>
                <a:schemeClr val="bg1"/>
              </a:solidFill>
              <a:round/>
              <a:headEnd/>
              <a:tailEnd type="triangle" w="med" len="med"/>
            </a:ln>
          </p:spPr>
          <p:txBody>
            <a:bodyPr/>
            <a:lstStyle/>
            <a:p>
              <a:endParaRPr lang="en-US"/>
            </a:p>
          </p:txBody>
        </p:sp>
        <p:sp>
          <p:nvSpPr>
            <p:cNvPr id="5133" name="Line 7"/>
            <p:cNvSpPr>
              <a:spLocks noChangeShapeType="1"/>
            </p:cNvSpPr>
            <p:nvPr/>
          </p:nvSpPr>
          <p:spPr bwMode="auto">
            <a:xfrm>
              <a:off x="6364651" y="4036714"/>
              <a:ext cx="0" cy="668047"/>
            </a:xfrm>
            <a:prstGeom prst="line">
              <a:avLst/>
            </a:prstGeom>
            <a:grpFill/>
            <a:ln w="9525">
              <a:solidFill>
                <a:schemeClr val="bg1"/>
              </a:solidFill>
              <a:round/>
              <a:headEnd/>
              <a:tailEnd type="triangle" w="med" len="med"/>
            </a:ln>
          </p:spPr>
          <p:txBody>
            <a:bodyPr/>
            <a:lstStyle/>
            <a:p>
              <a:endParaRPr lang="en-US"/>
            </a:p>
          </p:txBody>
        </p:sp>
        <p:sp>
          <p:nvSpPr>
            <p:cNvPr id="5134" name="Line 8"/>
            <p:cNvSpPr>
              <a:spLocks noChangeShapeType="1"/>
            </p:cNvSpPr>
            <p:nvPr/>
          </p:nvSpPr>
          <p:spPr bwMode="auto">
            <a:xfrm flipV="1">
              <a:off x="6806045" y="2822081"/>
              <a:ext cx="535528" cy="4245"/>
            </a:xfrm>
            <a:prstGeom prst="line">
              <a:avLst/>
            </a:prstGeom>
            <a:grpFill/>
            <a:ln w="9525">
              <a:solidFill>
                <a:schemeClr val="bg1"/>
              </a:solidFill>
              <a:round/>
              <a:headEnd/>
              <a:tailEnd/>
            </a:ln>
          </p:spPr>
          <p:txBody>
            <a:bodyPr/>
            <a:lstStyle/>
            <a:p>
              <a:endParaRPr lang="en-US"/>
            </a:p>
          </p:txBody>
        </p:sp>
        <p:sp>
          <p:nvSpPr>
            <p:cNvPr id="5135" name="Line 9"/>
            <p:cNvSpPr>
              <a:spLocks noChangeShapeType="1"/>
            </p:cNvSpPr>
            <p:nvPr/>
          </p:nvSpPr>
          <p:spPr bwMode="auto">
            <a:xfrm flipV="1">
              <a:off x="7341573" y="2396962"/>
              <a:ext cx="0" cy="425121"/>
            </a:xfrm>
            <a:prstGeom prst="line">
              <a:avLst/>
            </a:prstGeom>
            <a:grpFill/>
            <a:ln w="9525">
              <a:solidFill>
                <a:schemeClr val="bg1"/>
              </a:solidFill>
              <a:round/>
              <a:headEnd/>
              <a:tailEnd/>
            </a:ln>
          </p:spPr>
          <p:txBody>
            <a:bodyPr/>
            <a:lstStyle/>
            <a:p>
              <a:endParaRPr lang="en-US"/>
            </a:p>
          </p:txBody>
        </p:sp>
        <p:sp>
          <p:nvSpPr>
            <p:cNvPr id="5136" name="Line 10"/>
            <p:cNvSpPr>
              <a:spLocks noChangeShapeType="1"/>
            </p:cNvSpPr>
            <p:nvPr/>
          </p:nvSpPr>
          <p:spPr bwMode="auto">
            <a:xfrm flipH="1">
              <a:off x="6364651" y="2396962"/>
              <a:ext cx="976922" cy="0"/>
            </a:xfrm>
            <a:prstGeom prst="line">
              <a:avLst/>
            </a:prstGeom>
            <a:grpFill/>
            <a:ln w="9525">
              <a:solidFill>
                <a:schemeClr val="bg1"/>
              </a:solidFill>
              <a:round/>
              <a:headEnd/>
              <a:tailEnd/>
            </a:ln>
          </p:spPr>
          <p:txBody>
            <a:bodyPr/>
            <a:lstStyle/>
            <a:p>
              <a:endParaRPr lang="en-US"/>
            </a:p>
          </p:txBody>
        </p:sp>
        <p:sp>
          <p:nvSpPr>
            <p:cNvPr id="5137" name="Line 11"/>
            <p:cNvSpPr>
              <a:spLocks noChangeShapeType="1"/>
            </p:cNvSpPr>
            <p:nvPr/>
          </p:nvSpPr>
          <p:spPr bwMode="auto">
            <a:xfrm>
              <a:off x="6364651" y="2396962"/>
              <a:ext cx="0" cy="242926"/>
            </a:xfrm>
            <a:prstGeom prst="line">
              <a:avLst/>
            </a:prstGeom>
            <a:grpFill/>
            <a:ln w="9525">
              <a:solidFill>
                <a:schemeClr val="bg1"/>
              </a:solidFill>
              <a:round/>
              <a:headEnd/>
              <a:tailEnd type="triangle" w="med" len="med"/>
            </a:ln>
          </p:spPr>
          <p:txBody>
            <a:bodyPr/>
            <a:lstStyle/>
            <a:p>
              <a:endParaRPr lang="en-US"/>
            </a:p>
          </p:txBody>
        </p:sp>
        <p:sp>
          <p:nvSpPr>
            <p:cNvPr id="5138" name="Line 12"/>
            <p:cNvSpPr>
              <a:spLocks noChangeShapeType="1"/>
            </p:cNvSpPr>
            <p:nvPr/>
          </p:nvSpPr>
          <p:spPr bwMode="auto">
            <a:xfrm flipH="1">
              <a:off x="5143499" y="4826223"/>
              <a:ext cx="793749" cy="0"/>
            </a:xfrm>
            <a:prstGeom prst="line">
              <a:avLst/>
            </a:prstGeom>
            <a:grpFill/>
            <a:ln w="9525">
              <a:solidFill>
                <a:schemeClr val="bg1"/>
              </a:solidFill>
              <a:round/>
              <a:headEnd/>
              <a:tailEnd/>
            </a:ln>
          </p:spPr>
          <p:txBody>
            <a:bodyPr/>
            <a:lstStyle/>
            <a:p>
              <a:endParaRPr lang="en-US"/>
            </a:p>
          </p:txBody>
        </p:sp>
        <p:sp>
          <p:nvSpPr>
            <p:cNvPr id="5139" name="Line 13"/>
            <p:cNvSpPr>
              <a:spLocks noChangeShapeType="1"/>
            </p:cNvSpPr>
            <p:nvPr/>
          </p:nvSpPr>
          <p:spPr bwMode="auto">
            <a:xfrm flipV="1">
              <a:off x="5143499" y="2822083"/>
              <a:ext cx="0" cy="2004140"/>
            </a:xfrm>
            <a:prstGeom prst="line">
              <a:avLst/>
            </a:prstGeom>
            <a:grpFill/>
            <a:ln w="9525">
              <a:solidFill>
                <a:schemeClr val="bg1"/>
              </a:solidFill>
              <a:round/>
              <a:headEnd/>
              <a:tailEnd/>
            </a:ln>
          </p:spPr>
          <p:txBody>
            <a:bodyPr/>
            <a:lstStyle/>
            <a:p>
              <a:endParaRPr lang="en-US"/>
            </a:p>
          </p:txBody>
        </p:sp>
        <p:sp>
          <p:nvSpPr>
            <p:cNvPr id="5140" name="Line 14"/>
            <p:cNvSpPr>
              <a:spLocks noChangeShapeType="1"/>
            </p:cNvSpPr>
            <p:nvPr/>
          </p:nvSpPr>
          <p:spPr bwMode="auto">
            <a:xfrm>
              <a:off x="5143499" y="2822083"/>
              <a:ext cx="915864" cy="0"/>
            </a:xfrm>
            <a:prstGeom prst="line">
              <a:avLst/>
            </a:prstGeom>
            <a:grpFill/>
            <a:ln w="9525">
              <a:solidFill>
                <a:schemeClr val="bg1"/>
              </a:solidFill>
              <a:round/>
              <a:headEnd/>
              <a:tailEnd type="triangle" w="med" len="med"/>
            </a:ln>
          </p:spPr>
          <p:txBody>
            <a:bodyPr/>
            <a:lstStyle/>
            <a:p>
              <a:endParaRPr lang="en-US"/>
            </a:p>
          </p:txBody>
        </p:sp>
        <p:sp>
          <p:nvSpPr>
            <p:cNvPr id="5141" name="Line 15"/>
            <p:cNvSpPr>
              <a:spLocks noChangeShapeType="1"/>
            </p:cNvSpPr>
            <p:nvPr/>
          </p:nvSpPr>
          <p:spPr bwMode="auto">
            <a:xfrm>
              <a:off x="5143499" y="3793787"/>
              <a:ext cx="915864" cy="0"/>
            </a:xfrm>
            <a:prstGeom prst="line">
              <a:avLst/>
            </a:prstGeom>
            <a:grpFill/>
            <a:ln w="9525">
              <a:solidFill>
                <a:schemeClr val="bg1"/>
              </a:solidFill>
              <a:round/>
              <a:headEnd/>
              <a:tailEnd type="triangle" w="med" len="med"/>
            </a:ln>
          </p:spPr>
          <p:txBody>
            <a:bodyPr/>
            <a:lstStyle/>
            <a:p>
              <a:endParaRPr lang="en-US"/>
            </a:p>
          </p:txBody>
        </p:sp>
        <p:sp>
          <p:nvSpPr>
            <p:cNvPr id="5142" name="Text Box 16"/>
            <p:cNvSpPr txBox="1">
              <a:spLocks noChangeArrowheads="1"/>
            </p:cNvSpPr>
            <p:nvPr/>
          </p:nvSpPr>
          <p:spPr bwMode="auto">
            <a:xfrm>
              <a:off x="6305392" y="1943100"/>
              <a:ext cx="1217337" cy="364389"/>
            </a:xfrm>
            <a:prstGeom prst="rect">
              <a:avLst/>
            </a:prstGeom>
            <a:grpFill/>
            <a:ln w="9525">
              <a:noFill/>
              <a:miter lim="800000"/>
              <a:headEnd/>
              <a:tailEnd/>
            </a:ln>
          </p:spPr>
          <p:txBody>
            <a:bodyPr wrap="none">
              <a:spAutoFit/>
            </a:bodyPr>
            <a:lstStyle/>
            <a:p>
              <a:pPr eaLnBrk="1" hangingPunct="1"/>
              <a:r>
                <a:rPr lang="en-US" i="1" dirty="0">
                  <a:solidFill>
                    <a:schemeClr val="bg1"/>
                  </a:solidFill>
                  <a:latin typeface="Times New Roman" pitchFamily="18" charset="0"/>
                </a:rPr>
                <a:t>replication</a:t>
              </a:r>
            </a:p>
          </p:txBody>
        </p:sp>
        <p:sp>
          <p:nvSpPr>
            <p:cNvPr id="5143" name="Text Box 17"/>
            <p:cNvSpPr txBox="1">
              <a:spLocks noChangeArrowheads="1"/>
            </p:cNvSpPr>
            <p:nvPr/>
          </p:nvSpPr>
          <p:spPr bwMode="auto">
            <a:xfrm>
              <a:off x="6474046" y="3037174"/>
              <a:ext cx="1422134" cy="364389"/>
            </a:xfrm>
            <a:prstGeom prst="rect">
              <a:avLst/>
            </a:prstGeom>
            <a:grpFill/>
            <a:ln w="9525">
              <a:noFill/>
              <a:miter lim="800000"/>
              <a:headEnd/>
              <a:tailEnd/>
            </a:ln>
          </p:spPr>
          <p:txBody>
            <a:bodyPr wrap="none">
              <a:spAutoFit/>
            </a:bodyPr>
            <a:lstStyle/>
            <a:p>
              <a:pPr eaLnBrk="1" hangingPunct="1"/>
              <a:r>
                <a:rPr lang="en-US" i="1" dirty="0">
                  <a:solidFill>
                    <a:schemeClr val="bg1"/>
                  </a:solidFill>
                  <a:latin typeface="Times New Roman" pitchFamily="18" charset="0"/>
                </a:rPr>
                <a:t>transcription</a:t>
              </a:r>
            </a:p>
          </p:txBody>
        </p:sp>
        <p:sp>
          <p:nvSpPr>
            <p:cNvPr id="5144" name="Text Box 18"/>
            <p:cNvSpPr txBox="1">
              <a:spLocks noChangeArrowheads="1"/>
            </p:cNvSpPr>
            <p:nvPr/>
          </p:nvSpPr>
          <p:spPr bwMode="auto">
            <a:xfrm>
              <a:off x="6535104" y="4130341"/>
              <a:ext cx="1218608" cy="364389"/>
            </a:xfrm>
            <a:prstGeom prst="rect">
              <a:avLst/>
            </a:prstGeom>
            <a:grpFill/>
            <a:ln w="9525">
              <a:noFill/>
              <a:miter lim="800000"/>
              <a:headEnd/>
              <a:tailEnd/>
            </a:ln>
          </p:spPr>
          <p:txBody>
            <a:bodyPr wrap="none">
              <a:spAutoFit/>
            </a:bodyPr>
            <a:lstStyle/>
            <a:p>
              <a:pPr eaLnBrk="1" hangingPunct="1"/>
              <a:r>
                <a:rPr lang="en-US" i="1">
                  <a:solidFill>
                    <a:schemeClr val="bg1"/>
                  </a:solidFill>
                  <a:latin typeface="Times New Roman" pitchFamily="18" charset="0"/>
                </a:rPr>
                <a:t>translation</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9"/>
          <p:cNvSpPr txBox="1">
            <a:spLocks noChangeArrowheads="1"/>
          </p:cNvSpPr>
          <p:nvPr/>
        </p:nvSpPr>
        <p:spPr bwMode="auto">
          <a:xfrm>
            <a:off x="2058988" y="149225"/>
            <a:ext cx="5087937" cy="1128713"/>
          </a:xfrm>
          <a:prstGeom prst="rect">
            <a:avLst/>
          </a:prstGeom>
          <a:noFill/>
          <a:ln w="9525">
            <a:noFill/>
            <a:miter lim="800000"/>
            <a:headEnd/>
            <a:tailEnd/>
          </a:ln>
        </p:spPr>
        <p:txBody>
          <a:bodyPr wrap="none">
            <a:spAutoFit/>
          </a:bodyPr>
          <a:lstStyle/>
          <a:p>
            <a:pPr algn="ctr" rtl="0" eaLnBrk="0" hangingPunct="0"/>
            <a:r>
              <a:rPr lang="en-US" sz="3600" b="1" dirty="0">
                <a:solidFill>
                  <a:srgbClr val="000000"/>
                </a:solidFill>
                <a:latin typeface="Arial" charset="0"/>
              </a:rPr>
              <a:t>Nucleic Acid Structure</a:t>
            </a:r>
          </a:p>
          <a:p>
            <a:pPr algn="ctr" rtl="0" eaLnBrk="0" hangingPunct="0"/>
            <a:r>
              <a:rPr lang="en-US" sz="3200" b="1" dirty="0">
                <a:solidFill>
                  <a:srgbClr val="000000"/>
                </a:solidFill>
                <a:latin typeface="Arial" charset="0"/>
              </a:rPr>
              <a:t>Polymerization</a:t>
            </a:r>
            <a:r>
              <a:rPr lang="en-US" sz="2000" dirty="0">
                <a:solidFill>
                  <a:srgbClr val="000000"/>
                </a:solidFill>
                <a:latin typeface="Arial" charset="0"/>
              </a:rPr>
              <a:t> </a:t>
            </a:r>
          </a:p>
        </p:txBody>
      </p:sp>
      <p:pic>
        <p:nvPicPr>
          <p:cNvPr id="15390" name="Picture 30"/>
          <p:cNvPicPr>
            <a:picLocks noChangeAspect="1" noChangeArrowheads="1"/>
          </p:cNvPicPr>
          <p:nvPr/>
        </p:nvPicPr>
        <p:blipFill>
          <a:blip r:embed="rId2" cstate="print"/>
          <a:srcRect/>
          <a:stretch>
            <a:fillRect/>
          </a:stretch>
        </p:blipFill>
        <p:spPr bwMode="auto">
          <a:xfrm>
            <a:off x="3200400" y="1301750"/>
            <a:ext cx="3124200" cy="5327650"/>
          </a:xfrm>
          <a:prstGeom prst="rect">
            <a:avLst/>
          </a:prstGeom>
          <a:noFill/>
          <a:ln w="9525">
            <a:noFill/>
            <a:miter lim="800000"/>
            <a:headEnd/>
            <a:tailEnd/>
          </a:ln>
        </p:spPr>
      </p:pic>
      <p:grpSp>
        <p:nvGrpSpPr>
          <p:cNvPr id="2" name="Group 41"/>
          <p:cNvGrpSpPr>
            <a:grpSpLocks/>
          </p:cNvGrpSpPr>
          <p:nvPr/>
        </p:nvGrpSpPr>
        <p:grpSpPr bwMode="auto">
          <a:xfrm>
            <a:off x="4673600" y="1727200"/>
            <a:ext cx="3783013" cy="1193800"/>
            <a:chOff x="2704" y="816"/>
            <a:chExt cx="2383" cy="616"/>
          </a:xfrm>
        </p:grpSpPr>
        <p:sp>
          <p:nvSpPr>
            <p:cNvPr id="24586" name="Line 34"/>
            <p:cNvSpPr>
              <a:spLocks noChangeShapeType="1"/>
            </p:cNvSpPr>
            <p:nvPr/>
          </p:nvSpPr>
          <p:spPr bwMode="auto">
            <a:xfrm>
              <a:off x="3872" y="816"/>
              <a:ext cx="8" cy="616"/>
            </a:xfrm>
            <a:prstGeom prst="line">
              <a:avLst/>
            </a:prstGeom>
            <a:noFill/>
            <a:ln w="38100">
              <a:solidFill>
                <a:srgbClr val="FEAD01"/>
              </a:solidFill>
              <a:round/>
              <a:headEnd/>
              <a:tailEnd/>
            </a:ln>
          </p:spPr>
          <p:txBody>
            <a:bodyPr wrap="none" anchor="ctr"/>
            <a:lstStyle/>
            <a:p>
              <a:endParaRPr lang="en-US"/>
            </a:p>
          </p:txBody>
        </p:sp>
        <p:sp>
          <p:nvSpPr>
            <p:cNvPr id="24587" name="Line 35"/>
            <p:cNvSpPr>
              <a:spLocks noChangeShapeType="1"/>
            </p:cNvSpPr>
            <p:nvPr/>
          </p:nvSpPr>
          <p:spPr bwMode="auto">
            <a:xfrm>
              <a:off x="2704" y="824"/>
              <a:ext cx="1168" cy="0"/>
            </a:xfrm>
            <a:prstGeom prst="line">
              <a:avLst/>
            </a:prstGeom>
            <a:noFill/>
            <a:ln w="38100">
              <a:solidFill>
                <a:srgbClr val="FEAD01"/>
              </a:solidFill>
              <a:round/>
              <a:headEnd/>
              <a:tailEnd/>
            </a:ln>
          </p:spPr>
          <p:txBody>
            <a:bodyPr wrap="none" anchor="ctr"/>
            <a:lstStyle/>
            <a:p>
              <a:endParaRPr lang="en-US"/>
            </a:p>
          </p:txBody>
        </p:sp>
        <p:sp>
          <p:nvSpPr>
            <p:cNvPr id="24588" name="Line 36"/>
            <p:cNvSpPr>
              <a:spLocks noChangeShapeType="1"/>
            </p:cNvSpPr>
            <p:nvPr/>
          </p:nvSpPr>
          <p:spPr bwMode="auto">
            <a:xfrm>
              <a:off x="2792" y="1424"/>
              <a:ext cx="1080" cy="0"/>
            </a:xfrm>
            <a:prstGeom prst="line">
              <a:avLst/>
            </a:prstGeom>
            <a:noFill/>
            <a:ln w="38100">
              <a:solidFill>
                <a:srgbClr val="FEAD01"/>
              </a:solidFill>
              <a:round/>
              <a:headEnd/>
              <a:tailEnd/>
            </a:ln>
          </p:spPr>
          <p:txBody>
            <a:bodyPr wrap="none" anchor="ctr"/>
            <a:lstStyle/>
            <a:p>
              <a:endParaRPr lang="en-US"/>
            </a:p>
          </p:txBody>
        </p:sp>
        <p:sp>
          <p:nvSpPr>
            <p:cNvPr id="24589" name="Text Box 38"/>
            <p:cNvSpPr txBox="1">
              <a:spLocks noChangeArrowheads="1"/>
            </p:cNvSpPr>
            <p:nvPr/>
          </p:nvSpPr>
          <p:spPr bwMode="auto">
            <a:xfrm>
              <a:off x="3990" y="921"/>
              <a:ext cx="1097" cy="236"/>
            </a:xfrm>
            <a:prstGeom prst="rect">
              <a:avLst/>
            </a:prstGeom>
            <a:noFill/>
            <a:ln w="9525">
              <a:noFill/>
              <a:miter lim="800000"/>
              <a:headEnd/>
              <a:tailEnd/>
            </a:ln>
          </p:spPr>
          <p:txBody>
            <a:bodyPr wrap="none">
              <a:spAutoFit/>
            </a:bodyPr>
            <a:lstStyle/>
            <a:p>
              <a:pPr algn="l" rtl="0" eaLnBrk="0" hangingPunct="0"/>
              <a:r>
                <a:rPr lang="en-US" sz="2400" b="1">
                  <a:solidFill>
                    <a:srgbClr val="000000"/>
                  </a:solidFill>
                  <a:latin typeface="Arial" charset="0"/>
                </a:rPr>
                <a:t>Nucleotide</a:t>
              </a:r>
            </a:p>
          </p:txBody>
        </p:sp>
      </p:grpSp>
      <p:grpSp>
        <p:nvGrpSpPr>
          <p:cNvPr id="3" name="Group 40"/>
          <p:cNvGrpSpPr>
            <a:grpSpLocks/>
          </p:cNvGrpSpPr>
          <p:nvPr/>
        </p:nvGrpSpPr>
        <p:grpSpPr bwMode="auto">
          <a:xfrm>
            <a:off x="250825" y="2019300"/>
            <a:ext cx="3863975" cy="1257300"/>
            <a:chOff x="158" y="1128"/>
            <a:chExt cx="2434" cy="792"/>
          </a:xfrm>
        </p:grpSpPr>
        <p:sp>
          <p:nvSpPr>
            <p:cNvPr id="24582" name="Line 31"/>
            <p:cNvSpPr>
              <a:spLocks noChangeShapeType="1"/>
            </p:cNvSpPr>
            <p:nvPr/>
          </p:nvSpPr>
          <p:spPr bwMode="auto">
            <a:xfrm flipH="1">
              <a:off x="1920" y="1128"/>
              <a:ext cx="8" cy="784"/>
            </a:xfrm>
            <a:prstGeom prst="line">
              <a:avLst/>
            </a:prstGeom>
            <a:noFill/>
            <a:ln w="38100">
              <a:solidFill>
                <a:srgbClr val="26AE00"/>
              </a:solidFill>
              <a:round/>
              <a:headEnd/>
              <a:tailEnd/>
            </a:ln>
          </p:spPr>
          <p:txBody>
            <a:bodyPr wrap="none" anchor="ctr"/>
            <a:lstStyle/>
            <a:p>
              <a:endParaRPr lang="en-US"/>
            </a:p>
          </p:txBody>
        </p:sp>
        <p:sp>
          <p:nvSpPr>
            <p:cNvPr id="24583" name="Line 32"/>
            <p:cNvSpPr>
              <a:spLocks noChangeShapeType="1"/>
            </p:cNvSpPr>
            <p:nvPr/>
          </p:nvSpPr>
          <p:spPr bwMode="auto">
            <a:xfrm>
              <a:off x="1928" y="1136"/>
              <a:ext cx="592" cy="0"/>
            </a:xfrm>
            <a:prstGeom prst="line">
              <a:avLst/>
            </a:prstGeom>
            <a:noFill/>
            <a:ln w="38100">
              <a:solidFill>
                <a:srgbClr val="26AE00"/>
              </a:solidFill>
              <a:round/>
              <a:headEnd/>
              <a:tailEnd/>
            </a:ln>
          </p:spPr>
          <p:txBody>
            <a:bodyPr wrap="none" anchor="ctr"/>
            <a:lstStyle/>
            <a:p>
              <a:endParaRPr lang="en-US"/>
            </a:p>
          </p:txBody>
        </p:sp>
        <p:sp>
          <p:nvSpPr>
            <p:cNvPr id="24584" name="Line 33"/>
            <p:cNvSpPr>
              <a:spLocks noChangeShapeType="1"/>
            </p:cNvSpPr>
            <p:nvPr/>
          </p:nvSpPr>
          <p:spPr bwMode="auto">
            <a:xfrm>
              <a:off x="1920" y="1920"/>
              <a:ext cx="672" cy="0"/>
            </a:xfrm>
            <a:prstGeom prst="line">
              <a:avLst/>
            </a:prstGeom>
            <a:noFill/>
            <a:ln w="38100">
              <a:solidFill>
                <a:srgbClr val="26AE00"/>
              </a:solidFill>
              <a:round/>
              <a:headEnd/>
              <a:tailEnd/>
            </a:ln>
          </p:spPr>
          <p:txBody>
            <a:bodyPr wrap="none" anchor="ctr"/>
            <a:lstStyle/>
            <a:p>
              <a:endParaRPr lang="en-US"/>
            </a:p>
          </p:txBody>
        </p:sp>
        <p:sp>
          <p:nvSpPr>
            <p:cNvPr id="24585" name="Text Box 39"/>
            <p:cNvSpPr txBox="1">
              <a:spLocks noChangeArrowheads="1"/>
            </p:cNvSpPr>
            <p:nvPr/>
          </p:nvSpPr>
          <p:spPr bwMode="auto">
            <a:xfrm>
              <a:off x="158" y="1265"/>
              <a:ext cx="1695" cy="518"/>
            </a:xfrm>
            <a:prstGeom prst="rect">
              <a:avLst/>
            </a:prstGeom>
            <a:noFill/>
            <a:ln w="9525">
              <a:noFill/>
              <a:miter lim="800000"/>
              <a:headEnd/>
              <a:tailEnd/>
            </a:ln>
          </p:spPr>
          <p:txBody>
            <a:bodyPr wrap="none">
              <a:spAutoFit/>
            </a:bodyPr>
            <a:lstStyle/>
            <a:p>
              <a:pPr algn="ctr" rtl="0" eaLnBrk="0" hangingPunct="0"/>
              <a:r>
                <a:rPr lang="en-US" sz="2400" b="1">
                  <a:solidFill>
                    <a:srgbClr val="000000"/>
                  </a:solidFill>
                  <a:latin typeface="Arial" charset="0"/>
                </a:rPr>
                <a:t>Sugar Phosphate</a:t>
              </a:r>
            </a:p>
            <a:p>
              <a:pPr algn="ctr" rtl="0" eaLnBrk="0" hangingPunct="0"/>
              <a:r>
                <a:rPr lang="en-US" sz="2400" b="1">
                  <a:solidFill>
                    <a:srgbClr val="000000"/>
                  </a:solidFill>
                  <a:latin typeface="Arial" charset="0"/>
                </a:rPr>
                <a:t>“backbone”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390"/>
                                        </p:tgtEl>
                                        <p:attrNameLst>
                                          <p:attrName>style.visibility</p:attrName>
                                        </p:attrNameLst>
                                      </p:cBhvr>
                                      <p:to>
                                        <p:strVal val="visible"/>
                                      </p:to>
                                    </p:set>
                                    <p:animEffect transition="in" filter="box(out)">
                                      <p:cBhvr>
                                        <p:cTn id="7" dur="500"/>
                                        <p:tgtEl>
                                          <p:spTgt spid="153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ure 8-07"/>
          <p:cNvPicPr>
            <a:picLocks noChangeAspect="1" noChangeArrowheads="1"/>
          </p:cNvPicPr>
          <p:nvPr/>
        </p:nvPicPr>
        <p:blipFill>
          <a:blip r:embed="rId3" cstate="print"/>
          <a:srcRect/>
          <a:stretch>
            <a:fillRect/>
          </a:stretch>
        </p:blipFill>
        <p:spPr bwMode="auto">
          <a:xfrm>
            <a:off x="1371600" y="0"/>
            <a:ext cx="58674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عنصر نائب للتذييل 4"/>
          <p:cNvSpPr>
            <a:spLocks noGrp="1"/>
          </p:cNvSpPr>
          <p:nvPr>
            <p:ph type="ftr" sz="quarter" idx="11"/>
          </p:nvPr>
        </p:nvSpPr>
        <p:spPr>
          <a:noFill/>
        </p:spPr>
        <p:txBody>
          <a:bodyPr/>
          <a:lstStyle/>
          <a:p>
            <a:r>
              <a:rPr lang="en-CA" altLang="en-US">
                <a:latin typeface="Arial" charset="0"/>
              </a:rPr>
              <a:t>Based on McMurry, Organic Chemistry, Chapter 28, 6th edition, (c) 2003 </a:t>
            </a:r>
          </a:p>
        </p:txBody>
      </p:sp>
      <p:sp>
        <p:nvSpPr>
          <p:cNvPr id="34819" name="عنصر نائب لرقم الشريحة 5"/>
          <p:cNvSpPr>
            <a:spLocks noGrp="1"/>
          </p:cNvSpPr>
          <p:nvPr>
            <p:ph type="sldNum" sz="quarter" idx="12"/>
          </p:nvPr>
        </p:nvSpPr>
        <p:spPr>
          <a:noFill/>
        </p:spPr>
        <p:txBody>
          <a:bodyPr/>
          <a:lstStyle/>
          <a:p>
            <a:fld id="{C078B9EC-C737-4682-9CCD-079AA78AE3BA}" type="slidenum">
              <a:rPr lang="en-CA" altLang="en-US">
                <a:latin typeface="Arial" charset="0"/>
              </a:rPr>
              <a:pPr/>
              <a:t>62</a:t>
            </a:fld>
            <a:endParaRPr lang="en-CA" altLang="en-US">
              <a:latin typeface="Arial" charset="0"/>
            </a:endParaRPr>
          </a:p>
        </p:txBody>
      </p:sp>
      <p:sp>
        <p:nvSpPr>
          <p:cNvPr id="34820" name="Rectangle 2"/>
          <p:cNvSpPr>
            <a:spLocks noGrp="1" noChangeArrowheads="1"/>
          </p:cNvSpPr>
          <p:nvPr>
            <p:ph type="title"/>
          </p:nvPr>
        </p:nvSpPr>
        <p:spPr/>
        <p:txBody>
          <a:bodyPr/>
          <a:lstStyle/>
          <a:p>
            <a:pPr eaLnBrk="1" hangingPunct="1"/>
            <a:r>
              <a:rPr lang="en-US" smtClean="0"/>
              <a:t>Describing a Sequence</a:t>
            </a:r>
          </a:p>
        </p:txBody>
      </p:sp>
      <p:sp>
        <p:nvSpPr>
          <p:cNvPr id="34821" name="Rectangle 3"/>
          <p:cNvSpPr>
            <a:spLocks noGrp="1" noChangeArrowheads="1"/>
          </p:cNvSpPr>
          <p:nvPr>
            <p:ph type="body" idx="1"/>
          </p:nvPr>
        </p:nvSpPr>
        <p:spPr>
          <a:xfrm>
            <a:off x="914400" y="1600200"/>
            <a:ext cx="7772400" cy="2057400"/>
          </a:xfrm>
          <a:solidFill>
            <a:schemeClr val="accent3"/>
          </a:solidFill>
        </p:spPr>
        <p:txBody>
          <a:bodyPr>
            <a:noAutofit/>
          </a:bodyPr>
          <a:lstStyle/>
          <a:p>
            <a:pPr eaLnBrk="1" hangingPunct="1"/>
            <a:r>
              <a:rPr lang="en-US" sz="3600" dirty="0" smtClean="0"/>
              <a:t>Chain is described from 5</a:t>
            </a:r>
            <a:r>
              <a:rPr lang="en-US" sz="3600" dirty="0" smtClean="0">
                <a:sym typeface="Symbol" pitchFamily="18" charset="2"/>
              </a:rPr>
              <a:t></a:t>
            </a:r>
            <a:r>
              <a:rPr lang="en-US" sz="3600" dirty="0" smtClean="0"/>
              <a:t> end, identifying the bases in order of occurrence, using the abbreviations A for adenosine, G for </a:t>
            </a:r>
            <a:r>
              <a:rPr lang="en-US" sz="3600" dirty="0" err="1" smtClean="0"/>
              <a:t>guanosine</a:t>
            </a:r>
            <a:r>
              <a:rPr lang="en-US" sz="3600" dirty="0" smtClean="0"/>
              <a:t>, C for </a:t>
            </a:r>
            <a:r>
              <a:rPr lang="en-US" sz="3600" dirty="0" err="1" smtClean="0"/>
              <a:t>cytidine</a:t>
            </a:r>
            <a:r>
              <a:rPr lang="en-US" sz="3600" dirty="0" smtClean="0"/>
              <a:t>, and T for thymine (or U for </a:t>
            </a:r>
            <a:r>
              <a:rPr lang="en-US" sz="3600" dirty="0" err="1" smtClean="0"/>
              <a:t>uracil</a:t>
            </a:r>
            <a:r>
              <a:rPr lang="en-US" sz="3600" dirty="0" smtClean="0"/>
              <a:t> in RNA)</a:t>
            </a:r>
          </a:p>
          <a:p>
            <a:pPr eaLnBrk="1" hangingPunct="1"/>
            <a:r>
              <a:rPr lang="en-US" sz="3600" dirty="0" smtClean="0"/>
              <a:t> A typical sequence is written as TAGGCT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497263" y="1924050"/>
            <a:ext cx="5284787" cy="4362450"/>
          </a:xfrm>
          <a:prstGeom prst="rect">
            <a:avLst/>
          </a:prstGeom>
          <a:noFill/>
          <a:ln w="9525">
            <a:noFill/>
            <a:miter lim="800000"/>
            <a:headEnd/>
            <a:tailEnd/>
          </a:ln>
        </p:spPr>
        <p:txBody>
          <a:bodyPr wrap="none">
            <a:spAutoFit/>
          </a:bodyPr>
          <a:lstStyle/>
          <a:p>
            <a:pPr algn="ctr"/>
            <a:r>
              <a:rPr lang="en-US" sz="2800"/>
              <a:t>The strands of DNA are antiparallel</a:t>
            </a:r>
          </a:p>
          <a:p>
            <a:pPr algn="ctr"/>
            <a:endParaRPr lang="en-US" sz="2800"/>
          </a:p>
          <a:p>
            <a:pPr algn="ctr"/>
            <a:r>
              <a:rPr lang="en-US" sz="2800"/>
              <a:t>The strands are complimentary</a:t>
            </a:r>
          </a:p>
          <a:p>
            <a:pPr algn="ctr"/>
            <a:endParaRPr lang="en-US" sz="2800"/>
          </a:p>
          <a:p>
            <a:pPr algn="ctr"/>
            <a:r>
              <a:rPr lang="en-US" sz="2800"/>
              <a:t>There are Hydrogen bond forces</a:t>
            </a:r>
          </a:p>
          <a:p>
            <a:pPr algn="ctr"/>
            <a:endParaRPr lang="en-US" sz="2800"/>
          </a:p>
          <a:p>
            <a:pPr algn="ctr"/>
            <a:r>
              <a:rPr lang="en-US" sz="2800"/>
              <a:t>There are base stacking interactions</a:t>
            </a:r>
          </a:p>
          <a:p>
            <a:pPr algn="ctr"/>
            <a:endParaRPr lang="en-US" sz="2800"/>
          </a:p>
          <a:p>
            <a:pPr algn="ctr"/>
            <a:r>
              <a:rPr lang="en-US" sz="2800"/>
              <a:t>There are 10 base pairs per turn</a:t>
            </a:r>
          </a:p>
          <a:p>
            <a:pPr algn="ctr"/>
            <a:endParaRPr lang="en-US" sz="2800"/>
          </a:p>
        </p:txBody>
      </p:sp>
      <p:sp>
        <p:nvSpPr>
          <p:cNvPr id="9219" name="Rectangle 4"/>
          <p:cNvSpPr>
            <a:spLocks noGrp="1" noChangeArrowheads="1"/>
          </p:cNvSpPr>
          <p:nvPr>
            <p:ph type="title"/>
          </p:nvPr>
        </p:nvSpPr>
        <p:spPr>
          <a:xfrm>
            <a:off x="3390900" y="266700"/>
            <a:ext cx="5524500" cy="1143000"/>
          </a:xfrm>
        </p:spPr>
        <p:txBody>
          <a:bodyPr>
            <a:normAutofit fontScale="90000"/>
          </a:bodyPr>
          <a:lstStyle/>
          <a:p>
            <a:r>
              <a:rPr lang="en-US" sz="4000" smtClean="0"/>
              <a:t>Properties of a DNA double helix</a:t>
            </a:r>
          </a:p>
        </p:txBody>
      </p:sp>
      <p:pic>
        <p:nvPicPr>
          <p:cNvPr id="9220" name="Picture 2" descr="figure 8-14"/>
          <p:cNvPicPr>
            <a:picLocks noChangeAspect="1" noChangeArrowheads="1"/>
          </p:cNvPicPr>
          <p:nvPr/>
        </p:nvPicPr>
        <p:blipFill>
          <a:blip r:embed="rId3" cstate="print"/>
          <a:srcRect b="7089"/>
          <a:stretch>
            <a:fillRect/>
          </a:stretch>
        </p:blipFill>
        <p:spPr bwMode="auto">
          <a:xfrm>
            <a:off x="893763" y="352425"/>
            <a:ext cx="2511425" cy="606901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图片11"/>
          <p:cNvPicPr>
            <a:picLocks noChangeAspect="1" noChangeArrowheads="1"/>
          </p:cNvPicPr>
          <p:nvPr/>
        </p:nvPicPr>
        <p:blipFill>
          <a:blip r:embed="rId2" cstate="print"/>
          <a:srcRect/>
          <a:stretch>
            <a:fillRect/>
          </a:stretch>
        </p:blipFill>
        <p:spPr bwMode="auto">
          <a:xfrm>
            <a:off x="1979613" y="0"/>
            <a:ext cx="52292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457200" y="244475"/>
            <a:ext cx="8385175" cy="1203325"/>
          </a:xfrm>
          <a:solidFill>
            <a:schemeClr val="hlink"/>
          </a:solidFill>
        </p:spPr>
        <p:txBody>
          <a:bodyPr>
            <a:normAutofit fontScale="90000"/>
          </a:bodyPr>
          <a:lstStyle/>
          <a:p>
            <a:pPr algn="ctr" eaLnBrk="1" hangingPunct="1">
              <a:defRPr/>
            </a:pPr>
            <a:r>
              <a:rPr lang="en-US" sz="4000" smtClean="0">
                <a:latin typeface="Comic Sans MS" pitchFamily="66" charset="0"/>
              </a:rPr>
              <a:t>The Double Helix (DNA)</a:t>
            </a:r>
            <a:br>
              <a:rPr lang="en-US" sz="4000" smtClean="0">
                <a:latin typeface="Comic Sans MS" pitchFamily="66" charset="0"/>
              </a:rPr>
            </a:br>
            <a:r>
              <a:rPr lang="en-US" sz="4000" smtClean="0">
                <a:solidFill>
                  <a:srgbClr val="FFFF00"/>
                </a:solidFill>
                <a:latin typeface="Comic Sans MS" pitchFamily="66" charset="0"/>
              </a:rPr>
              <a:t>Structural model:</a:t>
            </a:r>
          </a:p>
        </p:txBody>
      </p:sp>
      <p:sp>
        <p:nvSpPr>
          <p:cNvPr id="19459" name="Rectangle 3"/>
          <p:cNvSpPr>
            <a:spLocks noGrp="1" noRot="1" noChangeArrowheads="1"/>
          </p:cNvSpPr>
          <p:nvPr>
            <p:ph sz="quarter" idx="1"/>
          </p:nvPr>
        </p:nvSpPr>
        <p:spPr>
          <a:xfrm>
            <a:off x="304800" y="1600200"/>
            <a:ext cx="8540750" cy="4191000"/>
          </a:xfrm>
          <a:solidFill>
            <a:schemeClr val="accent3">
              <a:lumMod val="75000"/>
            </a:schemeClr>
          </a:solidFill>
        </p:spPr>
        <p:txBody>
          <a:bodyPr>
            <a:normAutofit fontScale="92500"/>
          </a:bodyPr>
          <a:lstStyle/>
          <a:p>
            <a:pPr eaLnBrk="1" hangingPunct="1">
              <a:lnSpc>
                <a:spcPct val="90000"/>
              </a:lnSpc>
              <a:defRPr/>
            </a:pPr>
            <a:r>
              <a:rPr lang="en-US" sz="2900" b="1" dirty="0" smtClean="0">
                <a:latin typeface="Comic Sans MS" pitchFamily="66" charset="0"/>
              </a:rPr>
              <a:t>Model proposed by Watson &amp; Crick, 1953</a:t>
            </a:r>
          </a:p>
          <a:p>
            <a:pPr eaLnBrk="1" hangingPunct="1">
              <a:lnSpc>
                <a:spcPct val="90000"/>
              </a:lnSpc>
              <a:defRPr/>
            </a:pPr>
            <a:r>
              <a:rPr lang="en-US" sz="2900" b="1" dirty="0" smtClean="0">
                <a:latin typeface="Comic Sans MS" pitchFamily="66" charset="0"/>
              </a:rPr>
              <a:t>Two sugar-phosphate strands, next to each other, but running in opposite directions.</a:t>
            </a:r>
          </a:p>
          <a:p>
            <a:pPr eaLnBrk="1" hangingPunct="1">
              <a:lnSpc>
                <a:spcPct val="90000"/>
              </a:lnSpc>
              <a:defRPr/>
            </a:pPr>
            <a:r>
              <a:rPr lang="en-US" sz="2900" b="1" dirty="0" smtClean="0">
                <a:solidFill>
                  <a:srgbClr val="FFFF00"/>
                </a:solidFill>
                <a:latin typeface="Comic Sans MS" pitchFamily="66" charset="0"/>
              </a:rPr>
              <a:t>Specific Hydrogen bonds</a:t>
            </a:r>
            <a:r>
              <a:rPr lang="en-US" sz="2900" b="1" dirty="0" smtClean="0">
                <a:latin typeface="Comic Sans MS" pitchFamily="66" charset="0"/>
              </a:rPr>
              <a:t> occur among bases from one chain to the other:</a:t>
            </a:r>
          </a:p>
          <a:p>
            <a:pPr eaLnBrk="1" hangingPunct="1">
              <a:lnSpc>
                <a:spcPct val="90000"/>
              </a:lnSpc>
              <a:buFont typeface="Wingdings" pitchFamily="2" charset="2"/>
              <a:buNone/>
              <a:defRPr/>
            </a:pPr>
            <a:r>
              <a:rPr lang="en-US" sz="2900" b="1" dirty="0" smtClean="0">
                <a:latin typeface="Comic Sans MS" pitchFamily="66" charset="0"/>
              </a:rPr>
              <a:t>		 	</a:t>
            </a:r>
            <a:r>
              <a:rPr lang="en-US" sz="2900" b="1" dirty="0" smtClean="0">
                <a:solidFill>
                  <a:srgbClr val="FF0000"/>
                </a:solidFill>
                <a:latin typeface="Comic Sans MS" pitchFamily="66" charset="0"/>
              </a:rPr>
              <a:t>A---T</a:t>
            </a:r>
            <a:r>
              <a:rPr lang="en-US" sz="2900" b="1" dirty="0" smtClean="0">
                <a:latin typeface="Comic Sans MS" pitchFamily="66" charset="0"/>
              </a:rPr>
              <a:t>     ,     </a:t>
            </a:r>
            <a:r>
              <a:rPr lang="en-US" sz="2900" b="1" dirty="0" smtClean="0">
                <a:solidFill>
                  <a:srgbClr val="524BDF"/>
                </a:solidFill>
                <a:latin typeface="Comic Sans MS" pitchFamily="66" charset="0"/>
              </a:rPr>
              <a:t>C---G</a:t>
            </a:r>
          </a:p>
          <a:p>
            <a:pPr eaLnBrk="1" hangingPunct="1">
              <a:lnSpc>
                <a:spcPct val="90000"/>
              </a:lnSpc>
              <a:buFont typeface="Wingdings" pitchFamily="2" charset="2"/>
              <a:buNone/>
              <a:defRPr/>
            </a:pPr>
            <a:r>
              <a:rPr lang="en-US" sz="2900" b="1" dirty="0" smtClean="0">
                <a:solidFill>
                  <a:srgbClr val="524BDF"/>
                </a:solidFill>
                <a:latin typeface="Comic Sans MS" pitchFamily="66" charset="0"/>
              </a:rPr>
              <a:t>	</a:t>
            </a:r>
            <a:r>
              <a:rPr lang="en-US" sz="2900" b="1" dirty="0" smtClean="0">
                <a:latin typeface="Comic Sans MS" pitchFamily="66" charset="0"/>
              </a:rPr>
              <a:t>Due to this specificity, a certain base on one strand indicates a certain base in the other</a:t>
            </a:r>
            <a:r>
              <a:rPr lang="en-US" sz="2900" b="1" dirty="0" smtClean="0">
                <a:solidFill>
                  <a:srgbClr val="524BDF"/>
                </a:solidFill>
                <a:latin typeface="Comic Sans MS" pitchFamily="66" charset="0"/>
              </a:rPr>
              <a:t>. </a:t>
            </a:r>
          </a:p>
          <a:p>
            <a:pPr eaLnBrk="1" hangingPunct="1">
              <a:lnSpc>
                <a:spcPct val="90000"/>
              </a:lnSpc>
              <a:defRPr/>
            </a:pPr>
            <a:r>
              <a:rPr lang="en-US" sz="2900" b="1" dirty="0" smtClean="0">
                <a:latin typeface="Comic Sans MS" pitchFamily="66" charset="0"/>
              </a:rPr>
              <a:t>The 2 strands intertwine, forming a double-helix that winds around a central axis</a:t>
            </a:r>
          </a:p>
          <a:p>
            <a:pPr eaLnBrk="1" hangingPunct="1">
              <a:lnSpc>
                <a:spcPct val="90000"/>
              </a:lnSpc>
              <a:defRPr/>
            </a:pPr>
            <a:endParaRPr lang="en-US" sz="2900" b="1" dirty="0" smtClean="0">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9" descr="http://www.mykoweb.com/graphics/M4_Fig_2.jpg"/>
          <p:cNvPicPr>
            <a:picLocks noChangeAspect="1" noChangeArrowheads="1"/>
          </p:cNvPicPr>
          <p:nvPr/>
        </p:nvPicPr>
        <p:blipFill>
          <a:blip r:embed="rId2" r:link="rId3" cstate="print"/>
          <a:srcRect/>
          <a:stretch>
            <a:fillRect/>
          </a:stretch>
        </p:blipFill>
        <p:spPr bwMode="auto">
          <a:xfrm>
            <a:off x="304800" y="1295400"/>
            <a:ext cx="2590800" cy="4515808"/>
          </a:xfrm>
          <a:prstGeom prst="rect">
            <a:avLst/>
          </a:prstGeom>
          <a:noFill/>
        </p:spPr>
      </p:pic>
      <p:sp>
        <p:nvSpPr>
          <p:cNvPr id="14337" name="Oval 1"/>
          <p:cNvSpPr>
            <a:spLocks noChangeArrowheads="1"/>
          </p:cNvSpPr>
          <p:nvPr/>
        </p:nvSpPr>
        <p:spPr bwMode="auto">
          <a:xfrm>
            <a:off x="1524000" y="4876800"/>
            <a:ext cx="1371600" cy="990600"/>
          </a:xfrm>
          <a:prstGeom prst="ellipse">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39" name="Rectangle 3"/>
          <p:cNvSpPr>
            <a:spLocks noChangeArrowheads="1"/>
          </p:cNvSpPr>
          <p:nvPr/>
        </p:nvSpPr>
        <p:spPr bwMode="auto">
          <a:xfrm>
            <a:off x="228600" y="228600"/>
            <a:ext cx="2514600" cy="13542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Untwisted it looks like this: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340" name="Rectangle 4"/>
          <p:cNvSpPr>
            <a:spLocks noChangeArrowheads="1"/>
          </p:cNvSpPr>
          <p:nvPr/>
        </p:nvSpPr>
        <p:spPr bwMode="auto">
          <a:xfrm>
            <a:off x="2743200" y="13156"/>
            <a:ext cx="6400800" cy="68018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66725" marR="0" lvl="0" indent="-241300" algn="l" rtl="0" eaLnBrk="1" fontAlgn="base" latinLnBrk="0" hangingPunct="1">
              <a:lnSpc>
                <a:spcPct val="100000"/>
              </a:lnSpc>
              <a:spcBef>
                <a:spcPct val="0"/>
              </a:spcBef>
              <a:spcAft>
                <a:spcPct val="0"/>
              </a:spcAft>
              <a:buClrTx/>
              <a:buSzTx/>
              <a:buFont typeface="Arial" pitchFamily="34" charset="0"/>
              <a:buChar char="•"/>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The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sides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of the ladder are: </a:t>
            </a:r>
          </a:p>
          <a:p>
            <a:pPr marL="466725" marR="0" lvl="0" indent="-241300" algn="l" rtl="0" eaLnBrk="1" fontAlgn="base" latinLnBrk="0" hangingPunct="1">
              <a:lnSpc>
                <a:spcPct val="100000"/>
              </a:lnSpc>
              <a:spcBef>
                <a:spcPct val="0"/>
              </a:spcBef>
              <a:spcAft>
                <a:spcPct val="0"/>
              </a:spcAft>
              <a:buClrTx/>
              <a:buSzTx/>
              <a:tabLst/>
            </a:pPr>
            <a:r>
              <a:rPr lang="en-US" sz="2800" dirty="0">
                <a:latin typeface="Calibri" pitchFamily="34" charset="0"/>
                <a:ea typeface="Times New Roman" pitchFamily="18" charset="0"/>
                <a:cs typeface="Arial" pitchFamily="34" charset="0"/>
              </a:rPr>
              <a:t>	</a:t>
            </a:r>
            <a:r>
              <a:rPr lang="en-US" sz="2800" dirty="0" smtClean="0">
                <a:latin typeface="Calibri" pitchFamily="34" charset="0"/>
                <a:ea typeface="Times New Roman" pitchFamily="18" charset="0"/>
                <a:cs typeface="Arial" pitchFamily="34" charset="0"/>
              </a:rPr>
              <a:t>			</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P =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phosphate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lang="en-US" sz="2800" dirty="0" smtClean="0">
                <a:latin typeface="Calibri" pitchFamily="34" charset="0"/>
                <a:ea typeface="Times New Roman" pitchFamily="18" charset="0"/>
                <a:cs typeface="Arial" pitchFamily="34" charset="0"/>
              </a:rPr>
              <a:t>			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sugar</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molecule</a:t>
            </a:r>
          </a:p>
          <a:p>
            <a:pPr marL="466725" marR="0" lvl="0" indent="-241300" algn="l"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 typeface="Arial" pitchFamily="34" charset="0"/>
              <a:buChar char="•"/>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The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steps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of the ladder are C, G, T, A =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nitrogenous bases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(Nitrogenous means containing the element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nitrogen</a:t>
            </a:r>
            <a:r>
              <a:rPr kumimoji="0" lang="en-US" sz="2800" b="0"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p>
          <a:p>
            <a:pPr marL="466725" marR="0" lvl="0" indent="-241300" algn="l"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 =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Adenine</a:t>
            </a:r>
            <a:r>
              <a:rPr kumimoji="0" lang="en-US" sz="28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 =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Thymine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 always pairs with T in DNA</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C =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Cytosine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6725" marR="0" lvl="0" indent="-241300" algn="l"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G =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Guanine</a:t>
            </a:r>
            <a:endParaRPr kumimoji="0" lang="en-US" sz="2800" i="0" strike="noStrike" cap="none" normalizeH="0" baseline="0" dirty="0" smtClean="0">
              <a:ln>
                <a:noFill/>
              </a:ln>
              <a:solidFill>
                <a:srgbClr val="C00000"/>
              </a:solidFill>
              <a:effectLst/>
              <a:latin typeface="Calibri" pitchFamily="34" charset="0"/>
              <a:ea typeface="Times New Roman" pitchFamily="18" charset="0"/>
              <a:cs typeface="Arial" pitchFamily="34" charset="0"/>
            </a:endParaRPr>
          </a:p>
          <a:p>
            <a:pPr marL="466725" lvl="0" indent="-241300" eaLnBrk="0" fontAlgn="base" hangingPunct="0">
              <a:spcBef>
                <a:spcPct val="0"/>
              </a:spcBef>
              <a:spcAft>
                <a:spcPct val="0"/>
              </a:spcAf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C always pairs with G in DNA</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4342" name="Group 6"/>
          <p:cNvGrpSpPr>
            <a:grpSpLocks/>
          </p:cNvGrpSpPr>
          <p:nvPr/>
        </p:nvGrpSpPr>
        <p:grpSpPr bwMode="auto">
          <a:xfrm>
            <a:off x="228600" y="5714569"/>
            <a:ext cx="2438400" cy="838629"/>
            <a:chOff x="1635" y="14073"/>
            <a:chExt cx="1425" cy="912"/>
          </a:xfrm>
        </p:grpSpPr>
        <p:cxnSp>
          <p:nvCxnSpPr>
            <p:cNvPr id="14343" name="AutoShape 7"/>
            <p:cNvCxnSpPr>
              <a:cxnSpLocks noChangeShapeType="1"/>
            </p:cNvCxnSpPr>
            <p:nvPr/>
          </p:nvCxnSpPr>
          <p:spPr bwMode="auto">
            <a:xfrm flipV="1">
              <a:off x="2280" y="14073"/>
              <a:ext cx="424" cy="637"/>
            </a:xfrm>
            <a:prstGeom prst="straightConnector1">
              <a:avLst/>
            </a:prstGeom>
            <a:noFill/>
            <a:ln w="38100">
              <a:solidFill>
                <a:srgbClr val="000000"/>
              </a:solidFill>
              <a:round/>
              <a:headEnd/>
              <a:tailEnd type="triangle" w="med" len="med"/>
            </a:ln>
          </p:spPr>
        </p:cxnSp>
        <p:sp>
          <p:nvSpPr>
            <p:cNvPr id="14344" name="Text Box 8"/>
            <p:cNvSpPr txBox="1">
              <a:spLocks noChangeArrowheads="1"/>
            </p:cNvSpPr>
            <p:nvPr/>
          </p:nvSpPr>
          <p:spPr bwMode="auto">
            <a:xfrm>
              <a:off x="1635" y="14580"/>
              <a:ext cx="1425" cy="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cs typeface="Arial" pitchFamily="34" charset="0"/>
                </a:rPr>
                <a:t>Nucleotide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1" name="Rectangle 10"/>
          <p:cNvSpPr/>
          <p:nvPr/>
        </p:nvSpPr>
        <p:spPr>
          <a:xfrm>
            <a:off x="6019800" y="3657600"/>
            <a:ext cx="2832827" cy="523220"/>
          </a:xfrm>
          <a:prstGeom prst="rect">
            <a:avLst/>
          </a:prstGeom>
        </p:spPr>
        <p:txBody>
          <a:bodyPr wrap="none">
            <a:spAutoFit/>
          </a:bodyPr>
          <a:lstStyle/>
          <a:p>
            <a:r>
              <a:rPr kumimoji="0" lang="en-US" sz="2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r>
              <a:rPr kumimoji="0" lang="en-US" sz="2800" b="1" i="0" u="sng" strike="noStrike" cap="none" normalizeH="0" baseline="0" dirty="0" smtClean="0">
                <a:ln>
                  <a:noFill/>
                </a:ln>
                <a:solidFill>
                  <a:schemeClr val="tx1"/>
                </a:solidFill>
                <a:effectLst/>
                <a:latin typeface="Calibri" pitchFamily="34" charset="0"/>
                <a:ea typeface="Times New Roman" pitchFamily="18" charset="0"/>
                <a:cs typeface="Arial" pitchFamily="34" charset="0"/>
              </a:rPr>
              <a:t>A</a:t>
            </a:r>
            <a:r>
              <a:rPr kumimoji="0" lang="en-US" sz="2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pples are </a:t>
            </a:r>
            <a:r>
              <a:rPr kumimoji="0" lang="en-US" sz="2800" b="1" i="0" u="sng" strike="noStrike" cap="none" normalizeH="0" baseline="0" dirty="0" smtClean="0">
                <a:ln>
                  <a:noFill/>
                </a:ln>
                <a:solidFill>
                  <a:schemeClr val="tx1"/>
                </a:solidFill>
                <a:effectLst/>
                <a:latin typeface="Calibri" pitchFamily="34" charset="0"/>
                <a:ea typeface="Times New Roman" pitchFamily="18" charset="0"/>
                <a:cs typeface="Arial" pitchFamily="34" charset="0"/>
              </a:rPr>
              <a:t>T</a:t>
            </a:r>
            <a:r>
              <a:rPr kumimoji="0" lang="en-US" sz="2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asty)</a:t>
            </a:r>
            <a:endParaRPr lang="en-US" sz="2800" dirty="0"/>
          </a:p>
        </p:txBody>
      </p:sp>
      <p:sp>
        <p:nvSpPr>
          <p:cNvPr id="12" name="Rectangle 11"/>
          <p:cNvSpPr/>
          <p:nvPr/>
        </p:nvSpPr>
        <p:spPr>
          <a:xfrm>
            <a:off x="6068350" y="5410200"/>
            <a:ext cx="3075650" cy="523220"/>
          </a:xfrm>
          <a:prstGeom prst="rect">
            <a:avLst/>
          </a:prstGeom>
        </p:spPr>
        <p:txBody>
          <a:bodyPr wrap="none">
            <a:spAutoFit/>
          </a:bodyPr>
          <a:lstStyle/>
          <a:p>
            <a:r>
              <a:rPr kumimoji="0" lang="en-US" b="0" i="0" u="none" strike="noStrike" cap="none" normalizeH="0" dirty="0" smtClean="0">
                <a:ln>
                  <a:noFill/>
                </a:ln>
                <a:solidFill>
                  <a:schemeClr val="tx1"/>
                </a:solidFill>
                <a:effectLst/>
                <a:latin typeface="Calibri" pitchFamily="34" charset="0"/>
                <a:ea typeface="Times New Roman" pitchFamily="18" charset="0"/>
                <a:cs typeface="Arial" pitchFamily="34" charset="0"/>
              </a:rPr>
              <a:t> </a:t>
            </a:r>
            <a:r>
              <a:rPr kumimoji="0" lang="en-US" sz="2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r>
              <a:rPr kumimoji="0" lang="en-US" sz="2800" b="1" i="0" u="sng" strike="noStrike" cap="none" normalizeH="0" baseline="0" dirty="0" smtClean="0">
                <a:ln>
                  <a:noFill/>
                </a:ln>
                <a:solidFill>
                  <a:schemeClr val="tx1"/>
                </a:solidFill>
                <a:effectLst/>
                <a:latin typeface="Calibri" pitchFamily="34" charset="0"/>
                <a:ea typeface="Times New Roman" pitchFamily="18" charset="0"/>
                <a:cs typeface="Arial" pitchFamily="34" charset="0"/>
              </a:rPr>
              <a:t>C</a:t>
            </a:r>
            <a:r>
              <a:rPr kumimoji="0" lang="en-US" sz="2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ookies are </a:t>
            </a:r>
            <a:r>
              <a:rPr kumimoji="0" lang="en-US" sz="2800" b="1" i="0" u="sng" strike="noStrike" cap="none" normalizeH="0" baseline="0" dirty="0" smtClean="0">
                <a:ln>
                  <a:noFill/>
                </a:ln>
                <a:solidFill>
                  <a:schemeClr val="tx1"/>
                </a:solidFill>
                <a:effectLst/>
                <a:latin typeface="Calibri" pitchFamily="34" charset="0"/>
                <a:ea typeface="Times New Roman" pitchFamily="18" charset="0"/>
                <a:cs typeface="Arial" pitchFamily="34" charset="0"/>
              </a:rPr>
              <a:t>G</a:t>
            </a:r>
            <a:r>
              <a:rPr kumimoji="0" lang="en-US" sz="2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ood)</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fade">
                                      <p:cBhvr>
                                        <p:cTn id="7" dur="1000"/>
                                        <p:tgtEl>
                                          <p:spTgt spid="14340">
                                            <p:txEl>
                                              <p:pRg st="0" end="0"/>
                                            </p:txEl>
                                          </p:spTgt>
                                        </p:tgtEl>
                                      </p:cBhvr>
                                    </p:animEffect>
                                    <p:anim calcmode="lin" valueType="num">
                                      <p:cBhvr>
                                        <p:cTn id="8" dur="10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340">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340">
                                            <p:txEl>
                                              <p:pRg st="1" end="1"/>
                                            </p:txEl>
                                          </p:spTgt>
                                        </p:tgtEl>
                                        <p:attrNameLst>
                                          <p:attrName>style.visibility</p:attrName>
                                        </p:attrNameLst>
                                      </p:cBhvr>
                                      <p:to>
                                        <p:strVal val="visible"/>
                                      </p:to>
                                    </p:set>
                                    <p:animEffect transition="in" filter="fade">
                                      <p:cBhvr>
                                        <p:cTn id="12" dur="1000"/>
                                        <p:tgtEl>
                                          <p:spTgt spid="14340">
                                            <p:txEl>
                                              <p:pRg st="1" end="1"/>
                                            </p:txEl>
                                          </p:spTgt>
                                        </p:tgtEl>
                                      </p:cBhvr>
                                    </p:animEffect>
                                    <p:anim calcmode="lin" valueType="num">
                                      <p:cBhvr>
                                        <p:cTn id="13" dur="10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340">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340">
                                            <p:txEl>
                                              <p:pRg st="2" end="2"/>
                                            </p:txEl>
                                          </p:spTgt>
                                        </p:tgtEl>
                                        <p:attrNameLst>
                                          <p:attrName>style.visibility</p:attrName>
                                        </p:attrNameLst>
                                      </p:cBhvr>
                                      <p:to>
                                        <p:strVal val="visible"/>
                                      </p:to>
                                    </p:set>
                                    <p:animEffect transition="in" filter="fade">
                                      <p:cBhvr>
                                        <p:cTn id="17" dur="1000"/>
                                        <p:tgtEl>
                                          <p:spTgt spid="14340">
                                            <p:txEl>
                                              <p:pRg st="2" end="2"/>
                                            </p:txEl>
                                          </p:spTgt>
                                        </p:tgtEl>
                                      </p:cBhvr>
                                    </p:animEffect>
                                    <p:anim calcmode="lin" valueType="num">
                                      <p:cBhvr>
                                        <p:cTn id="18" dur="10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34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4340">
                                            <p:txEl>
                                              <p:pRg st="4" end="4"/>
                                            </p:txEl>
                                          </p:spTgt>
                                        </p:tgtEl>
                                        <p:attrNameLst>
                                          <p:attrName>style.visibility</p:attrName>
                                        </p:attrNameLst>
                                      </p:cBhvr>
                                      <p:to>
                                        <p:strVal val="visible"/>
                                      </p:to>
                                    </p:set>
                                    <p:animEffect transition="in" filter="fade">
                                      <p:cBhvr>
                                        <p:cTn id="24" dur="1000"/>
                                        <p:tgtEl>
                                          <p:spTgt spid="14340">
                                            <p:txEl>
                                              <p:pRg st="4" end="4"/>
                                            </p:txEl>
                                          </p:spTgt>
                                        </p:tgtEl>
                                      </p:cBhvr>
                                    </p:animEffect>
                                    <p:anim calcmode="lin" valueType="num">
                                      <p:cBhvr>
                                        <p:cTn id="25" dur="1000" fill="hold"/>
                                        <p:tgtEl>
                                          <p:spTgt spid="14340">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434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4340">
                                            <p:txEl>
                                              <p:pRg st="5" end="5"/>
                                            </p:txEl>
                                          </p:spTgt>
                                        </p:tgtEl>
                                        <p:attrNameLst>
                                          <p:attrName>style.visibility</p:attrName>
                                        </p:attrNameLst>
                                      </p:cBhvr>
                                      <p:to>
                                        <p:strVal val="visible"/>
                                      </p:to>
                                    </p:set>
                                    <p:animEffect transition="in" filter="fade">
                                      <p:cBhvr>
                                        <p:cTn id="31" dur="1000"/>
                                        <p:tgtEl>
                                          <p:spTgt spid="14340">
                                            <p:txEl>
                                              <p:pRg st="5" end="5"/>
                                            </p:txEl>
                                          </p:spTgt>
                                        </p:tgtEl>
                                      </p:cBhvr>
                                    </p:animEffect>
                                    <p:anim calcmode="lin" valueType="num">
                                      <p:cBhvr>
                                        <p:cTn id="32" dur="1000" fill="hold"/>
                                        <p:tgtEl>
                                          <p:spTgt spid="14340">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1434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4340">
                                            <p:txEl>
                                              <p:pRg st="7" end="7"/>
                                            </p:txEl>
                                          </p:spTgt>
                                        </p:tgtEl>
                                        <p:attrNameLst>
                                          <p:attrName>style.visibility</p:attrName>
                                        </p:attrNameLst>
                                      </p:cBhvr>
                                      <p:to>
                                        <p:strVal val="visible"/>
                                      </p:to>
                                    </p:set>
                                    <p:animEffect transition="in" filter="fade">
                                      <p:cBhvr>
                                        <p:cTn id="38" dur="1000"/>
                                        <p:tgtEl>
                                          <p:spTgt spid="14340">
                                            <p:txEl>
                                              <p:pRg st="7" end="7"/>
                                            </p:txEl>
                                          </p:spTgt>
                                        </p:tgtEl>
                                      </p:cBhvr>
                                    </p:animEffect>
                                    <p:anim calcmode="lin" valueType="num">
                                      <p:cBhvr>
                                        <p:cTn id="39" dur="1000" fill="hold"/>
                                        <p:tgtEl>
                                          <p:spTgt spid="14340">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1434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4340">
                                            <p:txEl>
                                              <p:pRg st="8" end="8"/>
                                            </p:txEl>
                                          </p:spTgt>
                                        </p:tgtEl>
                                        <p:attrNameLst>
                                          <p:attrName>style.visibility</p:attrName>
                                        </p:attrNameLst>
                                      </p:cBhvr>
                                      <p:to>
                                        <p:strVal val="visible"/>
                                      </p:to>
                                    </p:set>
                                    <p:animEffect transition="in" filter="fade">
                                      <p:cBhvr>
                                        <p:cTn id="45" dur="1000"/>
                                        <p:tgtEl>
                                          <p:spTgt spid="14340">
                                            <p:txEl>
                                              <p:pRg st="8" end="8"/>
                                            </p:txEl>
                                          </p:spTgt>
                                        </p:tgtEl>
                                      </p:cBhvr>
                                    </p:animEffect>
                                    <p:anim calcmode="lin" valueType="num">
                                      <p:cBhvr>
                                        <p:cTn id="46" dur="1000" fill="hold"/>
                                        <p:tgtEl>
                                          <p:spTgt spid="14340">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1434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14340">
                                            <p:txEl>
                                              <p:pRg st="9" end="9"/>
                                            </p:txEl>
                                          </p:spTgt>
                                        </p:tgtEl>
                                        <p:attrNameLst>
                                          <p:attrName>style.visibility</p:attrName>
                                        </p:attrNameLst>
                                      </p:cBhvr>
                                      <p:to>
                                        <p:strVal val="visible"/>
                                      </p:to>
                                    </p:set>
                                    <p:animEffect transition="in" filter="fade">
                                      <p:cBhvr>
                                        <p:cTn id="52" dur="1000"/>
                                        <p:tgtEl>
                                          <p:spTgt spid="14340">
                                            <p:txEl>
                                              <p:pRg st="9" end="9"/>
                                            </p:txEl>
                                          </p:spTgt>
                                        </p:tgtEl>
                                      </p:cBhvr>
                                    </p:animEffect>
                                    <p:anim calcmode="lin" valueType="num">
                                      <p:cBhvr>
                                        <p:cTn id="53" dur="1000" fill="hold"/>
                                        <p:tgtEl>
                                          <p:spTgt spid="14340">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1434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14340">
                                            <p:txEl>
                                              <p:pRg st="11" end="11"/>
                                            </p:txEl>
                                          </p:spTgt>
                                        </p:tgtEl>
                                        <p:attrNameLst>
                                          <p:attrName>style.visibility</p:attrName>
                                        </p:attrNameLst>
                                      </p:cBhvr>
                                      <p:to>
                                        <p:strVal val="visible"/>
                                      </p:to>
                                    </p:set>
                                    <p:animEffect transition="in" filter="fade">
                                      <p:cBhvr>
                                        <p:cTn id="65" dur="1000"/>
                                        <p:tgtEl>
                                          <p:spTgt spid="14340">
                                            <p:txEl>
                                              <p:pRg st="11" end="11"/>
                                            </p:txEl>
                                          </p:spTgt>
                                        </p:tgtEl>
                                      </p:cBhvr>
                                    </p:animEffect>
                                    <p:anim calcmode="lin" valueType="num">
                                      <p:cBhvr>
                                        <p:cTn id="66" dur="1000" fill="hold"/>
                                        <p:tgtEl>
                                          <p:spTgt spid="14340">
                                            <p:txEl>
                                              <p:pRg st="11" end="11"/>
                                            </p:txEl>
                                          </p:spTgt>
                                        </p:tgtEl>
                                        <p:attrNameLst>
                                          <p:attrName>ppt_x</p:attrName>
                                        </p:attrNameLst>
                                      </p:cBhvr>
                                      <p:tavLst>
                                        <p:tav tm="0">
                                          <p:val>
                                            <p:strVal val="#ppt_x"/>
                                          </p:val>
                                        </p:tav>
                                        <p:tav tm="100000">
                                          <p:val>
                                            <p:strVal val="#ppt_x"/>
                                          </p:val>
                                        </p:tav>
                                      </p:tavLst>
                                    </p:anim>
                                    <p:anim calcmode="lin" valueType="num">
                                      <p:cBhvr>
                                        <p:cTn id="67" dur="1000" fill="hold"/>
                                        <p:tgtEl>
                                          <p:spTgt spid="14340">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14340">
                                            <p:txEl>
                                              <p:pRg st="12" end="12"/>
                                            </p:txEl>
                                          </p:spTgt>
                                        </p:tgtEl>
                                        <p:attrNameLst>
                                          <p:attrName>style.visibility</p:attrName>
                                        </p:attrNameLst>
                                      </p:cBhvr>
                                      <p:to>
                                        <p:strVal val="visible"/>
                                      </p:to>
                                    </p:set>
                                    <p:animEffect transition="in" filter="fade">
                                      <p:cBhvr>
                                        <p:cTn id="72" dur="1000"/>
                                        <p:tgtEl>
                                          <p:spTgt spid="14340">
                                            <p:txEl>
                                              <p:pRg st="12" end="12"/>
                                            </p:txEl>
                                          </p:spTgt>
                                        </p:tgtEl>
                                      </p:cBhvr>
                                    </p:animEffect>
                                    <p:anim calcmode="lin" valueType="num">
                                      <p:cBhvr>
                                        <p:cTn id="73" dur="1000" fill="hold"/>
                                        <p:tgtEl>
                                          <p:spTgt spid="14340">
                                            <p:txEl>
                                              <p:pRg st="12" end="12"/>
                                            </p:txEl>
                                          </p:spTgt>
                                        </p:tgtEl>
                                        <p:attrNameLst>
                                          <p:attrName>ppt_x</p:attrName>
                                        </p:attrNameLst>
                                      </p:cBhvr>
                                      <p:tavLst>
                                        <p:tav tm="0">
                                          <p:val>
                                            <p:strVal val="#ppt_x"/>
                                          </p:val>
                                        </p:tav>
                                        <p:tav tm="100000">
                                          <p:val>
                                            <p:strVal val="#ppt_x"/>
                                          </p:val>
                                        </p:tav>
                                      </p:tavLst>
                                    </p:anim>
                                    <p:anim calcmode="lin" valueType="num">
                                      <p:cBhvr>
                                        <p:cTn id="74" dur="1000" fill="hold"/>
                                        <p:tgtEl>
                                          <p:spTgt spid="14340">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14340">
                                            <p:txEl>
                                              <p:pRg st="13" end="13"/>
                                            </p:txEl>
                                          </p:spTgt>
                                        </p:tgtEl>
                                        <p:attrNameLst>
                                          <p:attrName>style.visibility</p:attrName>
                                        </p:attrNameLst>
                                      </p:cBhvr>
                                      <p:to>
                                        <p:strVal val="visible"/>
                                      </p:to>
                                    </p:set>
                                    <p:animEffect transition="in" filter="fade">
                                      <p:cBhvr>
                                        <p:cTn id="79" dur="1000"/>
                                        <p:tgtEl>
                                          <p:spTgt spid="14340">
                                            <p:txEl>
                                              <p:pRg st="13" end="13"/>
                                            </p:txEl>
                                          </p:spTgt>
                                        </p:tgtEl>
                                      </p:cBhvr>
                                    </p:animEffect>
                                    <p:anim calcmode="lin" valueType="num">
                                      <p:cBhvr>
                                        <p:cTn id="80" dur="1000" fill="hold"/>
                                        <p:tgtEl>
                                          <p:spTgt spid="14340">
                                            <p:txEl>
                                              <p:pRg st="13" end="13"/>
                                            </p:txEl>
                                          </p:spTgt>
                                        </p:tgtEl>
                                        <p:attrNameLst>
                                          <p:attrName>ppt_x</p:attrName>
                                        </p:attrNameLst>
                                      </p:cBhvr>
                                      <p:tavLst>
                                        <p:tav tm="0">
                                          <p:val>
                                            <p:strVal val="#ppt_x"/>
                                          </p:val>
                                        </p:tav>
                                        <p:tav tm="100000">
                                          <p:val>
                                            <p:strVal val="#ppt_x"/>
                                          </p:val>
                                        </p:tav>
                                      </p:tavLst>
                                    </p:anim>
                                    <p:anim calcmode="lin" valueType="num">
                                      <p:cBhvr>
                                        <p:cTn id="81" dur="1000" fill="hold"/>
                                        <p:tgtEl>
                                          <p:spTgt spid="14340">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2">
                                            <p:txEl>
                                              <p:pRg st="0" end="0"/>
                                            </p:txEl>
                                          </p:spTgt>
                                        </p:tgtEl>
                                        <p:attrNameLst>
                                          <p:attrName>style.visibility</p:attrName>
                                        </p:attrNameLst>
                                      </p:cBhvr>
                                      <p:to>
                                        <p:strVal val="visible"/>
                                      </p:to>
                                    </p:set>
                                    <p:anim calcmode="lin" valueType="num">
                                      <p:cBhvr additive="base">
                                        <p:cTn id="8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Secondary Structure:  DNA Double Helix</a:t>
            </a:r>
          </a:p>
        </p:txBody>
      </p:sp>
      <p:sp>
        <p:nvSpPr>
          <p:cNvPr id="13315" name="Rectangle 3"/>
          <p:cNvSpPr>
            <a:spLocks noGrp="1" noChangeArrowheads="1"/>
          </p:cNvSpPr>
          <p:nvPr>
            <p:ph type="body" idx="1"/>
          </p:nvPr>
        </p:nvSpPr>
        <p:spPr>
          <a:xfrm>
            <a:off x="457200" y="685800"/>
            <a:ext cx="8229600" cy="5791200"/>
          </a:xfrm>
        </p:spPr>
        <p:txBody>
          <a:bodyPr/>
          <a:lstStyle/>
          <a:p>
            <a:pPr eaLnBrk="1" hangingPunct="1">
              <a:lnSpc>
                <a:spcPct val="110000"/>
              </a:lnSpc>
              <a:spcBef>
                <a:spcPct val="15000"/>
              </a:spcBef>
            </a:pPr>
            <a:r>
              <a:rPr lang="en-US" sz="2400" smtClean="0"/>
              <a:t>In DNA there are two strands of nucleotides that wind together in a </a:t>
            </a:r>
            <a:r>
              <a:rPr lang="en-US" sz="2400" b="1" smtClean="0"/>
              <a:t>double helix</a:t>
            </a:r>
            <a:endParaRPr lang="en-US" sz="2400" smtClean="0"/>
          </a:p>
          <a:p>
            <a:pPr eaLnBrk="1" hangingPunct="1">
              <a:lnSpc>
                <a:spcPct val="110000"/>
              </a:lnSpc>
              <a:spcBef>
                <a:spcPct val="15000"/>
              </a:spcBef>
              <a:buFontTx/>
              <a:buNone/>
            </a:pPr>
            <a:r>
              <a:rPr lang="en-US" sz="2400" smtClean="0"/>
              <a:t>	- the strands run in opposite directions</a:t>
            </a:r>
          </a:p>
          <a:p>
            <a:pPr eaLnBrk="1" hangingPunct="1">
              <a:lnSpc>
                <a:spcPct val="110000"/>
              </a:lnSpc>
              <a:spcBef>
                <a:spcPct val="15000"/>
              </a:spcBef>
              <a:buFontTx/>
              <a:buNone/>
            </a:pPr>
            <a:r>
              <a:rPr lang="en-US" sz="2400" smtClean="0"/>
              <a:t>	- the bases are are arranged in step-like pairs</a:t>
            </a:r>
          </a:p>
          <a:p>
            <a:pPr eaLnBrk="1" hangingPunct="1">
              <a:lnSpc>
                <a:spcPct val="110000"/>
              </a:lnSpc>
              <a:spcBef>
                <a:spcPct val="15000"/>
              </a:spcBef>
              <a:buFontTx/>
              <a:buNone/>
            </a:pPr>
            <a:r>
              <a:rPr lang="en-US" sz="2400" smtClean="0"/>
              <a:t>	- the </a:t>
            </a:r>
            <a:r>
              <a:rPr lang="en-US" sz="2400" b="1" smtClean="0"/>
              <a:t>base pairs</a:t>
            </a:r>
            <a:r>
              <a:rPr lang="en-US" sz="2400" smtClean="0"/>
              <a:t> are held together by hydrogen bonding</a:t>
            </a:r>
          </a:p>
          <a:p>
            <a:pPr eaLnBrk="1" hangingPunct="1">
              <a:lnSpc>
                <a:spcPct val="110000"/>
              </a:lnSpc>
              <a:spcBef>
                <a:spcPct val="15000"/>
              </a:spcBef>
            </a:pPr>
            <a:r>
              <a:rPr lang="en-US" sz="2400" smtClean="0"/>
              <a:t>The pairing of the bases from the two strands is very specific</a:t>
            </a:r>
          </a:p>
          <a:p>
            <a:pPr eaLnBrk="1" hangingPunct="1">
              <a:lnSpc>
                <a:spcPct val="110000"/>
              </a:lnSpc>
              <a:spcBef>
                <a:spcPct val="15000"/>
              </a:spcBef>
            </a:pPr>
            <a:r>
              <a:rPr lang="en-US" sz="2400" smtClean="0"/>
              <a:t>The </a:t>
            </a:r>
            <a:r>
              <a:rPr lang="en-US" sz="2400" b="1" smtClean="0"/>
              <a:t>complimentary base pairs</a:t>
            </a:r>
            <a:r>
              <a:rPr lang="en-US" sz="2400" smtClean="0"/>
              <a:t> are </a:t>
            </a:r>
            <a:r>
              <a:rPr lang="en-US" sz="2400" b="1" smtClean="0"/>
              <a:t>A-T</a:t>
            </a:r>
            <a:r>
              <a:rPr lang="en-US" sz="2400" smtClean="0"/>
              <a:t> and </a:t>
            </a:r>
            <a:r>
              <a:rPr lang="en-US" sz="2400" b="1" smtClean="0"/>
              <a:t>G-C</a:t>
            </a:r>
            <a:endParaRPr lang="en-US" sz="2400" smtClean="0"/>
          </a:p>
          <a:p>
            <a:pPr eaLnBrk="1" hangingPunct="1">
              <a:lnSpc>
                <a:spcPct val="110000"/>
              </a:lnSpc>
              <a:buFontTx/>
              <a:buNone/>
            </a:pPr>
            <a:r>
              <a:rPr lang="en-US" sz="2400" smtClean="0"/>
              <a:t>	- two hydrogen bonds form between A and T</a:t>
            </a:r>
          </a:p>
          <a:p>
            <a:pPr eaLnBrk="1" hangingPunct="1">
              <a:lnSpc>
                <a:spcPct val="110000"/>
              </a:lnSpc>
              <a:buFontTx/>
              <a:buNone/>
            </a:pPr>
            <a:r>
              <a:rPr lang="en-US" sz="2400" smtClean="0"/>
              <a:t>	- three hydrogen bonds form between G and C</a:t>
            </a:r>
          </a:p>
          <a:p>
            <a:pPr eaLnBrk="1" hangingPunct="1">
              <a:lnSpc>
                <a:spcPct val="110000"/>
              </a:lnSpc>
            </a:pPr>
            <a:r>
              <a:rPr lang="en-US" sz="2400" smtClean="0"/>
              <a:t>Each pair consists of a purine and a pyrimidine, so they are the same width, keeping the two strands at equal distances from each other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additive="base">
                                        <p:cTn id="37" dur="500" fill="hold"/>
                                        <p:tgtEl>
                                          <p:spTgt spid="133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1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315">
                                            <p:txEl>
                                              <p:pRg st="6" end="6"/>
                                            </p:txEl>
                                          </p:spTgt>
                                        </p:tgtEl>
                                        <p:attrNameLst>
                                          <p:attrName>style.visibility</p:attrName>
                                        </p:attrNameLst>
                                      </p:cBhvr>
                                      <p:to>
                                        <p:strVal val="visible"/>
                                      </p:to>
                                    </p:set>
                                    <p:anim calcmode="lin" valueType="num">
                                      <p:cBhvr additive="base">
                                        <p:cTn id="43" dur="500" fill="hold"/>
                                        <p:tgtEl>
                                          <p:spTgt spid="1331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331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315">
                                            <p:txEl>
                                              <p:pRg st="7" end="7"/>
                                            </p:txEl>
                                          </p:spTgt>
                                        </p:tgtEl>
                                        <p:attrNameLst>
                                          <p:attrName>style.visibility</p:attrName>
                                        </p:attrNameLst>
                                      </p:cBhvr>
                                      <p:to>
                                        <p:strVal val="visible"/>
                                      </p:to>
                                    </p:set>
                                    <p:anim calcmode="lin" valueType="num">
                                      <p:cBhvr additive="base">
                                        <p:cTn id="49" dur="500" fill="hold"/>
                                        <p:tgtEl>
                                          <p:spTgt spid="1331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331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Whoosh"/>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3315">
                                            <p:txEl>
                                              <p:pRg st="8" end="8"/>
                                            </p:txEl>
                                          </p:spTgt>
                                        </p:tgtEl>
                                        <p:attrNameLst>
                                          <p:attrName>style.visibility</p:attrName>
                                        </p:attrNameLst>
                                      </p:cBhvr>
                                      <p:to>
                                        <p:strVal val="visible"/>
                                      </p:to>
                                    </p:set>
                                    <p:anim calcmode="lin" valueType="num">
                                      <p:cBhvr additive="base">
                                        <p:cTn id="55" dur="500" fill="hold"/>
                                        <p:tgtEl>
                                          <p:spTgt spid="13315">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3315">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228600" y="228600"/>
            <a:ext cx="8382000" cy="5970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Model of </a:t>
            </a:r>
            <a:r>
              <a:rPr kumimoji="0" lang="en-US" sz="32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DNA</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3656013" marR="0" lvl="0" indent="-231775" algn="l" defTabSz="914400" rtl="0" eaLnBrk="0" fontAlgn="base" latinLnBrk="0" hangingPunct="0">
              <a:lnSpc>
                <a:spcPct val="100000"/>
              </a:lnSpc>
              <a:spcBef>
                <a:spcPct val="0"/>
              </a:spcBef>
              <a:spcAft>
                <a:spcPct val="0"/>
              </a:spcAft>
              <a:buClrTx/>
              <a:buSzTx/>
              <a:buFontTx/>
              <a:buChar char="•"/>
              <a:tabLst>
                <a:tab pos="6223000" algn="l"/>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The model was developed by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Watson</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and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Crick</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in 1953. </a:t>
            </a:r>
          </a:p>
          <a:p>
            <a:pPr marL="3656013" marR="0" lvl="0" indent="-231775" algn="l" defTabSz="914400" rtl="0" eaLnBrk="0" fontAlgn="base" latinLnBrk="0" hangingPunct="0">
              <a:lnSpc>
                <a:spcPct val="100000"/>
              </a:lnSpc>
              <a:spcBef>
                <a:spcPct val="0"/>
              </a:spcBef>
              <a:spcAft>
                <a:spcPct val="0"/>
              </a:spcAft>
              <a:buClrTx/>
              <a:buSzTx/>
              <a:tabLst>
                <a:tab pos="6223000" algn="l"/>
              </a:tabLs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3656013" marR="0" lvl="0" indent="-231775" algn="l" defTabSz="914400" rtl="0" eaLnBrk="0" fontAlgn="base" latinLnBrk="0" hangingPunct="0">
              <a:lnSpc>
                <a:spcPct val="100000"/>
              </a:lnSpc>
              <a:spcBef>
                <a:spcPct val="0"/>
              </a:spcBef>
              <a:spcAft>
                <a:spcPct val="0"/>
              </a:spcAft>
              <a:buClrTx/>
              <a:buSzTx/>
              <a:buFontTx/>
              <a:buChar char="•"/>
              <a:tabLst>
                <a:tab pos="6223000" algn="l"/>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They received a </a:t>
            </a:r>
            <a:r>
              <a:rPr kumimoji="0" lang="en-US" sz="3200" b="1" i="0" u="sng" strike="noStrike" cap="none" normalizeH="0" baseline="0" dirty="0" err="1" smtClean="0">
                <a:ln>
                  <a:noFill/>
                </a:ln>
                <a:solidFill>
                  <a:srgbClr val="C00000"/>
                </a:solidFill>
                <a:effectLst/>
                <a:latin typeface="Calibri" pitchFamily="34" charset="0"/>
                <a:ea typeface="Times New Roman" pitchFamily="18" charset="0"/>
                <a:cs typeface="Arial" pitchFamily="34" charset="0"/>
              </a:rPr>
              <a:t>nobel</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 prize</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in 1962 for their work.</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3656013" marR="0" lvl="0" indent="-231775" algn="l" defTabSz="914400" rtl="0" eaLnBrk="0" fontAlgn="base" latinLnBrk="0" hangingPunct="0">
              <a:lnSpc>
                <a:spcPct val="100000"/>
              </a:lnSpc>
              <a:spcBef>
                <a:spcPct val="0"/>
              </a:spcBef>
              <a:spcAft>
                <a:spcPct val="0"/>
              </a:spcAft>
              <a:buClrTx/>
              <a:buSzTx/>
              <a:buFontTx/>
              <a:buNone/>
              <a:tabLst>
                <a:tab pos="6223000" algn="l"/>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3656013" marR="0" lvl="0" indent="-231775" algn="l" defTabSz="914400" rtl="0" eaLnBrk="0" fontAlgn="base" latinLnBrk="0" hangingPunct="0">
              <a:lnSpc>
                <a:spcPct val="100000"/>
              </a:lnSpc>
              <a:spcBef>
                <a:spcPct val="0"/>
              </a:spcBef>
              <a:spcAft>
                <a:spcPct val="0"/>
              </a:spcAft>
              <a:buClrTx/>
              <a:buSzTx/>
              <a:buFontTx/>
              <a:buChar char="•"/>
              <a:tabLst>
                <a:tab pos="6223000" algn="l"/>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The model looks like a twisted ladder – </a:t>
            </a:r>
            <a:r>
              <a:rPr kumimoji="0" lang="en-US" sz="32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double helix</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434" name="Rectangle 2"/>
          <p:cNvSpPr>
            <a:spLocks noChangeArrowheads="1"/>
          </p:cNvSpPr>
          <p:nvPr/>
        </p:nvSpPr>
        <p:spPr bwMode="auto">
          <a:xfrm>
            <a:off x="0" y="-25315"/>
            <a:ext cx="184731" cy="5078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433" name="Picture 1"/>
          <p:cNvPicPr>
            <a:picLocks noChangeAspect="1" noChangeArrowheads="1"/>
          </p:cNvPicPr>
          <p:nvPr/>
        </p:nvPicPr>
        <p:blipFill>
          <a:blip r:embed="rId2" cstate="print">
            <a:grayscl/>
          </a:blip>
          <a:srcRect/>
          <a:stretch>
            <a:fillRect/>
          </a:stretch>
        </p:blipFill>
        <p:spPr bwMode="auto">
          <a:xfrm>
            <a:off x="838200" y="1219200"/>
            <a:ext cx="2117558" cy="5029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1000"/>
                                        <p:tgtEl>
                                          <p:spTgt spid="18435">
                                            <p:txEl>
                                              <p:pRg st="1" end="1"/>
                                            </p:txEl>
                                          </p:spTgt>
                                        </p:tgtEl>
                                      </p:cBhvr>
                                    </p:animEffect>
                                    <p:anim calcmode="lin" valueType="num">
                                      <p:cBhvr>
                                        <p:cTn id="8"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8435">
                                            <p:txEl>
                                              <p:pRg st="3" end="3"/>
                                            </p:txEl>
                                          </p:spTgt>
                                        </p:tgtEl>
                                        <p:attrNameLst>
                                          <p:attrName>style.visibility</p:attrName>
                                        </p:attrNameLst>
                                      </p:cBhvr>
                                      <p:to>
                                        <p:strVal val="visible"/>
                                      </p:to>
                                    </p:set>
                                    <p:animEffect transition="in" filter="fade">
                                      <p:cBhvr>
                                        <p:cTn id="14" dur="1000"/>
                                        <p:tgtEl>
                                          <p:spTgt spid="18435">
                                            <p:txEl>
                                              <p:pRg st="3" end="3"/>
                                            </p:txEl>
                                          </p:spTgt>
                                        </p:tgtEl>
                                      </p:cBhvr>
                                    </p:animEffect>
                                    <p:anim calcmode="lin" valueType="num">
                                      <p:cBhvr>
                                        <p:cTn id="15"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8435">
                                            <p:txEl>
                                              <p:pRg st="5" end="5"/>
                                            </p:txEl>
                                          </p:spTgt>
                                        </p:tgtEl>
                                        <p:attrNameLst>
                                          <p:attrName>style.visibility</p:attrName>
                                        </p:attrNameLst>
                                      </p:cBhvr>
                                      <p:to>
                                        <p:strVal val="visible"/>
                                      </p:to>
                                    </p:set>
                                    <p:animEffect transition="in" filter="fade">
                                      <p:cBhvr>
                                        <p:cTn id="21" dur="1000"/>
                                        <p:tgtEl>
                                          <p:spTgt spid="18435">
                                            <p:txEl>
                                              <p:pRg st="5" end="5"/>
                                            </p:txEl>
                                          </p:spTgt>
                                        </p:tgtEl>
                                      </p:cBhvr>
                                    </p:animEffect>
                                    <p:anim calcmode="lin" valueType="num">
                                      <p:cBhvr>
                                        <p:cTn id="22" dur="10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843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4"/>
          <p:cNvSpPr txBox="1">
            <a:spLocks noChangeArrowheads="1"/>
          </p:cNvSpPr>
          <p:nvPr/>
        </p:nvSpPr>
        <p:spPr bwMode="auto">
          <a:xfrm>
            <a:off x="2058988" y="149225"/>
            <a:ext cx="5087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Nucleic Acid Structure</a:t>
            </a:r>
          </a:p>
          <a:p>
            <a:pPr algn="ctr" rtl="0" eaLnBrk="0" hangingPunct="0"/>
            <a:r>
              <a:rPr lang="en-US" sz="3200" b="1">
                <a:solidFill>
                  <a:srgbClr val="000000"/>
                </a:solidFill>
                <a:latin typeface="Arial" charset="0"/>
              </a:rPr>
              <a:t>“Base Pairing”</a:t>
            </a:r>
            <a:endParaRPr lang="en-US" sz="2000">
              <a:solidFill>
                <a:srgbClr val="000000"/>
              </a:solidFill>
              <a:latin typeface="Arial" charset="0"/>
            </a:endParaRPr>
          </a:p>
        </p:txBody>
      </p:sp>
      <p:grpSp>
        <p:nvGrpSpPr>
          <p:cNvPr id="2" name="Group 69"/>
          <p:cNvGrpSpPr>
            <a:grpSpLocks/>
          </p:cNvGrpSpPr>
          <p:nvPr/>
        </p:nvGrpSpPr>
        <p:grpSpPr bwMode="auto">
          <a:xfrm>
            <a:off x="939800" y="2454275"/>
            <a:ext cx="7100888" cy="3509963"/>
            <a:chOff x="592" y="1546"/>
            <a:chExt cx="4473" cy="2211"/>
          </a:xfrm>
        </p:grpSpPr>
        <p:grpSp>
          <p:nvGrpSpPr>
            <p:cNvPr id="3" name="Group 36"/>
            <p:cNvGrpSpPr>
              <a:grpSpLocks/>
            </p:cNvGrpSpPr>
            <p:nvPr/>
          </p:nvGrpSpPr>
          <p:grpSpPr bwMode="auto">
            <a:xfrm>
              <a:off x="872" y="1976"/>
              <a:ext cx="3952" cy="704"/>
              <a:chOff x="856" y="1416"/>
              <a:chExt cx="3952" cy="704"/>
            </a:xfrm>
          </p:grpSpPr>
          <p:sp>
            <p:nvSpPr>
              <p:cNvPr id="29728" name="Rectangle 16"/>
              <p:cNvSpPr>
                <a:spLocks noChangeArrowheads="1"/>
              </p:cNvSpPr>
              <p:nvPr/>
            </p:nvSpPr>
            <p:spPr bwMode="auto">
              <a:xfrm>
                <a:off x="944" y="1416"/>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29" name="Rectangle 17"/>
              <p:cNvSpPr>
                <a:spLocks noChangeArrowheads="1"/>
              </p:cNvSpPr>
              <p:nvPr/>
            </p:nvSpPr>
            <p:spPr bwMode="auto">
              <a:xfrm>
                <a:off x="1552" y="1416"/>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30" name="Rectangle 18"/>
              <p:cNvSpPr>
                <a:spLocks noChangeArrowheads="1"/>
              </p:cNvSpPr>
              <p:nvPr/>
            </p:nvSpPr>
            <p:spPr bwMode="auto">
              <a:xfrm>
                <a:off x="2176" y="1416"/>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31" name="Rectangle 19"/>
              <p:cNvSpPr>
                <a:spLocks noChangeArrowheads="1"/>
              </p:cNvSpPr>
              <p:nvPr/>
            </p:nvSpPr>
            <p:spPr bwMode="auto">
              <a:xfrm>
                <a:off x="2808" y="1416"/>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32" name="Rectangle 20"/>
              <p:cNvSpPr>
                <a:spLocks noChangeArrowheads="1"/>
              </p:cNvSpPr>
              <p:nvPr/>
            </p:nvSpPr>
            <p:spPr bwMode="auto">
              <a:xfrm>
                <a:off x="3440" y="1416"/>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33" name="Rectangle 21"/>
              <p:cNvSpPr>
                <a:spLocks noChangeArrowheads="1"/>
              </p:cNvSpPr>
              <p:nvPr/>
            </p:nvSpPr>
            <p:spPr bwMode="auto">
              <a:xfrm>
                <a:off x="4064" y="1416"/>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34" name="Oval 22"/>
              <p:cNvSpPr>
                <a:spLocks noChangeArrowheads="1"/>
              </p:cNvSpPr>
              <p:nvPr/>
            </p:nvSpPr>
            <p:spPr bwMode="auto">
              <a:xfrm>
                <a:off x="1448" y="1488"/>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35" name="Oval 23"/>
              <p:cNvSpPr>
                <a:spLocks noChangeArrowheads="1"/>
              </p:cNvSpPr>
              <p:nvPr/>
            </p:nvSpPr>
            <p:spPr bwMode="auto">
              <a:xfrm>
                <a:off x="2072" y="1488"/>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36" name="Oval 24"/>
              <p:cNvSpPr>
                <a:spLocks noChangeArrowheads="1"/>
              </p:cNvSpPr>
              <p:nvPr/>
            </p:nvSpPr>
            <p:spPr bwMode="auto">
              <a:xfrm>
                <a:off x="2712" y="1488"/>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37" name="Oval 25"/>
              <p:cNvSpPr>
                <a:spLocks noChangeArrowheads="1"/>
              </p:cNvSpPr>
              <p:nvPr/>
            </p:nvSpPr>
            <p:spPr bwMode="auto">
              <a:xfrm>
                <a:off x="3344" y="1488"/>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38" name="Oval 26"/>
              <p:cNvSpPr>
                <a:spLocks noChangeArrowheads="1"/>
              </p:cNvSpPr>
              <p:nvPr/>
            </p:nvSpPr>
            <p:spPr bwMode="auto">
              <a:xfrm>
                <a:off x="3960" y="1488"/>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39" name="Oval 27"/>
              <p:cNvSpPr>
                <a:spLocks noChangeArrowheads="1"/>
              </p:cNvSpPr>
              <p:nvPr/>
            </p:nvSpPr>
            <p:spPr bwMode="auto">
              <a:xfrm>
                <a:off x="856" y="1488"/>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40" name="Oval 28"/>
              <p:cNvSpPr>
                <a:spLocks noChangeArrowheads="1"/>
              </p:cNvSpPr>
              <p:nvPr/>
            </p:nvSpPr>
            <p:spPr bwMode="auto">
              <a:xfrm>
                <a:off x="4600" y="1488"/>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41" name="Rectangle 29"/>
              <p:cNvSpPr>
                <a:spLocks noChangeArrowheads="1"/>
              </p:cNvSpPr>
              <p:nvPr/>
            </p:nvSpPr>
            <p:spPr bwMode="auto">
              <a:xfrm>
                <a:off x="1096" y="1752"/>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T</a:t>
                </a:r>
              </a:p>
            </p:txBody>
          </p:sp>
          <p:sp>
            <p:nvSpPr>
              <p:cNvPr id="29742" name="Rectangle 30"/>
              <p:cNvSpPr>
                <a:spLocks noChangeArrowheads="1"/>
              </p:cNvSpPr>
              <p:nvPr/>
            </p:nvSpPr>
            <p:spPr bwMode="auto">
              <a:xfrm>
                <a:off x="1752" y="1752"/>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A</a:t>
                </a:r>
              </a:p>
            </p:txBody>
          </p:sp>
          <p:sp>
            <p:nvSpPr>
              <p:cNvPr id="29743" name="Rectangle 31"/>
              <p:cNvSpPr>
                <a:spLocks noChangeArrowheads="1"/>
              </p:cNvSpPr>
              <p:nvPr/>
            </p:nvSpPr>
            <p:spPr bwMode="auto">
              <a:xfrm>
                <a:off x="3616" y="1752"/>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A</a:t>
                </a:r>
              </a:p>
            </p:txBody>
          </p:sp>
          <p:sp>
            <p:nvSpPr>
              <p:cNvPr id="29744" name="Rectangle 32"/>
              <p:cNvSpPr>
                <a:spLocks noChangeArrowheads="1"/>
              </p:cNvSpPr>
              <p:nvPr/>
            </p:nvSpPr>
            <p:spPr bwMode="auto">
              <a:xfrm>
                <a:off x="2376" y="1752"/>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G</a:t>
                </a:r>
              </a:p>
            </p:txBody>
          </p:sp>
          <p:sp>
            <p:nvSpPr>
              <p:cNvPr id="29745" name="Rectangle 33"/>
              <p:cNvSpPr>
                <a:spLocks noChangeArrowheads="1"/>
              </p:cNvSpPr>
              <p:nvPr/>
            </p:nvSpPr>
            <p:spPr bwMode="auto">
              <a:xfrm>
                <a:off x="3008" y="1752"/>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C</a:t>
                </a:r>
              </a:p>
            </p:txBody>
          </p:sp>
          <p:sp>
            <p:nvSpPr>
              <p:cNvPr id="29746" name="Rectangle 34"/>
              <p:cNvSpPr>
                <a:spLocks noChangeArrowheads="1"/>
              </p:cNvSpPr>
              <p:nvPr/>
            </p:nvSpPr>
            <p:spPr bwMode="auto">
              <a:xfrm>
                <a:off x="4264" y="1752"/>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C</a:t>
                </a:r>
              </a:p>
            </p:txBody>
          </p:sp>
        </p:grpSp>
        <p:sp>
          <p:nvSpPr>
            <p:cNvPr id="29703" name="Text Box 35"/>
            <p:cNvSpPr txBox="1">
              <a:spLocks noChangeArrowheads="1"/>
            </p:cNvSpPr>
            <p:nvPr/>
          </p:nvSpPr>
          <p:spPr bwMode="auto">
            <a:xfrm>
              <a:off x="4735" y="1546"/>
              <a:ext cx="330" cy="365"/>
            </a:xfrm>
            <a:prstGeom prst="rect">
              <a:avLst/>
            </a:prstGeom>
            <a:noFill/>
            <a:ln w="9525">
              <a:noFill/>
              <a:miter lim="800000"/>
              <a:headEnd/>
              <a:tailEnd/>
            </a:ln>
          </p:spPr>
          <p:txBody>
            <a:bodyPr wrap="none">
              <a:spAutoFit/>
            </a:bodyPr>
            <a:lstStyle/>
            <a:p>
              <a:pPr algn="l" rtl="0" eaLnBrk="0" hangingPunct="0"/>
              <a:r>
                <a:rPr lang="en-US" sz="3200" b="1">
                  <a:solidFill>
                    <a:srgbClr val="000000"/>
                  </a:solidFill>
                  <a:latin typeface="Arial" charset="0"/>
                </a:rPr>
                <a:t>3’</a:t>
              </a:r>
            </a:p>
          </p:txBody>
        </p:sp>
        <p:sp>
          <p:nvSpPr>
            <p:cNvPr id="29704" name="Rectangle 38"/>
            <p:cNvSpPr>
              <a:spLocks noChangeArrowheads="1"/>
            </p:cNvSpPr>
            <p:nvPr/>
          </p:nvSpPr>
          <p:spPr bwMode="auto">
            <a:xfrm flipV="1">
              <a:off x="1616" y="2984"/>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05" name="Rectangle 39"/>
            <p:cNvSpPr>
              <a:spLocks noChangeArrowheads="1"/>
            </p:cNvSpPr>
            <p:nvPr/>
          </p:nvSpPr>
          <p:spPr bwMode="auto">
            <a:xfrm flipV="1">
              <a:off x="2224" y="2984"/>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06" name="Rectangle 40"/>
            <p:cNvSpPr>
              <a:spLocks noChangeArrowheads="1"/>
            </p:cNvSpPr>
            <p:nvPr/>
          </p:nvSpPr>
          <p:spPr bwMode="auto">
            <a:xfrm flipV="1">
              <a:off x="2848" y="2984"/>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07" name="Rectangle 41"/>
            <p:cNvSpPr>
              <a:spLocks noChangeArrowheads="1"/>
            </p:cNvSpPr>
            <p:nvPr/>
          </p:nvSpPr>
          <p:spPr bwMode="auto">
            <a:xfrm flipV="1">
              <a:off x="3480" y="2984"/>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08" name="Rectangle 42"/>
            <p:cNvSpPr>
              <a:spLocks noChangeArrowheads="1"/>
            </p:cNvSpPr>
            <p:nvPr/>
          </p:nvSpPr>
          <p:spPr bwMode="auto">
            <a:xfrm flipV="1">
              <a:off x="4112" y="2984"/>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09" name="Oval 44"/>
            <p:cNvSpPr>
              <a:spLocks noChangeArrowheads="1"/>
            </p:cNvSpPr>
            <p:nvPr/>
          </p:nvSpPr>
          <p:spPr bwMode="auto">
            <a:xfrm flipV="1">
              <a:off x="2120" y="3056"/>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10" name="Oval 45"/>
            <p:cNvSpPr>
              <a:spLocks noChangeArrowheads="1"/>
            </p:cNvSpPr>
            <p:nvPr/>
          </p:nvSpPr>
          <p:spPr bwMode="auto">
            <a:xfrm flipV="1">
              <a:off x="2744" y="3056"/>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11" name="Oval 46"/>
            <p:cNvSpPr>
              <a:spLocks noChangeArrowheads="1"/>
            </p:cNvSpPr>
            <p:nvPr/>
          </p:nvSpPr>
          <p:spPr bwMode="auto">
            <a:xfrm flipV="1">
              <a:off x="3384" y="3056"/>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12" name="Oval 47"/>
            <p:cNvSpPr>
              <a:spLocks noChangeArrowheads="1"/>
            </p:cNvSpPr>
            <p:nvPr/>
          </p:nvSpPr>
          <p:spPr bwMode="auto">
            <a:xfrm flipV="1">
              <a:off x="4016" y="3056"/>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13" name="Oval 48"/>
            <p:cNvSpPr>
              <a:spLocks noChangeArrowheads="1"/>
            </p:cNvSpPr>
            <p:nvPr/>
          </p:nvSpPr>
          <p:spPr bwMode="auto">
            <a:xfrm flipV="1">
              <a:off x="4632" y="3056"/>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14" name="Rectangle 51"/>
            <p:cNvSpPr>
              <a:spLocks noChangeArrowheads="1"/>
            </p:cNvSpPr>
            <p:nvPr/>
          </p:nvSpPr>
          <p:spPr bwMode="auto">
            <a:xfrm>
              <a:off x="1768" y="2616"/>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T</a:t>
              </a:r>
            </a:p>
          </p:txBody>
        </p:sp>
        <p:sp>
          <p:nvSpPr>
            <p:cNvPr id="29715" name="Rectangle 52"/>
            <p:cNvSpPr>
              <a:spLocks noChangeArrowheads="1"/>
            </p:cNvSpPr>
            <p:nvPr/>
          </p:nvSpPr>
          <p:spPr bwMode="auto">
            <a:xfrm>
              <a:off x="2392" y="2752"/>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C</a:t>
              </a:r>
            </a:p>
          </p:txBody>
        </p:sp>
        <p:sp>
          <p:nvSpPr>
            <p:cNvPr id="29716" name="Rectangle 53"/>
            <p:cNvSpPr>
              <a:spLocks noChangeArrowheads="1"/>
            </p:cNvSpPr>
            <p:nvPr/>
          </p:nvSpPr>
          <p:spPr bwMode="auto">
            <a:xfrm>
              <a:off x="4288" y="2616"/>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G</a:t>
              </a:r>
            </a:p>
          </p:txBody>
        </p:sp>
        <p:sp>
          <p:nvSpPr>
            <p:cNvPr id="29717" name="Rectangle 54"/>
            <p:cNvSpPr>
              <a:spLocks noChangeArrowheads="1"/>
            </p:cNvSpPr>
            <p:nvPr/>
          </p:nvSpPr>
          <p:spPr bwMode="auto">
            <a:xfrm>
              <a:off x="3024" y="2616"/>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G</a:t>
              </a:r>
            </a:p>
          </p:txBody>
        </p:sp>
        <p:sp>
          <p:nvSpPr>
            <p:cNvPr id="29718" name="Rectangle 55"/>
            <p:cNvSpPr>
              <a:spLocks noChangeArrowheads="1"/>
            </p:cNvSpPr>
            <p:nvPr/>
          </p:nvSpPr>
          <p:spPr bwMode="auto">
            <a:xfrm>
              <a:off x="3640" y="2752"/>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T</a:t>
              </a:r>
            </a:p>
          </p:txBody>
        </p:sp>
        <p:sp>
          <p:nvSpPr>
            <p:cNvPr id="29719" name="Rectangle 57"/>
            <p:cNvSpPr>
              <a:spLocks noChangeArrowheads="1"/>
            </p:cNvSpPr>
            <p:nvPr/>
          </p:nvSpPr>
          <p:spPr bwMode="auto">
            <a:xfrm flipV="1">
              <a:off x="976" y="2984"/>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9720" name="Rectangle 58"/>
            <p:cNvSpPr>
              <a:spLocks noChangeArrowheads="1"/>
            </p:cNvSpPr>
            <p:nvPr/>
          </p:nvSpPr>
          <p:spPr bwMode="auto">
            <a:xfrm>
              <a:off x="1120" y="2752"/>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A</a:t>
              </a:r>
            </a:p>
          </p:txBody>
        </p:sp>
        <p:sp>
          <p:nvSpPr>
            <p:cNvPr id="29721" name="Oval 49"/>
            <p:cNvSpPr>
              <a:spLocks noChangeArrowheads="1"/>
            </p:cNvSpPr>
            <p:nvPr/>
          </p:nvSpPr>
          <p:spPr bwMode="auto">
            <a:xfrm flipV="1">
              <a:off x="1528" y="3056"/>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22" name="Oval 60"/>
            <p:cNvSpPr>
              <a:spLocks noChangeArrowheads="1"/>
            </p:cNvSpPr>
            <p:nvPr/>
          </p:nvSpPr>
          <p:spPr bwMode="auto">
            <a:xfrm flipV="1">
              <a:off x="840" y="3072"/>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9723" name="Text Box 61"/>
            <p:cNvSpPr txBox="1">
              <a:spLocks noChangeArrowheads="1"/>
            </p:cNvSpPr>
            <p:nvPr/>
          </p:nvSpPr>
          <p:spPr bwMode="auto">
            <a:xfrm>
              <a:off x="592" y="3392"/>
              <a:ext cx="330" cy="365"/>
            </a:xfrm>
            <a:prstGeom prst="rect">
              <a:avLst/>
            </a:prstGeom>
            <a:noFill/>
            <a:ln w="9525">
              <a:noFill/>
              <a:miter lim="800000"/>
              <a:headEnd/>
              <a:tailEnd/>
            </a:ln>
          </p:spPr>
          <p:txBody>
            <a:bodyPr wrap="none">
              <a:spAutoFit/>
            </a:bodyPr>
            <a:lstStyle/>
            <a:p>
              <a:pPr algn="l" rtl="0" eaLnBrk="0" hangingPunct="0"/>
              <a:r>
                <a:rPr lang="en-US" sz="3200" b="1">
                  <a:solidFill>
                    <a:srgbClr val="000000"/>
                  </a:solidFill>
                  <a:latin typeface="Arial" charset="0"/>
                </a:rPr>
                <a:t>3’</a:t>
              </a:r>
            </a:p>
          </p:txBody>
        </p:sp>
        <p:sp>
          <p:nvSpPr>
            <p:cNvPr id="29724" name="Text Box 62"/>
            <p:cNvSpPr txBox="1">
              <a:spLocks noChangeArrowheads="1"/>
            </p:cNvSpPr>
            <p:nvPr/>
          </p:nvSpPr>
          <p:spPr bwMode="auto">
            <a:xfrm>
              <a:off x="4672" y="3392"/>
              <a:ext cx="330" cy="365"/>
            </a:xfrm>
            <a:prstGeom prst="rect">
              <a:avLst/>
            </a:prstGeom>
            <a:noFill/>
            <a:ln w="9525">
              <a:noFill/>
              <a:miter lim="800000"/>
              <a:headEnd/>
              <a:tailEnd/>
            </a:ln>
          </p:spPr>
          <p:txBody>
            <a:bodyPr wrap="none">
              <a:spAutoFit/>
            </a:bodyPr>
            <a:lstStyle/>
            <a:p>
              <a:pPr algn="l" rtl="0" eaLnBrk="0" hangingPunct="0"/>
              <a:r>
                <a:rPr lang="en-US" sz="3200" b="1">
                  <a:solidFill>
                    <a:srgbClr val="000000"/>
                  </a:solidFill>
                  <a:latin typeface="Arial" charset="0"/>
                </a:rPr>
                <a:t>5’</a:t>
              </a:r>
            </a:p>
          </p:txBody>
        </p:sp>
        <p:sp>
          <p:nvSpPr>
            <p:cNvPr id="29725" name="Text Box 63"/>
            <p:cNvSpPr txBox="1">
              <a:spLocks noChangeArrowheads="1"/>
            </p:cNvSpPr>
            <p:nvPr/>
          </p:nvSpPr>
          <p:spPr bwMode="auto">
            <a:xfrm>
              <a:off x="624" y="1546"/>
              <a:ext cx="330" cy="365"/>
            </a:xfrm>
            <a:prstGeom prst="rect">
              <a:avLst/>
            </a:prstGeom>
            <a:noFill/>
            <a:ln w="9525">
              <a:noFill/>
              <a:miter lim="800000"/>
              <a:headEnd/>
              <a:tailEnd/>
            </a:ln>
          </p:spPr>
          <p:txBody>
            <a:bodyPr wrap="none">
              <a:spAutoFit/>
            </a:bodyPr>
            <a:lstStyle/>
            <a:p>
              <a:pPr algn="l" rtl="0" eaLnBrk="0" hangingPunct="0"/>
              <a:r>
                <a:rPr lang="en-US" sz="3200" b="1">
                  <a:solidFill>
                    <a:srgbClr val="000000"/>
                  </a:solidFill>
                  <a:latin typeface="Arial" charset="0"/>
                </a:rPr>
                <a:t>5’</a:t>
              </a:r>
            </a:p>
          </p:txBody>
        </p:sp>
        <p:sp>
          <p:nvSpPr>
            <p:cNvPr id="29726" name="Line 65"/>
            <p:cNvSpPr>
              <a:spLocks noChangeShapeType="1"/>
            </p:cNvSpPr>
            <p:nvPr/>
          </p:nvSpPr>
          <p:spPr bwMode="auto">
            <a:xfrm>
              <a:off x="1080" y="1712"/>
              <a:ext cx="3600" cy="8"/>
            </a:xfrm>
            <a:prstGeom prst="line">
              <a:avLst/>
            </a:prstGeom>
            <a:noFill/>
            <a:ln w="57150">
              <a:solidFill>
                <a:srgbClr val="FFFF00"/>
              </a:solidFill>
              <a:round/>
              <a:headEnd/>
              <a:tailEnd type="stealth" w="med" len="med"/>
            </a:ln>
          </p:spPr>
          <p:txBody>
            <a:bodyPr wrap="none" anchor="ctr"/>
            <a:lstStyle/>
            <a:p>
              <a:endParaRPr lang="en-US"/>
            </a:p>
          </p:txBody>
        </p:sp>
        <p:sp>
          <p:nvSpPr>
            <p:cNvPr id="29727" name="Line 66"/>
            <p:cNvSpPr>
              <a:spLocks noChangeShapeType="1"/>
            </p:cNvSpPr>
            <p:nvPr/>
          </p:nvSpPr>
          <p:spPr bwMode="auto">
            <a:xfrm flipH="1">
              <a:off x="1016" y="3568"/>
              <a:ext cx="3544" cy="0"/>
            </a:xfrm>
            <a:prstGeom prst="line">
              <a:avLst/>
            </a:prstGeom>
            <a:noFill/>
            <a:ln w="57150">
              <a:solidFill>
                <a:srgbClr val="FFFF00"/>
              </a:solidFill>
              <a:round/>
              <a:headEnd/>
              <a:tailEnd type="stealth" w="med" len="med"/>
            </a:ln>
          </p:spPr>
          <p:txBody>
            <a:bodyPr wrap="none" anchor="ctr"/>
            <a:lstStyle/>
            <a:p>
              <a:endParaRPr lang="en-US"/>
            </a:p>
          </p:txBody>
        </p:sp>
      </p:grpSp>
      <p:sp>
        <p:nvSpPr>
          <p:cNvPr id="20547" name="Rectangle 67"/>
          <p:cNvSpPr>
            <a:spLocks noChangeArrowheads="1"/>
          </p:cNvSpPr>
          <p:nvPr/>
        </p:nvSpPr>
        <p:spPr bwMode="auto">
          <a:xfrm>
            <a:off x="609600" y="1544638"/>
            <a:ext cx="43053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DNA base-pairing is </a:t>
            </a:r>
            <a:r>
              <a:rPr lang="en-US" sz="2000" b="1">
                <a:solidFill>
                  <a:srgbClr val="000000"/>
                </a:solidFill>
                <a:latin typeface="Arial" charset="0"/>
              </a:rPr>
              <a:t>antiparallel</a:t>
            </a:r>
          </a:p>
        </p:txBody>
      </p:sp>
      <p:sp>
        <p:nvSpPr>
          <p:cNvPr id="20548" name="Rectangle 68"/>
          <p:cNvSpPr>
            <a:spLocks noChangeArrowheads="1"/>
          </p:cNvSpPr>
          <p:nvPr/>
        </p:nvSpPr>
        <p:spPr bwMode="auto">
          <a:xfrm>
            <a:off x="1104900" y="1912938"/>
            <a:ext cx="43053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i.e. 5’ - 3’ (l-r) on top : 5’ - 3’ (r-l) 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0547"/>
                                        </p:tgtEl>
                                        <p:attrNameLst>
                                          <p:attrName>style.visibility</p:attrName>
                                        </p:attrNameLst>
                                      </p:cBhvr>
                                      <p:to>
                                        <p:strVal val="visible"/>
                                      </p:to>
                                    </p:set>
                                    <p:anim calcmode="lin" valueType="num">
                                      <p:cBhvr>
                                        <p:cTn id="7" dur="500" fill="hold"/>
                                        <p:tgtEl>
                                          <p:spTgt spid="20547"/>
                                        </p:tgtEl>
                                        <p:attrNameLst>
                                          <p:attrName>ppt_w</p:attrName>
                                        </p:attrNameLst>
                                      </p:cBhvr>
                                      <p:tavLst>
                                        <p:tav tm="0">
                                          <p:val>
                                            <p:fltVal val="0"/>
                                          </p:val>
                                        </p:tav>
                                        <p:tav tm="100000">
                                          <p:val>
                                            <p:strVal val="#ppt_w"/>
                                          </p:val>
                                        </p:tav>
                                      </p:tavLst>
                                    </p:anim>
                                    <p:anim calcmode="lin" valueType="num">
                                      <p:cBhvr>
                                        <p:cTn id="8" dur="500" fill="hold"/>
                                        <p:tgtEl>
                                          <p:spTgt spid="20547"/>
                                        </p:tgtEl>
                                        <p:attrNameLst>
                                          <p:attrName>ppt_h</p:attrName>
                                        </p:attrNameLst>
                                      </p:cBhvr>
                                      <p:tavLst>
                                        <p:tav tm="0">
                                          <p:val>
                                            <p:fltVal val="0"/>
                                          </p:val>
                                        </p:tav>
                                        <p:tav tm="100000">
                                          <p:val>
                                            <p:strVal val="#ppt_h"/>
                                          </p:val>
                                        </p:tav>
                                      </p:tavLst>
                                    </p:anim>
                                    <p:anim calcmode="lin" valueType="num">
                                      <p:cBhvr>
                                        <p:cTn id="9" dur="500" fill="hold"/>
                                        <p:tgtEl>
                                          <p:spTgt spid="20547"/>
                                        </p:tgtEl>
                                        <p:attrNameLst>
                                          <p:attrName>ppt_x</p:attrName>
                                        </p:attrNameLst>
                                      </p:cBhvr>
                                      <p:tavLst>
                                        <p:tav tm="0">
                                          <p:val>
                                            <p:fltVal val="0.5"/>
                                          </p:val>
                                        </p:tav>
                                        <p:tav tm="100000">
                                          <p:val>
                                            <p:strVal val="#ppt_x"/>
                                          </p:val>
                                        </p:tav>
                                      </p:tavLst>
                                    </p:anim>
                                    <p:anim calcmode="lin" valueType="num">
                                      <p:cBhvr>
                                        <p:cTn id="10" dur="500" fill="hold"/>
                                        <p:tgtEl>
                                          <p:spTgt spid="2054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0548"/>
                                        </p:tgtEl>
                                        <p:attrNameLst>
                                          <p:attrName>style.visibility</p:attrName>
                                        </p:attrNameLst>
                                      </p:cBhvr>
                                      <p:to>
                                        <p:strVal val="visible"/>
                                      </p:to>
                                    </p:set>
                                    <p:anim calcmode="lin" valueType="num">
                                      <p:cBhvr>
                                        <p:cTn id="20" dur="500" fill="hold"/>
                                        <p:tgtEl>
                                          <p:spTgt spid="20548"/>
                                        </p:tgtEl>
                                        <p:attrNameLst>
                                          <p:attrName>ppt_w</p:attrName>
                                        </p:attrNameLst>
                                      </p:cBhvr>
                                      <p:tavLst>
                                        <p:tav tm="0">
                                          <p:val>
                                            <p:fltVal val="0"/>
                                          </p:val>
                                        </p:tav>
                                        <p:tav tm="100000">
                                          <p:val>
                                            <p:strVal val="#ppt_w"/>
                                          </p:val>
                                        </p:tav>
                                      </p:tavLst>
                                    </p:anim>
                                    <p:anim calcmode="lin" valueType="num">
                                      <p:cBhvr>
                                        <p:cTn id="21" dur="500" fill="hold"/>
                                        <p:tgtEl>
                                          <p:spTgt spid="20548"/>
                                        </p:tgtEl>
                                        <p:attrNameLst>
                                          <p:attrName>ppt_h</p:attrName>
                                        </p:attrNameLst>
                                      </p:cBhvr>
                                      <p:tavLst>
                                        <p:tav tm="0">
                                          <p:val>
                                            <p:fltVal val="0"/>
                                          </p:val>
                                        </p:tav>
                                        <p:tav tm="100000">
                                          <p:val>
                                            <p:strVal val="#ppt_h"/>
                                          </p:val>
                                        </p:tav>
                                      </p:tavLst>
                                    </p:anim>
                                    <p:anim calcmode="lin" valueType="num">
                                      <p:cBhvr>
                                        <p:cTn id="22" dur="500" fill="hold"/>
                                        <p:tgtEl>
                                          <p:spTgt spid="20548"/>
                                        </p:tgtEl>
                                        <p:attrNameLst>
                                          <p:attrName>ppt_x</p:attrName>
                                        </p:attrNameLst>
                                      </p:cBhvr>
                                      <p:tavLst>
                                        <p:tav tm="0">
                                          <p:val>
                                            <p:fltVal val="0.5"/>
                                          </p:val>
                                        </p:tav>
                                        <p:tav tm="100000">
                                          <p:val>
                                            <p:strVal val="#ppt_x"/>
                                          </p:val>
                                        </p:tav>
                                      </p:tavLst>
                                    </p:anim>
                                    <p:anim calcmode="lin" valueType="num">
                                      <p:cBhvr>
                                        <p:cTn id="23" dur="500" fill="hold"/>
                                        <p:tgtEl>
                                          <p:spTgt spid="20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7" grpId="0" autoUpdateAnimBg="0"/>
      <p:bldP spid="2054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914400" y="228600"/>
            <a:ext cx="7772400" cy="1197864"/>
          </a:xfrm>
          <a:solidFill>
            <a:schemeClr val="hlink"/>
          </a:solidFill>
        </p:spPr>
        <p:txBody>
          <a:bodyPr>
            <a:normAutofit fontScale="90000"/>
          </a:bodyPr>
          <a:lstStyle/>
          <a:p>
            <a:pPr algn="ctr" eaLnBrk="1" hangingPunct="1">
              <a:defRPr/>
            </a:pPr>
            <a:r>
              <a:rPr lang="en-US" sz="4800" dirty="0" smtClean="0">
                <a:latin typeface="Comic Sans MS" pitchFamily="66" charset="0"/>
              </a:rPr>
              <a:t>Two types of Nucleotides</a:t>
            </a:r>
            <a:r>
              <a:rPr lang="en-US" sz="4000" dirty="0" smtClean="0">
                <a:latin typeface="Comic Sans MS" pitchFamily="66" charset="0"/>
              </a:rPr>
              <a:t> </a:t>
            </a:r>
            <a:r>
              <a:rPr lang="en-US" sz="3600" dirty="0" smtClean="0">
                <a:latin typeface="Comic Sans MS" pitchFamily="66" charset="0"/>
              </a:rPr>
              <a:t>(depending on the sugar they contain)</a:t>
            </a:r>
          </a:p>
        </p:txBody>
      </p:sp>
      <p:sp>
        <p:nvSpPr>
          <p:cNvPr id="9219" name="Rectangle 3"/>
          <p:cNvSpPr>
            <a:spLocks noGrp="1" noRot="1" noChangeArrowheads="1"/>
          </p:cNvSpPr>
          <p:nvPr>
            <p:ph sz="quarter" idx="1"/>
          </p:nvPr>
        </p:nvSpPr>
        <p:spPr>
          <a:xfrm>
            <a:off x="381000" y="1905000"/>
            <a:ext cx="8464550" cy="4191000"/>
          </a:xfrm>
          <a:solidFill>
            <a:schemeClr val="accent2"/>
          </a:solidFill>
          <a:ln>
            <a:solidFill>
              <a:schemeClr val="accent1"/>
            </a:solidFill>
          </a:ln>
        </p:spPr>
        <p:txBody>
          <a:bodyPr>
            <a:normAutofit fontScale="92500" lnSpcReduction="10000"/>
          </a:bodyPr>
          <a:lstStyle/>
          <a:p>
            <a:pPr eaLnBrk="1" hangingPunct="1">
              <a:lnSpc>
                <a:spcPct val="80000"/>
              </a:lnSpc>
              <a:buFont typeface="Wingdings" pitchFamily="2" charset="2"/>
              <a:buNone/>
              <a:defRPr/>
            </a:pPr>
            <a:r>
              <a:rPr lang="en-US" sz="4000" b="1" dirty="0" smtClean="0">
                <a:latin typeface="Comic Sans MS" pitchFamily="66" charset="0"/>
              </a:rPr>
              <a:t>1- </a:t>
            </a:r>
            <a:r>
              <a:rPr lang="en-US" sz="4000" b="1" dirty="0" smtClean="0">
                <a:solidFill>
                  <a:srgbClr val="FF0000"/>
                </a:solidFill>
                <a:latin typeface="Comic Sans MS" pitchFamily="66" charset="0"/>
              </a:rPr>
              <a:t>Ribonucleic acids (RNA)</a:t>
            </a:r>
          </a:p>
          <a:p>
            <a:pPr eaLnBrk="1" hangingPunct="1">
              <a:lnSpc>
                <a:spcPct val="80000"/>
              </a:lnSpc>
              <a:buFont typeface="Wingdings" pitchFamily="2" charset="2"/>
              <a:buNone/>
              <a:defRPr/>
            </a:pPr>
            <a:r>
              <a:rPr lang="en-US" sz="4000" b="1" dirty="0" smtClean="0">
                <a:latin typeface="Comic Sans MS" pitchFamily="66" charset="0"/>
              </a:rPr>
              <a:t>		The pentose sugar is </a:t>
            </a:r>
            <a:r>
              <a:rPr lang="en-US" sz="4000" b="1" dirty="0" smtClean="0">
                <a:solidFill>
                  <a:srgbClr val="FF0000"/>
                </a:solidFill>
                <a:latin typeface="Comic Sans MS" pitchFamily="66" charset="0"/>
              </a:rPr>
              <a:t>Ribose</a:t>
            </a:r>
            <a:r>
              <a:rPr lang="en-US" sz="4000" b="1" dirty="0" smtClean="0">
                <a:latin typeface="Comic Sans MS" pitchFamily="66" charset="0"/>
              </a:rPr>
              <a:t> (has a hydroxyl group in the 3</a:t>
            </a:r>
            <a:r>
              <a:rPr lang="en-US" sz="4000" b="1" baseline="30000" dirty="0" smtClean="0">
                <a:latin typeface="Comic Sans MS" pitchFamily="66" charset="0"/>
              </a:rPr>
              <a:t>rd</a:t>
            </a:r>
            <a:r>
              <a:rPr lang="en-US" sz="4000" b="1" dirty="0" smtClean="0">
                <a:latin typeface="Comic Sans MS" pitchFamily="66" charset="0"/>
              </a:rPr>
              <a:t> carbon---</a:t>
            </a:r>
            <a:r>
              <a:rPr lang="en-US" sz="4000" b="1" dirty="0" smtClean="0">
                <a:solidFill>
                  <a:srgbClr val="FF0000"/>
                </a:solidFill>
                <a:latin typeface="Comic Sans MS" pitchFamily="66" charset="0"/>
              </a:rPr>
              <a:t>OH</a:t>
            </a:r>
            <a:r>
              <a:rPr lang="en-US" sz="4000" b="1" dirty="0" smtClean="0">
                <a:latin typeface="Comic Sans MS" pitchFamily="66" charset="0"/>
              </a:rPr>
              <a:t>)</a:t>
            </a:r>
          </a:p>
          <a:p>
            <a:pPr eaLnBrk="1" hangingPunct="1">
              <a:lnSpc>
                <a:spcPct val="80000"/>
              </a:lnSpc>
              <a:buFont typeface="Wingdings" pitchFamily="2" charset="2"/>
              <a:buNone/>
              <a:defRPr/>
            </a:pPr>
            <a:r>
              <a:rPr lang="en-US" sz="4000" b="1" dirty="0" smtClean="0">
                <a:latin typeface="Comic Sans MS" pitchFamily="66" charset="0"/>
              </a:rPr>
              <a:t>2- </a:t>
            </a:r>
            <a:r>
              <a:rPr lang="en-US" sz="4000" b="1" dirty="0" smtClean="0">
                <a:solidFill>
                  <a:srgbClr val="FFFF00"/>
                </a:solidFill>
                <a:latin typeface="Comic Sans MS" pitchFamily="66" charset="0"/>
              </a:rPr>
              <a:t>Deoxyribonucleic acids (DNA)</a:t>
            </a:r>
          </a:p>
          <a:p>
            <a:pPr eaLnBrk="1" hangingPunct="1">
              <a:lnSpc>
                <a:spcPct val="80000"/>
              </a:lnSpc>
              <a:buFont typeface="Wingdings" pitchFamily="2" charset="2"/>
              <a:buNone/>
              <a:defRPr/>
            </a:pPr>
            <a:r>
              <a:rPr lang="en-US" sz="4000" b="1" dirty="0" smtClean="0">
                <a:latin typeface="Comic Sans MS" pitchFamily="66" charset="0"/>
              </a:rPr>
              <a:t>		The pentose sugar is </a:t>
            </a:r>
            <a:r>
              <a:rPr lang="en-US" sz="4000" b="1" dirty="0" err="1" smtClean="0">
                <a:solidFill>
                  <a:srgbClr val="FFFF00"/>
                </a:solidFill>
                <a:latin typeface="Comic Sans MS" pitchFamily="66" charset="0"/>
              </a:rPr>
              <a:t>Deoxyribose</a:t>
            </a:r>
            <a:r>
              <a:rPr lang="en-US" sz="4000" b="1" dirty="0" smtClean="0">
                <a:latin typeface="Comic Sans MS" pitchFamily="66" charset="0"/>
              </a:rPr>
              <a:t> (has just an </a:t>
            </a:r>
            <a:r>
              <a:rPr lang="en-US" sz="4000" b="1" dirty="0" smtClean="0">
                <a:solidFill>
                  <a:srgbClr val="FF0000"/>
                </a:solidFill>
                <a:latin typeface="Comic Sans MS" pitchFamily="66" charset="0"/>
              </a:rPr>
              <a:t>hydrogen</a:t>
            </a:r>
            <a:r>
              <a:rPr lang="en-US" sz="4000" b="1" dirty="0" smtClean="0">
                <a:latin typeface="Comic Sans MS" pitchFamily="66" charset="0"/>
              </a:rPr>
              <a:t> in the same place--- </a:t>
            </a:r>
            <a:r>
              <a:rPr lang="en-US" sz="4000" b="1" dirty="0" smtClean="0">
                <a:solidFill>
                  <a:srgbClr val="FFFF00"/>
                </a:solidFill>
                <a:latin typeface="Comic Sans MS" pitchFamily="66" charset="0"/>
              </a:rPr>
              <a:t>H)</a:t>
            </a:r>
            <a:r>
              <a:rPr lang="en-US" sz="4000" b="1" dirty="0" smtClean="0">
                <a:latin typeface="Comic Sans MS" pitchFamily="66" charset="0"/>
              </a:rPr>
              <a:t>	</a:t>
            </a:r>
            <a:r>
              <a:rPr lang="en-US" sz="4000" b="1" dirty="0" err="1" smtClean="0">
                <a:solidFill>
                  <a:srgbClr val="FFFF00"/>
                </a:solidFill>
                <a:latin typeface="Comic Sans MS" pitchFamily="66" charset="0"/>
              </a:rPr>
              <a:t>D</a:t>
            </a:r>
            <a:r>
              <a:rPr lang="en-US" sz="4000" b="1" dirty="0" err="1" smtClean="0">
                <a:latin typeface="Comic Sans MS" pitchFamily="66" charset="0"/>
              </a:rPr>
              <a:t>eoxy</a:t>
            </a:r>
            <a:r>
              <a:rPr lang="en-US" sz="4000" b="1" dirty="0" smtClean="0">
                <a:latin typeface="Comic Sans MS" pitchFamily="66" charset="0"/>
              </a:rPr>
              <a:t> = “minus oxygen”</a:t>
            </a:r>
            <a:r>
              <a:rPr lang="en-US" sz="4000" b="1" dirty="0" smtClean="0"/>
              <a:t>	</a:t>
            </a:r>
            <a:r>
              <a:rPr lang="en-US" sz="500" dirty="0" smtClean="0"/>
              <a:t>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55814" b="6561"/>
          <a:stretch>
            <a:fillRect/>
          </a:stretch>
        </p:blipFill>
        <p:spPr bwMode="auto">
          <a:xfrm>
            <a:off x="0" y="0"/>
            <a:ext cx="1371600" cy="6858000"/>
          </a:xfrm>
          <a:prstGeom prst="rect">
            <a:avLst/>
          </a:prstGeom>
          <a:noFill/>
          <a:ln w="9525">
            <a:noFill/>
            <a:miter lim="800000"/>
            <a:headEnd/>
            <a:tailEnd/>
          </a:ln>
        </p:spPr>
      </p:pic>
      <p:sp>
        <p:nvSpPr>
          <p:cNvPr id="9219" name="Line 3"/>
          <p:cNvSpPr>
            <a:spLocks noChangeShapeType="1"/>
          </p:cNvSpPr>
          <p:nvPr/>
        </p:nvSpPr>
        <p:spPr bwMode="auto">
          <a:xfrm>
            <a:off x="1371600" y="838200"/>
            <a:ext cx="7467600" cy="0"/>
          </a:xfrm>
          <a:prstGeom prst="line">
            <a:avLst/>
          </a:prstGeom>
          <a:noFill/>
          <a:ln w="19050">
            <a:solidFill>
              <a:srgbClr val="000080"/>
            </a:solidFill>
            <a:round/>
            <a:headEnd/>
            <a:tailEnd/>
          </a:ln>
        </p:spPr>
        <p:txBody>
          <a:bodyPr wrap="none" anchor="ctr"/>
          <a:lstStyle/>
          <a:p>
            <a:endParaRPr lang="en-US"/>
          </a:p>
        </p:txBody>
      </p:sp>
      <p:sp>
        <p:nvSpPr>
          <p:cNvPr id="9220" name="Text Box 4"/>
          <p:cNvSpPr txBox="1">
            <a:spLocks noChangeArrowheads="1"/>
          </p:cNvSpPr>
          <p:nvPr/>
        </p:nvSpPr>
        <p:spPr bwMode="auto">
          <a:xfrm>
            <a:off x="1600200" y="228600"/>
            <a:ext cx="6172200" cy="457200"/>
          </a:xfrm>
          <a:prstGeom prst="rect">
            <a:avLst/>
          </a:prstGeom>
          <a:noFill/>
          <a:ln w="9525">
            <a:noFill/>
            <a:miter lim="800000"/>
            <a:headEnd/>
            <a:tailEnd/>
          </a:ln>
        </p:spPr>
        <p:txBody>
          <a:bodyPr>
            <a:spAutoFit/>
          </a:bodyPr>
          <a:lstStyle/>
          <a:p>
            <a:pPr>
              <a:spcBef>
                <a:spcPct val="50000"/>
              </a:spcBef>
            </a:pPr>
            <a:r>
              <a:rPr lang="en-US" b="1">
                <a:solidFill>
                  <a:srgbClr val="2E2F8E"/>
                </a:solidFill>
              </a:rPr>
              <a:t>Discovering the structure of DNA</a:t>
            </a:r>
            <a:r>
              <a:rPr lang="en-US" b="1"/>
              <a:t> </a:t>
            </a:r>
          </a:p>
        </p:txBody>
      </p:sp>
      <p:sp>
        <p:nvSpPr>
          <p:cNvPr id="37895" name="Text Box 7"/>
          <p:cNvSpPr txBox="1">
            <a:spLocks noChangeArrowheads="1"/>
          </p:cNvSpPr>
          <p:nvPr/>
        </p:nvSpPr>
        <p:spPr bwMode="auto">
          <a:xfrm>
            <a:off x="1600200" y="1219200"/>
            <a:ext cx="7239000" cy="4894263"/>
          </a:xfrm>
          <a:prstGeom prst="rect">
            <a:avLst/>
          </a:prstGeom>
          <a:noFill/>
          <a:ln w="9525">
            <a:noFill/>
            <a:miter lim="800000"/>
            <a:headEnd/>
            <a:tailEnd/>
          </a:ln>
        </p:spPr>
        <p:txBody>
          <a:bodyPr>
            <a:spAutoFit/>
          </a:bodyPr>
          <a:lstStyle/>
          <a:p>
            <a:pPr>
              <a:spcBef>
                <a:spcPct val="50000"/>
              </a:spcBef>
            </a:pPr>
            <a:r>
              <a:rPr lang="en-US" b="1">
                <a:solidFill>
                  <a:srgbClr val="2E2F8E"/>
                </a:solidFill>
              </a:rPr>
              <a:t>Erwin Chargaff – (1905-2002)</a:t>
            </a:r>
          </a:p>
          <a:p>
            <a:pPr>
              <a:spcBef>
                <a:spcPct val="50000"/>
              </a:spcBef>
              <a:buFont typeface="Arial" charset="0"/>
              <a:buChar char="•"/>
            </a:pPr>
            <a:r>
              <a:rPr lang="en-US">
                <a:solidFill>
                  <a:srgbClr val="2E2F8E"/>
                </a:solidFill>
              </a:rPr>
              <a:t> Columbia University, NY</a:t>
            </a:r>
          </a:p>
          <a:p>
            <a:pPr>
              <a:spcBef>
                <a:spcPct val="50000"/>
              </a:spcBef>
              <a:buFont typeface="Arial" charset="0"/>
              <a:buChar char="•"/>
            </a:pPr>
            <a:r>
              <a:rPr lang="en-US">
                <a:solidFill>
                  <a:srgbClr val="2E2F8E"/>
                </a:solidFill>
              </a:rPr>
              <a:t> Investigated the composition of DNA</a:t>
            </a:r>
          </a:p>
          <a:p>
            <a:pPr>
              <a:spcBef>
                <a:spcPct val="50000"/>
              </a:spcBef>
              <a:buFont typeface="Arial" charset="0"/>
              <a:buChar char="•"/>
            </a:pPr>
            <a:r>
              <a:rPr lang="en-US">
                <a:solidFill>
                  <a:srgbClr val="2E2F8E"/>
                </a:solidFill>
              </a:rPr>
              <a:t> His findings by 1950 strongly </a:t>
            </a:r>
          </a:p>
          <a:p>
            <a:pPr>
              <a:spcBef>
                <a:spcPct val="50000"/>
              </a:spcBef>
            </a:pPr>
            <a:r>
              <a:rPr lang="en-US">
                <a:solidFill>
                  <a:srgbClr val="2E2F8E"/>
                </a:solidFill>
              </a:rPr>
              <a:t>  suggested the base-pairings </a:t>
            </a:r>
          </a:p>
          <a:p>
            <a:pPr>
              <a:spcBef>
                <a:spcPct val="50000"/>
              </a:spcBef>
            </a:pPr>
            <a:r>
              <a:rPr lang="en-US">
                <a:solidFill>
                  <a:srgbClr val="2E2F8E"/>
                </a:solidFill>
              </a:rPr>
              <a:t>  of A-T &amp; G-C</a:t>
            </a:r>
          </a:p>
          <a:p>
            <a:pPr>
              <a:spcBef>
                <a:spcPct val="50000"/>
              </a:spcBef>
              <a:buFont typeface="Arial" charset="0"/>
              <a:buChar char="•"/>
            </a:pPr>
            <a:r>
              <a:rPr lang="en-US">
                <a:solidFill>
                  <a:srgbClr val="2E2F8E"/>
                </a:solidFill>
              </a:rPr>
              <a:t> Met with Watson and Crick in </a:t>
            </a:r>
          </a:p>
          <a:p>
            <a:pPr>
              <a:spcBef>
                <a:spcPct val="50000"/>
              </a:spcBef>
            </a:pPr>
            <a:r>
              <a:rPr lang="en-US">
                <a:solidFill>
                  <a:srgbClr val="2E2F8E"/>
                </a:solidFill>
              </a:rPr>
              <a:t>  1952 and shared his findings</a:t>
            </a:r>
          </a:p>
          <a:p>
            <a:pPr>
              <a:spcBef>
                <a:spcPct val="50000"/>
              </a:spcBef>
              <a:buFont typeface="Arial" charset="0"/>
              <a:buChar char="•"/>
            </a:pPr>
            <a:r>
              <a:rPr lang="en-US">
                <a:solidFill>
                  <a:srgbClr val="2E2F8E"/>
                </a:solidFill>
              </a:rPr>
              <a:t> “Chargaff’s rule” A = T   &amp;   C = G</a:t>
            </a:r>
            <a:endParaRPr lang="en-US"/>
          </a:p>
        </p:txBody>
      </p:sp>
      <p:pic>
        <p:nvPicPr>
          <p:cNvPr id="37896" name="Picture 8"/>
          <p:cNvPicPr>
            <a:picLocks noChangeAspect="1" noChangeArrowheads="1"/>
          </p:cNvPicPr>
          <p:nvPr/>
        </p:nvPicPr>
        <p:blipFill>
          <a:blip r:embed="rId4" cstate="print"/>
          <a:srcRect/>
          <a:stretch>
            <a:fillRect/>
          </a:stretch>
        </p:blipFill>
        <p:spPr bwMode="auto">
          <a:xfrm>
            <a:off x="6629400" y="3886200"/>
            <a:ext cx="2417763" cy="2667000"/>
          </a:xfrm>
          <a:prstGeom prst="rect">
            <a:avLst/>
          </a:prstGeom>
          <a:noFill/>
          <a:ln w="9525">
            <a:noFill/>
            <a:miter lim="800000"/>
            <a:headEnd/>
            <a:tailEnd/>
          </a:ln>
        </p:spPr>
      </p:pic>
      <p:pic>
        <p:nvPicPr>
          <p:cNvPr id="9223" name="Picture 10" descr="erwin-chargaff.jpg"/>
          <p:cNvPicPr>
            <a:picLocks noChangeAspect="1"/>
          </p:cNvPicPr>
          <p:nvPr/>
        </p:nvPicPr>
        <p:blipFill>
          <a:blip r:embed="rId5" cstate="print"/>
          <a:srcRect/>
          <a:stretch>
            <a:fillRect/>
          </a:stretch>
        </p:blipFill>
        <p:spPr bwMode="auto">
          <a:xfrm>
            <a:off x="6835775" y="381000"/>
            <a:ext cx="2155825"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additive="base">
                                        <p:cTn id="7" dur="500" fill="hold"/>
                                        <p:tgtEl>
                                          <p:spTgt spid="37895"/>
                                        </p:tgtEl>
                                        <p:attrNameLst>
                                          <p:attrName>ppt_x</p:attrName>
                                        </p:attrNameLst>
                                      </p:cBhvr>
                                      <p:tavLst>
                                        <p:tav tm="0">
                                          <p:val>
                                            <p:strVal val="1+#ppt_w/2"/>
                                          </p:val>
                                        </p:tav>
                                        <p:tav tm="100000">
                                          <p:val>
                                            <p:strVal val="#ppt_x"/>
                                          </p:val>
                                        </p:tav>
                                      </p:tavLst>
                                    </p:anim>
                                    <p:anim calcmode="lin" valueType="num">
                                      <p:cBhvr additive="base">
                                        <p:cTn id="8" dur="500" fill="hold"/>
                                        <p:tgtEl>
                                          <p:spTgt spid="378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3"/>
          <p:cNvSpPr txBox="1">
            <a:spLocks noChangeArrowheads="1"/>
          </p:cNvSpPr>
          <p:nvPr/>
        </p:nvSpPr>
        <p:spPr bwMode="auto">
          <a:xfrm>
            <a:off x="2058988" y="149225"/>
            <a:ext cx="5087937" cy="1068388"/>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Nucleic Acid Structure</a:t>
            </a:r>
          </a:p>
          <a:p>
            <a:pPr algn="ctr" rtl="0" eaLnBrk="0" hangingPunct="0"/>
            <a:r>
              <a:rPr lang="en-US" sz="2800" b="1">
                <a:solidFill>
                  <a:srgbClr val="000000"/>
                </a:solidFill>
                <a:latin typeface="Arial" charset="0"/>
              </a:rPr>
              <a:t>The double helix</a:t>
            </a:r>
            <a:endParaRPr lang="en-US" sz="2000">
              <a:solidFill>
                <a:srgbClr val="000000"/>
              </a:solidFill>
              <a:latin typeface="Arial" charset="0"/>
            </a:endParaRPr>
          </a:p>
        </p:txBody>
      </p:sp>
      <p:sp>
        <p:nvSpPr>
          <p:cNvPr id="22553" name="Rectangle 25"/>
          <p:cNvSpPr>
            <a:spLocks noChangeArrowheads="1"/>
          </p:cNvSpPr>
          <p:nvPr/>
        </p:nvSpPr>
        <p:spPr bwMode="auto">
          <a:xfrm>
            <a:off x="393700" y="1447800"/>
            <a:ext cx="6680200" cy="400110"/>
          </a:xfrm>
          <a:prstGeom prst="rect">
            <a:avLst/>
          </a:prstGeom>
          <a:noFill/>
          <a:ln w="9525">
            <a:noFill/>
            <a:miter lim="800000"/>
            <a:headEnd/>
            <a:tailEnd/>
          </a:ln>
        </p:spPr>
        <p:txBody>
          <a:bodyPr wrap="square">
            <a:spAutoFit/>
          </a:bodyPr>
          <a:lstStyle/>
          <a:p>
            <a:pPr algn="just" rtl="0" eaLnBrk="0" hangingPunct="0"/>
            <a:r>
              <a:rPr lang="en-US" sz="2000" b="1" dirty="0">
                <a:solidFill>
                  <a:srgbClr val="000000"/>
                </a:solidFill>
                <a:latin typeface="Arial" charset="0"/>
              </a:rPr>
              <a:t>First determined by Watson &amp; Crick in 1953</a:t>
            </a:r>
          </a:p>
        </p:txBody>
      </p:sp>
      <p:sp>
        <p:nvSpPr>
          <p:cNvPr id="22554" name="Rectangle 26"/>
          <p:cNvSpPr>
            <a:spLocks noChangeArrowheads="1"/>
          </p:cNvSpPr>
          <p:nvPr/>
        </p:nvSpPr>
        <p:spPr bwMode="auto">
          <a:xfrm>
            <a:off x="393700" y="2725738"/>
            <a:ext cx="7620000" cy="396875"/>
          </a:xfrm>
          <a:prstGeom prst="rect">
            <a:avLst/>
          </a:prstGeom>
          <a:solidFill>
            <a:schemeClr val="accent3"/>
          </a:solidFill>
          <a:ln w="9525">
            <a:noFill/>
            <a:miter lim="800000"/>
            <a:headEnd/>
            <a:tailEnd/>
          </a:ln>
        </p:spPr>
        <p:txBody>
          <a:bodyPr>
            <a:spAutoFit/>
          </a:bodyPr>
          <a:lstStyle/>
          <a:p>
            <a:pPr algn="just" rtl="0" eaLnBrk="0" hangingPunct="0"/>
            <a:r>
              <a:rPr lang="en-US" sz="2000" b="1" dirty="0">
                <a:solidFill>
                  <a:srgbClr val="000000"/>
                </a:solidFill>
                <a:latin typeface="Arial" charset="0"/>
              </a:rPr>
              <a:t>Shape and size is uniform for all life (i.e. DNA is identical)</a:t>
            </a:r>
          </a:p>
        </p:txBody>
      </p:sp>
      <p:sp>
        <p:nvSpPr>
          <p:cNvPr id="22555" name="Rectangle 27"/>
          <p:cNvSpPr>
            <a:spLocks noChangeArrowheads="1"/>
          </p:cNvSpPr>
          <p:nvPr/>
        </p:nvSpPr>
        <p:spPr bwMode="auto">
          <a:xfrm>
            <a:off x="393700" y="1981200"/>
            <a:ext cx="8356600" cy="707886"/>
          </a:xfrm>
          <a:prstGeom prst="rect">
            <a:avLst/>
          </a:prstGeom>
          <a:noFill/>
          <a:ln w="9525">
            <a:noFill/>
            <a:miter lim="800000"/>
            <a:headEnd/>
            <a:tailEnd/>
          </a:ln>
        </p:spPr>
        <p:txBody>
          <a:bodyPr wrap="square">
            <a:spAutoFit/>
          </a:bodyPr>
          <a:lstStyle/>
          <a:p>
            <a:pPr algn="just" rtl="0" eaLnBrk="0" hangingPunct="0"/>
            <a:r>
              <a:rPr lang="en-US" sz="2000" b="1" dirty="0">
                <a:solidFill>
                  <a:srgbClr val="000000"/>
                </a:solidFill>
                <a:latin typeface="Arial" charset="0"/>
              </a:rPr>
              <a:t>Most energy favorable conformation for double stranded DNA to form</a:t>
            </a:r>
          </a:p>
        </p:txBody>
      </p:sp>
      <p:sp>
        <p:nvSpPr>
          <p:cNvPr id="22556" name="Rectangle 28"/>
          <p:cNvSpPr>
            <a:spLocks noChangeArrowheads="1"/>
          </p:cNvSpPr>
          <p:nvPr/>
        </p:nvSpPr>
        <p:spPr bwMode="auto">
          <a:xfrm>
            <a:off x="393700" y="3284538"/>
            <a:ext cx="7620000" cy="707886"/>
          </a:xfrm>
          <a:prstGeom prst="rect">
            <a:avLst/>
          </a:prstGeom>
          <a:solidFill>
            <a:schemeClr val="accent3"/>
          </a:solidFill>
          <a:ln w="9525">
            <a:noFill/>
            <a:miter lim="800000"/>
            <a:headEnd/>
            <a:tailEnd/>
          </a:ln>
        </p:spPr>
        <p:txBody>
          <a:bodyPr>
            <a:spAutoFit/>
          </a:bodyPr>
          <a:lstStyle/>
          <a:p>
            <a:pPr algn="just" rtl="0" eaLnBrk="0" hangingPunct="0"/>
            <a:r>
              <a:rPr lang="en-US" sz="2000" b="1" dirty="0">
                <a:solidFill>
                  <a:srgbClr val="000000"/>
                </a:solidFill>
                <a:latin typeface="Arial" charset="0"/>
              </a:rPr>
              <a:t>Without anti-parallel base pairing this conformation could not exist</a:t>
            </a:r>
          </a:p>
        </p:txBody>
      </p:sp>
      <p:sp>
        <p:nvSpPr>
          <p:cNvPr id="22557" name="Rectangle 29"/>
          <p:cNvSpPr>
            <a:spLocks noChangeArrowheads="1"/>
          </p:cNvSpPr>
          <p:nvPr/>
        </p:nvSpPr>
        <p:spPr bwMode="auto">
          <a:xfrm>
            <a:off x="393700" y="4038600"/>
            <a:ext cx="7620000" cy="400110"/>
          </a:xfrm>
          <a:prstGeom prst="rect">
            <a:avLst/>
          </a:prstGeom>
          <a:solidFill>
            <a:schemeClr val="accent3"/>
          </a:solidFill>
          <a:ln w="9525">
            <a:noFill/>
            <a:miter lim="800000"/>
            <a:headEnd/>
            <a:tailEnd/>
          </a:ln>
        </p:spPr>
        <p:txBody>
          <a:bodyPr wrap="square">
            <a:spAutoFit/>
          </a:bodyPr>
          <a:lstStyle/>
          <a:p>
            <a:pPr algn="just" rtl="0" eaLnBrk="0" hangingPunct="0"/>
            <a:r>
              <a:rPr lang="en-US" sz="2000" b="1" dirty="0">
                <a:solidFill>
                  <a:srgbClr val="000000"/>
                </a:solidFill>
                <a:latin typeface="Arial" charset="0"/>
              </a:rPr>
              <a:t>Structure consists of “major” grooves and “minor” grooves</a:t>
            </a:r>
          </a:p>
        </p:txBody>
      </p:sp>
      <p:sp>
        <p:nvSpPr>
          <p:cNvPr id="22558" name="Rectangle 30"/>
          <p:cNvSpPr>
            <a:spLocks noChangeArrowheads="1"/>
          </p:cNvSpPr>
          <p:nvPr/>
        </p:nvSpPr>
        <p:spPr bwMode="auto">
          <a:xfrm>
            <a:off x="393700" y="4648200"/>
            <a:ext cx="8509000" cy="707886"/>
          </a:xfrm>
          <a:prstGeom prst="rect">
            <a:avLst/>
          </a:prstGeom>
          <a:noFill/>
          <a:ln w="9525">
            <a:noFill/>
            <a:miter lim="800000"/>
            <a:headEnd/>
            <a:tailEnd/>
          </a:ln>
        </p:spPr>
        <p:txBody>
          <a:bodyPr wrap="square">
            <a:spAutoFit/>
          </a:bodyPr>
          <a:lstStyle/>
          <a:p>
            <a:pPr algn="just" rtl="0" eaLnBrk="0" hangingPunct="0"/>
            <a:r>
              <a:rPr lang="en-US" sz="2000" b="1" dirty="0">
                <a:solidFill>
                  <a:srgbClr val="000000"/>
                </a:solidFill>
                <a:latin typeface="Arial" charset="0"/>
              </a:rPr>
              <a:t>Major grooves are critical for binding proteins that regulate DNA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3"/>
                                        </p:tgtEl>
                                        <p:attrNameLst>
                                          <p:attrName>style.visibility</p:attrName>
                                        </p:attrNameLst>
                                      </p:cBhvr>
                                      <p:to>
                                        <p:strVal val="visible"/>
                                      </p:to>
                                    </p:set>
                                    <p:anim calcmode="lin" valueType="num">
                                      <p:cBhvr>
                                        <p:cTn id="7" dur="500" fill="hold"/>
                                        <p:tgtEl>
                                          <p:spTgt spid="22553"/>
                                        </p:tgtEl>
                                        <p:attrNameLst>
                                          <p:attrName>ppt_w</p:attrName>
                                        </p:attrNameLst>
                                      </p:cBhvr>
                                      <p:tavLst>
                                        <p:tav tm="0">
                                          <p:val>
                                            <p:fltVal val="0"/>
                                          </p:val>
                                        </p:tav>
                                        <p:tav tm="100000">
                                          <p:val>
                                            <p:strVal val="#ppt_w"/>
                                          </p:val>
                                        </p:tav>
                                      </p:tavLst>
                                    </p:anim>
                                    <p:anim calcmode="lin" valueType="num">
                                      <p:cBhvr>
                                        <p:cTn id="8" dur="500" fill="hold"/>
                                        <p:tgtEl>
                                          <p:spTgt spid="22553"/>
                                        </p:tgtEl>
                                        <p:attrNameLst>
                                          <p:attrName>ppt_h</p:attrName>
                                        </p:attrNameLst>
                                      </p:cBhvr>
                                      <p:tavLst>
                                        <p:tav tm="0">
                                          <p:val>
                                            <p:fltVal val="0"/>
                                          </p:val>
                                        </p:tav>
                                        <p:tav tm="100000">
                                          <p:val>
                                            <p:strVal val="#ppt_h"/>
                                          </p:val>
                                        </p:tav>
                                      </p:tavLst>
                                    </p:anim>
                                    <p:anim calcmode="lin" valueType="num">
                                      <p:cBhvr>
                                        <p:cTn id="9" dur="500" fill="hold"/>
                                        <p:tgtEl>
                                          <p:spTgt spid="22553"/>
                                        </p:tgtEl>
                                        <p:attrNameLst>
                                          <p:attrName>ppt_x</p:attrName>
                                        </p:attrNameLst>
                                      </p:cBhvr>
                                      <p:tavLst>
                                        <p:tav tm="0">
                                          <p:val>
                                            <p:fltVal val="0.5"/>
                                          </p:val>
                                        </p:tav>
                                        <p:tav tm="100000">
                                          <p:val>
                                            <p:strVal val="#ppt_x"/>
                                          </p:val>
                                        </p:tav>
                                      </p:tavLst>
                                    </p:anim>
                                    <p:anim calcmode="lin" valueType="num">
                                      <p:cBhvr>
                                        <p:cTn id="10" dur="500" fill="hold"/>
                                        <p:tgtEl>
                                          <p:spTgt spid="2255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2555"/>
                                        </p:tgtEl>
                                        <p:attrNameLst>
                                          <p:attrName>style.visibility</p:attrName>
                                        </p:attrNameLst>
                                      </p:cBhvr>
                                      <p:to>
                                        <p:strVal val="visible"/>
                                      </p:to>
                                    </p:set>
                                    <p:anim calcmode="lin" valueType="num">
                                      <p:cBhvr>
                                        <p:cTn id="15" dur="500" fill="hold"/>
                                        <p:tgtEl>
                                          <p:spTgt spid="22555"/>
                                        </p:tgtEl>
                                        <p:attrNameLst>
                                          <p:attrName>ppt_w</p:attrName>
                                        </p:attrNameLst>
                                      </p:cBhvr>
                                      <p:tavLst>
                                        <p:tav tm="0">
                                          <p:val>
                                            <p:fltVal val="0"/>
                                          </p:val>
                                        </p:tav>
                                        <p:tav tm="100000">
                                          <p:val>
                                            <p:strVal val="#ppt_w"/>
                                          </p:val>
                                        </p:tav>
                                      </p:tavLst>
                                    </p:anim>
                                    <p:anim calcmode="lin" valueType="num">
                                      <p:cBhvr>
                                        <p:cTn id="16" dur="500" fill="hold"/>
                                        <p:tgtEl>
                                          <p:spTgt spid="22555"/>
                                        </p:tgtEl>
                                        <p:attrNameLst>
                                          <p:attrName>ppt_h</p:attrName>
                                        </p:attrNameLst>
                                      </p:cBhvr>
                                      <p:tavLst>
                                        <p:tav tm="0">
                                          <p:val>
                                            <p:fltVal val="0"/>
                                          </p:val>
                                        </p:tav>
                                        <p:tav tm="100000">
                                          <p:val>
                                            <p:strVal val="#ppt_h"/>
                                          </p:val>
                                        </p:tav>
                                      </p:tavLst>
                                    </p:anim>
                                    <p:anim calcmode="lin" valueType="num">
                                      <p:cBhvr>
                                        <p:cTn id="17" dur="500" fill="hold"/>
                                        <p:tgtEl>
                                          <p:spTgt spid="22555"/>
                                        </p:tgtEl>
                                        <p:attrNameLst>
                                          <p:attrName>ppt_x</p:attrName>
                                        </p:attrNameLst>
                                      </p:cBhvr>
                                      <p:tavLst>
                                        <p:tav tm="0">
                                          <p:val>
                                            <p:fltVal val="0.5"/>
                                          </p:val>
                                        </p:tav>
                                        <p:tav tm="100000">
                                          <p:val>
                                            <p:strVal val="#ppt_x"/>
                                          </p:val>
                                        </p:tav>
                                      </p:tavLst>
                                    </p:anim>
                                    <p:anim calcmode="lin" valueType="num">
                                      <p:cBhvr>
                                        <p:cTn id="18" dur="500" fill="hold"/>
                                        <p:tgtEl>
                                          <p:spTgt spid="22555"/>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2554"/>
                                        </p:tgtEl>
                                        <p:attrNameLst>
                                          <p:attrName>style.visibility</p:attrName>
                                        </p:attrNameLst>
                                      </p:cBhvr>
                                      <p:to>
                                        <p:strVal val="visible"/>
                                      </p:to>
                                    </p:set>
                                    <p:anim calcmode="lin" valueType="num">
                                      <p:cBhvr>
                                        <p:cTn id="23" dur="500" fill="hold"/>
                                        <p:tgtEl>
                                          <p:spTgt spid="22554"/>
                                        </p:tgtEl>
                                        <p:attrNameLst>
                                          <p:attrName>ppt_w</p:attrName>
                                        </p:attrNameLst>
                                      </p:cBhvr>
                                      <p:tavLst>
                                        <p:tav tm="0">
                                          <p:val>
                                            <p:fltVal val="0"/>
                                          </p:val>
                                        </p:tav>
                                        <p:tav tm="100000">
                                          <p:val>
                                            <p:strVal val="#ppt_w"/>
                                          </p:val>
                                        </p:tav>
                                      </p:tavLst>
                                    </p:anim>
                                    <p:anim calcmode="lin" valueType="num">
                                      <p:cBhvr>
                                        <p:cTn id="24" dur="500" fill="hold"/>
                                        <p:tgtEl>
                                          <p:spTgt spid="22554"/>
                                        </p:tgtEl>
                                        <p:attrNameLst>
                                          <p:attrName>ppt_h</p:attrName>
                                        </p:attrNameLst>
                                      </p:cBhvr>
                                      <p:tavLst>
                                        <p:tav tm="0">
                                          <p:val>
                                            <p:fltVal val="0"/>
                                          </p:val>
                                        </p:tav>
                                        <p:tav tm="100000">
                                          <p:val>
                                            <p:strVal val="#ppt_h"/>
                                          </p:val>
                                        </p:tav>
                                      </p:tavLst>
                                    </p:anim>
                                    <p:anim calcmode="lin" valueType="num">
                                      <p:cBhvr>
                                        <p:cTn id="25" dur="500" fill="hold"/>
                                        <p:tgtEl>
                                          <p:spTgt spid="22554"/>
                                        </p:tgtEl>
                                        <p:attrNameLst>
                                          <p:attrName>ppt_x</p:attrName>
                                        </p:attrNameLst>
                                      </p:cBhvr>
                                      <p:tavLst>
                                        <p:tav tm="0">
                                          <p:val>
                                            <p:fltVal val="0.5"/>
                                          </p:val>
                                        </p:tav>
                                        <p:tav tm="100000">
                                          <p:val>
                                            <p:strVal val="#ppt_x"/>
                                          </p:val>
                                        </p:tav>
                                      </p:tavLst>
                                    </p:anim>
                                    <p:anim calcmode="lin" valueType="num">
                                      <p:cBhvr>
                                        <p:cTn id="26" dur="500" fill="hold"/>
                                        <p:tgtEl>
                                          <p:spTgt spid="22554"/>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2556"/>
                                        </p:tgtEl>
                                        <p:attrNameLst>
                                          <p:attrName>style.visibility</p:attrName>
                                        </p:attrNameLst>
                                      </p:cBhvr>
                                      <p:to>
                                        <p:strVal val="visible"/>
                                      </p:to>
                                    </p:set>
                                    <p:anim calcmode="lin" valueType="num">
                                      <p:cBhvr>
                                        <p:cTn id="31" dur="500" fill="hold"/>
                                        <p:tgtEl>
                                          <p:spTgt spid="22556"/>
                                        </p:tgtEl>
                                        <p:attrNameLst>
                                          <p:attrName>ppt_w</p:attrName>
                                        </p:attrNameLst>
                                      </p:cBhvr>
                                      <p:tavLst>
                                        <p:tav tm="0">
                                          <p:val>
                                            <p:fltVal val="0"/>
                                          </p:val>
                                        </p:tav>
                                        <p:tav tm="100000">
                                          <p:val>
                                            <p:strVal val="#ppt_w"/>
                                          </p:val>
                                        </p:tav>
                                      </p:tavLst>
                                    </p:anim>
                                    <p:anim calcmode="lin" valueType="num">
                                      <p:cBhvr>
                                        <p:cTn id="32" dur="500" fill="hold"/>
                                        <p:tgtEl>
                                          <p:spTgt spid="22556"/>
                                        </p:tgtEl>
                                        <p:attrNameLst>
                                          <p:attrName>ppt_h</p:attrName>
                                        </p:attrNameLst>
                                      </p:cBhvr>
                                      <p:tavLst>
                                        <p:tav tm="0">
                                          <p:val>
                                            <p:fltVal val="0"/>
                                          </p:val>
                                        </p:tav>
                                        <p:tav tm="100000">
                                          <p:val>
                                            <p:strVal val="#ppt_h"/>
                                          </p:val>
                                        </p:tav>
                                      </p:tavLst>
                                    </p:anim>
                                    <p:anim calcmode="lin" valueType="num">
                                      <p:cBhvr>
                                        <p:cTn id="33" dur="500" fill="hold"/>
                                        <p:tgtEl>
                                          <p:spTgt spid="22556"/>
                                        </p:tgtEl>
                                        <p:attrNameLst>
                                          <p:attrName>ppt_x</p:attrName>
                                        </p:attrNameLst>
                                      </p:cBhvr>
                                      <p:tavLst>
                                        <p:tav tm="0">
                                          <p:val>
                                            <p:fltVal val="0.5"/>
                                          </p:val>
                                        </p:tav>
                                        <p:tav tm="100000">
                                          <p:val>
                                            <p:strVal val="#ppt_x"/>
                                          </p:val>
                                        </p:tav>
                                      </p:tavLst>
                                    </p:anim>
                                    <p:anim calcmode="lin" valueType="num">
                                      <p:cBhvr>
                                        <p:cTn id="34" dur="500" fill="hold"/>
                                        <p:tgtEl>
                                          <p:spTgt spid="22556"/>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22557"/>
                                        </p:tgtEl>
                                        <p:attrNameLst>
                                          <p:attrName>style.visibility</p:attrName>
                                        </p:attrNameLst>
                                      </p:cBhvr>
                                      <p:to>
                                        <p:strVal val="visible"/>
                                      </p:to>
                                    </p:set>
                                    <p:anim calcmode="lin" valueType="num">
                                      <p:cBhvr>
                                        <p:cTn id="39" dur="500" fill="hold"/>
                                        <p:tgtEl>
                                          <p:spTgt spid="22557"/>
                                        </p:tgtEl>
                                        <p:attrNameLst>
                                          <p:attrName>ppt_w</p:attrName>
                                        </p:attrNameLst>
                                      </p:cBhvr>
                                      <p:tavLst>
                                        <p:tav tm="0">
                                          <p:val>
                                            <p:fltVal val="0"/>
                                          </p:val>
                                        </p:tav>
                                        <p:tav tm="100000">
                                          <p:val>
                                            <p:strVal val="#ppt_w"/>
                                          </p:val>
                                        </p:tav>
                                      </p:tavLst>
                                    </p:anim>
                                    <p:anim calcmode="lin" valueType="num">
                                      <p:cBhvr>
                                        <p:cTn id="40" dur="500" fill="hold"/>
                                        <p:tgtEl>
                                          <p:spTgt spid="22557"/>
                                        </p:tgtEl>
                                        <p:attrNameLst>
                                          <p:attrName>ppt_h</p:attrName>
                                        </p:attrNameLst>
                                      </p:cBhvr>
                                      <p:tavLst>
                                        <p:tav tm="0">
                                          <p:val>
                                            <p:fltVal val="0"/>
                                          </p:val>
                                        </p:tav>
                                        <p:tav tm="100000">
                                          <p:val>
                                            <p:strVal val="#ppt_h"/>
                                          </p:val>
                                        </p:tav>
                                      </p:tavLst>
                                    </p:anim>
                                    <p:anim calcmode="lin" valueType="num">
                                      <p:cBhvr>
                                        <p:cTn id="41" dur="500" fill="hold"/>
                                        <p:tgtEl>
                                          <p:spTgt spid="22557"/>
                                        </p:tgtEl>
                                        <p:attrNameLst>
                                          <p:attrName>ppt_x</p:attrName>
                                        </p:attrNameLst>
                                      </p:cBhvr>
                                      <p:tavLst>
                                        <p:tav tm="0">
                                          <p:val>
                                            <p:fltVal val="0.5"/>
                                          </p:val>
                                        </p:tav>
                                        <p:tav tm="100000">
                                          <p:val>
                                            <p:strVal val="#ppt_x"/>
                                          </p:val>
                                        </p:tav>
                                      </p:tavLst>
                                    </p:anim>
                                    <p:anim calcmode="lin" valueType="num">
                                      <p:cBhvr>
                                        <p:cTn id="42" dur="500" fill="hold"/>
                                        <p:tgtEl>
                                          <p:spTgt spid="22557"/>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22558"/>
                                        </p:tgtEl>
                                        <p:attrNameLst>
                                          <p:attrName>style.visibility</p:attrName>
                                        </p:attrNameLst>
                                      </p:cBhvr>
                                      <p:to>
                                        <p:strVal val="visible"/>
                                      </p:to>
                                    </p:set>
                                    <p:anim calcmode="lin" valueType="num">
                                      <p:cBhvr>
                                        <p:cTn id="47" dur="500" fill="hold"/>
                                        <p:tgtEl>
                                          <p:spTgt spid="22558"/>
                                        </p:tgtEl>
                                        <p:attrNameLst>
                                          <p:attrName>ppt_w</p:attrName>
                                        </p:attrNameLst>
                                      </p:cBhvr>
                                      <p:tavLst>
                                        <p:tav tm="0">
                                          <p:val>
                                            <p:fltVal val="0"/>
                                          </p:val>
                                        </p:tav>
                                        <p:tav tm="100000">
                                          <p:val>
                                            <p:strVal val="#ppt_w"/>
                                          </p:val>
                                        </p:tav>
                                      </p:tavLst>
                                    </p:anim>
                                    <p:anim calcmode="lin" valueType="num">
                                      <p:cBhvr>
                                        <p:cTn id="48" dur="500" fill="hold"/>
                                        <p:tgtEl>
                                          <p:spTgt spid="22558"/>
                                        </p:tgtEl>
                                        <p:attrNameLst>
                                          <p:attrName>ppt_h</p:attrName>
                                        </p:attrNameLst>
                                      </p:cBhvr>
                                      <p:tavLst>
                                        <p:tav tm="0">
                                          <p:val>
                                            <p:fltVal val="0"/>
                                          </p:val>
                                        </p:tav>
                                        <p:tav tm="100000">
                                          <p:val>
                                            <p:strVal val="#ppt_h"/>
                                          </p:val>
                                        </p:tav>
                                      </p:tavLst>
                                    </p:anim>
                                    <p:anim calcmode="lin" valueType="num">
                                      <p:cBhvr>
                                        <p:cTn id="49" dur="500" fill="hold"/>
                                        <p:tgtEl>
                                          <p:spTgt spid="22558"/>
                                        </p:tgtEl>
                                        <p:attrNameLst>
                                          <p:attrName>ppt_x</p:attrName>
                                        </p:attrNameLst>
                                      </p:cBhvr>
                                      <p:tavLst>
                                        <p:tav tm="0">
                                          <p:val>
                                            <p:fltVal val="0.5"/>
                                          </p:val>
                                        </p:tav>
                                        <p:tav tm="100000">
                                          <p:val>
                                            <p:strVal val="#ppt_x"/>
                                          </p:val>
                                        </p:tav>
                                      </p:tavLst>
                                    </p:anim>
                                    <p:anim calcmode="lin" valueType="num">
                                      <p:cBhvr>
                                        <p:cTn id="50" dur="500" fill="hold"/>
                                        <p:tgtEl>
                                          <p:spTgt spid="225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3" grpId="0" autoUpdateAnimBg="0"/>
      <p:bldP spid="22554" grpId="0" animBg="1" autoUpdateAnimBg="0"/>
      <p:bldP spid="22555" grpId="0" autoUpdateAnimBg="0"/>
      <p:bldP spid="22556" grpId="0" animBg="1" autoUpdateAnimBg="0"/>
      <p:bldP spid="22557" grpId="0" animBg="1" autoUpdateAnimBg="0"/>
      <p:bldP spid="22558"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55814" b="6561"/>
          <a:stretch>
            <a:fillRect/>
          </a:stretch>
        </p:blipFill>
        <p:spPr bwMode="auto">
          <a:xfrm>
            <a:off x="0" y="0"/>
            <a:ext cx="1371600" cy="6858000"/>
          </a:xfrm>
          <a:prstGeom prst="rect">
            <a:avLst/>
          </a:prstGeom>
          <a:noFill/>
          <a:ln w="9525">
            <a:noFill/>
            <a:miter lim="800000"/>
            <a:headEnd/>
            <a:tailEnd/>
          </a:ln>
        </p:spPr>
      </p:pic>
      <p:sp>
        <p:nvSpPr>
          <p:cNvPr id="11267" name="Line 3"/>
          <p:cNvSpPr>
            <a:spLocks noChangeShapeType="1"/>
          </p:cNvSpPr>
          <p:nvPr/>
        </p:nvSpPr>
        <p:spPr bwMode="auto">
          <a:xfrm>
            <a:off x="1371600" y="838200"/>
            <a:ext cx="7467600" cy="0"/>
          </a:xfrm>
          <a:prstGeom prst="line">
            <a:avLst/>
          </a:prstGeom>
          <a:noFill/>
          <a:ln w="19050">
            <a:solidFill>
              <a:srgbClr val="000080"/>
            </a:solidFill>
            <a:round/>
            <a:headEnd/>
            <a:tailEnd/>
          </a:ln>
        </p:spPr>
        <p:txBody>
          <a:bodyPr wrap="none" anchor="ctr"/>
          <a:lstStyle/>
          <a:p>
            <a:endParaRPr lang="en-US"/>
          </a:p>
        </p:txBody>
      </p:sp>
      <p:sp>
        <p:nvSpPr>
          <p:cNvPr id="11268" name="Text Box 4"/>
          <p:cNvSpPr txBox="1">
            <a:spLocks noChangeArrowheads="1"/>
          </p:cNvSpPr>
          <p:nvPr/>
        </p:nvSpPr>
        <p:spPr bwMode="auto">
          <a:xfrm>
            <a:off x="1600200" y="228600"/>
            <a:ext cx="6172200" cy="457200"/>
          </a:xfrm>
          <a:prstGeom prst="rect">
            <a:avLst/>
          </a:prstGeom>
          <a:noFill/>
          <a:ln w="9525">
            <a:noFill/>
            <a:miter lim="800000"/>
            <a:headEnd/>
            <a:tailEnd/>
          </a:ln>
        </p:spPr>
        <p:txBody>
          <a:bodyPr>
            <a:spAutoFit/>
          </a:bodyPr>
          <a:lstStyle/>
          <a:p>
            <a:pPr>
              <a:spcBef>
                <a:spcPct val="50000"/>
              </a:spcBef>
            </a:pPr>
            <a:r>
              <a:rPr lang="en-US" b="1">
                <a:solidFill>
                  <a:srgbClr val="2E2F8E"/>
                </a:solidFill>
              </a:rPr>
              <a:t>Discovering the structure of DNA</a:t>
            </a:r>
            <a:r>
              <a:rPr lang="en-US" b="1"/>
              <a:t> </a:t>
            </a:r>
          </a:p>
        </p:txBody>
      </p:sp>
      <p:sp>
        <p:nvSpPr>
          <p:cNvPr id="33797" name="Text Box 5"/>
          <p:cNvSpPr txBox="1">
            <a:spLocks noChangeArrowheads="1"/>
          </p:cNvSpPr>
          <p:nvPr/>
        </p:nvSpPr>
        <p:spPr bwMode="auto">
          <a:xfrm>
            <a:off x="1447800" y="1066800"/>
            <a:ext cx="6934200" cy="2231380"/>
          </a:xfrm>
          <a:prstGeom prst="rect">
            <a:avLst/>
          </a:prstGeom>
          <a:noFill/>
          <a:ln w="9525">
            <a:noFill/>
            <a:miter lim="800000"/>
            <a:headEnd/>
            <a:tailEnd/>
          </a:ln>
        </p:spPr>
        <p:txBody>
          <a:bodyPr>
            <a:spAutoFit/>
          </a:bodyPr>
          <a:lstStyle/>
          <a:p>
            <a:pPr>
              <a:spcBef>
                <a:spcPct val="50000"/>
              </a:spcBef>
              <a:buFontTx/>
              <a:buChar char="•"/>
            </a:pPr>
            <a:r>
              <a:rPr lang="en-US" dirty="0">
                <a:solidFill>
                  <a:srgbClr val="2E2F8E"/>
                </a:solidFill>
              </a:rPr>
              <a:t> </a:t>
            </a:r>
            <a:r>
              <a:rPr lang="en-US" sz="2800" b="1" u="sng" dirty="0">
                <a:solidFill>
                  <a:srgbClr val="2E2F8E"/>
                </a:solidFill>
              </a:rPr>
              <a:t>DNA </a:t>
            </a:r>
            <a:r>
              <a:rPr lang="en-US" sz="2800" b="1" dirty="0">
                <a:solidFill>
                  <a:srgbClr val="2E2F8E"/>
                </a:solidFill>
              </a:rPr>
              <a:t>= </a:t>
            </a:r>
            <a:r>
              <a:rPr lang="en-US" sz="2800" b="1" dirty="0" err="1">
                <a:solidFill>
                  <a:srgbClr val="2E2F8E"/>
                </a:solidFill>
              </a:rPr>
              <a:t>Deoxyribose</a:t>
            </a:r>
            <a:r>
              <a:rPr lang="en-US" sz="2800" b="1" dirty="0">
                <a:solidFill>
                  <a:srgbClr val="2E2F8E"/>
                </a:solidFill>
              </a:rPr>
              <a:t> nucleic acid</a:t>
            </a:r>
          </a:p>
          <a:p>
            <a:pPr lvl="1">
              <a:spcBef>
                <a:spcPct val="50000"/>
              </a:spcBef>
              <a:buFontTx/>
              <a:buChar char="•"/>
            </a:pPr>
            <a:r>
              <a:rPr lang="en-US" sz="2800" b="1" dirty="0">
                <a:solidFill>
                  <a:srgbClr val="2E2F8E"/>
                </a:solidFill>
              </a:rPr>
              <a:t>  Present in all living cells</a:t>
            </a:r>
          </a:p>
          <a:p>
            <a:pPr lvl="1">
              <a:spcBef>
                <a:spcPct val="50000"/>
              </a:spcBef>
              <a:buFontTx/>
              <a:buChar char="•"/>
            </a:pPr>
            <a:r>
              <a:rPr lang="en-US" sz="2800" b="1" dirty="0">
                <a:solidFill>
                  <a:srgbClr val="2E2F8E"/>
                </a:solidFill>
              </a:rPr>
              <a:t>  Contains all the information</a:t>
            </a:r>
          </a:p>
          <a:p>
            <a:pPr lvl="1">
              <a:spcBef>
                <a:spcPct val="50000"/>
              </a:spcBef>
              <a:buFontTx/>
              <a:buChar char="•"/>
            </a:pPr>
            <a:endParaRPr lang="en-US" dirty="0">
              <a:solidFill>
                <a:srgbClr val="2E2F8E"/>
              </a:solidFill>
            </a:endParaRPr>
          </a:p>
        </p:txBody>
      </p:sp>
      <p:sp>
        <p:nvSpPr>
          <p:cNvPr id="33798" name="Text Box 6"/>
          <p:cNvSpPr txBox="1">
            <a:spLocks noChangeArrowheads="1"/>
          </p:cNvSpPr>
          <p:nvPr/>
        </p:nvSpPr>
        <p:spPr bwMode="auto">
          <a:xfrm>
            <a:off x="1524000" y="2954338"/>
            <a:ext cx="7620000" cy="4616648"/>
          </a:xfrm>
          <a:prstGeom prst="rect">
            <a:avLst/>
          </a:prstGeom>
          <a:noFill/>
          <a:ln w="9525">
            <a:noFill/>
            <a:miter lim="800000"/>
            <a:headEnd/>
            <a:tailEnd/>
          </a:ln>
        </p:spPr>
        <p:txBody>
          <a:bodyPr>
            <a:spAutoFit/>
          </a:bodyPr>
          <a:lstStyle/>
          <a:p>
            <a:pPr>
              <a:spcBef>
                <a:spcPct val="50000"/>
              </a:spcBef>
              <a:buFontTx/>
              <a:buChar char="•"/>
            </a:pPr>
            <a:r>
              <a:rPr lang="en-US" dirty="0">
                <a:solidFill>
                  <a:srgbClr val="2E2F8E"/>
                </a:solidFill>
              </a:rPr>
              <a:t> </a:t>
            </a:r>
            <a:r>
              <a:rPr lang="en-US" sz="2400" b="1" u="sng" dirty="0">
                <a:solidFill>
                  <a:srgbClr val="2E2F8E"/>
                </a:solidFill>
              </a:rPr>
              <a:t>Nucleotides</a:t>
            </a:r>
            <a:r>
              <a:rPr lang="en-US" sz="2400" b="1" dirty="0">
                <a:solidFill>
                  <a:srgbClr val="2E2F8E"/>
                </a:solidFill>
              </a:rPr>
              <a:t>: </a:t>
            </a:r>
          </a:p>
          <a:p>
            <a:pPr>
              <a:spcBef>
                <a:spcPct val="50000"/>
              </a:spcBef>
              <a:buFontTx/>
              <a:buChar char="•"/>
            </a:pPr>
            <a:r>
              <a:rPr lang="en-US" sz="2400" b="1" dirty="0">
                <a:solidFill>
                  <a:srgbClr val="2E2F8E"/>
                </a:solidFill>
              </a:rPr>
              <a:t> a subunit that consists of: </a:t>
            </a:r>
          </a:p>
          <a:p>
            <a:pPr lvl="1">
              <a:spcBef>
                <a:spcPct val="50000"/>
              </a:spcBef>
              <a:buFontTx/>
              <a:buChar char="•"/>
            </a:pPr>
            <a:r>
              <a:rPr lang="en-US" sz="2400" b="1" dirty="0">
                <a:solidFill>
                  <a:srgbClr val="2E2F8E"/>
                </a:solidFill>
              </a:rPr>
              <a:t>  a sugar (</a:t>
            </a:r>
            <a:r>
              <a:rPr lang="en-US" sz="2400" b="1" dirty="0" err="1">
                <a:solidFill>
                  <a:srgbClr val="2E2F8E"/>
                </a:solidFill>
              </a:rPr>
              <a:t>deoxyribose</a:t>
            </a:r>
            <a:r>
              <a:rPr lang="en-US" sz="2400" b="1" dirty="0">
                <a:solidFill>
                  <a:srgbClr val="2E2F8E"/>
                </a:solidFill>
              </a:rPr>
              <a:t>) </a:t>
            </a:r>
          </a:p>
          <a:p>
            <a:pPr lvl="1">
              <a:spcBef>
                <a:spcPct val="50000"/>
              </a:spcBef>
              <a:buFontTx/>
              <a:buChar char="•"/>
            </a:pPr>
            <a:r>
              <a:rPr lang="en-US" sz="2400" b="1" dirty="0">
                <a:solidFill>
                  <a:srgbClr val="2E2F8E"/>
                </a:solidFill>
              </a:rPr>
              <a:t>  a phosphate</a:t>
            </a:r>
          </a:p>
          <a:p>
            <a:pPr lvl="1">
              <a:spcBef>
                <a:spcPct val="50000"/>
              </a:spcBef>
              <a:buFontTx/>
              <a:buChar char="•"/>
            </a:pPr>
            <a:r>
              <a:rPr lang="en-US" sz="2400" b="1" dirty="0">
                <a:solidFill>
                  <a:srgbClr val="2E2F8E"/>
                </a:solidFill>
              </a:rPr>
              <a:t>  and one nitrogen base – 4 different  bases</a:t>
            </a:r>
          </a:p>
          <a:p>
            <a:pPr lvl="2">
              <a:spcBef>
                <a:spcPct val="50000"/>
              </a:spcBef>
              <a:buFontTx/>
              <a:buChar char="•"/>
            </a:pPr>
            <a:r>
              <a:rPr lang="en-US" sz="2400" b="1" dirty="0">
                <a:solidFill>
                  <a:srgbClr val="2E2F8E"/>
                </a:solidFill>
              </a:rPr>
              <a:t>Adenine (A) and Thymine (T)</a:t>
            </a:r>
          </a:p>
          <a:p>
            <a:pPr lvl="2">
              <a:spcBef>
                <a:spcPct val="50000"/>
              </a:spcBef>
              <a:buFontTx/>
              <a:buChar char="•"/>
            </a:pPr>
            <a:r>
              <a:rPr lang="en-US" sz="2400" b="1" dirty="0">
                <a:solidFill>
                  <a:srgbClr val="2E2F8E"/>
                </a:solidFill>
              </a:rPr>
              <a:t>Guanine (G)  and Cytosine (C) </a:t>
            </a:r>
          </a:p>
          <a:p>
            <a:pPr lvl="2">
              <a:spcBef>
                <a:spcPct val="50000"/>
              </a:spcBef>
              <a:buFontTx/>
              <a:buChar char="•"/>
            </a:pPr>
            <a:endParaRPr lang="en-US" dirty="0">
              <a:solidFill>
                <a:srgbClr val="2E2F8E"/>
              </a:solidFill>
            </a:endParaRPr>
          </a:p>
          <a:p>
            <a:pPr>
              <a:spcBef>
                <a:spcPct val="50000"/>
              </a:spcBef>
            </a:pPr>
            <a:endParaRPr lang="en-US" dirty="0">
              <a:solidFill>
                <a:srgbClr val="2E2F8E"/>
              </a:solidFill>
            </a:endParaRPr>
          </a:p>
        </p:txBody>
      </p:sp>
      <p:pic>
        <p:nvPicPr>
          <p:cNvPr id="33799" name="Picture 7"/>
          <p:cNvPicPr>
            <a:picLocks noChangeAspect="1" noChangeArrowheads="1"/>
          </p:cNvPicPr>
          <p:nvPr/>
        </p:nvPicPr>
        <p:blipFill>
          <a:blip r:embed="rId4" cstate="print"/>
          <a:srcRect/>
          <a:stretch>
            <a:fillRect/>
          </a:stretch>
        </p:blipFill>
        <p:spPr bwMode="auto">
          <a:xfrm>
            <a:off x="5562600" y="2571750"/>
            <a:ext cx="3276600" cy="2457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additive="base">
                                        <p:cTn id="7" dur="500" fill="hold"/>
                                        <p:tgtEl>
                                          <p:spTgt spid="33797"/>
                                        </p:tgtEl>
                                        <p:attrNameLst>
                                          <p:attrName>ppt_x</p:attrName>
                                        </p:attrNameLst>
                                      </p:cBhvr>
                                      <p:tavLst>
                                        <p:tav tm="0">
                                          <p:val>
                                            <p:strVal val="1+#ppt_w/2"/>
                                          </p:val>
                                        </p:tav>
                                        <p:tav tm="100000">
                                          <p:val>
                                            <p:strVal val="#ppt_x"/>
                                          </p:val>
                                        </p:tav>
                                      </p:tavLst>
                                    </p:anim>
                                    <p:anim calcmode="lin" valueType="num">
                                      <p:cBhvr additive="base">
                                        <p:cTn id="8"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3798"/>
                                        </p:tgtEl>
                                        <p:attrNameLst>
                                          <p:attrName>style.visibility</p:attrName>
                                        </p:attrNameLst>
                                      </p:cBhvr>
                                      <p:to>
                                        <p:strVal val="visible"/>
                                      </p:to>
                                    </p:set>
                                    <p:anim calcmode="lin" valueType="num">
                                      <p:cBhvr additive="base">
                                        <p:cTn id="13" dur="500" fill="hold"/>
                                        <p:tgtEl>
                                          <p:spTgt spid="33798"/>
                                        </p:tgtEl>
                                        <p:attrNameLst>
                                          <p:attrName>ppt_x</p:attrName>
                                        </p:attrNameLst>
                                      </p:cBhvr>
                                      <p:tavLst>
                                        <p:tav tm="0">
                                          <p:val>
                                            <p:strVal val="1+#ppt_w/2"/>
                                          </p:val>
                                        </p:tav>
                                        <p:tav tm="100000">
                                          <p:val>
                                            <p:strVal val="#ppt_x"/>
                                          </p:val>
                                        </p:tav>
                                      </p:tavLst>
                                    </p:anim>
                                    <p:anim calcmode="lin" valueType="num">
                                      <p:cBhvr additive="base">
                                        <p:cTn id="14"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26"/>
          <p:cNvSpPr txBox="1">
            <a:spLocks noChangeArrowheads="1"/>
          </p:cNvSpPr>
          <p:nvPr/>
        </p:nvSpPr>
        <p:spPr bwMode="auto">
          <a:xfrm>
            <a:off x="80285" y="1524000"/>
            <a:ext cx="8835115" cy="2062103"/>
          </a:xfrm>
          <a:prstGeom prst="rect">
            <a:avLst/>
          </a:prstGeom>
          <a:noFill/>
          <a:ln w="9525">
            <a:noFill/>
            <a:miter lim="800000"/>
            <a:headEnd/>
            <a:tailEnd/>
          </a:ln>
        </p:spPr>
        <p:txBody>
          <a:bodyPr wrap="square">
            <a:spAutoFit/>
          </a:bodyPr>
          <a:lstStyle/>
          <a:p>
            <a:pPr algn="ctr"/>
            <a:r>
              <a:rPr lang="en-GB" sz="3200" b="1"/>
              <a:t>The paired strands are coiled into a spiral called</a:t>
            </a:r>
          </a:p>
          <a:p>
            <a:pPr algn="ctr"/>
            <a:endParaRPr lang="en-US" sz="3200" b="1"/>
          </a:p>
          <a:p>
            <a:pPr algn="ctr"/>
            <a:r>
              <a:rPr lang="en-US" sz="3200" b="1">
                <a:solidFill>
                  <a:schemeClr val="accent2"/>
                </a:solidFill>
              </a:rPr>
              <a:t>A DOUBLE HELIX</a:t>
            </a:r>
          </a:p>
        </p:txBody>
      </p:sp>
      <p:sp>
        <p:nvSpPr>
          <p:cNvPr id="14339" name="Text Box 1027"/>
          <p:cNvSpPr txBox="1">
            <a:spLocks noChangeArrowheads="1"/>
          </p:cNvSpPr>
          <p:nvPr/>
        </p:nvSpPr>
        <p:spPr bwMode="auto">
          <a:xfrm>
            <a:off x="8959850" y="-28388"/>
            <a:ext cx="174763" cy="584775"/>
          </a:xfrm>
          <a:prstGeom prst="rect">
            <a:avLst/>
          </a:prstGeom>
          <a:noFill/>
          <a:ln w="9525">
            <a:noFill/>
            <a:miter lim="800000"/>
            <a:headEnd/>
            <a:tailEnd/>
          </a:ln>
        </p:spPr>
        <p:txBody>
          <a:bodyPr wrap="square">
            <a:spAutoFit/>
          </a:bodyPr>
          <a:lstStyle/>
          <a:p>
            <a:endParaRPr lang="en-GB" sz="3200" b="1"/>
          </a:p>
        </p:txBody>
      </p:sp>
      <p:sp>
        <p:nvSpPr>
          <p:cNvPr id="14340" name="Text Box 1028"/>
          <p:cNvSpPr txBox="1">
            <a:spLocks noChangeArrowheads="1"/>
          </p:cNvSpPr>
          <p:nvPr/>
        </p:nvSpPr>
        <p:spPr bwMode="auto">
          <a:xfrm>
            <a:off x="8594725" y="-63313"/>
            <a:ext cx="602357" cy="1077218"/>
          </a:xfrm>
          <a:prstGeom prst="rect">
            <a:avLst/>
          </a:prstGeom>
          <a:noFill/>
          <a:ln w="9525">
            <a:noFill/>
            <a:miter lim="800000"/>
            <a:headEnd/>
            <a:tailEnd/>
          </a:ln>
        </p:spPr>
        <p:txBody>
          <a:bodyPr wrap="square">
            <a:spAutoFit/>
          </a:bodyPr>
          <a:lstStyle/>
          <a:p>
            <a:r>
              <a:rPr lang="en-GB" sz="3200" b="1"/>
              <a:t>13</a:t>
            </a:r>
            <a:endParaRPr lang="en-US" sz="3200" b="1"/>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026"/>
          <p:cNvGrpSpPr>
            <a:grpSpLocks/>
          </p:cNvGrpSpPr>
          <p:nvPr/>
        </p:nvGrpSpPr>
        <p:grpSpPr bwMode="auto">
          <a:xfrm>
            <a:off x="457200" y="533400"/>
            <a:ext cx="2536825" cy="6053138"/>
            <a:chOff x="576" y="288"/>
            <a:chExt cx="1598" cy="3813"/>
          </a:xfrm>
        </p:grpSpPr>
        <p:grpSp>
          <p:nvGrpSpPr>
            <p:cNvPr id="3" name="Group 1027"/>
            <p:cNvGrpSpPr>
              <a:grpSpLocks/>
            </p:cNvGrpSpPr>
            <p:nvPr/>
          </p:nvGrpSpPr>
          <p:grpSpPr bwMode="auto">
            <a:xfrm>
              <a:off x="624" y="1584"/>
              <a:ext cx="1550" cy="598"/>
              <a:chOff x="624" y="1680"/>
              <a:chExt cx="1550" cy="598"/>
            </a:xfrm>
          </p:grpSpPr>
          <p:sp>
            <p:nvSpPr>
              <p:cNvPr id="18544" name="AutoShape 1028"/>
              <p:cNvSpPr>
                <a:spLocks noChangeArrowheads="1"/>
              </p:cNvSpPr>
              <p:nvPr/>
            </p:nvSpPr>
            <p:spPr bwMode="auto">
              <a:xfrm>
                <a:off x="1006" y="1919"/>
                <a:ext cx="346" cy="239"/>
              </a:xfrm>
              <a:prstGeom prst="pentagon">
                <a:avLst/>
              </a:prstGeom>
              <a:solidFill>
                <a:srgbClr val="EAEAEA"/>
              </a:solidFill>
              <a:ln w="9525">
                <a:solidFill>
                  <a:schemeClr val="tx1"/>
                </a:solidFill>
                <a:miter lim="800000"/>
                <a:headEnd/>
                <a:tailEnd/>
              </a:ln>
            </p:spPr>
            <p:txBody>
              <a:bodyPr wrap="none" anchor="ctr"/>
              <a:lstStyle/>
              <a:p>
                <a:endParaRPr lang="en-US"/>
              </a:p>
            </p:txBody>
          </p:sp>
          <p:sp>
            <p:nvSpPr>
              <p:cNvPr id="18545" name="Text Box 1029"/>
              <p:cNvSpPr txBox="1">
                <a:spLocks noChangeArrowheads="1"/>
              </p:cNvSpPr>
              <p:nvPr/>
            </p:nvSpPr>
            <p:spPr bwMode="auto">
              <a:xfrm>
                <a:off x="624" y="1728"/>
                <a:ext cx="295" cy="192"/>
              </a:xfrm>
              <a:prstGeom prst="rect">
                <a:avLst/>
              </a:prstGeom>
              <a:noFill/>
              <a:ln w="9525">
                <a:noFill/>
                <a:miter lim="800000"/>
                <a:headEnd/>
                <a:tailEnd/>
              </a:ln>
            </p:spPr>
            <p:txBody>
              <a:bodyPr wrap="none">
                <a:spAutoFit/>
              </a:bodyPr>
              <a:lstStyle/>
              <a:p>
                <a:r>
                  <a:rPr lang="en-US" sz="1400"/>
                  <a:t>PO</a:t>
                </a:r>
                <a:r>
                  <a:rPr lang="en-US" sz="1400" baseline="-25000"/>
                  <a:t>4</a:t>
                </a:r>
              </a:p>
            </p:txBody>
          </p:sp>
          <p:sp>
            <p:nvSpPr>
              <p:cNvPr id="18546" name="Line 1030"/>
              <p:cNvSpPr>
                <a:spLocks noChangeShapeType="1"/>
              </p:cNvSpPr>
              <p:nvPr/>
            </p:nvSpPr>
            <p:spPr bwMode="auto">
              <a:xfrm flipH="1" flipV="1">
                <a:off x="867" y="1919"/>
                <a:ext cx="139" cy="90"/>
              </a:xfrm>
              <a:prstGeom prst="line">
                <a:avLst/>
              </a:prstGeom>
              <a:noFill/>
              <a:ln w="9525">
                <a:solidFill>
                  <a:schemeClr val="tx1"/>
                </a:solidFill>
                <a:round/>
                <a:headEnd/>
                <a:tailEnd/>
              </a:ln>
            </p:spPr>
            <p:txBody>
              <a:bodyPr/>
              <a:lstStyle/>
              <a:p>
                <a:endParaRPr lang="en-US"/>
              </a:p>
            </p:txBody>
          </p:sp>
          <p:sp>
            <p:nvSpPr>
              <p:cNvPr id="18547" name="Line 1031"/>
              <p:cNvSpPr>
                <a:spLocks noChangeShapeType="1"/>
              </p:cNvSpPr>
              <p:nvPr/>
            </p:nvSpPr>
            <p:spPr bwMode="auto">
              <a:xfrm>
                <a:off x="1352" y="2009"/>
                <a:ext cx="243" cy="0"/>
              </a:xfrm>
              <a:prstGeom prst="line">
                <a:avLst/>
              </a:prstGeom>
              <a:noFill/>
              <a:ln w="9525">
                <a:solidFill>
                  <a:schemeClr val="tx1"/>
                </a:solidFill>
                <a:round/>
                <a:headEnd/>
                <a:tailEnd/>
              </a:ln>
            </p:spPr>
            <p:txBody>
              <a:bodyPr/>
              <a:lstStyle/>
              <a:p>
                <a:endParaRPr lang="en-US"/>
              </a:p>
            </p:txBody>
          </p:sp>
          <p:sp>
            <p:nvSpPr>
              <p:cNvPr id="18548" name="Line 1032"/>
              <p:cNvSpPr>
                <a:spLocks noChangeShapeType="1"/>
              </p:cNvSpPr>
              <p:nvPr/>
            </p:nvSpPr>
            <p:spPr bwMode="auto">
              <a:xfrm flipH="1">
                <a:off x="867" y="2158"/>
                <a:ext cx="208" cy="120"/>
              </a:xfrm>
              <a:prstGeom prst="line">
                <a:avLst/>
              </a:prstGeom>
              <a:noFill/>
              <a:ln w="9525">
                <a:solidFill>
                  <a:schemeClr val="tx1"/>
                </a:solidFill>
                <a:round/>
                <a:headEnd/>
                <a:tailEnd/>
              </a:ln>
            </p:spPr>
            <p:txBody>
              <a:bodyPr/>
              <a:lstStyle/>
              <a:p>
                <a:endParaRPr lang="en-US"/>
              </a:p>
            </p:txBody>
          </p:sp>
          <p:sp>
            <p:nvSpPr>
              <p:cNvPr id="18549" name="Line 1033"/>
              <p:cNvSpPr>
                <a:spLocks noChangeShapeType="1"/>
              </p:cNvSpPr>
              <p:nvPr/>
            </p:nvSpPr>
            <p:spPr bwMode="auto">
              <a:xfrm flipV="1">
                <a:off x="867" y="1680"/>
                <a:ext cx="173" cy="120"/>
              </a:xfrm>
              <a:prstGeom prst="line">
                <a:avLst/>
              </a:prstGeom>
              <a:noFill/>
              <a:ln w="9525">
                <a:solidFill>
                  <a:schemeClr val="tx1"/>
                </a:solidFill>
                <a:round/>
                <a:headEnd/>
                <a:tailEnd/>
              </a:ln>
            </p:spPr>
            <p:txBody>
              <a:bodyPr/>
              <a:lstStyle/>
              <a:p>
                <a:endParaRPr lang="en-US"/>
              </a:p>
            </p:txBody>
          </p:sp>
          <p:pic>
            <p:nvPicPr>
              <p:cNvPr id="18550" name="Picture 1034" descr="C:\My Documents\My Pictures\DNA\DNA adenine.jpg"/>
              <p:cNvPicPr>
                <a:picLocks noChangeAspect="1" noChangeArrowheads="1"/>
              </p:cNvPicPr>
              <p:nvPr/>
            </p:nvPicPr>
            <p:blipFill>
              <a:blip r:embed="rId2" cstate="print">
                <a:lum contrast="20000"/>
              </a:blip>
              <a:srcRect/>
              <a:stretch>
                <a:fillRect/>
              </a:stretch>
            </p:blipFill>
            <p:spPr bwMode="auto">
              <a:xfrm>
                <a:off x="1595" y="1949"/>
                <a:ext cx="579" cy="128"/>
              </a:xfrm>
              <a:prstGeom prst="rect">
                <a:avLst/>
              </a:prstGeom>
              <a:noFill/>
              <a:ln w="9525">
                <a:noFill/>
                <a:miter lim="800000"/>
                <a:headEnd/>
                <a:tailEnd/>
              </a:ln>
            </p:spPr>
          </p:pic>
        </p:grpSp>
        <p:grpSp>
          <p:nvGrpSpPr>
            <p:cNvPr id="4" name="Group 1035"/>
            <p:cNvGrpSpPr>
              <a:grpSpLocks/>
            </p:cNvGrpSpPr>
            <p:nvPr/>
          </p:nvGrpSpPr>
          <p:grpSpPr bwMode="auto">
            <a:xfrm>
              <a:off x="624" y="2160"/>
              <a:ext cx="1535" cy="501"/>
              <a:chOff x="624" y="2256"/>
              <a:chExt cx="1535" cy="501"/>
            </a:xfrm>
          </p:grpSpPr>
          <p:sp>
            <p:nvSpPr>
              <p:cNvPr id="18538" name="AutoShape 1036"/>
              <p:cNvSpPr>
                <a:spLocks noChangeArrowheads="1"/>
              </p:cNvSpPr>
              <p:nvPr/>
            </p:nvSpPr>
            <p:spPr bwMode="auto">
              <a:xfrm>
                <a:off x="992" y="2398"/>
                <a:ext cx="346" cy="239"/>
              </a:xfrm>
              <a:prstGeom prst="pentagon">
                <a:avLst/>
              </a:prstGeom>
              <a:solidFill>
                <a:srgbClr val="EAEAEA"/>
              </a:solidFill>
              <a:ln w="9525">
                <a:solidFill>
                  <a:schemeClr val="tx1"/>
                </a:solidFill>
                <a:miter lim="800000"/>
                <a:headEnd/>
                <a:tailEnd/>
              </a:ln>
            </p:spPr>
            <p:txBody>
              <a:bodyPr wrap="none" anchor="ctr"/>
              <a:lstStyle/>
              <a:p>
                <a:endParaRPr lang="en-US"/>
              </a:p>
            </p:txBody>
          </p:sp>
          <p:sp>
            <p:nvSpPr>
              <p:cNvPr id="18539" name="Text Box 1037"/>
              <p:cNvSpPr txBox="1">
                <a:spLocks noChangeArrowheads="1"/>
              </p:cNvSpPr>
              <p:nvPr/>
            </p:nvSpPr>
            <p:spPr bwMode="auto">
              <a:xfrm>
                <a:off x="624" y="2256"/>
                <a:ext cx="270" cy="173"/>
              </a:xfrm>
              <a:prstGeom prst="rect">
                <a:avLst/>
              </a:prstGeom>
              <a:noFill/>
              <a:ln w="9525">
                <a:noFill/>
                <a:miter lim="800000"/>
                <a:headEnd/>
                <a:tailEnd/>
              </a:ln>
            </p:spPr>
            <p:txBody>
              <a:bodyPr wrap="none">
                <a:spAutoFit/>
              </a:bodyPr>
              <a:lstStyle/>
              <a:p>
                <a:r>
                  <a:rPr lang="en-US" sz="1200"/>
                  <a:t>PO</a:t>
                </a:r>
                <a:r>
                  <a:rPr lang="en-US" sz="1200" baseline="-25000"/>
                  <a:t>4</a:t>
                </a:r>
              </a:p>
            </p:txBody>
          </p:sp>
          <p:sp>
            <p:nvSpPr>
              <p:cNvPr id="18540" name="Line 1038"/>
              <p:cNvSpPr>
                <a:spLocks noChangeShapeType="1"/>
              </p:cNvSpPr>
              <p:nvPr/>
            </p:nvSpPr>
            <p:spPr bwMode="auto">
              <a:xfrm flipH="1" flipV="1">
                <a:off x="853" y="2398"/>
                <a:ext cx="139" cy="90"/>
              </a:xfrm>
              <a:prstGeom prst="line">
                <a:avLst/>
              </a:prstGeom>
              <a:noFill/>
              <a:ln w="9525">
                <a:solidFill>
                  <a:schemeClr val="tx1"/>
                </a:solidFill>
                <a:round/>
                <a:headEnd/>
                <a:tailEnd/>
              </a:ln>
            </p:spPr>
            <p:txBody>
              <a:bodyPr/>
              <a:lstStyle/>
              <a:p>
                <a:endParaRPr lang="en-US"/>
              </a:p>
            </p:txBody>
          </p:sp>
          <p:sp>
            <p:nvSpPr>
              <p:cNvPr id="18541" name="Line 1039"/>
              <p:cNvSpPr>
                <a:spLocks noChangeShapeType="1"/>
              </p:cNvSpPr>
              <p:nvPr/>
            </p:nvSpPr>
            <p:spPr bwMode="auto">
              <a:xfrm flipH="1">
                <a:off x="819" y="2637"/>
                <a:ext cx="242" cy="120"/>
              </a:xfrm>
              <a:prstGeom prst="line">
                <a:avLst/>
              </a:prstGeom>
              <a:noFill/>
              <a:ln w="9525">
                <a:solidFill>
                  <a:schemeClr val="tx1"/>
                </a:solidFill>
                <a:round/>
                <a:headEnd/>
                <a:tailEnd/>
              </a:ln>
            </p:spPr>
            <p:txBody>
              <a:bodyPr/>
              <a:lstStyle/>
              <a:p>
                <a:endParaRPr lang="en-US"/>
              </a:p>
            </p:txBody>
          </p:sp>
          <p:sp>
            <p:nvSpPr>
              <p:cNvPr id="18542" name="Line 1040"/>
              <p:cNvSpPr>
                <a:spLocks noChangeShapeType="1"/>
              </p:cNvSpPr>
              <p:nvPr/>
            </p:nvSpPr>
            <p:spPr bwMode="auto">
              <a:xfrm>
                <a:off x="1338" y="2488"/>
                <a:ext cx="243" cy="0"/>
              </a:xfrm>
              <a:prstGeom prst="line">
                <a:avLst/>
              </a:prstGeom>
              <a:noFill/>
              <a:ln w="9525">
                <a:solidFill>
                  <a:schemeClr val="tx1"/>
                </a:solidFill>
                <a:round/>
                <a:headEnd/>
                <a:tailEnd/>
              </a:ln>
            </p:spPr>
            <p:txBody>
              <a:bodyPr/>
              <a:lstStyle/>
              <a:p>
                <a:endParaRPr lang="en-US"/>
              </a:p>
            </p:txBody>
          </p:sp>
          <p:pic>
            <p:nvPicPr>
              <p:cNvPr id="18543" name="Picture 1041" descr="C:\My Documents\My Pictures\DNA\DNA Cytosine.jpg"/>
              <p:cNvPicPr>
                <a:picLocks noChangeAspect="1" noChangeArrowheads="1"/>
              </p:cNvPicPr>
              <p:nvPr/>
            </p:nvPicPr>
            <p:blipFill>
              <a:blip r:embed="rId3" cstate="print">
                <a:lum contrast="20000"/>
              </a:blip>
              <a:srcRect/>
              <a:stretch>
                <a:fillRect/>
              </a:stretch>
            </p:blipFill>
            <p:spPr bwMode="auto">
              <a:xfrm>
                <a:off x="1581" y="2428"/>
                <a:ext cx="578" cy="130"/>
              </a:xfrm>
              <a:prstGeom prst="rect">
                <a:avLst/>
              </a:prstGeom>
              <a:noFill/>
              <a:ln w="9525">
                <a:noFill/>
                <a:miter lim="800000"/>
                <a:headEnd/>
                <a:tailEnd/>
              </a:ln>
            </p:spPr>
          </p:pic>
        </p:grpSp>
        <p:grpSp>
          <p:nvGrpSpPr>
            <p:cNvPr id="5" name="Group 1042"/>
            <p:cNvGrpSpPr>
              <a:grpSpLocks/>
            </p:cNvGrpSpPr>
            <p:nvPr/>
          </p:nvGrpSpPr>
          <p:grpSpPr bwMode="auto">
            <a:xfrm>
              <a:off x="576" y="2640"/>
              <a:ext cx="1550" cy="499"/>
              <a:chOff x="576" y="2736"/>
              <a:chExt cx="1550" cy="499"/>
            </a:xfrm>
          </p:grpSpPr>
          <p:sp>
            <p:nvSpPr>
              <p:cNvPr id="18531" name="Line 1043"/>
              <p:cNvSpPr>
                <a:spLocks noChangeShapeType="1"/>
              </p:cNvSpPr>
              <p:nvPr/>
            </p:nvSpPr>
            <p:spPr bwMode="auto">
              <a:xfrm flipH="1" flipV="1">
                <a:off x="818" y="2876"/>
                <a:ext cx="139" cy="90"/>
              </a:xfrm>
              <a:prstGeom prst="line">
                <a:avLst/>
              </a:prstGeom>
              <a:noFill/>
              <a:ln w="9525">
                <a:solidFill>
                  <a:schemeClr val="tx1"/>
                </a:solidFill>
                <a:round/>
                <a:headEnd/>
                <a:tailEnd/>
              </a:ln>
            </p:spPr>
            <p:txBody>
              <a:bodyPr/>
              <a:lstStyle/>
              <a:p>
                <a:endParaRPr lang="en-US"/>
              </a:p>
            </p:txBody>
          </p:sp>
          <p:sp>
            <p:nvSpPr>
              <p:cNvPr id="18532" name="Line 1044"/>
              <p:cNvSpPr>
                <a:spLocks noChangeShapeType="1"/>
              </p:cNvSpPr>
              <p:nvPr/>
            </p:nvSpPr>
            <p:spPr bwMode="auto">
              <a:xfrm flipH="1">
                <a:off x="818" y="3115"/>
                <a:ext cx="208" cy="120"/>
              </a:xfrm>
              <a:prstGeom prst="line">
                <a:avLst/>
              </a:prstGeom>
              <a:noFill/>
              <a:ln w="9525">
                <a:solidFill>
                  <a:schemeClr val="tx1"/>
                </a:solidFill>
                <a:round/>
                <a:headEnd/>
                <a:tailEnd/>
              </a:ln>
            </p:spPr>
            <p:txBody>
              <a:bodyPr/>
              <a:lstStyle/>
              <a:p>
                <a:endParaRPr lang="en-US"/>
              </a:p>
            </p:txBody>
          </p:sp>
          <p:grpSp>
            <p:nvGrpSpPr>
              <p:cNvPr id="6" name="Group 1045"/>
              <p:cNvGrpSpPr>
                <a:grpSpLocks/>
              </p:cNvGrpSpPr>
              <p:nvPr/>
            </p:nvGrpSpPr>
            <p:grpSpPr bwMode="auto">
              <a:xfrm>
                <a:off x="576" y="2736"/>
                <a:ext cx="1550" cy="379"/>
                <a:chOff x="576" y="2736"/>
                <a:chExt cx="1550" cy="379"/>
              </a:xfrm>
            </p:grpSpPr>
            <p:sp>
              <p:nvSpPr>
                <p:cNvPr id="18534" name="AutoShape 1046"/>
                <p:cNvSpPr>
                  <a:spLocks noChangeArrowheads="1"/>
                </p:cNvSpPr>
                <p:nvPr/>
              </p:nvSpPr>
              <p:spPr bwMode="auto">
                <a:xfrm>
                  <a:off x="957" y="2876"/>
                  <a:ext cx="346" cy="239"/>
                </a:xfrm>
                <a:prstGeom prst="pentagon">
                  <a:avLst/>
                </a:prstGeom>
                <a:solidFill>
                  <a:srgbClr val="EAEAEA"/>
                </a:solidFill>
                <a:ln w="9525">
                  <a:solidFill>
                    <a:schemeClr val="tx1"/>
                  </a:solidFill>
                  <a:miter lim="800000"/>
                  <a:headEnd/>
                  <a:tailEnd/>
                </a:ln>
              </p:spPr>
              <p:txBody>
                <a:bodyPr wrap="none" anchor="ctr"/>
                <a:lstStyle/>
                <a:p>
                  <a:endParaRPr lang="en-US"/>
                </a:p>
              </p:txBody>
            </p:sp>
            <p:sp>
              <p:nvSpPr>
                <p:cNvPr id="18535" name="Text Box 1047"/>
                <p:cNvSpPr txBox="1">
                  <a:spLocks noChangeArrowheads="1"/>
                </p:cNvSpPr>
                <p:nvPr/>
              </p:nvSpPr>
              <p:spPr bwMode="auto">
                <a:xfrm>
                  <a:off x="576" y="2736"/>
                  <a:ext cx="270" cy="173"/>
                </a:xfrm>
                <a:prstGeom prst="rect">
                  <a:avLst/>
                </a:prstGeom>
                <a:noFill/>
                <a:ln w="9525">
                  <a:noFill/>
                  <a:miter lim="800000"/>
                  <a:headEnd/>
                  <a:tailEnd/>
                </a:ln>
              </p:spPr>
              <p:txBody>
                <a:bodyPr wrap="none">
                  <a:spAutoFit/>
                </a:bodyPr>
                <a:lstStyle/>
                <a:p>
                  <a:r>
                    <a:rPr lang="en-US" sz="1200"/>
                    <a:t>PO</a:t>
                  </a:r>
                  <a:r>
                    <a:rPr lang="en-US" sz="1200" baseline="-25000"/>
                    <a:t>4</a:t>
                  </a:r>
                </a:p>
              </p:txBody>
            </p:sp>
            <p:sp>
              <p:nvSpPr>
                <p:cNvPr id="18536" name="Line 1048"/>
                <p:cNvSpPr>
                  <a:spLocks noChangeShapeType="1"/>
                </p:cNvSpPr>
                <p:nvPr/>
              </p:nvSpPr>
              <p:spPr bwMode="auto">
                <a:xfrm>
                  <a:off x="1303" y="2966"/>
                  <a:ext cx="243" cy="0"/>
                </a:xfrm>
                <a:prstGeom prst="line">
                  <a:avLst/>
                </a:prstGeom>
                <a:noFill/>
                <a:ln w="9525">
                  <a:solidFill>
                    <a:schemeClr val="tx1"/>
                  </a:solidFill>
                  <a:round/>
                  <a:headEnd/>
                  <a:tailEnd/>
                </a:ln>
              </p:spPr>
              <p:txBody>
                <a:bodyPr/>
                <a:lstStyle/>
                <a:p>
                  <a:endParaRPr lang="en-US"/>
                </a:p>
              </p:txBody>
            </p:sp>
            <p:pic>
              <p:nvPicPr>
                <p:cNvPr id="18537" name="Picture 1049" descr="C:\My Documents\My Pictures\DNA\DNA Thymine.jpg"/>
                <p:cNvPicPr>
                  <a:picLocks noChangeAspect="1" noChangeArrowheads="1"/>
                </p:cNvPicPr>
                <p:nvPr/>
              </p:nvPicPr>
              <p:blipFill>
                <a:blip r:embed="rId4" cstate="print">
                  <a:lum contrast="20000"/>
                </a:blip>
                <a:srcRect/>
                <a:stretch>
                  <a:fillRect/>
                </a:stretch>
              </p:blipFill>
              <p:spPr bwMode="auto">
                <a:xfrm>
                  <a:off x="1546" y="2906"/>
                  <a:ext cx="580" cy="123"/>
                </a:xfrm>
                <a:prstGeom prst="rect">
                  <a:avLst/>
                </a:prstGeom>
                <a:noFill/>
                <a:ln w="9525">
                  <a:noFill/>
                  <a:miter lim="800000"/>
                  <a:headEnd/>
                  <a:tailEnd/>
                </a:ln>
              </p:spPr>
            </p:pic>
          </p:grpSp>
        </p:grpSp>
        <p:grpSp>
          <p:nvGrpSpPr>
            <p:cNvPr id="7" name="Group 1050"/>
            <p:cNvGrpSpPr>
              <a:grpSpLocks/>
            </p:cNvGrpSpPr>
            <p:nvPr/>
          </p:nvGrpSpPr>
          <p:grpSpPr bwMode="auto">
            <a:xfrm>
              <a:off x="576" y="3072"/>
              <a:ext cx="1550" cy="541"/>
              <a:chOff x="576" y="3216"/>
              <a:chExt cx="1550" cy="541"/>
            </a:xfrm>
          </p:grpSpPr>
          <p:sp>
            <p:nvSpPr>
              <p:cNvPr id="18525" name="AutoShape 1051"/>
              <p:cNvSpPr>
                <a:spLocks noChangeArrowheads="1"/>
              </p:cNvSpPr>
              <p:nvPr/>
            </p:nvSpPr>
            <p:spPr bwMode="auto">
              <a:xfrm>
                <a:off x="957" y="3368"/>
                <a:ext cx="347" cy="239"/>
              </a:xfrm>
              <a:prstGeom prst="pentagon">
                <a:avLst/>
              </a:prstGeom>
              <a:solidFill>
                <a:srgbClr val="EAEAEA"/>
              </a:solidFill>
              <a:ln w="9525">
                <a:solidFill>
                  <a:schemeClr val="tx1"/>
                </a:solidFill>
                <a:miter lim="800000"/>
                <a:headEnd/>
                <a:tailEnd/>
              </a:ln>
            </p:spPr>
            <p:txBody>
              <a:bodyPr wrap="none" anchor="ctr"/>
              <a:lstStyle/>
              <a:p>
                <a:endParaRPr lang="en-US"/>
              </a:p>
            </p:txBody>
          </p:sp>
          <p:sp>
            <p:nvSpPr>
              <p:cNvPr id="18526" name="Text Box 1052"/>
              <p:cNvSpPr txBox="1">
                <a:spLocks noChangeArrowheads="1"/>
              </p:cNvSpPr>
              <p:nvPr/>
            </p:nvSpPr>
            <p:spPr bwMode="auto">
              <a:xfrm>
                <a:off x="576" y="3216"/>
                <a:ext cx="295" cy="192"/>
              </a:xfrm>
              <a:prstGeom prst="rect">
                <a:avLst/>
              </a:prstGeom>
              <a:noFill/>
              <a:ln w="9525">
                <a:noFill/>
                <a:miter lim="800000"/>
                <a:headEnd/>
                <a:tailEnd/>
              </a:ln>
            </p:spPr>
            <p:txBody>
              <a:bodyPr wrap="none">
                <a:spAutoFit/>
              </a:bodyPr>
              <a:lstStyle/>
              <a:p>
                <a:r>
                  <a:rPr lang="en-US" sz="1400"/>
                  <a:t>PO</a:t>
                </a:r>
                <a:r>
                  <a:rPr lang="en-US" sz="1400" baseline="-25000"/>
                  <a:t>4</a:t>
                </a:r>
              </a:p>
            </p:txBody>
          </p:sp>
          <p:sp>
            <p:nvSpPr>
              <p:cNvPr id="18527" name="Line 1053"/>
              <p:cNvSpPr>
                <a:spLocks noChangeShapeType="1"/>
              </p:cNvSpPr>
              <p:nvPr/>
            </p:nvSpPr>
            <p:spPr bwMode="auto">
              <a:xfrm flipH="1" flipV="1">
                <a:off x="819" y="3368"/>
                <a:ext cx="138" cy="90"/>
              </a:xfrm>
              <a:prstGeom prst="line">
                <a:avLst/>
              </a:prstGeom>
              <a:noFill/>
              <a:ln w="9525">
                <a:solidFill>
                  <a:schemeClr val="tx1"/>
                </a:solidFill>
                <a:round/>
                <a:headEnd/>
                <a:tailEnd/>
              </a:ln>
            </p:spPr>
            <p:txBody>
              <a:bodyPr/>
              <a:lstStyle/>
              <a:p>
                <a:endParaRPr lang="en-US"/>
              </a:p>
            </p:txBody>
          </p:sp>
          <p:sp>
            <p:nvSpPr>
              <p:cNvPr id="18528" name="Line 1054"/>
              <p:cNvSpPr>
                <a:spLocks noChangeShapeType="1"/>
              </p:cNvSpPr>
              <p:nvPr/>
            </p:nvSpPr>
            <p:spPr bwMode="auto">
              <a:xfrm flipH="1">
                <a:off x="819" y="3607"/>
                <a:ext cx="207" cy="150"/>
              </a:xfrm>
              <a:prstGeom prst="line">
                <a:avLst/>
              </a:prstGeom>
              <a:noFill/>
              <a:ln w="9525">
                <a:solidFill>
                  <a:schemeClr val="tx1"/>
                </a:solidFill>
                <a:round/>
                <a:headEnd/>
                <a:tailEnd/>
              </a:ln>
            </p:spPr>
            <p:txBody>
              <a:bodyPr/>
              <a:lstStyle/>
              <a:p>
                <a:endParaRPr lang="en-US"/>
              </a:p>
            </p:txBody>
          </p:sp>
          <p:sp>
            <p:nvSpPr>
              <p:cNvPr id="18529" name="Line 1055"/>
              <p:cNvSpPr>
                <a:spLocks noChangeShapeType="1"/>
              </p:cNvSpPr>
              <p:nvPr/>
            </p:nvSpPr>
            <p:spPr bwMode="auto">
              <a:xfrm>
                <a:off x="1304" y="3458"/>
                <a:ext cx="242" cy="0"/>
              </a:xfrm>
              <a:prstGeom prst="line">
                <a:avLst/>
              </a:prstGeom>
              <a:noFill/>
              <a:ln w="9525">
                <a:solidFill>
                  <a:schemeClr val="tx1"/>
                </a:solidFill>
                <a:round/>
                <a:headEnd/>
                <a:tailEnd/>
              </a:ln>
            </p:spPr>
            <p:txBody>
              <a:bodyPr/>
              <a:lstStyle/>
              <a:p>
                <a:endParaRPr lang="en-US"/>
              </a:p>
            </p:txBody>
          </p:sp>
          <p:pic>
            <p:nvPicPr>
              <p:cNvPr id="18530" name="Picture 1056" descr="C:\My Documents\My Pictures\DNA\DNA Guanine.jpg"/>
              <p:cNvPicPr>
                <a:picLocks noChangeAspect="1" noChangeArrowheads="1"/>
              </p:cNvPicPr>
              <p:nvPr/>
            </p:nvPicPr>
            <p:blipFill>
              <a:blip r:embed="rId5" cstate="print">
                <a:lum contrast="20000"/>
              </a:blip>
              <a:srcRect/>
              <a:stretch>
                <a:fillRect/>
              </a:stretch>
            </p:blipFill>
            <p:spPr bwMode="auto">
              <a:xfrm>
                <a:off x="1546" y="3398"/>
                <a:ext cx="580" cy="126"/>
              </a:xfrm>
              <a:prstGeom prst="rect">
                <a:avLst/>
              </a:prstGeom>
              <a:noFill/>
              <a:ln w="9525">
                <a:noFill/>
                <a:miter lim="800000"/>
                <a:headEnd/>
                <a:tailEnd/>
              </a:ln>
            </p:spPr>
          </p:pic>
        </p:grpSp>
        <p:grpSp>
          <p:nvGrpSpPr>
            <p:cNvPr id="8" name="Group 1057"/>
            <p:cNvGrpSpPr>
              <a:grpSpLocks/>
            </p:cNvGrpSpPr>
            <p:nvPr/>
          </p:nvGrpSpPr>
          <p:grpSpPr bwMode="auto">
            <a:xfrm>
              <a:off x="624" y="768"/>
              <a:ext cx="1550" cy="814"/>
              <a:chOff x="624" y="864"/>
              <a:chExt cx="1550" cy="814"/>
            </a:xfrm>
          </p:grpSpPr>
          <p:grpSp>
            <p:nvGrpSpPr>
              <p:cNvPr id="9" name="Group 1058"/>
              <p:cNvGrpSpPr>
                <a:grpSpLocks/>
              </p:cNvGrpSpPr>
              <p:nvPr/>
            </p:nvGrpSpPr>
            <p:grpSpPr bwMode="auto">
              <a:xfrm>
                <a:off x="624" y="1200"/>
                <a:ext cx="1550" cy="478"/>
                <a:chOff x="816" y="1200"/>
                <a:chExt cx="1550" cy="478"/>
              </a:xfrm>
            </p:grpSpPr>
            <p:sp>
              <p:nvSpPr>
                <p:cNvPr id="18519" name="AutoShape 1059"/>
                <p:cNvSpPr>
                  <a:spLocks noChangeArrowheads="1"/>
                </p:cNvSpPr>
                <p:nvPr/>
              </p:nvSpPr>
              <p:spPr bwMode="auto">
                <a:xfrm>
                  <a:off x="1198" y="1439"/>
                  <a:ext cx="346" cy="239"/>
                </a:xfrm>
                <a:prstGeom prst="pentagon">
                  <a:avLst/>
                </a:prstGeom>
                <a:solidFill>
                  <a:srgbClr val="EAEAEA"/>
                </a:solidFill>
                <a:ln w="9525">
                  <a:solidFill>
                    <a:schemeClr val="tx1"/>
                  </a:solidFill>
                  <a:miter lim="800000"/>
                  <a:headEnd/>
                  <a:tailEnd/>
                </a:ln>
              </p:spPr>
              <p:txBody>
                <a:bodyPr wrap="none" anchor="ctr"/>
                <a:lstStyle/>
                <a:p>
                  <a:endParaRPr lang="en-US"/>
                </a:p>
              </p:txBody>
            </p:sp>
            <p:sp>
              <p:nvSpPr>
                <p:cNvPr id="18520" name="Text Box 1060"/>
                <p:cNvSpPr txBox="1">
                  <a:spLocks noChangeArrowheads="1"/>
                </p:cNvSpPr>
                <p:nvPr/>
              </p:nvSpPr>
              <p:spPr bwMode="auto">
                <a:xfrm>
                  <a:off x="816" y="1248"/>
                  <a:ext cx="295" cy="192"/>
                </a:xfrm>
                <a:prstGeom prst="rect">
                  <a:avLst/>
                </a:prstGeom>
                <a:noFill/>
                <a:ln w="9525">
                  <a:noFill/>
                  <a:miter lim="800000"/>
                  <a:headEnd/>
                  <a:tailEnd/>
                </a:ln>
              </p:spPr>
              <p:txBody>
                <a:bodyPr wrap="none">
                  <a:spAutoFit/>
                </a:bodyPr>
                <a:lstStyle/>
                <a:p>
                  <a:r>
                    <a:rPr lang="en-US" sz="1400"/>
                    <a:t>PO</a:t>
                  </a:r>
                  <a:r>
                    <a:rPr lang="en-US" sz="1400" baseline="-25000"/>
                    <a:t>4</a:t>
                  </a:r>
                </a:p>
              </p:txBody>
            </p:sp>
            <p:sp>
              <p:nvSpPr>
                <p:cNvPr id="18521" name="Line 1061"/>
                <p:cNvSpPr>
                  <a:spLocks noChangeShapeType="1"/>
                </p:cNvSpPr>
                <p:nvPr/>
              </p:nvSpPr>
              <p:spPr bwMode="auto">
                <a:xfrm flipH="1" flipV="1">
                  <a:off x="1059" y="1439"/>
                  <a:ext cx="139" cy="90"/>
                </a:xfrm>
                <a:prstGeom prst="line">
                  <a:avLst/>
                </a:prstGeom>
                <a:noFill/>
                <a:ln w="9525">
                  <a:solidFill>
                    <a:schemeClr val="tx1"/>
                  </a:solidFill>
                  <a:round/>
                  <a:headEnd/>
                  <a:tailEnd/>
                </a:ln>
              </p:spPr>
              <p:txBody>
                <a:bodyPr/>
                <a:lstStyle/>
                <a:p>
                  <a:endParaRPr lang="en-US"/>
                </a:p>
              </p:txBody>
            </p:sp>
            <p:sp>
              <p:nvSpPr>
                <p:cNvPr id="18522" name="Line 1062"/>
                <p:cNvSpPr>
                  <a:spLocks noChangeShapeType="1"/>
                </p:cNvSpPr>
                <p:nvPr/>
              </p:nvSpPr>
              <p:spPr bwMode="auto">
                <a:xfrm>
                  <a:off x="1544" y="1529"/>
                  <a:ext cx="243" cy="0"/>
                </a:xfrm>
                <a:prstGeom prst="line">
                  <a:avLst/>
                </a:prstGeom>
                <a:noFill/>
                <a:ln w="9525">
                  <a:solidFill>
                    <a:schemeClr val="tx1"/>
                  </a:solidFill>
                  <a:round/>
                  <a:headEnd/>
                  <a:tailEnd/>
                </a:ln>
              </p:spPr>
              <p:txBody>
                <a:bodyPr/>
                <a:lstStyle/>
                <a:p>
                  <a:endParaRPr lang="en-US"/>
                </a:p>
              </p:txBody>
            </p:sp>
            <p:sp>
              <p:nvSpPr>
                <p:cNvPr id="18523" name="Line 1063"/>
                <p:cNvSpPr>
                  <a:spLocks noChangeShapeType="1"/>
                </p:cNvSpPr>
                <p:nvPr/>
              </p:nvSpPr>
              <p:spPr bwMode="auto">
                <a:xfrm flipV="1">
                  <a:off x="1059" y="1200"/>
                  <a:ext cx="173" cy="120"/>
                </a:xfrm>
                <a:prstGeom prst="line">
                  <a:avLst/>
                </a:prstGeom>
                <a:noFill/>
                <a:ln w="9525">
                  <a:solidFill>
                    <a:schemeClr val="tx1"/>
                  </a:solidFill>
                  <a:round/>
                  <a:headEnd/>
                  <a:tailEnd/>
                </a:ln>
              </p:spPr>
              <p:txBody>
                <a:bodyPr/>
                <a:lstStyle/>
                <a:p>
                  <a:endParaRPr lang="en-US"/>
                </a:p>
              </p:txBody>
            </p:sp>
            <p:pic>
              <p:nvPicPr>
                <p:cNvPr id="18524" name="Picture 1064" descr="C:\My Documents\My Pictures\DNA\DNA adenine.jpg"/>
                <p:cNvPicPr>
                  <a:picLocks noChangeAspect="1" noChangeArrowheads="1"/>
                </p:cNvPicPr>
                <p:nvPr/>
              </p:nvPicPr>
              <p:blipFill>
                <a:blip r:embed="rId2" cstate="print">
                  <a:lum contrast="20000"/>
                </a:blip>
                <a:srcRect/>
                <a:stretch>
                  <a:fillRect/>
                </a:stretch>
              </p:blipFill>
              <p:spPr bwMode="auto">
                <a:xfrm>
                  <a:off x="1787" y="1469"/>
                  <a:ext cx="579" cy="128"/>
                </a:xfrm>
                <a:prstGeom prst="rect">
                  <a:avLst/>
                </a:prstGeom>
                <a:noFill/>
                <a:ln w="9525">
                  <a:noFill/>
                  <a:miter lim="800000"/>
                  <a:headEnd/>
                  <a:tailEnd/>
                </a:ln>
              </p:spPr>
            </p:pic>
          </p:grpSp>
          <p:sp>
            <p:nvSpPr>
              <p:cNvPr id="18514" name="AutoShape 1065"/>
              <p:cNvSpPr>
                <a:spLocks noChangeArrowheads="1"/>
              </p:cNvSpPr>
              <p:nvPr/>
            </p:nvSpPr>
            <p:spPr bwMode="auto">
              <a:xfrm>
                <a:off x="1005" y="1004"/>
                <a:ext cx="346" cy="239"/>
              </a:xfrm>
              <a:prstGeom prst="pentagon">
                <a:avLst/>
              </a:prstGeom>
              <a:solidFill>
                <a:srgbClr val="EAEAEA"/>
              </a:solidFill>
              <a:ln w="9525">
                <a:solidFill>
                  <a:schemeClr val="tx1"/>
                </a:solidFill>
                <a:miter lim="800000"/>
                <a:headEnd/>
                <a:tailEnd/>
              </a:ln>
            </p:spPr>
            <p:txBody>
              <a:bodyPr wrap="none" anchor="ctr"/>
              <a:lstStyle/>
              <a:p>
                <a:endParaRPr lang="en-US"/>
              </a:p>
            </p:txBody>
          </p:sp>
          <p:sp>
            <p:nvSpPr>
              <p:cNvPr id="18515" name="Text Box 1066"/>
              <p:cNvSpPr txBox="1">
                <a:spLocks noChangeArrowheads="1"/>
              </p:cNvSpPr>
              <p:nvPr/>
            </p:nvSpPr>
            <p:spPr bwMode="auto">
              <a:xfrm>
                <a:off x="624" y="864"/>
                <a:ext cx="270" cy="173"/>
              </a:xfrm>
              <a:prstGeom prst="rect">
                <a:avLst/>
              </a:prstGeom>
              <a:noFill/>
              <a:ln w="9525">
                <a:noFill/>
                <a:miter lim="800000"/>
                <a:headEnd/>
                <a:tailEnd/>
              </a:ln>
            </p:spPr>
            <p:txBody>
              <a:bodyPr wrap="none">
                <a:spAutoFit/>
              </a:bodyPr>
              <a:lstStyle/>
              <a:p>
                <a:r>
                  <a:rPr lang="en-US" sz="1200"/>
                  <a:t>PO</a:t>
                </a:r>
                <a:r>
                  <a:rPr lang="en-US" sz="1200" baseline="-25000"/>
                  <a:t>4</a:t>
                </a:r>
              </a:p>
            </p:txBody>
          </p:sp>
          <p:sp>
            <p:nvSpPr>
              <p:cNvPr id="18516" name="Line 1067"/>
              <p:cNvSpPr>
                <a:spLocks noChangeShapeType="1"/>
              </p:cNvSpPr>
              <p:nvPr/>
            </p:nvSpPr>
            <p:spPr bwMode="auto">
              <a:xfrm>
                <a:off x="1351" y="1094"/>
                <a:ext cx="243" cy="0"/>
              </a:xfrm>
              <a:prstGeom prst="line">
                <a:avLst/>
              </a:prstGeom>
              <a:noFill/>
              <a:ln w="9525">
                <a:solidFill>
                  <a:schemeClr val="tx1"/>
                </a:solidFill>
                <a:round/>
                <a:headEnd/>
                <a:tailEnd/>
              </a:ln>
            </p:spPr>
            <p:txBody>
              <a:bodyPr/>
              <a:lstStyle/>
              <a:p>
                <a:endParaRPr lang="en-US"/>
              </a:p>
            </p:txBody>
          </p:sp>
          <p:pic>
            <p:nvPicPr>
              <p:cNvPr id="18517" name="Picture 1068" descr="C:\My Documents\My Pictures\DNA\DNA Thymine.jpg"/>
              <p:cNvPicPr>
                <a:picLocks noChangeAspect="1" noChangeArrowheads="1"/>
              </p:cNvPicPr>
              <p:nvPr/>
            </p:nvPicPr>
            <p:blipFill>
              <a:blip r:embed="rId4" cstate="print">
                <a:lum contrast="20000"/>
              </a:blip>
              <a:srcRect/>
              <a:stretch>
                <a:fillRect/>
              </a:stretch>
            </p:blipFill>
            <p:spPr bwMode="auto">
              <a:xfrm>
                <a:off x="1594" y="1034"/>
                <a:ext cx="580" cy="123"/>
              </a:xfrm>
              <a:prstGeom prst="rect">
                <a:avLst/>
              </a:prstGeom>
              <a:noFill/>
              <a:ln w="9525">
                <a:noFill/>
                <a:miter lim="800000"/>
                <a:headEnd/>
                <a:tailEnd/>
              </a:ln>
            </p:spPr>
          </p:pic>
          <p:sp>
            <p:nvSpPr>
              <p:cNvPr id="18518" name="Line 1069"/>
              <p:cNvSpPr>
                <a:spLocks noChangeShapeType="1"/>
              </p:cNvSpPr>
              <p:nvPr/>
            </p:nvSpPr>
            <p:spPr bwMode="auto">
              <a:xfrm flipH="1" flipV="1">
                <a:off x="864" y="960"/>
                <a:ext cx="138" cy="90"/>
              </a:xfrm>
              <a:prstGeom prst="line">
                <a:avLst/>
              </a:prstGeom>
              <a:noFill/>
              <a:ln w="9525">
                <a:solidFill>
                  <a:schemeClr val="tx1"/>
                </a:solidFill>
                <a:round/>
                <a:headEnd/>
                <a:tailEnd/>
              </a:ln>
            </p:spPr>
            <p:txBody>
              <a:bodyPr/>
              <a:lstStyle/>
              <a:p>
                <a:endParaRPr lang="en-US"/>
              </a:p>
            </p:txBody>
          </p:sp>
        </p:grpSp>
        <p:grpSp>
          <p:nvGrpSpPr>
            <p:cNvPr id="10" name="Group 1070"/>
            <p:cNvGrpSpPr>
              <a:grpSpLocks/>
            </p:cNvGrpSpPr>
            <p:nvPr/>
          </p:nvGrpSpPr>
          <p:grpSpPr bwMode="auto">
            <a:xfrm>
              <a:off x="624" y="288"/>
              <a:ext cx="1550" cy="541"/>
              <a:chOff x="576" y="3216"/>
              <a:chExt cx="1550" cy="541"/>
            </a:xfrm>
          </p:grpSpPr>
          <p:sp>
            <p:nvSpPr>
              <p:cNvPr id="18507" name="AutoShape 1071"/>
              <p:cNvSpPr>
                <a:spLocks noChangeArrowheads="1"/>
              </p:cNvSpPr>
              <p:nvPr/>
            </p:nvSpPr>
            <p:spPr bwMode="auto">
              <a:xfrm>
                <a:off x="957" y="3368"/>
                <a:ext cx="347" cy="239"/>
              </a:xfrm>
              <a:prstGeom prst="pentagon">
                <a:avLst/>
              </a:prstGeom>
              <a:solidFill>
                <a:srgbClr val="EAEAEA"/>
              </a:solidFill>
              <a:ln w="9525">
                <a:solidFill>
                  <a:schemeClr val="tx1"/>
                </a:solidFill>
                <a:miter lim="800000"/>
                <a:headEnd/>
                <a:tailEnd/>
              </a:ln>
            </p:spPr>
            <p:txBody>
              <a:bodyPr wrap="none" anchor="ctr"/>
              <a:lstStyle/>
              <a:p>
                <a:endParaRPr lang="en-US"/>
              </a:p>
            </p:txBody>
          </p:sp>
          <p:sp>
            <p:nvSpPr>
              <p:cNvPr id="18508" name="Text Box 1072"/>
              <p:cNvSpPr txBox="1">
                <a:spLocks noChangeArrowheads="1"/>
              </p:cNvSpPr>
              <p:nvPr/>
            </p:nvSpPr>
            <p:spPr bwMode="auto">
              <a:xfrm>
                <a:off x="576" y="3216"/>
                <a:ext cx="295" cy="192"/>
              </a:xfrm>
              <a:prstGeom prst="rect">
                <a:avLst/>
              </a:prstGeom>
              <a:noFill/>
              <a:ln w="9525">
                <a:noFill/>
                <a:miter lim="800000"/>
                <a:headEnd/>
                <a:tailEnd/>
              </a:ln>
            </p:spPr>
            <p:txBody>
              <a:bodyPr wrap="none">
                <a:spAutoFit/>
              </a:bodyPr>
              <a:lstStyle/>
              <a:p>
                <a:r>
                  <a:rPr lang="en-US" sz="1400"/>
                  <a:t>PO</a:t>
                </a:r>
                <a:r>
                  <a:rPr lang="en-US" sz="1400" baseline="-25000"/>
                  <a:t>4</a:t>
                </a:r>
              </a:p>
            </p:txBody>
          </p:sp>
          <p:sp>
            <p:nvSpPr>
              <p:cNvPr id="18509" name="Line 1073"/>
              <p:cNvSpPr>
                <a:spLocks noChangeShapeType="1"/>
              </p:cNvSpPr>
              <p:nvPr/>
            </p:nvSpPr>
            <p:spPr bwMode="auto">
              <a:xfrm flipH="1" flipV="1">
                <a:off x="819" y="3368"/>
                <a:ext cx="138" cy="90"/>
              </a:xfrm>
              <a:prstGeom prst="line">
                <a:avLst/>
              </a:prstGeom>
              <a:noFill/>
              <a:ln w="9525">
                <a:solidFill>
                  <a:schemeClr val="tx1"/>
                </a:solidFill>
                <a:round/>
                <a:headEnd/>
                <a:tailEnd/>
              </a:ln>
            </p:spPr>
            <p:txBody>
              <a:bodyPr/>
              <a:lstStyle/>
              <a:p>
                <a:endParaRPr lang="en-US"/>
              </a:p>
            </p:txBody>
          </p:sp>
          <p:sp>
            <p:nvSpPr>
              <p:cNvPr id="18510" name="Line 1074"/>
              <p:cNvSpPr>
                <a:spLocks noChangeShapeType="1"/>
              </p:cNvSpPr>
              <p:nvPr/>
            </p:nvSpPr>
            <p:spPr bwMode="auto">
              <a:xfrm flipH="1">
                <a:off x="819" y="3607"/>
                <a:ext cx="207" cy="150"/>
              </a:xfrm>
              <a:prstGeom prst="line">
                <a:avLst/>
              </a:prstGeom>
              <a:noFill/>
              <a:ln w="9525">
                <a:solidFill>
                  <a:schemeClr val="tx1"/>
                </a:solidFill>
                <a:round/>
                <a:headEnd/>
                <a:tailEnd/>
              </a:ln>
            </p:spPr>
            <p:txBody>
              <a:bodyPr/>
              <a:lstStyle/>
              <a:p>
                <a:endParaRPr lang="en-US"/>
              </a:p>
            </p:txBody>
          </p:sp>
          <p:sp>
            <p:nvSpPr>
              <p:cNvPr id="18511" name="Line 1075"/>
              <p:cNvSpPr>
                <a:spLocks noChangeShapeType="1"/>
              </p:cNvSpPr>
              <p:nvPr/>
            </p:nvSpPr>
            <p:spPr bwMode="auto">
              <a:xfrm>
                <a:off x="1304" y="3458"/>
                <a:ext cx="242" cy="0"/>
              </a:xfrm>
              <a:prstGeom prst="line">
                <a:avLst/>
              </a:prstGeom>
              <a:noFill/>
              <a:ln w="9525">
                <a:solidFill>
                  <a:schemeClr val="tx1"/>
                </a:solidFill>
                <a:round/>
                <a:headEnd/>
                <a:tailEnd/>
              </a:ln>
            </p:spPr>
            <p:txBody>
              <a:bodyPr/>
              <a:lstStyle/>
              <a:p>
                <a:endParaRPr lang="en-US"/>
              </a:p>
            </p:txBody>
          </p:sp>
          <p:pic>
            <p:nvPicPr>
              <p:cNvPr id="18512" name="Picture 1076" descr="C:\My Documents\My Pictures\DNA\DNA Guanine.jpg"/>
              <p:cNvPicPr>
                <a:picLocks noChangeAspect="1" noChangeArrowheads="1"/>
              </p:cNvPicPr>
              <p:nvPr/>
            </p:nvPicPr>
            <p:blipFill>
              <a:blip r:embed="rId5" cstate="print">
                <a:lum contrast="20000"/>
              </a:blip>
              <a:srcRect/>
              <a:stretch>
                <a:fillRect/>
              </a:stretch>
            </p:blipFill>
            <p:spPr bwMode="auto">
              <a:xfrm>
                <a:off x="1546" y="3398"/>
                <a:ext cx="580" cy="126"/>
              </a:xfrm>
              <a:prstGeom prst="rect">
                <a:avLst/>
              </a:prstGeom>
              <a:noFill/>
              <a:ln w="9525">
                <a:noFill/>
                <a:miter lim="800000"/>
                <a:headEnd/>
                <a:tailEnd/>
              </a:ln>
            </p:spPr>
          </p:pic>
        </p:grpSp>
        <p:grpSp>
          <p:nvGrpSpPr>
            <p:cNvPr id="11" name="Group 1077"/>
            <p:cNvGrpSpPr>
              <a:grpSpLocks/>
            </p:cNvGrpSpPr>
            <p:nvPr/>
          </p:nvGrpSpPr>
          <p:grpSpPr bwMode="auto">
            <a:xfrm>
              <a:off x="576" y="3600"/>
              <a:ext cx="1535" cy="501"/>
              <a:chOff x="624" y="2256"/>
              <a:chExt cx="1535" cy="501"/>
            </a:xfrm>
          </p:grpSpPr>
          <p:sp>
            <p:nvSpPr>
              <p:cNvPr id="18501" name="AutoShape 1078"/>
              <p:cNvSpPr>
                <a:spLocks noChangeArrowheads="1"/>
              </p:cNvSpPr>
              <p:nvPr/>
            </p:nvSpPr>
            <p:spPr bwMode="auto">
              <a:xfrm>
                <a:off x="992" y="2398"/>
                <a:ext cx="346" cy="239"/>
              </a:xfrm>
              <a:prstGeom prst="pentagon">
                <a:avLst/>
              </a:prstGeom>
              <a:solidFill>
                <a:srgbClr val="EAEAEA"/>
              </a:solidFill>
              <a:ln w="9525">
                <a:solidFill>
                  <a:schemeClr val="tx1"/>
                </a:solidFill>
                <a:miter lim="800000"/>
                <a:headEnd/>
                <a:tailEnd/>
              </a:ln>
            </p:spPr>
            <p:txBody>
              <a:bodyPr wrap="none" anchor="ctr"/>
              <a:lstStyle/>
              <a:p>
                <a:endParaRPr lang="en-US"/>
              </a:p>
            </p:txBody>
          </p:sp>
          <p:sp>
            <p:nvSpPr>
              <p:cNvPr id="18502" name="Text Box 1079"/>
              <p:cNvSpPr txBox="1">
                <a:spLocks noChangeArrowheads="1"/>
              </p:cNvSpPr>
              <p:nvPr/>
            </p:nvSpPr>
            <p:spPr bwMode="auto">
              <a:xfrm>
                <a:off x="624" y="2256"/>
                <a:ext cx="270" cy="173"/>
              </a:xfrm>
              <a:prstGeom prst="rect">
                <a:avLst/>
              </a:prstGeom>
              <a:noFill/>
              <a:ln w="9525">
                <a:noFill/>
                <a:miter lim="800000"/>
                <a:headEnd/>
                <a:tailEnd/>
              </a:ln>
            </p:spPr>
            <p:txBody>
              <a:bodyPr wrap="none">
                <a:spAutoFit/>
              </a:bodyPr>
              <a:lstStyle/>
              <a:p>
                <a:r>
                  <a:rPr lang="en-US" sz="1200"/>
                  <a:t>PO</a:t>
                </a:r>
                <a:r>
                  <a:rPr lang="en-US" sz="1200" baseline="-25000"/>
                  <a:t>4</a:t>
                </a:r>
              </a:p>
            </p:txBody>
          </p:sp>
          <p:sp>
            <p:nvSpPr>
              <p:cNvPr id="18503" name="Line 1080"/>
              <p:cNvSpPr>
                <a:spLocks noChangeShapeType="1"/>
              </p:cNvSpPr>
              <p:nvPr/>
            </p:nvSpPr>
            <p:spPr bwMode="auto">
              <a:xfrm flipH="1" flipV="1">
                <a:off x="853" y="2398"/>
                <a:ext cx="139" cy="90"/>
              </a:xfrm>
              <a:prstGeom prst="line">
                <a:avLst/>
              </a:prstGeom>
              <a:noFill/>
              <a:ln w="9525">
                <a:solidFill>
                  <a:schemeClr val="tx1"/>
                </a:solidFill>
                <a:round/>
                <a:headEnd/>
                <a:tailEnd/>
              </a:ln>
            </p:spPr>
            <p:txBody>
              <a:bodyPr/>
              <a:lstStyle/>
              <a:p>
                <a:endParaRPr lang="en-US"/>
              </a:p>
            </p:txBody>
          </p:sp>
          <p:sp>
            <p:nvSpPr>
              <p:cNvPr id="18504" name="Line 1081"/>
              <p:cNvSpPr>
                <a:spLocks noChangeShapeType="1"/>
              </p:cNvSpPr>
              <p:nvPr/>
            </p:nvSpPr>
            <p:spPr bwMode="auto">
              <a:xfrm flipH="1">
                <a:off x="819" y="2637"/>
                <a:ext cx="242" cy="120"/>
              </a:xfrm>
              <a:prstGeom prst="line">
                <a:avLst/>
              </a:prstGeom>
              <a:noFill/>
              <a:ln w="9525">
                <a:solidFill>
                  <a:schemeClr val="tx1"/>
                </a:solidFill>
                <a:round/>
                <a:headEnd/>
                <a:tailEnd/>
              </a:ln>
            </p:spPr>
            <p:txBody>
              <a:bodyPr/>
              <a:lstStyle/>
              <a:p>
                <a:endParaRPr lang="en-US"/>
              </a:p>
            </p:txBody>
          </p:sp>
          <p:sp>
            <p:nvSpPr>
              <p:cNvPr id="18505" name="Line 1082"/>
              <p:cNvSpPr>
                <a:spLocks noChangeShapeType="1"/>
              </p:cNvSpPr>
              <p:nvPr/>
            </p:nvSpPr>
            <p:spPr bwMode="auto">
              <a:xfrm>
                <a:off x="1338" y="2488"/>
                <a:ext cx="243" cy="0"/>
              </a:xfrm>
              <a:prstGeom prst="line">
                <a:avLst/>
              </a:prstGeom>
              <a:noFill/>
              <a:ln w="9525">
                <a:solidFill>
                  <a:schemeClr val="tx1"/>
                </a:solidFill>
                <a:round/>
                <a:headEnd/>
                <a:tailEnd/>
              </a:ln>
            </p:spPr>
            <p:txBody>
              <a:bodyPr/>
              <a:lstStyle/>
              <a:p>
                <a:endParaRPr lang="en-US"/>
              </a:p>
            </p:txBody>
          </p:sp>
          <p:pic>
            <p:nvPicPr>
              <p:cNvPr id="18506" name="Picture 1083" descr="C:\My Documents\My Pictures\DNA\DNA Cytosine.jpg"/>
              <p:cNvPicPr>
                <a:picLocks noChangeAspect="1" noChangeArrowheads="1"/>
              </p:cNvPicPr>
              <p:nvPr/>
            </p:nvPicPr>
            <p:blipFill>
              <a:blip r:embed="rId3" cstate="print">
                <a:lum contrast="20000"/>
              </a:blip>
              <a:srcRect/>
              <a:stretch>
                <a:fillRect/>
              </a:stretch>
            </p:blipFill>
            <p:spPr bwMode="auto">
              <a:xfrm>
                <a:off x="1581" y="2428"/>
                <a:ext cx="578" cy="130"/>
              </a:xfrm>
              <a:prstGeom prst="rect">
                <a:avLst/>
              </a:prstGeom>
              <a:noFill/>
              <a:ln w="9525">
                <a:noFill/>
                <a:miter lim="800000"/>
                <a:headEnd/>
                <a:tailEnd/>
              </a:ln>
            </p:spPr>
          </p:pic>
        </p:grpSp>
      </p:grpSp>
      <p:grpSp>
        <p:nvGrpSpPr>
          <p:cNvPr id="12" name="Group 1084"/>
          <p:cNvGrpSpPr>
            <a:grpSpLocks/>
          </p:cNvGrpSpPr>
          <p:nvPr/>
        </p:nvGrpSpPr>
        <p:grpSpPr bwMode="auto">
          <a:xfrm>
            <a:off x="5638800" y="381000"/>
            <a:ext cx="2909888" cy="6019800"/>
            <a:chOff x="2064" y="192"/>
            <a:chExt cx="1833" cy="3792"/>
          </a:xfrm>
        </p:grpSpPr>
        <p:grpSp>
          <p:nvGrpSpPr>
            <p:cNvPr id="13" name="Group 1085"/>
            <p:cNvGrpSpPr>
              <a:grpSpLocks/>
            </p:cNvGrpSpPr>
            <p:nvPr/>
          </p:nvGrpSpPr>
          <p:grpSpPr bwMode="auto">
            <a:xfrm>
              <a:off x="2112" y="192"/>
              <a:ext cx="1695" cy="480"/>
              <a:chOff x="2112" y="192"/>
              <a:chExt cx="1695" cy="480"/>
            </a:xfrm>
          </p:grpSpPr>
          <p:pic>
            <p:nvPicPr>
              <p:cNvPr id="18488" name="Picture 1086" descr="C:\My Documents\My Pictures\DNA\DNA Ribose upside down.jpg"/>
              <p:cNvPicPr>
                <a:picLocks noChangeAspect="1" noChangeArrowheads="1"/>
              </p:cNvPicPr>
              <p:nvPr/>
            </p:nvPicPr>
            <p:blipFill>
              <a:blip r:embed="rId6" cstate="print"/>
              <a:srcRect/>
              <a:stretch>
                <a:fillRect/>
              </a:stretch>
            </p:blipFill>
            <p:spPr bwMode="auto">
              <a:xfrm>
                <a:off x="2923" y="372"/>
                <a:ext cx="441" cy="285"/>
              </a:xfrm>
              <a:prstGeom prst="rect">
                <a:avLst/>
              </a:prstGeom>
              <a:noFill/>
              <a:ln w="9525">
                <a:noFill/>
                <a:miter lim="800000"/>
                <a:headEnd/>
                <a:tailEnd/>
              </a:ln>
            </p:spPr>
          </p:pic>
          <p:sp>
            <p:nvSpPr>
              <p:cNvPr id="18489" name="Line 1087"/>
              <p:cNvSpPr>
                <a:spLocks noChangeShapeType="1"/>
              </p:cNvSpPr>
              <p:nvPr/>
            </p:nvSpPr>
            <p:spPr bwMode="auto">
              <a:xfrm flipH="1">
                <a:off x="2701" y="522"/>
                <a:ext cx="295" cy="0"/>
              </a:xfrm>
              <a:prstGeom prst="line">
                <a:avLst/>
              </a:prstGeom>
              <a:noFill/>
              <a:ln w="9525">
                <a:solidFill>
                  <a:schemeClr val="tx1"/>
                </a:solidFill>
                <a:round/>
                <a:headEnd/>
                <a:tailEnd/>
              </a:ln>
            </p:spPr>
            <p:txBody>
              <a:bodyPr/>
              <a:lstStyle/>
              <a:p>
                <a:endParaRPr lang="en-US"/>
              </a:p>
            </p:txBody>
          </p:sp>
          <p:sp>
            <p:nvSpPr>
              <p:cNvPr id="18490" name="Text Box 1088"/>
              <p:cNvSpPr txBox="1">
                <a:spLocks noChangeArrowheads="1"/>
              </p:cNvSpPr>
              <p:nvPr/>
            </p:nvSpPr>
            <p:spPr bwMode="auto">
              <a:xfrm>
                <a:off x="3513" y="192"/>
                <a:ext cx="294" cy="192"/>
              </a:xfrm>
              <a:prstGeom prst="rect">
                <a:avLst/>
              </a:prstGeom>
              <a:noFill/>
              <a:ln w="9525">
                <a:noFill/>
                <a:miter lim="800000"/>
                <a:headEnd/>
                <a:tailEnd/>
              </a:ln>
            </p:spPr>
            <p:txBody>
              <a:bodyPr wrap="none">
                <a:spAutoFit/>
              </a:bodyPr>
              <a:lstStyle/>
              <a:p>
                <a:r>
                  <a:rPr lang="en-GB" sz="1400"/>
                  <a:t>PO</a:t>
                </a:r>
                <a:r>
                  <a:rPr lang="en-GB" sz="1400" baseline="-25000"/>
                  <a:t>4</a:t>
                </a:r>
                <a:endParaRPr lang="en-US" sz="1400" baseline="-25000"/>
              </a:p>
            </p:txBody>
          </p:sp>
          <p:sp>
            <p:nvSpPr>
              <p:cNvPr id="18491" name="Line 1089"/>
              <p:cNvSpPr>
                <a:spLocks noChangeShapeType="1"/>
              </p:cNvSpPr>
              <p:nvPr/>
            </p:nvSpPr>
            <p:spPr bwMode="auto">
              <a:xfrm flipV="1">
                <a:off x="3254" y="282"/>
                <a:ext cx="258" cy="120"/>
              </a:xfrm>
              <a:prstGeom prst="line">
                <a:avLst/>
              </a:prstGeom>
              <a:noFill/>
              <a:ln w="9525">
                <a:solidFill>
                  <a:schemeClr val="tx1"/>
                </a:solidFill>
                <a:round/>
                <a:headEnd/>
                <a:tailEnd/>
              </a:ln>
            </p:spPr>
            <p:txBody>
              <a:bodyPr/>
              <a:lstStyle/>
              <a:p>
                <a:endParaRPr lang="en-US"/>
              </a:p>
            </p:txBody>
          </p:sp>
          <p:pic>
            <p:nvPicPr>
              <p:cNvPr id="18492" name="Picture 1090" descr="C:\My Documents\My Pictures\DNA\DNA Cytosine flipped.jpg"/>
              <p:cNvPicPr>
                <a:picLocks noChangeAspect="1" noChangeArrowheads="1"/>
              </p:cNvPicPr>
              <p:nvPr/>
            </p:nvPicPr>
            <p:blipFill>
              <a:blip r:embed="rId7" cstate="print">
                <a:lum contrast="20000"/>
              </a:blip>
              <a:srcRect/>
              <a:stretch>
                <a:fillRect/>
              </a:stretch>
            </p:blipFill>
            <p:spPr bwMode="auto">
              <a:xfrm>
                <a:off x="2112" y="462"/>
                <a:ext cx="618" cy="122"/>
              </a:xfrm>
              <a:prstGeom prst="rect">
                <a:avLst/>
              </a:prstGeom>
              <a:noFill/>
              <a:ln w="9525">
                <a:noFill/>
                <a:miter lim="800000"/>
                <a:headEnd/>
                <a:tailEnd/>
              </a:ln>
            </p:spPr>
          </p:pic>
          <p:sp>
            <p:nvSpPr>
              <p:cNvPr id="18493" name="Line 1091"/>
              <p:cNvSpPr>
                <a:spLocks noChangeShapeType="1"/>
              </p:cNvSpPr>
              <p:nvPr/>
            </p:nvSpPr>
            <p:spPr bwMode="auto">
              <a:xfrm>
                <a:off x="3312" y="528"/>
                <a:ext cx="192" cy="144"/>
              </a:xfrm>
              <a:prstGeom prst="line">
                <a:avLst/>
              </a:prstGeom>
              <a:noFill/>
              <a:ln w="9525">
                <a:solidFill>
                  <a:schemeClr val="tx1"/>
                </a:solidFill>
                <a:round/>
                <a:headEnd/>
                <a:tailEnd/>
              </a:ln>
            </p:spPr>
            <p:txBody>
              <a:bodyPr/>
              <a:lstStyle/>
              <a:p>
                <a:endParaRPr lang="en-US"/>
              </a:p>
            </p:txBody>
          </p:sp>
        </p:grpSp>
        <p:grpSp>
          <p:nvGrpSpPr>
            <p:cNvPr id="14" name="Group 1092"/>
            <p:cNvGrpSpPr>
              <a:grpSpLocks/>
            </p:cNvGrpSpPr>
            <p:nvPr/>
          </p:nvGrpSpPr>
          <p:grpSpPr bwMode="auto">
            <a:xfrm>
              <a:off x="2112" y="624"/>
              <a:ext cx="1642" cy="497"/>
              <a:chOff x="2112" y="624"/>
              <a:chExt cx="1642" cy="497"/>
            </a:xfrm>
          </p:grpSpPr>
          <p:pic>
            <p:nvPicPr>
              <p:cNvPr id="18482" name="Picture 1093" descr="C:\My Documents\My Pictures\DNA\DNA Ribose upside down.jpg"/>
              <p:cNvPicPr>
                <a:picLocks noChangeAspect="1" noChangeArrowheads="1"/>
              </p:cNvPicPr>
              <p:nvPr/>
            </p:nvPicPr>
            <p:blipFill>
              <a:blip r:embed="rId8" cstate="print"/>
              <a:srcRect/>
              <a:stretch>
                <a:fillRect/>
              </a:stretch>
            </p:blipFill>
            <p:spPr bwMode="auto">
              <a:xfrm>
                <a:off x="2882" y="818"/>
                <a:ext cx="425" cy="303"/>
              </a:xfrm>
              <a:prstGeom prst="rect">
                <a:avLst/>
              </a:prstGeom>
              <a:noFill/>
              <a:ln w="9525">
                <a:noFill/>
                <a:miter lim="800000"/>
                <a:headEnd/>
                <a:tailEnd/>
              </a:ln>
            </p:spPr>
          </p:pic>
          <p:sp>
            <p:nvSpPr>
              <p:cNvPr id="18483" name="Text Box 1094"/>
              <p:cNvSpPr txBox="1">
                <a:spLocks noChangeArrowheads="1"/>
              </p:cNvSpPr>
              <p:nvPr/>
            </p:nvSpPr>
            <p:spPr bwMode="auto">
              <a:xfrm>
                <a:off x="3459" y="624"/>
                <a:ext cx="295" cy="192"/>
              </a:xfrm>
              <a:prstGeom prst="rect">
                <a:avLst/>
              </a:prstGeom>
              <a:noFill/>
              <a:ln w="9525">
                <a:noFill/>
                <a:miter lim="800000"/>
                <a:headEnd/>
                <a:tailEnd/>
              </a:ln>
            </p:spPr>
            <p:txBody>
              <a:bodyPr wrap="none">
                <a:spAutoFit/>
              </a:bodyPr>
              <a:lstStyle/>
              <a:p>
                <a:r>
                  <a:rPr lang="en-GB" sz="1400"/>
                  <a:t>PO</a:t>
                </a:r>
                <a:r>
                  <a:rPr lang="en-GB" sz="1400" baseline="-25000"/>
                  <a:t>4</a:t>
                </a:r>
                <a:endParaRPr lang="en-US" sz="1400" baseline="-25000"/>
              </a:p>
            </p:txBody>
          </p:sp>
          <p:sp>
            <p:nvSpPr>
              <p:cNvPr id="18484" name="Line 1095"/>
              <p:cNvSpPr>
                <a:spLocks noChangeShapeType="1"/>
              </p:cNvSpPr>
              <p:nvPr/>
            </p:nvSpPr>
            <p:spPr bwMode="auto">
              <a:xfrm flipV="1">
                <a:off x="3210" y="706"/>
                <a:ext cx="248" cy="160"/>
              </a:xfrm>
              <a:prstGeom prst="line">
                <a:avLst/>
              </a:prstGeom>
              <a:noFill/>
              <a:ln w="9525">
                <a:solidFill>
                  <a:schemeClr val="tx1"/>
                </a:solidFill>
                <a:round/>
                <a:headEnd/>
                <a:tailEnd/>
              </a:ln>
            </p:spPr>
            <p:txBody>
              <a:bodyPr/>
              <a:lstStyle/>
              <a:p>
                <a:endParaRPr lang="en-US"/>
              </a:p>
            </p:txBody>
          </p:sp>
          <p:pic>
            <p:nvPicPr>
              <p:cNvPr id="18485" name="Picture 1096" descr="C:\My Documents\My Pictures\DNA\DNA adenine flipped.jpg"/>
              <p:cNvPicPr>
                <a:picLocks noChangeAspect="1" noChangeArrowheads="1"/>
              </p:cNvPicPr>
              <p:nvPr/>
            </p:nvPicPr>
            <p:blipFill>
              <a:blip r:embed="rId9" cstate="print">
                <a:lum contrast="20000"/>
              </a:blip>
              <a:srcRect/>
              <a:stretch>
                <a:fillRect/>
              </a:stretch>
            </p:blipFill>
            <p:spPr bwMode="auto">
              <a:xfrm>
                <a:off x="2112" y="930"/>
                <a:ext cx="608" cy="131"/>
              </a:xfrm>
              <a:prstGeom prst="rect">
                <a:avLst/>
              </a:prstGeom>
              <a:noFill/>
              <a:ln w="9525">
                <a:noFill/>
                <a:miter lim="800000"/>
                <a:headEnd/>
                <a:tailEnd/>
              </a:ln>
            </p:spPr>
          </p:pic>
          <p:sp>
            <p:nvSpPr>
              <p:cNvPr id="18486" name="Line 1097"/>
              <p:cNvSpPr>
                <a:spLocks noChangeShapeType="1"/>
              </p:cNvSpPr>
              <p:nvPr/>
            </p:nvSpPr>
            <p:spPr bwMode="auto">
              <a:xfrm flipH="1">
                <a:off x="2679" y="994"/>
                <a:ext cx="283" cy="0"/>
              </a:xfrm>
              <a:prstGeom prst="line">
                <a:avLst/>
              </a:prstGeom>
              <a:noFill/>
              <a:ln w="9525">
                <a:solidFill>
                  <a:schemeClr val="tx1"/>
                </a:solidFill>
                <a:round/>
                <a:headEnd/>
                <a:tailEnd/>
              </a:ln>
            </p:spPr>
            <p:txBody>
              <a:bodyPr/>
              <a:lstStyle/>
              <a:p>
                <a:endParaRPr lang="en-US"/>
              </a:p>
            </p:txBody>
          </p:sp>
          <p:sp>
            <p:nvSpPr>
              <p:cNvPr id="18487" name="Line 1098"/>
              <p:cNvSpPr>
                <a:spLocks noChangeShapeType="1"/>
              </p:cNvSpPr>
              <p:nvPr/>
            </p:nvSpPr>
            <p:spPr bwMode="auto">
              <a:xfrm>
                <a:off x="3264" y="1008"/>
                <a:ext cx="144" cy="96"/>
              </a:xfrm>
              <a:prstGeom prst="line">
                <a:avLst/>
              </a:prstGeom>
              <a:noFill/>
              <a:ln w="9525">
                <a:solidFill>
                  <a:schemeClr val="tx1"/>
                </a:solidFill>
                <a:round/>
                <a:headEnd/>
                <a:tailEnd/>
              </a:ln>
            </p:spPr>
            <p:txBody>
              <a:bodyPr/>
              <a:lstStyle/>
              <a:p>
                <a:endParaRPr lang="en-US"/>
              </a:p>
            </p:txBody>
          </p:sp>
        </p:grpSp>
        <p:grpSp>
          <p:nvGrpSpPr>
            <p:cNvPr id="15" name="Group 1099"/>
            <p:cNvGrpSpPr>
              <a:grpSpLocks/>
            </p:cNvGrpSpPr>
            <p:nvPr/>
          </p:nvGrpSpPr>
          <p:grpSpPr bwMode="auto">
            <a:xfrm>
              <a:off x="2112" y="1104"/>
              <a:ext cx="1591" cy="452"/>
              <a:chOff x="2112" y="1104"/>
              <a:chExt cx="1591" cy="452"/>
            </a:xfrm>
          </p:grpSpPr>
          <p:pic>
            <p:nvPicPr>
              <p:cNvPr id="18476" name="Picture 1100" descr="C:\My Documents\My Pictures\DNA\DNA Ribose upside down.jpg"/>
              <p:cNvPicPr>
                <a:picLocks noChangeAspect="1" noChangeArrowheads="1"/>
              </p:cNvPicPr>
              <p:nvPr/>
            </p:nvPicPr>
            <p:blipFill>
              <a:blip r:embed="rId10" cstate="print"/>
              <a:srcRect/>
              <a:stretch>
                <a:fillRect/>
              </a:stretch>
            </p:blipFill>
            <p:spPr bwMode="auto">
              <a:xfrm>
                <a:off x="2880" y="1248"/>
                <a:ext cx="427" cy="308"/>
              </a:xfrm>
              <a:prstGeom prst="rect">
                <a:avLst/>
              </a:prstGeom>
              <a:noFill/>
              <a:ln w="9525">
                <a:noFill/>
                <a:miter lim="800000"/>
                <a:headEnd/>
                <a:tailEnd/>
              </a:ln>
            </p:spPr>
          </p:pic>
          <p:sp>
            <p:nvSpPr>
              <p:cNvPr id="18477" name="Line 1101"/>
              <p:cNvSpPr>
                <a:spLocks noChangeShapeType="1"/>
              </p:cNvSpPr>
              <p:nvPr/>
            </p:nvSpPr>
            <p:spPr bwMode="auto">
              <a:xfrm flipH="1" flipV="1">
                <a:off x="2682" y="1415"/>
                <a:ext cx="285" cy="0"/>
              </a:xfrm>
              <a:prstGeom prst="line">
                <a:avLst/>
              </a:prstGeom>
              <a:noFill/>
              <a:ln w="9525">
                <a:solidFill>
                  <a:schemeClr val="tx1"/>
                </a:solidFill>
                <a:round/>
                <a:headEnd/>
                <a:tailEnd/>
              </a:ln>
            </p:spPr>
            <p:txBody>
              <a:bodyPr/>
              <a:lstStyle/>
              <a:p>
                <a:endParaRPr lang="en-US"/>
              </a:p>
            </p:txBody>
          </p:sp>
          <p:sp>
            <p:nvSpPr>
              <p:cNvPr id="18478" name="Text Box 1102"/>
              <p:cNvSpPr txBox="1">
                <a:spLocks noChangeArrowheads="1"/>
              </p:cNvSpPr>
              <p:nvPr/>
            </p:nvSpPr>
            <p:spPr bwMode="auto">
              <a:xfrm>
                <a:off x="3408" y="1104"/>
                <a:ext cx="295" cy="192"/>
              </a:xfrm>
              <a:prstGeom prst="rect">
                <a:avLst/>
              </a:prstGeom>
              <a:noFill/>
              <a:ln w="9525">
                <a:noFill/>
                <a:miter lim="800000"/>
                <a:headEnd/>
                <a:tailEnd/>
              </a:ln>
            </p:spPr>
            <p:txBody>
              <a:bodyPr wrap="none">
                <a:spAutoFit/>
              </a:bodyPr>
              <a:lstStyle/>
              <a:p>
                <a:r>
                  <a:rPr lang="en-GB" sz="1400"/>
                  <a:t>PO</a:t>
                </a:r>
                <a:r>
                  <a:rPr lang="en-GB" sz="1400" baseline="-25000"/>
                  <a:t>4</a:t>
                </a:r>
                <a:endParaRPr lang="en-US" sz="1400" baseline="-25000"/>
              </a:p>
            </p:txBody>
          </p:sp>
          <p:sp>
            <p:nvSpPr>
              <p:cNvPr id="18479" name="Line 1103"/>
              <p:cNvSpPr>
                <a:spLocks noChangeShapeType="1"/>
              </p:cNvSpPr>
              <p:nvPr/>
            </p:nvSpPr>
            <p:spPr bwMode="auto">
              <a:xfrm flipV="1">
                <a:off x="3216" y="1155"/>
                <a:ext cx="178" cy="130"/>
              </a:xfrm>
              <a:prstGeom prst="line">
                <a:avLst/>
              </a:prstGeom>
              <a:noFill/>
              <a:ln w="9525">
                <a:solidFill>
                  <a:schemeClr val="tx1"/>
                </a:solidFill>
                <a:round/>
                <a:headEnd/>
                <a:tailEnd/>
              </a:ln>
            </p:spPr>
            <p:txBody>
              <a:bodyPr/>
              <a:lstStyle/>
              <a:p>
                <a:endParaRPr lang="en-US"/>
              </a:p>
            </p:txBody>
          </p:sp>
          <p:sp>
            <p:nvSpPr>
              <p:cNvPr id="18480" name="Line 1104"/>
              <p:cNvSpPr>
                <a:spLocks noChangeShapeType="1"/>
              </p:cNvSpPr>
              <p:nvPr/>
            </p:nvSpPr>
            <p:spPr bwMode="auto">
              <a:xfrm>
                <a:off x="3288" y="1415"/>
                <a:ext cx="178" cy="130"/>
              </a:xfrm>
              <a:prstGeom prst="line">
                <a:avLst/>
              </a:prstGeom>
              <a:noFill/>
              <a:ln w="9525">
                <a:solidFill>
                  <a:schemeClr val="tx1"/>
                </a:solidFill>
                <a:round/>
                <a:headEnd/>
                <a:tailEnd/>
              </a:ln>
            </p:spPr>
            <p:txBody>
              <a:bodyPr/>
              <a:lstStyle/>
              <a:p>
                <a:endParaRPr lang="en-US"/>
              </a:p>
            </p:txBody>
          </p:sp>
          <p:pic>
            <p:nvPicPr>
              <p:cNvPr id="18481" name="Picture 1105" descr="C:\My Documents\My Pictures\DNA\DNA Thymine flipped.jpg"/>
              <p:cNvPicPr>
                <a:picLocks noChangeAspect="1" noChangeArrowheads="1"/>
              </p:cNvPicPr>
              <p:nvPr/>
            </p:nvPicPr>
            <p:blipFill>
              <a:blip r:embed="rId11" cstate="print">
                <a:lum contrast="20000"/>
              </a:blip>
              <a:srcRect/>
              <a:stretch>
                <a:fillRect/>
              </a:stretch>
            </p:blipFill>
            <p:spPr bwMode="auto">
              <a:xfrm>
                <a:off x="2112" y="1350"/>
                <a:ext cx="594" cy="142"/>
              </a:xfrm>
              <a:prstGeom prst="rect">
                <a:avLst/>
              </a:prstGeom>
              <a:noFill/>
              <a:ln w="9525">
                <a:noFill/>
                <a:miter lim="800000"/>
                <a:headEnd/>
                <a:tailEnd/>
              </a:ln>
            </p:spPr>
          </p:pic>
        </p:grpSp>
        <p:grpSp>
          <p:nvGrpSpPr>
            <p:cNvPr id="16" name="Group 1106"/>
            <p:cNvGrpSpPr>
              <a:grpSpLocks/>
            </p:cNvGrpSpPr>
            <p:nvPr/>
          </p:nvGrpSpPr>
          <p:grpSpPr bwMode="auto">
            <a:xfrm>
              <a:off x="2160" y="1584"/>
              <a:ext cx="1543" cy="500"/>
              <a:chOff x="2160" y="1056"/>
              <a:chExt cx="1543" cy="500"/>
            </a:xfrm>
          </p:grpSpPr>
          <p:pic>
            <p:nvPicPr>
              <p:cNvPr id="18470" name="Picture 1107" descr="C:\My Documents\My Pictures\DNA\DNA Ribose upside down.jpg"/>
              <p:cNvPicPr>
                <a:picLocks noChangeAspect="1" noChangeArrowheads="1"/>
              </p:cNvPicPr>
              <p:nvPr/>
            </p:nvPicPr>
            <p:blipFill>
              <a:blip r:embed="rId10" cstate="print"/>
              <a:srcRect/>
              <a:stretch>
                <a:fillRect/>
              </a:stretch>
            </p:blipFill>
            <p:spPr bwMode="auto">
              <a:xfrm>
                <a:off x="2928" y="1248"/>
                <a:ext cx="427" cy="308"/>
              </a:xfrm>
              <a:prstGeom prst="rect">
                <a:avLst/>
              </a:prstGeom>
              <a:noFill/>
              <a:ln w="9525">
                <a:noFill/>
                <a:miter lim="800000"/>
                <a:headEnd/>
                <a:tailEnd/>
              </a:ln>
            </p:spPr>
          </p:pic>
          <p:sp>
            <p:nvSpPr>
              <p:cNvPr id="18471" name="Line 1108"/>
              <p:cNvSpPr>
                <a:spLocks noChangeShapeType="1"/>
              </p:cNvSpPr>
              <p:nvPr/>
            </p:nvSpPr>
            <p:spPr bwMode="auto">
              <a:xfrm flipH="1" flipV="1">
                <a:off x="2730" y="1415"/>
                <a:ext cx="285" cy="0"/>
              </a:xfrm>
              <a:prstGeom prst="line">
                <a:avLst/>
              </a:prstGeom>
              <a:noFill/>
              <a:ln w="9525">
                <a:solidFill>
                  <a:schemeClr val="tx1"/>
                </a:solidFill>
                <a:round/>
                <a:headEnd/>
                <a:tailEnd/>
              </a:ln>
            </p:spPr>
            <p:txBody>
              <a:bodyPr/>
              <a:lstStyle/>
              <a:p>
                <a:endParaRPr lang="en-US"/>
              </a:p>
            </p:txBody>
          </p:sp>
          <p:sp>
            <p:nvSpPr>
              <p:cNvPr id="18472" name="Text Box 1109"/>
              <p:cNvSpPr txBox="1">
                <a:spLocks noChangeArrowheads="1"/>
              </p:cNvSpPr>
              <p:nvPr/>
            </p:nvSpPr>
            <p:spPr bwMode="auto">
              <a:xfrm>
                <a:off x="3408" y="1056"/>
                <a:ext cx="295" cy="192"/>
              </a:xfrm>
              <a:prstGeom prst="rect">
                <a:avLst/>
              </a:prstGeom>
              <a:noFill/>
              <a:ln w="9525">
                <a:noFill/>
                <a:miter lim="800000"/>
                <a:headEnd/>
                <a:tailEnd/>
              </a:ln>
            </p:spPr>
            <p:txBody>
              <a:bodyPr wrap="none">
                <a:spAutoFit/>
              </a:bodyPr>
              <a:lstStyle/>
              <a:p>
                <a:r>
                  <a:rPr lang="en-GB" sz="1400"/>
                  <a:t>PO</a:t>
                </a:r>
                <a:r>
                  <a:rPr lang="en-GB" sz="1400" baseline="-25000"/>
                  <a:t>4</a:t>
                </a:r>
                <a:endParaRPr lang="en-US" sz="1400" baseline="-25000"/>
              </a:p>
            </p:txBody>
          </p:sp>
          <p:sp>
            <p:nvSpPr>
              <p:cNvPr id="18473" name="Line 1110"/>
              <p:cNvSpPr>
                <a:spLocks noChangeShapeType="1"/>
              </p:cNvSpPr>
              <p:nvPr/>
            </p:nvSpPr>
            <p:spPr bwMode="auto">
              <a:xfrm flipV="1">
                <a:off x="3264" y="1155"/>
                <a:ext cx="178" cy="130"/>
              </a:xfrm>
              <a:prstGeom prst="line">
                <a:avLst/>
              </a:prstGeom>
              <a:noFill/>
              <a:ln w="9525">
                <a:solidFill>
                  <a:schemeClr val="tx1"/>
                </a:solidFill>
                <a:round/>
                <a:headEnd/>
                <a:tailEnd/>
              </a:ln>
            </p:spPr>
            <p:txBody>
              <a:bodyPr/>
              <a:lstStyle/>
              <a:p>
                <a:endParaRPr lang="en-US"/>
              </a:p>
            </p:txBody>
          </p:sp>
          <p:sp>
            <p:nvSpPr>
              <p:cNvPr id="18474" name="Line 1111"/>
              <p:cNvSpPr>
                <a:spLocks noChangeShapeType="1"/>
              </p:cNvSpPr>
              <p:nvPr/>
            </p:nvSpPr>
            <p:spPr bwMode="auto">
              <a:xfrm>
                <a:off x="3336" y="1415"/>
                <a:ext cx="178" cy="130"/>
              </a:xfrm>
              <a:prstGeom prst="line">
                <a:avLst/>
              </a:prstGeom>
              <a:noFill/>
              <a:ln w="9525">
                <a:solidFill>
                  <a:schemeClr val="tx1"/>
                </a:solidFill>
                <a:round/>
                <a:headEnd/>
                <a:tailEnd/>
              </a:ln>
            </p:spPr>
            <p:txBody>
              <a:bodyPr/>
              <a:lstStyle/>
              <a:p>
                <a:endParaRPr lang="en-US"/>
              </a:p>
            </p:txBody>
          </p:sp>
          <p:pic>
            <p:nvPicPr>
              <p:cNvPr id="18475" name="Picture 1112" descr="C:\My Documents\My Pictures\DNA\DNA Thymine flipped.jpg"/>
              <p:cNvPicPr>
                <a:picLocks noChangeAspect="1" noChangeArrowheads="1"/>
              </p:cNvPicPr>
              <p:nvPr/>
            </p:nvPicPr>
            <p:blipFill>
              <a:blip r:embed="rId11" cstate="print">
                <a:lum contrast="20000"/>
              </a:blip>
              <a:srcRect/>
              <a:stretch>
                <a:fillRect/>
              </a:stretch>
            </p:blipFill>
            <p:spPr bwMode="auto">
              <a:xfrm>
                <a:off x="2160" y="1350"/>
                <a:ext cx="594" cy="142"/>
              </a:xfrm>
              <a:prstGeom prst="rect">
                <a:avLst/>
              </a:prstGeom>
              <a:noFill/>
              <a:ln w="9525">
                <a:noFill/>
                <a:miter lim="800000"/>
                <a:headEnd/>
                <a:tailEnd/>
              </a:ln>
            </p:spPr>
          </p:pic>
        </p:grpSp>
        <p:grpSp>
          <p:nvGrpSpPr>
            <p:cNvPr id="17" name="Group 1113"/>
            <p:cNvGrpSpPr>
              <a:grpSpLocks/>
            </p:cNvGrpSpPr>
            <p:nvPr/>
          </p:nvGrpSpPr>
          <p:grpSpPr bwMode="auto">
            <a:xfrm>
              <a:off x="2112" y="2016"/>
              <a:ext cx="1737" cy="528"/>
              <a:chOff x="2112" y="2014"/>
              <a:chExt cx="1873" cy="505"/>
            </a:xfrm>
          </p:grpSpPr>
          <p:pic>
            <p:nvPicPr>
              <p:cNvPr id="18464" name="Picture 1114" descr="C:\My Documents\My Pictures\DNA\DNA Ribose upside down.jpg"/>
              <p:cNvPicPr>
                <a:picLocks noChangeAspect="1" noChangeArrowheads="1"/>
              </p:cNvPicPr>
              <p:nvPr/>
            </p:nvPicPr>
            <p:blipFill>
              <a:blip r:embed="rId12" cstate="print"/>
              <a:srcRect/>
              <a:stretch>
                <a:fillRect/>
              </a:stretch>
            </p:blipFill>
            <p:spPr bwMode="auto">
              <a:xfrm>
                <a:off x="3053" y="2202"/>
                <a:ext cx="492" cy="317"/>
              </a:xfrm>
              <a:prstGeom prst="rect">
                <a:avLst/>
              </a:prstGeom>
              <a:noFill/>
              <a:ln w="9525">
                <a:noFill/>
                <a:miter lim="800000"/>
                <a:headEnd/>
                <a:tailEnd/>
              </a:ln>
            </p:spPr>
          </p:pic>
          <p:sp>
            <p:nvSpPr>
              <p:cNvPr id="18465" name="Text Box 1115"/>
              <p:cNvSpPr txBox="1">
                <a:spLocks noChangeArrowheads="1"/>
              </p:cNvSpPr>
              <p:nvPr/>
            </p:nvSpPr>
            <p:spPr bwMode="auto">
              <a:xfrm>
                <a:off x="3667" y="2014"/>
                <a:ext cx="318" cy="184"/>
              </a:xfrm>
              <a:prstGeom prst="rect">
                <a:avLst/>
              </a:prstGeom>
              <a:noFill/>
              <a:ln w="9525">
                <a:noFill/>
                <a:miter lim="800000"/>
                <a:headEnd/>
                <a:tailEnd/>
              </a:ln>
            </p:spPr>
            <p:txBody>
              <a:bodyPr wrap="none">
                <a:spAutoFit/>
              </a:bodyPr>
              <a:lstStyle/>
              <a:p>
                <a:r>
                  <a:rPr lang="en-GB" sz="1400"/>
                  <a:t>PO</a:t>
                </a:r>
                <a:r>
                  <a:rPr lang="en-GB" sz="1400" baseline="-25000"/>
                  <a:t>4</a:t>
                </a:r>
                <a:endParaRPr lang="en-US" sz="1400" baseline="-25000"/>
              </a:p>
            </p:txBody>
          </p:sp>
          <p:sp>
            <p:nvSpPr>
              <p:cNvPr id="18466" name="Line 1116"/>
              <p:cNvSpPr>
                <a:spLocks noChangeShapeType="1"/>
              </p:cNvSpPr>
              <p:nvPr/>
            </p:nvSpPr>
            <p:spPr bwMode="auto">
              <a:xfrm flipV="1">
                <a:off x="3422" y="2102"/>
                <a:ext cx="245" cy="133"/>
              </a:xfrm>
              <a:prstGeom prst="line">
                <a:avLst/>
              </a:prstGeom>
              <a:noFill/>
              <a:ln w="9525">
                <a:solidFill>
                  <a:schemeClr val="tx1"/>
                </a:solidFill>
                <a:round/>
                <a:headEnd/>
                <a:tailEnd/>
              </a:ln>
            </p:spPr>
            <p:txBody>
              <a:bodyPr/>
              <a:lstStyle/>
              <a:p>
                <a:endParaRPr lang="en-US"/>
              </a:p>
            </p:txBody>
          </p:sp>
          <p:sp>
            <p:nvSpPr>
              <p:cNvPr id="18467" name="Line 1117"/>
              <p:cNvSpPr>
                <a:spLocks noChangeShapeType="1"/>
              </p:cNvSpPr>
              <p:nvPr/>
            </p:nvSpPr>
            <p:spPr bwMode="auto">
              <a:xfrm>
                <a:off x="3504" y="2403"/>
                <a:ext cx="204" cy="100"/>
              </a:xfrm>
              <a:prstGeom prst="line">
                <a:avLst/>
              </a:prstGeom>
              <a:noFill/>
              <a:ln w="9525">
                <a:solidFill>
                  <a:schemeClr val="tx1"/>
                </a:solidFill>
                <a:round/>
                <a:headEnd/>
                <a:tailEnd/>
              </a:ln>
            </p:spPr>
            <p:txBody>
              <a:bodyPr/>
              <a:lstStyle/>
              <a:p>
                <a:endParaRPr lang="en-US"/>
              </a:p>
            </p:txBody>
          </p:sp>
          <p:pic>
            <p:nvPicPr>
              <p:cNvPr id="18468" name="Picture 1118" descr="C:\My Documents\My Pictures\DNA\DNA Guanine flipped.jpg"/>
              <p:cNvPicPr>
                <a:picLocks noChangeAspect="1" noChangeArrowheads="1"/>
              </p:cNvPicPr>
              <p:nvPr/>
            </p:nvPicPr>
            <p:blipFill>
              <a:blip r:embed="rId13" cstate="print">
                <a:lum contrast="20000"/>
              </a:blip>
              <a:srcRect/>
              <a:stretch>
                <a:fillRect/>
              </a:stretch>
            </p:blipFill>
            <p:spPr bwMode="auto">
              <a:xfrm>
                <a:off x="2112" y="2302"/>
                <a:ext cx="687" cy="140"/>
              </a:xfrm>
              <a:prstGeom prst="rect">
                <a:avLst/>
              </a:prstGeom>
              <a:noFill/>
              <a:ln w="9525">
                <a:noFill/>
                <a:miter lim="800000"/>
                <a:headEnd/>
                <a:tailEnd/>
              </a:ln>
            </p:spPr>
          </p:pic>
          <p:sp>
            <p:nvSpPr>
              <p:cNvPr id="18469" name="Line 1119"/>
              <p:cNvSpPr>
                <a:spLocks noChangeShapeType="1"/>
              </p:cNvSpPr>
              <p:nvPr/>
            </p:nvSpPr>
            <p:spPr bwMode="auto">
              <a:xfrm flipH="1">
                <a:off x="2767" y="2369"/>
                <a:ext cx="368" cy="0"/>
              </a:xfrm>
              <a:prstGeom prst="line">
                <a:avLst/>
              </a:prstGeom>
              <a:noFill/>
              <a:ln w="9525">
                <a:solidFill>
                  <a:schemeClr val="tx1"/>
                </a:solidFill>
                <a:round/>
                <a:headEnd/>
                <a:tailEnd/>
              </a:ln>
            </p:spPr>
            <p:txBody>
              <a:bodyPr/>
              <a:lstStyle/>
              <a:p>
                <a:endParaRPr lang="en-US"/>
              </a:p>
            </p:txBody>
          </p:sp>
        </p:grpSp>
        <p:grpSp>
          <p:nvGrpSpPr>
            <p:cNvPr id="18" name="Group 1120"/>
            <p:cNvGrpSpPr>
              <a:grpSpLocks/>
            </p:cNvGrpSpPr>
            <p:nvPr/>
          </p:nvGrpSpPr>
          <p:grpSpPr bwMode="auto">
            <a:xfrm>
              <a:off x="2112" y="2494"/>
              <a:ext cx="1741" cy="530"/>
              <a:chOff x="2112" y="2494"/>
              <a:chExt cx="1820" cy="530"/>
            </a:xfrm>
          </p:grpSpPr>
          <p:pic>
            <p:nvPicPr>
              <p:cNvPr id="18458" name="Picture 1121" descr="C:\My Documents\My Pictures\DNA\DNA Ribose upside down.jpg"/>
              <p:cNvPicPr>
                <a:picLocks noChangeAspect="1" noChangeArrowheads="1"/>
              </p:cNvPicPr>
              <p:nvPr/>
            </p:nvPicPr>
            <p:blipFill>
              <a:blip r:embed="rId14" cstate="print"/>
              <a:srcRect/>
              <a:stretch>
                <a:fillRect/>
              </a:stretch>
            </p:blipFill>
            <p:spPr bwMode="auto">
              <a:xfrm>
                <a:off x="2976" y="2688"/>
                <a:ext cx="477" cy="303"/>
              </a:xfrm>
              <a:prstGeom prst="rect">
                <a:avLst/>
              </a:prstGeom>
              <a:noFill/>
              <a:ln w="9525">
                <a:noFill/>
                <a:miter lim="800000"/>
                <a:headEnd/>
                <a:tailEnd/>
              </a:ln>
            </p:spPr>
          </p:pic>
          <p:sp>
            <p:nvSpPr>
              <p:cNvPr id="18459" name="Text Box 1122"/>
              <p:cNvSpPr txBox="1">
                <a:spLocks noChangeArrowheads="1"/>
              </p:cNvSpPr>
              <p:nvPr/>
            </p:nvSpPr>
            <p:spPr bwMode="auto">
              <a:xfrm>
                <a:off x="3623" y="2494"/>
                <a:ext cx="309" cy="192"/>
              </a:xfrm>
              <a:prstGeom prst="rect">
                <a:avLst/>
              </a:prstGeom>
              <a:noFill/>
              <a:ln w="9525">
                <a:noFill/>
                <a:miter lim="800000"/>
                <a:headEnd/>
                <a:tailEnd/>
              </a:ln>
            </p:spPr>
            <p:txBody>
              <a:bodyPr wrap="none">
                <a:spAutoFit/>
              </a:bodyPr>
              <a:lstStyle/>
              <a:p>
                <a:r>
                  <a:rPr lang="en-GB" sz="1400"/>
                  <a:t>PO</a:t>
                </a:r>
                <a:r>
                  <a:rPr lang="en-GB" sz="1400" baseline="-25000"/>
                  <a:t>4</a:t>
                </a:r>
                <a:endParaRPr lang="en-US" sz="1400" baseline="-25000"/>
              </a:p>
            </p:txBody>
          </p:sp>
          <p:sp>
            <p:nvSpPr>
              <p:cNvPr id="18460" name="Line 1123"/>
              <p:cNvSpPr>
                <a:spLocks noChangeShapeType="1"/>
              </p:cNvSpPr>
              <p:nvPr/>
            </p:nvSpPr>
            <p:spPr bwMode="auto">
              <a:xfrm flipV="1">
                <a:off x="3344" y="2576"/>
                <a:ext cx="278" cy="160"/>
              </a:xfrm>
              <a:prstGeom prst="line">
                <a:avLst/>
              </a:prstGeom>
              <a:noFill/>
              <a:ln w="9525">
                <a:solidFill>
                  <a:schemeClr val="tx1"/>
                </a:solidFill>
                <a:round/>
                <a:headEnd/>
                <a:tailEnd/>
              </a:ln>
            </p:spPr>
            <p:txBody>
              <a:bodyPr/>
              <a:lstStyle/>
              <a:p>
                <a:endParaRPr lang="en-US"/>
              </a:p>
            </p:txBody>
          </p:sp>
          <p:sp>
            <p:nvSpPr>
              <p:cNvPr id="18461" name="Line 1124"/>
              <p:cNvSpPr>
                <a:spLocks noChangeShapeType="1"/>
              </p:cNvSpPr>
              <p:nvPr/>
            </p:nvSpPr>
            <p:spPr bwMode="auto">
              <a:xfrm>
                <a:off x="3423" y="2864"/>
                <a:ext cx="278" cy="160"/>
              </a:xfrm>
              <a:prstGeom prst="line">
                <a:avLst/>
              </a:prstGeom>
              <a:noFill/>
              <a:ln w="9525">
                <a:solidFill>
                  <a:schemeClr val="tx1"/>
                </a:solidFill>
                <a:round/>
                <a:headEnd/>
                <a:tailEnd/>
              </a:ln>
            </p:spPr>
            <p:txBody>
              <a:bodyPr/>
              <a:lstStyle/>
              <a:p>
                <a:endParaRPr lang="en-US"/>
              </a:p>
            </p:txBody>
          </p:sp>
          <p:pic>
            <p:nvPicPr>
              <p:cNvPr id="18462" name="Picture 1125" descr="C:\My Documents\My Pictures\DNA\DNA adenine flipped.jpg"/>
              <p:cNvPicPr>
                <a:picLocks noChangeAspect="1" noChangeArrowheads="1"/>
              </p:cNvPicPr>
              <p:nvPr/>
            </p:nvPicPr>
            <p:blipFill>
              <a:blip r:embed="rId15" cstate="print">
                <a:lum contrast="20000"/>
              </a:blip>
              <a:srcRect/>
              <a:stretch>
                <a:fillRect/>
              </a:stretch>
            </p:blipFill>
            <p:spPr bwMode="auto">
              <a:xfrm>
                <a:off x="2112" y="2800"/>
                <a:ext cx="682" cy="131"/>
              </a:xfrm>
              <a:prstGeom prst="rect">
                <a:avLst/>
              </a:prstGeom>
              <a:noFill/>
              <a:ln w="9525">
                <a:noFill/>
                <a:miter lim="800000"/>
                <a:headEnd/>
                <a:tailEnd/>
              </a:ln>
            </p:spPr>
          </p:pic>
          <p:sp>
            <p:nvSpPr>
              <p:cNvPr id="18463" name="Line 1126"/>
              <p:cNvSpPr>
                <a:spLocks noChangeShapeType="1"/>
              </p:cNvSpPr>
              <p:nvPr/>
            </p:nvSpPr>
            <p:spPr bwMode="auto">
              <a:xfrm flipH="1">
                <a:off x="2748" y="2864"/>
                <a:ext cx="318" cy="0"/>
              </a:xfrm>
              <a:prstGeom prst="line">
                <a:avLst/>
              </a:prstGeom>
              <a:noFill/>
              <a:ln w="9525">
                <a:solidFill>
                  <a:schemeClr val="tx1"/>
                </a:solidFill>
                <a:round/>
                <a:headEnd/>
                <a:tailEnd/>
              </a:ln>
            </p:spPr>
            <p:txBody>
              <a:bodyPr/>
              <a:lstStyle/>
              <a:p>
                <a:endParaRPr lang="en-US"/>
              </a:p>
            </p:txBody>
          </p:sp>
        </p:grpSp>
        <p:grpSp>
          <p:nvGrpSpPr>
            <p:cNvPr id="19" name="Group 1127"/>
            <p:cNvGrpSpPr>
              <a:grpSpLocks/>
            </p:cNvGrpSpPr>
            <p:nvPr/>
          </p:nvGrpSpPr>
          <p:grpSpPr bwMode="auto">
            <a:xfrm>
              <a:off x="2112" y="2928"/>
              <a:ext cx="1785" cy="558"/>
              <a:chOff x="2112" y="2928"/>
              <a:chExt cx="1785" cy="558"/>
            </a:xfrm>
          </p:grpSpPr>
          <p:pic>
            <p:nvPicPr>
              <p:cNvPr id="18452" name="Picture 1128" descr="C:\My Documents\My Pictures\DNA\DNA Ribose upside down.jpg"/>
              <p:cNvPicPr>
                <a:picLocks noChangeAspect="1" noChangeArrowheads="1"/>
              </p:cNvPicPr>
              <p:nvPr/>
            </p:nvPicPr>
            <p:blipFill>
              <a:blip r:embed="rId16" cstate="print"/>
              <a:srcRect/>
              <a:stretch>
                <a:fillRect/>
              </a:stretch>
            </p:blipFill>
            <p:spPr bwMode="auto">
              <a:xfrm>
                <a:off x="2975" y="3144"/>
                <a:ext cx="471" cy="342"/>
              </a:xfrm>
              <a:prstGeom prst="rect">
                <a:avLst/>
              </a:prstGeom>
              <a:noFill/>
              <a:ln w="9525">
                <a:noFill/>
                <a:miter lim="800000"/>
                <a:headEnd/>
                <a:tailEnd/>
              </a:ln>
            </p:spPr>
          </p:pic>
          <p:sp>
            <p:nvSpPr>
              <p:cNvPr id="18453" name="Line 1129"/>
              <p:cNvSpPr>
                <a:spLocks noChangeShapeType="1"/>
              </p:cNvSpPr>
              <p:nvPr/>
            </p:nvSpPr>
            <p:spPr bwMode="auto">
              <a:xfrm flipH="1">
                <a:off x="2740" y="3324"/>
                <a:ext cx="314" cy="0"/>
              </a:xfrm>
              <a:prstGeom prst="line">
                <a:avLst/>
              </a:prstGeom>
              <a:noFill/>
              <a:ln w="9525">
                <a:solidFill>
                  <a:schemeClr val="tx1"/>
                </a:solidFill>
                <a:round/>
                <a:headEnd/>
                <a:tailEnd/>
              </a:ln>
            </p:spPr>
            <p:txBody>
              <a:bodyPr/>
              <a:lstStyle/>
              <a:p>
                <a:endParaRPr lang="en-US"/>
              </a:p>
            </p:txBody>
          </p:sp>
          <p:sp>
            <p:nvSpPr>
              <p:cNvPr id="18454" name="Text Box 1130"/>
              <p:cNvSpPr txBox="1">
                <a:spLocks noChangeArrowheads="1"/>
              </p:cNvSpPr>
              <p:nvPr/>
            </p:nvSpPr>
            <p:spPr bwMode="auto">
              <a:xfrm>
                <a:off x="3602" y="2928"/>
                <a:ext cx="295" cy="192"/>
              </a:xfrm>
              <a:prstGeom prst="rect">
                <a:avLst/>
              </a:prstGeom>
              <a:noFill/>
              <a:ln w="9525">
                <a:noFill/>
                <a:miter lim="800000"/>
                <a:headEnd/>
                <a:tailEnd/>
              </a:ln>
            </p:spPr>
            <p:txBody>
              <a:bodyPr wrap="none">
                <a:spAutoFit/>
              </a:bodyPr>
              <a:lstStyle/>
              <a:p>
                <a:r>
                  <a:rPr lang="en-GB" sz="1400"/>
                  <a:t>PO</a:t>
                </a:r>
                <a:r>
                  <a:rPr lang="en-GB" sz="1400" baseline="-25000"/>
                  <a:t>4</a:t>
                </a:r>
                <a:endParaRPr lang="en-US" sz="1400" baseline="-25000"/>
              </a:p>
            </p:txBody>
          </p:sp>
          <p:sp>
            <p:nvSpPr>
              <p:cNvPr id="18455" name="Line 1131"/>
              <p:cNvSpPr>
                <a:spLocks noChangeShapeType="1"/>
              </p:cNvSpPr>
              <p:nvPr/>
            </p:nvSpPr>
            <p:spPr bwMode="auto">
              <a:xfrm flipV="1">
                <a:off x="3329" y="3036"/>
                <a:ext cx="274" cy="144"/>
              </a:xfrm>
              <a:prstGeom prst="line">
                <a:avLst/>
              </a:prstGeom>
              <a:noFill/>
              <a:ln w="9525">
                <a:solidFill>
                  <a:schemeClr val="tx1"/>
                </a:solidFill>
                <a:round/>
                <a:headEnd/>
                <a:tailEnd/>
              </a:ln>
            </p:spPr>
            <p:txBody>
              <a:bodyPr/>
              <a:lstStyle/>
              <a:p>
                <a:endParaRPr lang="en-US"/>
              </a:p>
            </p:txBody>
          </p:sp>
          <p:pic>
            <p:nvPicPr>
              <p:cNvPr id="18456" name="Picture 1132" descr="C:\My Documents\My Pictures\DNA\DNA Cytosine flipped.jpg"/>
              <p:cNvPicPr>
                <a:picLocks noChangeAspect="1" noChangeArrowheads="1"/>
              </p:cNvPicPr>
              <p:nvPr/>
            </p:nvPicPr>
            <p:blipFill>
              <a:blip r:embed="rId17" cstate="print">
                <a:lum contrast="20000"/>
              </a:blip>
              <a:srcRect/>
              <a:stretch>
                <a:fillRect/>
              </a:stretch>
            </p:blipFill>
            <p:spPr bwMode="auto">
              <a:xfrm>
                <a:off x="2112" y="3252"/>
                <a:ext cx="658" cy="147"/>
              </a:xfrm>
              <a:prstGeom prst="rect">
                <a:avLst/>
              </a:prstGeom>
              <a:noFill/>
              <a:ln w="9525">
                <a:noFill/>
                <a:miter lim="800000"/>
                <a:headEnd/>
                <a:tailEnd/>
              </a:ln>
            </p:spPr>
          </p:pic>
          <p:sp>
            <p:nvSpPr>
              <p:cNvPr id="18457" name="Line 1133"/>
              <p:cNvSpPr>
                <a:spLocks noChangeShapeType="1"/>
              </p:cNvSpPr>
              <p:nvPr/>
            </p:nvSpPr>
            <p:spPr bwMode="auto">
              <a:xfrm>
                <a:off x="3408" y="3360"/>
                <a:ext cx="144" cy="96"/>
              </a:xfrm>
              <a:prstGeom prst="line">
                <a:avLst/>
              </a:prstGeom>
              <a:noFill/>
              <a:ln w="9525">
                <a:solidFill>
                  <a:schemeClr val="tx1"/>
                </a:solidFill>
                <a:round/>
                <a:headEnd/>
                <a:tailEnd/>
              </a:ln>
            </p:spPr>
            <p:txBody>
              <a:bodyPr/>
              <a:lstStyle/>
              <a:p>
                <a:endParaRPr lang="en-US"/>
              </a:p>
            </p:txBody>
          </p:sp>
        </p:grpSp>
        <p:grpSp>
          <p:nvGrpSpPr>
            <p:cNvPr id="20" name="Group 1134"/>
            <p:cNvGrpSpPr>
              <a:grpSpLocks/>
            </p:cNvGrpSpPr>
            <p:nvPr/>
          </p:nvGrpSpPr>
          <p:grpSpPr bwMode="auto">
            <a:xfrm>
              <a:off x="2064" y="3456"/>
              <a:ext cx="1783" cy="528"/>
              <a:chOff x="2064" y="3456"/>
              <a:chExt cx="1783" cy="528"/>
            </a:xfrm>
          </p:grpSpPr>
          <p:pic>
            <p:nvPicPr>
              <p:cNvPr id="18446" name="Picture 1135" descr="C:\My Documents\My Pictures\DNA\DNA Ribose upside down.jpg"/>
              <p:cNvPicPr>
                <a:picLocks noChangeAspect="1" noChangeArrowheads="1"/>
              </p:cNvPicPr>
              <p:nvPr/>
            </p:nvPicPr>
            <p:blipFill>
              <a:blip r:embed="rId18" cstate="print"/>
              <a:srcRect/>
              <a:stretch>
                <a:fillRect/>
              </a:stretch>
            </p:blipFill>
            <p:spPr bwMode="auto">
              <a:xfrm>
                <a:off x="2937" y="3653"/>
                <a:ext cx="456" cy="331"/>
              </a:xfrm>
              <a:prstGeom prst="rect">
                <a:avLst/>
              </a:prstGeom>
              <a:noFill/>
              <a:ln w="9525">
                <a:noFill/>
                <a:miter lim="800000"/>
                <a:headEnd/>
                <a:tailEnd/>
              </a:ln>
            </p:spPr>
          </p:pic>
          <p:sp>
            <p:nvSpPr>
              <p:cNvPr id="18447" name="Text Box 1136"/>
              <p:cNvSpPr txBox="1">
                <a:spLocks noChangeArrowheads="1"/>
              </p:cNvSpPr>
              <p:nvPr/>
            </p:nvSpPr>
            <p:spPr bwMode="auto">
              <a:xfrm>
                <a:off x="3552" y="3456"/>
                <a:ext cx="295" cy="192"/>
              </a:xfrm>
              <a:prstGeom prst="rect">
                <a:avLst/>
              </a:prstGeom>
              <a:noFill/>
              <a:ln w="9525">
                <a:noFill/>
                <a:miter lim="800000"/>
                <a:headEnd/>
                <a:tailEnd/>
              </a:ln>
            </p:spPr>
            <p:txBody>
              <a:bodyPr wrap="none">
                <a:spAutoFit/>
              </a:bodyPr>
              <a:lstStyle/>
              <a:p>
                <a:r>
                  <a:rPr lang="en-GB" sz="1400"/>
                  <a:t>PO</a:t>
                </a:r>
                <a:r>
                  <a:rPr lang="en-GB" sz="1400" baseline="-25000"/>
                  <a:t>4</a:t>
                </a:r>
                <a:endParaRPr lang="en-US" sz="1400" baseline="-25000"/>
              </a:p>
            </p:txBody>
          </p:sp>
          <p:sp>
            <p:nvSpPr>
              <p:cNvPr id="18448" name="Line 1137"/>
              <p:cNvSpPr>
                <a:spLocks noChangeShapeType="1"/>
              </p:cNvSpPr>
              <p:nvPr/>
            </p:nvSpPr>
            <p:spPr bwMode="auto">
              <a:xfrm flipV="1">
                <a:off x="3279" y="3548"/>
                <a:ext cx="227" cy="139"/>
              </a:xfrm>
              <a:prstGeom prst="line">
                <a:avLst/>
              </a:prstGeom>
              <a:noFill/>
              <a:ln w="9525">
                <a:solidFill>
                  <a:schemeClr val="tx1"/>
                </a:solidFill>
                <a:round/>
                <a:headEnd/>
                <a:tailEnd/>
              </a:ln>
            </p:spPr>
            <p:txBody>
              <a:bodyPr/>
              <a:lstStyle/>
              <a:p>
                <a:endParaRPr lang="en-US"/>
              </a:p>
            </p:txBody>
          </p:sp>
          <p:sp>
            <p:nvSpPr>
              <p:cNvPr id="18449" name="Line 1138"/>
              <p:cNvSpPr>
                <a:spLocks noChangeShapeType="1"/>
              </p:cNvSpPr>
              <p:nvPr/>
            </p:nvSpPr>
            <p:spPr bwMode="auto">
              <a:xfrm>
                <a:off x="3355" y="3863"/>
                <a:ext cx="189" cy="104"/>
              </a:xfrm>
              <a:prstGeom prst="line">
                <a:avLst/>
              </a:prstGeom>
              <a:noFill/>
              <a:ln w="9525">
                <a:solidFill>
                  <a:schemeClr val="tx1"/>
                </a:solidFill>
                <a:round/>
                <a:headEnd/>
                <a:tailEnd/>
              </a:ln>
            </p:spPr>
            <p:txBody>
              <a:bodyPr/>
              <a:lstStyle/>
              <a:p>
                <a:endParaRPr lang="en-US"/>
              </a:p>
            </p:txBody>
          </p:sp>
          <p:pic>
            <p:nvPicPr>
              <p:cNvPr id="18450" name="Picture 1139" descr="C:\My Documents\My Pictures\DNA\DNA Guanine flipped.jpg"/>
              <p:cNvPicPr>
                <a:picLocks noChangeAspect="1" noChangeArrowheads="1"/>
              </p:cNvPicPr>
              <p:nvPr/>
            </p:nvPicPr>
            <p:blipFill>
              <a:blip r:embed="rId13" cstate="print">
                <a:lum contrast="20000"/>
              </a:blip>
              <a:srcRect/>
              <a:stretch>
                <a:fillRect/>
              </a:stretch>
            </p:blipFill>
            <p:spPr bwMode="auto">
              <a:xfrm>
                <a:off x="2064" y="3757"/>
                <a:ext cx="637" cy="146"/>
              </a:xfrm>
              <a:prstGeom prst="rect">
                <a:avLst/>
              </a:prstGeom>
              <a:noFill/>
              <a:ln w="9525">
                <a:noFill/>
                <a:miter lim="800000"/>
                <a:headEnd/>
                <a:tailEnd/>
              </a:ln>
            </p:spPr>
          </p:pic>
          <p:sp>
            <p:nvSpPr>
              <p:cNvPr id="18451" name="Line 1140"/>
              <p:cNvSpPr>
                <a:spLocks noChangeShapeType="1"/>
              </p:cNvSpPr>
              <p:nvPr/>
            </p:nvSpPr>
            <p:spPr bwMode="auto">
              <a:xfrm flipH="1">
                <a:off x="2671" y="3827"/>
                <a:ext cx="342" cy="0"/>
              </a:xfrm>
              <a:prstGeom prst="line">
                <a:avLst/>
              </a:prstGeom>
              <a:noFill/>
              <a:ln w="9525">
                <a:solidFill>
                  <a:schemeClr val="tx1"/>
                </a:solidFill>
                <a:round/>
                <a:headEnd/>
                <a:tailEnd/>
              </a:ln>
            </p:spPr>
            <p:txBody>
              <a:bodyPr/>
              <a:lstStyle/>
              <a:p>
                <a:endParaRPr lang="en-US"/>
              </a:p>
            </p:txBody>
          </p:sp>
        </p:grpSp>
      </p:grpSp>
      <p:sp>
        <p:nvSpPr>
          <p:cNvPr id="20599" name="Rectangle 1143"/>
          <p:cNvSpPr>
            <a:spLocks noGrp="1" noChangeArrowheads="1"/>
          </p:cNvSpPr>
          <p:nvPr>
            <p:ph type="title" idx="4294967295"/>
          </p:nvPr>
        </p:nvSpPr>
        <p:spPr>
          <a:xfrm>
            <a:off x="3200400" y="381000"/>
            <a:ext cx="2514600" cy="990600"/>
          </a:xfrm>
        </p:spPr>
        <p:txBody>
          <a:bodyPr/>
          <a:lstStyle/>
          <a:p>
            <a:pPr eaLnBrk="1" hangingPunct="1"/>
            <a:r>
              <a:rPr lang="en-US" sz="2800" smtClean="0">
                <a:latin typeface="Arial" charset="0"/>
              </a:rPr>
              <a:t>The strands </a:t>
            </a:r>
            <a:br>
              <a:rPr lang="en-US" sz="2800" smtClean="0">
                <a:latin typeface="Arial" charset="0"/>
              </a:rPr>
            </a:br>
            <a:r>
              <a:rPr lang="en-US" sz="2800" smtClean="0">
                <a:latin typeface="Arial" charset="0"/>
              </a:rPr>
              <a:t>separate</a:t>
            </a:r>
          </a:p>
        </p:txBody>
      </p:sp>
      <p:sp>
        <p:nvSpPr>
          <p:cNvPr id="18437" name="Text Box 1144"/>
          <p:cNvSpPr txBox="1">
            <a:spLocks noChangeArrowheads="1"/>
          </p:cNvSpPr>
          <p:nvPr/>
        </p:nvSpPr>
        <p:spPr bwMode="auto">
          <a:xfrm>
            <a:off x="8670925" y="-34925"/>
            <a:ext cx="488950" cy="457200"/>
          </a:xfrm>
          <a:prstGeom prst="rect">
            <a:avLst/>
          </a:prstGeom>
          <a:noFill/>
          <a:ln w="9525">
            <a:noFill/>
            <a:miter lim="800000"/>
            <a:headEnd/>
            <a:tailEnd/>
          </a:ln>
        </p:spPr>
        <p:txBody>
          <a:bodyPr wrap="none">
            <a:spAutoFit/>
          </a:bodyPr>
          <a:lstStyle/>
          <a:p>
            <a:r>
              <a:rPr lang="en-GB" sz="2400"/>
              <a:t>17</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Right)">
                                      <p:cBhvr>
                                        <p:cTn id="11" dur="500"/>
                                        <p:tgtEl>
                                          <p:spTgt spid="2"/>
                                        </p:tgtEl>
                                      </p:cBhvr>
                                    </p:animEffect>
                                  </p:childTnLst>
                                </p:cTn>
                              </p:par>
                            </p:childTnLst>
                          </p:cTn>
                        </p:par>
                        <p:par>
                          <p:cTn id="12" fill="hold">
                            <p:stCondLst>
                              <p:cond delay="500"/>
                            </p:stCondLst>
                            <p:childTnLst>
                              <p:par>
                                <p:cTn id="13" presetID="1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39"/>
          <p:cNvSpPr txBox="1">
            <a:spLocks noChangeArrowheads="1"/>
          </p:cNvSpPr>
          <p:nvPr/>
        </p:nvSpPr>
        <p:spPr bwMode="auto">
          <a:xfrm>
            <a:off x="2058988" y="149225"/>
            <a:ext cx="5087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Nucleic Acid Structure</a:t>
            </a:r>
          </a:p>
          <a:p>
            <a:pPr algn="ctr" rtl="0" eaLnBrk="0" hangingPunct="0"/>
            <a:r>
              <a:rPr lang="en-US" sz="3200" b="1">
                <a:solidFill>
                  <a:srgbClr val="000000"/>
                </a:solidFill>
                <a:latin typeface="Arial" charset="0"/>
              </a:rPr>
              <a:t>“Base Pairing”</a:t>
            </a:r>
            <a:endParaRPr lang="en-US" sz="2000">
              <a:solidFill>
                <a:srgbClr val="000000"/>
              </a:solidFill>
              <a:latin typeface="Arial" charset="0"/>
            </a:endParaRPr>
          </a:p>
        </p:txBody>
      </p:sp>
      <p:sp>
        <p:nvSpPr>
          <p:cNvPr id="17548" name="Rectangle 140"/>
          <p:cNvSpPr>
            <a:spLocks noChangeArrowheads="1"/>
          </p:cNvSpPr>
          <p:nvPr/>
        </p:nvSpPr>
        <p:spPr bwMode="auto">
          <a:xfrm>
            <a:off x="330200" y="1493838"/>
            <a:ext cx="69977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RNA [normally] exists as a single stranded polymer</a:t>
            </a:r>
          </a:p>
        </p:txBody>
      </p:sp>
      <p:sp>
        <p:nvSpPr>
          <p:cNvPr id="17549" name="Rectangle 141"/>
          <p:cNvSpPr>
            <a:spLocks noChangeArrowheads="1"/>
          </p:cNvSpPr>
          <p:nvPr/>
        </p:nvSpPr>
        <p:spPr bwMode="auto">
          <a:xfrm>
            <a:off x="330200" y="1951038"/>
            <a:ext cx="71628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DNA exists as a double stranded polymer</a:t>
            </a:r>
          </a:p>
        </p:txBody>
      </p:sp>
      <p:sp>
        <p:nvSpPr>
          <p:cNvPr id="17550" name="Rectangle 142"/>
          <p:cNvSpPr>
            <a:spLocks noChangeArrowheads="1"/>
          </p:cNvSpPr>
          <p:nvPr/>
        </p:nvSpPr>
        <p:spPr bwMode="auto">
          <a:xfrm>
            <a:off x="330200" y="2471738"/>
            <a:ext cx="81153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DNA double strand is created by hydrogen bonds between nucleotides</a:t>
            </a:r>
          </a:p>
        </p:txBody>
      </p:sp>
      <p:sp>
        <p:nvSpPr>
          <p:cNvPr id="17551" name="Rectangle 143"/>
          <p:cNvSpPr>
            <a:spLocks noChangeArrowheads="1"/>
          </p:cNvSpPr>
          <p:nvPr/>
        </p:nvSpPr>
        <p:spPr bwMode="auto">
          <a:xfrm>
            <a:off x="330200" y="2928938"/>
            <a:ext cx="8115300" cy="396875"/>
          </a:xfrm>
          <a:prstGeom prst="rect">
            <a:avLst/>
          </a:prstGeom>
          <a:noFill/>
          <a:ln w="9525">
            <a:noFill/>
            <a:miter lim="800000"/>
            <a:headEnd/>
            <a:tailEnd/>
          </a:ln>
        </p:spPr>
        <p:txBody>
          <a:bodyPr>
            <a:spAutoFit/>
          </a:bodyPr>
          <a:lstStyle/>
          <a:p>
            <a:pPr algn="just" rtl="0" eaLnBrk="0" hangingPunct="0"/>
            <a:r>
              <a:rPr lang="en-US" sz="2000">
                <a:solidFill>
                  <a:srgbClr val="000000"/>
                </a:solidFill>
                <a:latin typeface="Arial" charset="0"/>
              </a:rPr>
              <a:t>Nucleotides always bind to complementary nucleotides</a:t>
            </a:r>
          </a:p>
        </p:txBody>
      </p:sp>
      <p:grpSp>
        <p:nvGrpSpPr>
          <p:cNvPr id="2" name="Group 152"/>
          <p:cNvGrpSpPr>
            <a:grpSpLocks/>
          </p:cNvGrpSpPr>
          <p:nvPr/>
        </p:nvGrpSpPr>
        <p:grpSpPr bwMode="auto">
          <a:xfrm>
            <a:off x="3149600" y="3665538"/>
            <a:ext cx="2292350" cy="641350"/>
            <a:chOff x="1984" y="2309"/>
            <a:chExt cx="1444" cy="404"/>
          </a:xfrm>
        </p:grpSpPr>
        <p:sp>
          <p:nvSpPr>
            <p:cNvPr id="26638" name="Rectangle 144"/>
            <p:cNvSpPr>
              <a:spLocks noChangeArrowheads="1"/>
            </p:cNvSpPr>
            <p:nvPr/>
          </p:nvSpPr>
          <p:spPr bwMode="auto">
            <a:xfrm>
              <a:off x="1984" y="2309"/>
              <a:ext cx="296" cy="404"/>
            </a:xfrm>
            <a:prstGeom prst="rect">
              <a:avLst/>
            </a:prstGeom>
            <a:noFill/>
            <a:ln w="9525">
              <a:noFill/>
              <a:miter lim="800000"/>
              <a:headEnd/>
              <a:tailEnd/>
            </a:ln>
          </p:spPr>
          <p:txBody>
            <a:bodyPr>
              <a:spAutoFit/>
            </a:bodyPr>
            <a:lstStyle/>
            <a:p>
              <a:pPr algn="just" rtl="0" eaLnBrk="0" hangingPunct="0"/>
              <a:r>
                <a:rPr lang="en-US" sz="3600" b="1">
                  <a:solidFill>
                    <a:srgbClr val="000000"/>
                  </a:solidFill>
                  <a:latin typeface="Arial" charset="0"/>
                </a:rPr>
                <a:t>A</a:t>
              </a:r>
            </a:p>
          </p:txBody>
        </p:sp>
        <p:sp>
          <p:nvSpPr>
            <p:cNvPr id="26639" name="Rectangle 147"/>
            <p:cNvSpPr>
              <a:spLocks noChangeArrowheads="1"/>
            </p:cNvSpPr>
            <p:nvPr/>
          </p:nvSpPr>
          <p:spPr bwMode="auto">
            <a:xfrm>
              <a:off x="3132" y="2309"/>
              <a:ext cx="296" cy="404"/>
            </a:xfrm>
            <a:prstGeom prst="rect">
              <a:avLst/>
            </a:prstGeom>
            <a:noFill/>
            <a:ln w="9525">
              <a:noFill/>
              <a:miter lim="800000"/>
              <a:headEnd/>
              <a:tailEnd/>
            </a:ln>
          </p:spPr>
          <p:txBody>
            <a:bodyPr>
              <a:spAutoFit/>
            </a:bodyPr>
            <a:lstStyle/>
            <a:p>
              <a:pPr algn="just" rtl="0" eaLnBrk="0" hangingPunct="0"/>
              <a:r>
                <a:rPr lang="en-US" sz="3600" b="1">
                  <a:solidFill>
                    <a:srgbClr val="000000"/>
                  </a:solidFill>
                  <a:latin typeface="Arial" charset="0"/>
                </a:rPr>
                <a:t>T</a:t>
              </a:r>
            </a:p>
          </p:txBody>
        </p:sp>
        <p:sp>
          <p:nvSpPr>
            <p:cNvPr id="26640" name="AutoShape 148"/>
            <p:cNvSpPr>
              <a:spLocks noChangeArrowheads="1"/>
            </p:cNvSpPr>
            <p:nvPr/>
          </p:nvSpPr>
          <p:spPr bwMode="auto">
            <a:xfrm>
              <a:off x="2384" y="2448"/>
              <a:ext cx="712" cy="144"/>
            </a:xfrm>
            <a:prstGeom prst="leftRightArrow">
              <a:avLst>
                <a:gd name="adj1" fmla="val 50000"/>
                <a:gd name="adj2" fmla="val 98889"/>
              </a:avLst>
            </a:prstGeom>
            <a:solidFill>
              <a:srgbClr val="FF0000"/>
            </a:solidFill>
            <a:ln w="9525">
              <a:solidFill>
                <a:schemeClr val="tx1"/>
              </a:solidFill>
              <a:miter lim="800000"/>
              <a:headEnd/>
              <a:tailEnd/>
            </a:ln>
          </p:spPr>
          <p:txBody>
            <a:bodyPr wrap="none" anchor="ctr"/>
            <a:lstStyle/>
            <a:p>
              <a:endParaRPr lang="en-US"/>
            </a:p>
          </p:txBody>
        </p:sp>
      </p:grpSp>
      <p:grpSp>
        <p:nvGrpSpPr>
          <p:cNvPr id="3" name="Group 153"/>
          <p:cNvGrpSpPr>
            <a:grpSpLocks/>
          </p:cNvGrpSpPr>
          <p:nvPr/>
        </p:nvGrpSpPr>
        <p:grpSpPr bwMode="auto">
          <a:xfrm>
            <a:off x="3149600" y="4745038"/>
            <a:ext cx="2292350" cy="641350"/>
            <a:chOff x="1984" y="2989"/>
            <a:chExt cx="1444" cy="404"/>
          </a:xfrm>
        </p:grpSpPr>
        <p:sp>
          <p:nvSpPr>
            <p:cNvPr id="26635" name="Rectangle 145"/>
            <p:cNvSpPr>
              <a:spLocks noChangeArrowheads="1"/>
            </p:cNvSpPr>
            <p:nvPr/>
          </p:nvSpPr>
          <p:spPr bwMode="auto">
            <a:xfrm>
              <a:off x="3132" y="2989"/>
              <a:ext cx="296" cy="404"/>
            </a:xfrm>
            <a:prstGeom prst="rect">
              <a:avLst/>
            </a:prstGeom>
            <a:noFill/>
            <a:ln w="9525">
              <a:noFill/>
              <a:miter lim="800000"/>
              <a:headEnd/>
              <a:tailEnd/>
            </a:ln>
          </p:spPr>
          <p:txBody>
            <a:bodyPr>
              <a:spAutoFit/>
            </a:bodyPr>
            <a:lstStyle/>
            <a:p>
              <a:pPr algn="just" rtl="0" eaLnBrk="0" hangingPunct="0"/>
              <a:r>
                <a:rPr lang="en-US" sz="3600" b="1">
                  <a:solidFill>
                    <a:srgbClr val="000000"/>
                  </a:solidFill>
                  <a:latin typeface="Arial" charset="0"/>
                </a:rPr>
                <a:t>C</a:t>
              </a:r>
            </a:p>
          </p:txBody>
        </p:sp>
        <p:sp>
          <p:nvSpPr>
            <p:cNvPr id="26636" name="Rectangle 146"/>
            <p:cNvSpPr>
              <a:spLocks noChangeArrowheads="1"/>
            </p:cNvSpPr>
            <p:nvPr/>
          </p:nvSpPr>
          <p:spPr bwMode="auto">
            <a:xfrm>
              <a:off x="1984" y="2989"/>
              <a:ext cx="296" cy="404"/>
            </a:xfrm>
            <a:prstGeom prst="rect">
              <a:avLst/>
            </a:prstGeom>
            <a:noFill/>
            <a:ln w="9525">
              <a:noFill/>
              <a:miter lim="800000"/>
              <a:headEnd/>
              <a:tailEnd/>
            </a:ln>
          </p:spPr>
          <p:txBody>
            <a:bodyPr>
              <a:spAutoFit/>
            </a:bodyPr>
            <a:lstStyle/>
            <a:p>
              <a:pPr algn="just" rtl="0" eaLnBrk="0" hangingPunct="0"/>
              <a:r>
                <a:rPr lang="en-US" sz="3600" b="1">
                  <a:solidFill>
                    <a:srgbClr val="000000"/>
                  </a:solidFill>
                  <a:latin typeface="Arial" charset="0"/>
                </a:rPr>
                <a:t>G</a:t>
              </a:r>
            </a:p>
          </p:txBody>
        </p:sp>
        <p:sp>
          <p:nvSpPr>
            <p:cNvPr id="26637" name="AutoShape 149"/>
            <p:cNvSpPr>
              <a:spLocks noChangeArrowheads="1"/>
            </p:cNvSpPr>
            <p:nvPr/>
          </p:nvSpPr>
          <p:spPr bwMode="auto">
            <a:xfrm>
              <a:off x="2384" y="3096"/>
              <a:ext cx="712" cy="144"/>
            </a:xfrm>
            <a:prstGeom prst="leftRightArrow">
              <a:avLst>
                <a:gd name="adj1" fmla="val 50000"/>
                <a:gd name="adj2" fmla="val 98889"/>
              </a:avLst>
            </a:prstGeom>
            <a:solidFill>
              <a:srgbClr val="FF0000"/>
            </a:solidFill>
            <a:ln w="9525">
              <a:solidFill>
                <a:schemeClr val="tx1"/>
              </a:solidFill>
              <a:miter lim="800000"/>
              <a:headEnd/>
              <a:tailEnd/>
            </a:ln>
          </p:spPr>
          <p:txBody>
            <a:bodyPr wrap="none" anchor="ctr"/>
            <a:lstStyle/>
            <a:p>
              <a:endParaRPr lang="en-US"/>
            </a:p>
          </p:txBody>
        </p:sp>
      </p:grpSp>
      <p:sp>
        <p:nvSpPr>
          <p:cNvPr id="17558" name="Rectangle 150"/>
          <p:cNvSpPr>
            <a:spLocks noChangeArrowheads="1"/>
          </p:cNvSpPr>
          <p:nvPr/>
        </p:nvSpPr>
        <p:spPr bwMode="auto">
          <a:xfrm>
            <a:off x="5727700" y="3817938"/>
            <a:ext cx="1739900" cy="396875"/>
          </a:xfrm>
          <a:prstGeom prst="rect">
            <a:avLst/>
          </a:prstGeom>
          <a:noFill/>
          <a:ln w="9525">
            <a:noFill/>
            <a:miter lim="800000"/>
            <a:headEnd/>
            <a:tailEnd/>
          </a:ln>
        </p:spPr>
        <p:txBody>
          <a:bodyPr>
            <a:spAutoFit/>
          </a:bodyPr>
          <a:lstStyle/>
          <a:p>
            <a:pPr algn="just" rtl="0" eaLnBrk="0" hangingPunct="0"/>
            <a:r>
              <a:rPr lang="en-US" sz="2000" b="1">
                <a:solidFill>
                  <a:srgbClr val="000000"/>
                </a:solidFill>
                <a:latin typeface="Arial" charset="0"/>
              </a:rPr>
              <a:t>(2 H-bonds)</a:t>
            </a:r>
          </a:p>
        </p:txBody>
      </p:sp>
      <p:sp>
        <p:nvSpPr>
          <p:cNvPr id="17559" name="Rectangle 151"/>
          <p:cNvSpPr>
            <a:spLocks noChangeArrowheads="1"/>
          </p:cNvSpPr>
          <p:nvPr/>
        </p:nvSpPr>
        <p:spPr bwMode="auto">
          <a:xfrm>
            <a:off x="5727700" y="4833938"/>
            <a:ext cx="1739900" cy="396875"/>
          </a:xfrm>
          <a:prstGeom prst="rect">
            <a:avLst/>
          </a:prstGeom>
          <a:noFill/>
          <a:ln w="9525">
            <a:noFill/>
            <a:miter lim="800000"/>
            <a:headEnd/>
            <a:tailEnd/>
          </a:ln>
        </p:spPr>
        <p:txBody>
          <a:bodyPr>
            <a:spAutoFit/>
          </a:bodyPr>
          <a:lstStyle/>
          <a:p>
            <a:pPr algn="just" rtl="0" eaLnBrk="0" hangingPunct="0"/>
            <a:r>
              <a:rPr lang="en-US" sz="2000" b="1">
                <a:solidFill>
                  <a:srgbClr val="000000"/>
                </a:solidFill>
                <a:latin typeface="Arial" charset="0"/>
              </a:rPr>
              <a:t>(3 H-bonds)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548"/>
                                        </p:tgtEl>
                                        <p:attrNameLst>
                                          <p:attrName>style.visibility</p:attrName>
                                        </p:attrNameLst>
                                      </p:cBhvr>
                                      <p:to>
                                        <p:strVal val="visible"/>
                                      </p:to>
                                    </p:set>
                                    <p:anim calcmode="lin" valueType="num">
                                      <p:cBhvr>
                                        <p:cTn id="7" dur="500" fill="hold"/>
                                        <p:tgtEl>
                                          <p:spTgt spid="17548"/>
                                        </p:tgtEl>
                                        <p:attrNameLst>
                                          <p:attrName>ppt_w</p:attrName>
                                        </p:attrNameLst>
                                      </p:cBhvr>
                                      <p:tavLst>
                                        <p:tav tm="0">
                                          <p:val>
                                            <p:fltVal val="0"/>
                                          </p:val>
                                        </p:tav>
                                        <p:tav tm="100000">
                                          <p:val>
                                            <p:strVal val="#ppt_w"/>
                                          </p:val>
                                        </p:tav>
                                      </p:tavLst>
                                    </p:anim>
                                    <p:anim calcmode="lin" valueType="num">
                                      <p:cBhvr>
                                        <p:cTn id="8" dur="500" fill="hold"/>
                                        <p:tgtEl>
                                          <p:spTgt spid="17548"/>
                                        </p:tgtEl>
                                        <p:attrNameLst>
                                          <p:attrName>ppt_h</p:attrName>
                                        </p:attrNameLst>
                                      </p:cBhvr>
                                      <p:tavLst>
                                        <p:tav tm="0">
                                          <p:val>
                                            <p:fltVal val="0"/>
                                          </p:val>
                                        </p:tav>
                                        <p:tav tm="100000">
                                          <p:val>
                                            <p:strVal val="#ppt_h"/>
                                          </p:val>
                                        </p:tav>
                                      </p:tavLst>
                                    </p:anim>
                                    <p:anim calcmode="lin" valueType="num">
                                      <p:cBhvr>
                                        <p:cTn id="9" dur="500" fill="hold"/>
                                        <p:tgtEl>
                                          <p:spTgt spid="17548"/>
                                        </p:tgtEl>
                                        <p:attrNameLst>
                                          <p:attrName>ppt_x</p:attrName>
                                        </p:attrNameLst>
                                      </p:cBhvr>
                                      <p:tavLst>
                                        <p:tav tm="0">
                                          <p:val>
                                            <p:fltVal val="0.5"/>
                                          </p:val>
                                        </p:tav>
                                        <p:tav tm="100000">
                                          <p:val>
                                            <p:strVal val="#ppt_x"/>
                                          </p:val>
                                        </p:tav>
                                      </p:tavLst>
                                    </p:anim>
                                    <p:anim calcmode="lin" valueType="num">
                                      <p:cBhvr>
                                        <p:cTn id="10" dur="500" fill="hold"/>
                                        <p:tgtEl>
                                          <p:spTgt spid="1754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7549"/>
                                        </p:tgtEl>
                                        <p:attrNameLst>
                                          <p:attrName>style.visibility</p:attrName>
                                        </p:attrNameLst>
                                      </p:cBhvr>
                                      <p:to>
                                        <p:strVal val="visible"/>
                                      </p:to>
                                    </p:set>
                                    <p:anim calcmode="lin" valueType="num">
                                      <p:cBhvr>
                                        <p:cTn id="15" dur="500" fill="hold"/>
                                        <p:tgtEl>
                                          <p:spTgt spid="17549"/>
                                        </p:tgtEl>
                                        <p:attrNameLst>
                                          <p:attrName>ppt_w</p:attrName>
                                        </p:attrNameLst>
                                      </p:cBhvr>
                                      <p:tavLst>
                                        <p:tav tm="0">
                                          <p:val>
                                            <p:fltVal val="0"/>
                                          </p:val>
                                        </p:tav>
                                        <p:tav tm="100000">
                                          <p:val>
                                            <p:strVal val="#ppt_w"/>
                                          </p:val>
                                        </p:tav>
                                      </p:tavLst>
                                    </p:anim>
                                    <p:anim calcmode="lin" valueType="num">
                                      <p:cBhvr>
                                        <p:cTn id="16" dur="500" fill="hold"/>
                                        <p:tgtEl>
                                          <p:spTgt spid="17549"/>
                                        </p:tgtEl>
                                        <p:attrNameLst>
                                          <p:attrName>ppt_h</p:attrName>
                                        </p:attrNameLst>
                                      </p:cBhvr>
                                      <p:tavLst>
                                        <p:tav tm="0">
                                          <p:val>
                                            <p:fltVal val="0"/>
                                          </p:val>
                                        </p:tav>
                                        <p:tav tm="100000">
                                          <p:val>
                                            <p:strVal val="#ppt_h"/>
                                          </p:val>
                                        </p:tav>
                                      </p:tavLst>
                                    </p:anim>
                                    <p:anim calcmode="lin" valueType="num">
                                      <p:cBhvr>
                                        <p:cTn id="17" dur="500" fill="hold"/>
                                        <p:tgtEl>
                                          <p:spTgt spid="17549"/>
                                        </p:tgtEl>
                                        <p:attrNameLst>
                                          <p:attrName>ppt_x</p:attrName>
                                        </p:attrNameLst>
                                      </p:cBhvr>
                                      <p:tavLst>
                                        <p:tav tm="0">
                                          <p:val>
                                            <p:fltVal val="0.5"/>
                                          </p:val>
                                        </p:tav>
                                        <p:tav tm="100000">
                                          <p:val>
                                            <p:strVal val="#ppt_x"/>
                                          </p:val>
                                        </p:tav>
                                      </p:tavLst>
                                    </p:anim>
                                    <p:anim calcmode="lin" valueType="num">
                                      <p:cBhvr>
                                        <p:cTn id="18" dur="500" fill="hold"/>
                                        <p:tgtEl>
                                          <p:spTgt spid="17549"/>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7550"/>
                                        </p:tgtEl>
                                        <p:attrNameLst>
                                          <p:attrName>style.visibility</p:attrName>
                                        </p:attrNameLst>
                                      </p:cBhvr>
                                      <p:to>
                                        <p:strVal val="visible"/>
                                      </p:to>
                                    </p:set>
                                    <p:anim calcmode="lin" valueType="num">
                                      <p:cBhvr>
                                        <p:cTn id="23" dur="500" fill="hold"/>
                                        <p:tgtEl>
                                          <p:spTgt spid="17550"/>
                                        </p:tgtEl>
                                        <p:attrNameLst>
                                          <p:attrName>ppt_w</p:attrName>
                                        </p:attrNameLst>
                                      </p:cBhvr>
                                      <p:tavLst>
                                        <p:tav tm="0">
                                          <p:val>
                                            <p:fltVal val="0"/>
                                          </p:val>
                                        </p:tav>
                                        <p:tav tm="100000">
                                          <p:val>
                                            <p:strVal val="#ppt_w"/>
                                          </p:val>
                                        </p:tav>
                                      </p:tavLst>
                                    </p:anim>
                                    <p:anim calcmode="lin" valueType="num">
                                      <p:cBhvr>
                                        <p:cTn id="24" dur="500" fill="hold"/>
                                        <p:tgtEl>
                                          <p:spTgt spid="17550"/>
                                        </p:tgtEl>
                                        <p:attrNameLst>
                                          <p:attrName>ppt_h</p:attrName>
                                        </p:attrNameLst>
                                      </p:cBhvr>
                                      <p:tavLst>
                                        <p:tav tm="0">
                                          <p:val>
                                            <p:fltVal val="0"/>
                                          </p:val>
                                        </p:tav>
                                        <p:tav tm="100000">
                                          <p:val>
                                            <p:strVal val="#ppt_h"/>
                                          </p:val>
                                        </p:tav>
                                      </p:tavLst>
                                    </p:anim>
                                    <p:anim calcmode="lin" valueType="num">
                                      <p:cBhvr>
                                        <p:cTn id="25" dur="500" fill="hold"/>
                                        <p:tgtEl>
                                          <p:spTgt spid="17550"/>
                                        </p:tgtEl>
                                        <p:attrNameLst>
                                          <p:attrName>ppt_x</p:attrName>
                                        </p:attrNameLst>
                                      </p:cBhvr>
                                      <p:tavLst>
                                        <p:tav tm="0">
                                          <p:val>
                                            <p:fltVal val="0.5"/>
                                          </p:val>
                                        </p:tav>
                                        <p:tav tm="100000">
                                          <p:val>
                                            <p:strVal val="#ppt_x"/>
                                          </p:val>
                                        </p:tav>
                                      </p:tavLst>
                                    </p:anim>
                                    <p:anim calcmode="lin" valueType="num">
                                      <p:cBhvr>
                                        <p:cTn id="26" dur="500" fill="hold"/>
                                        <p:tgtEl>
                                          <p:spTgt spid="17550"/>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7551"/>
                                        </p:tgtEl>
                                        <p:attrNameLst>
                                          <p:attrName>style.visibility</p:attrName>
                                        </p:attrNameLst>
                                      </p:cBhvr>
                                      <p:to>
                                        <p:strVal val="visible"/>
                                      </p:to>
                                    </p:set>
                                    <p:anim calcmode="lin" valueType="num">
                                      <p:cBhvr>
                                        <p:cTn id="31" dur="500" fill="hold"/>
                                        <p:tgtEl>
                                          <p:spTgt spid="17551"/>
                                        </p:tgtEl>
                                        <p:attrNameLst>
                                          <p:attrName>ppt_w</p:attrName>
                                        </p:attrNameLst>
                                      </p:cBhvr>
                                      <p:tavLst>
                                        <p:tav tm="0">
                                          <p:val>
                                            <p:fltVal val="0"/>
                                          </p:val>
                                        </p:tav>
                                        <p:tav tm="100000">
                                          <p:val>
                                            <p:strVal val="#ppt_w"/>
                                          </p:val>
                                        </p:tav>
                                      </p:tavLst>
                                    </p:anim>
                                    <p:anim calcmode="lin" valueType="num">
                                      <p:cBhvr>
                                        <p:cTn id="32" dur="500" fill="hold"/>
                                        <p:tgtEl>
                                          <p:spTgt spid="17551"/>
                                        </p:tgtEl>
                                        <p:attrNameLst>
                                          <p:attrName>ppt_h</p:attrName>
                                        </p:attrNameLst>
                                      </p:cBhvr>
                                      <p:tavLst>
                                        <p:tav tm="0">
                                          <p:val>
                                            <p:fltVal val="0"/>
                                          </p:val>
                                        </p:tav>
                                        <p:tav tm="100000">
                                          <p:val>
                                            <p:strVal val="#ppt_h"/>
                                          </p:val>
                                        </p:tav>
                                      </p:tavLst>
                                    </p:anim>
                                    <p:anim calcmode="lin" valueType="num">
                                      <p:cBhvr>
                                        <p:cTn id="33" dur="500" fill="hold"/>
                                        <p:tgtEl>
                                          <p:spTgt spid="17551"/>
                                        </p:tgtEl>
                                        <p:attrNameLst>
                                          <p:attrName>ppt_x</p:attrName>
                                        </p:attrNameLst>
                                      </p:cBhvr>
                                      <p:tavLst>
                                        <p:tav tm="0">
                                          <p:val>
                                            <p:fltVal val="0.5"/>
                                          </p:val>
                                        </p:tav>
                                        <p:tav tm="100000">
                                          <p:val>
                                            <p:strVal val="#ppt_x"/>
                                          </p:val>
                                        </p:tav>
                                      </p:tavLst>
                                    </p:anim>
                                    <p:anim calcmode="lin" valueType="num">
                                      <p:cBhvr>
                                        <p:cTn id="34" dur="500" fill="hold"/>
                                        <p:tgtEl>
                                          <p:spTgt spid="17551"/>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17558"/>
                                        </p:tgtEl>
                                        <p:attrNameLst>
                                          <p:attrName>style.visibility</p:attrName>
                                        </p:attrNameLst>
                                      </p:cBhvr>
                                      <p:to>
                                        <p:strVal val="visible"/>
                                      </p:to>
                                    </p:set>
                                    <p:anim calcmode="lin" valueType="num">
                                      <p:cBhvr>
                                        <p:cTn id="44" dur="500" fill="hold"/>
                                        <p:tgtEl>
                                          <p:spTgt spid="17558"/>
                                        </p:tgtEl>
                                        <p:attrNameLst>
                                          <p:attrName>ppt_w</p:attrName>
                                        </p:attrNameLst>
                                      </p:cBhvr>
                                      <p:tavLst>
                                        <p:tav tm="0">
                                          <p:val>
                                            <p:strVal val="(6*min(max(#ppt_w*#ppt_h,.3),1)-7.4)/-.7*#ppt_w"/>
                                          </p:val>
                                        </p:tav>
                                        <p:tav tm="100000">
                                          <p:val>
                                            <p:strVal val="#ppt_w"/>
                                          </p:val>
                                        </p:tav>
                                      </p:tavLst>
                                    </p:anim>
                                    <p:anim calcmode="lin" valueType="num">
                                      <p:cBhvr>
                                        <p:cTn id="45" dur="500" fill="hold"/>
                                        <p:tgtEl>
                                          <p:spTgt spid="17558"/>
                                        </p:tgtEl>
                                        <p:attrNameLst>
                                          <p:attrName>ppt_h</p:attrName>
                                        </p:attrNameLst>
                                      </p:cBhvr>
                                      <p:tavLst>
                                        <p:tav tm="0">
                                          <p:val>
                                            <p:strVal val="(6*min(max(#ppt_w*#ppt_h,.3),1)-7.4)/-.7*#ppt_h"/>
                                          </p:val>
                                        </p:tav>
                                        <p:tav tm="100000">
                                          <p:val>
                                            <p:strVal val="#ppt_h"/>
                                          </p:val>
                                        </p:tav>
                                      </p:tavLst>
                                    </p:anim>
                                    <p:anim calcmode="lin" valueType="num">
                                      <p:cBhvr>
                                        <p:cTn id="46" dur="500" fill="hold"/>
                                        <p:tgtEl>
                                          <p:spTgt spid="17558"/>
                                        </p:tgtEl>
                                        <p:attrNameLst>
                                          <p:attrName>ppt_x</p:attrName>
                                        </p:attrNameLst>
                                      </p:cBhvr>
                                      <p:tavLst>
                                        <p:tav tm="0">
                                          <p:val>
                                            <p:fltVal val="0.5"/>
                                          </p:val>
                                        </p:tav>
                                        <p:tav tm="100000">
                                          <p:val>
                                            <p:strVal val="#ppt_x"/>
                                          </p:val>
                                        </p:tav>
                                      </p:tavLst>
                                    </p:anim>
                                    <p:anim calcmode="lin" valueType="num">
                                      <p:cBhvr>
                                        <p:cTn id="47" dur="500" fill="hold"/>
                                        <p:tgtEl>
                                          <p:spTgt spid="17558"/>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36" fill="hold" grpId="0" nodeType="clickEffect">
                                  <p:stCondLst>
                                    <p:cond delay="0"/>
                                  </p:stCondLst>
                                  <p:childTnLst>
                                    <p:set>
                                      <p:cBhvr>
                                        <p:cTn id="56" dur="1" fill="hold">
                                          <p:stCondLst>
                                            <p:cond delay="0"/>
                                          </p:stCondLst>
                                        </p:cTn>
                                        <p:tgtEl>
                                          <p:spTgt spid="17559"/>
                                        </p:tgtEl>
                                        <p:attrNameLst>
                                          <p:attrName>style.visibility</p:attrName>
                                        </p:attrNameLst>
                                      </p:cBhvr>
                                      <p:to>
                                        <p:strVal val="visible"/>
                                      </p:to>
                                    </p:set>
                                    <p:anim calcmode="lin" valueType="num">
                                      <p:cBhvr>
                                        <p:cTn id="57" dur="500" fill="hold"/>
                                        <p:tgtEl>
                                          <p:spTgt spid="17559"/>
                                        </p:tgtEl>
                                        <p:attrNameLst>
                                          <p:attrName>ppt_w</p:attrName>
                                        </p:attrNameLst>
                                      </p:cBhvr>
                                      <p:tavLst>
                                        <p:tav tm="0">
                                          <p:val>
                                            <p:strVal val="(6*min(max(#ppt_w*#ppt_h,.3),1)-7.4)/-.7*#ppt_w"/>
                                          </p:val>
                                        </p:tav>
                                        <p:tav tm="100000">
                                          <p:val>
                                            <p:strVal val="#ppt_w"/>
                                          </p:val>
                                        </p:tav>
                                      </p:tavLst>
                                    </p:anim>
                                    <p:anim calcmode="lin" valueType="num">
                                      <p:cBhvr>
                                        <p:cTn id="58" dur="500" fill="hold"/>
                                        <p:tgtEl>
                                          <p:spTgt spid="17559"/>
                                        </p:tgtEl>
                                        <p:attrNameLst>
                                          <p:attrName>ppt_h</p:attrName>
                                        </p:attrNameLst>
                                      </p:cBhvr>
                                      <p:tavLst>
                                        <p:tav tm="0">
                                          <p:val>
                                            <p:strVal val="(6*min(max(#ppt_w*#ppt_h,.3),1)-7.4)/-.7*#ppt_h"/>
                                          </p:val>
                                        </p:tav>
                                        <p:tav tm="100000">
                                          <p:val>
                                            <p:strVal val="#ppt_h"/>
                                          </p:val>
                                        </p:tav>
                                      </p:tavLst>
                                    </p:anim>
                                    <p:anim calcmode="lin" valueType="num">
                                      <p:cBhvr>
                                        <p:cTn id="59" dur="500" fill="hold"/>
                                        <p:tgtEl>
                                          <p:spTgt spid="17559"/>
                                        </p:tgtEl>
                                        <p:attrNameLst>
                                          <p:attrName>ppt_x</p:attrName>
                                        </p:attrNameLst>
                                      </p:cBhvr>
                                      <p:tavLst>
                                        <p:tav tm="0">
                                          <p:val>
                                            <p:fltVal val="0.5"/>
                                          </p:val>
                                        </p:tav>
                                        <p:tav tm="100000">
                                          <p:val>
                                            <p:strVal val="#ppt_x"/>
                                          </p:val>
                                        </p:tav>
                                      </p:tavLst>
                                    </p:anim>
                                    <p:anim calcmode="lin" valueType="num">
                                      <p:cBhvr>
                                        <p:cTn id="60" dur="500" fill="hold"/>
                                        <p:tgtEl>
                                          <p:spTgt spid="175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48" grpId="0" autoUpdateAnimBg="0"/>
      <p:bldP spid="17549" grpId="0" autoUpdateAnimBg="0"/>
      <p:bldP spid="17550" grpId="0" autoUpdateAnimBg="0"/>
      <p:bldP spid="17551" grpId="0" autoUpdateAnimBg="0"/>
      <p:bldP spid="17558" grpId="0" autoUpdateAnimBg="0"/>
      <p:bldP spid="1755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l="55814" b="6561"/>
          <a:stretch>
            <a:fillRect/>
          </a:stretch>
        </p:blipFill>
        <p:spPr bwMode="auto">
          <a:xfrm>
            <a:off x="0" y="0"/>
            <a:ext cx="1371600" cy="6858000"/>
          </a:xfrm>
          <a:prstGeom prst="rect">
            <a:avLst/>
          </a:prstGeom>
          <a:noFill/>
          <a:ln w="9525">
            <a:noFill/>
            <a:miter lim="800000"/>
            <a:headEnd/>
            <a:tailEnd/>
          </a:ln>
        </p:spPr>
      </p:pic>
      <p:sp>
        <p:nvSpPr>
          <p:cNvPr id="13315" name="Line 3"/>
          <p:cNvSpPr>
            <a:spLocks noChangeShapeType="1"/>
          </p:cNvSpPr>
          <p:nvPr/>
        </p:nvSpPr>
        <p:spPr bwMode="auto">
          <a:xfrm>
            <a:off x="1371600" y="838200"/>
            <a:ext cx="7467600" cy="0"/>
          </a:xfrm>
          <a:prstGeom prst="line">
            <a:avLst/>
          </a:prstGeom>
          <a:noFill/>
          <a:ln w="19050">
            <a:solidFill>
              <a:srgbClr val="000080"/>
            </a:solidFill>
            <a:round/>
            <a:headEnd/>
            <a:tailEnd/>
          </a:ln>
        </p:spPr>
        <p:txBody>
          <a:bodyPr wrap="none" anchor="ctr"/>
          <a:lstStyle/>
          <a:p>
            <a:endParaRPr lang="en-US"/>
          </a:p>
        </p:txBody>
      </p:sp>
      <p:sp>
        <p:nvSpPr>
          <p:cNvPr id="13316" name="Text Box 4"/>
          <p:cNvSpPr txBox="1">
            <a:spLocks noChangeArrowheads="1"/>
          </p:cNvSpPr>
          <p:nvPr/>
        </p:nvSpPr>
        <p:spPr bwMode="auto">
          <a:xfrm>
            <a:off x="1752600" y="228600"/>
            <a:ext cx="6629400" cy="457200"/>
          </a:xfrm>
          <a:prstGeom prst="rect">
            <a:avLst/>
          </a:prstGeom>
          <a:noFill/>
          <a:ln w="9525">
            <a:noFill/>
            <a:miter lim="800000"/>
            <a:headEnd/>
            <a:tailEnd/>
          </a:ln>
        </p:spPr>
        <p:txBody>
          <a:bodyPr>
            <a:spAutoFit/>
          </a:bodyPr>
          <a:lstStyle/>
          <a:p>
            <a:pPr>
              <a:spcBef>
                <a:spcPct val="50000"/>
              </a:spcBef>
            </a:pPr>
            <a:r>
              <a:rPr lang="en-US" b="1">
                <a:solidFill>
                  <a:srgbClr val="2E2F8E"/>
                </a:solidFill>
              </a:rPr>
              <a:t>Practice DNA Base Pairs</a:t>
            </a:r>
            <a:endParaRPr lang="en-US" b="1"/>
          </a:p>
        </p:txBody>
      </p:sp>
      <p:sp>
        <p:nvSpPr>
          <p:cNvPr id="7" name="Rectangle 6"/>
          <p:cNvSpPr/>
          <p:nvPr/>
        </p:nvSpPr>
        <p:spPr>
          <a:xfrm>
            <a:off x="2516118" y="1828800"/>
            <a:ext cx="4570482" cy="1754327"/>
          </a:xfrm>
          <a:prstGeom prst="rect">
            <a:avLst/>
          </a:prstGeom>
          <a:noFill/>
        </p:spPr>
        <p:txBody>
          <a:bodyPr wrap="none">
            <a:spAutoFit/>
          </a:bodyPr>
          <a:lstStyle/>
          <a:p>
            <a:pPr algn="ct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 </a:t>
            </a:r>
            <a:r>
              <a:rPr lang="en-US" sz="5400" b="1" dirty="0">
                <a:ln w="1905"/>
                <a:solidFill>
                  <a:srgbClr val="FF0000"/>
                </a:solidFill>
                <a:effectLst>
                  <a:innerShdw blurRad="69850" dist="43180" dir="5400000">
                    <a:srgbClr val="000000">
                      <a:alpha val="65000"/>
                    </a:srgbClr>
                  </a:innerShdw>
                </a:effectLst>
              </a:rPr>
              <a:t>A </a:t>
            </a:r>
            <a:r>
              <a:rPr lang="en-US" sz="5400" b="1" dirty="0">
                <a:ln w="1905"/>
                <a:solidFill>
                  <a:srgbClr val="008000"/>
                </a:solidFill>
                <a:effectLst>
                  <a:innerShdw blurRad="69850" dist="43180" dir="5400000">
                    <a:srgbClr val="000000">
                      <a:alpha val="65000"/>
                    </a:srgbClr>
                  </a:innerShdw>
                </a:effectLst>
              </a:rPr>
              <a:t>T T </a:t>
            </a:r>
            <a:r>
              <a:rPr lang="en-US" sz="5400" b="1" dirty="0">
                <a:ln w="1905"/>
                <a:solidFill>
                  <a:srgbClr val="FF0000"/>
                </a:solidFill>
                <a:effectLst>
                  <a:innerShdw blurRad="69850" dist="43180" dir="5400000">
                    <a:srgbClr val="000000">
                      <a:alpha val="65000"/>
                    </a:srgbClr>
                  </a:innerShdw>
                </a:effectLst>
              </a:rPr>
              <a:t>A </a:t>
            </a:r>
            <a:r>
              <a:rPr lang="en-US" sz="5400" b="1" dirty="0">
                <a:ln w="1905"/>
                <a:solidFill>
                  <a:srgbClr val="FFFF00"/>
                </a:solidFill>
                <a:effectLst>
                  <a:innerShdw blurRad="69850" dist="43180" dir="5400000">
                    <a:srgbClr val="000000">
                      <a:alpha val="65000"/>
                    </a:srgbClr>
                  </a:innerShdw>
                </a:effectLst>
              </a:rPr>
              <a:t>C </a:t>
            </a:r>
            <a:r>
              <a:rPr lang="en-US" sz="5400" b="1" dirty="0">
                <a:ln w="1905"/>
                <a:solidFill>
                  <a:srgbClr val="FF0000"/>
                </a:solidFill>
                <a:effectLst>
                  <a:innerShdw blurRad="69850" dist="43180" dir="5400000">
                    <a:srgbClr val="000000">
                      <a:alpha val="65000"/>
                    </a:srgbClr>
                  </a:innerShdw>
                </a:effectLst>
              </a:rPr>
              <a:t>A</a:t>
            </a:r>
          </a:p>
          <a:p>
            <a:pPr algn="ctr">
              <a:defRPr/>
            </a:pP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ectangle 7"/>
          <p:cNvSpPr/>
          <p:nvPr/>
        </p:nvSpPr>
        <p:spPr>
          <a:xfrm>
            <a:off x="2514600" y="2893873"/>
            <a:ext cx="4544220" cy="1754327"/>
          </a:xfrm>
          <a:prstGeom prst="rect">
            <a:avLst/>
          </a:prstGeom>
          <a:noFill/>
        </p:spPr>
        <p:txBody>
          <a:bodyPr wrap="none">
            <a:spAutoFit/>
          </a:bodyPr>
          <a:lstStyle/>
          <a:p>
            <a:pPr algn="ctr">
              <a:defRPr/>
            </a:pPr>
            <a:r>
              <a:rPr lang="en-US" sz="5400" b="1" dirty="0">
                <a:ln w="1905"/>
                <a:solidFill>
                  <a:srgbClr val="FFFF00"/>
                </a:solidFill>
                <a:effectLst>
                  <a:innerShdw blurRad="69850" dist="43180" dir="5400000">
                    <a:srgbClr val="000000">
                      <a:alpha val="65000"/>
                    </a:srgbClr>
                  </a:innerShdw>
                </a:effectLst>
              </a:rPr>
              <a:t>C </a:t>
            </a:r>
            <a:r>
              <a:rPr lang="en-US" sz="5400" b="1" dirty="0">
                <a:ln w="1905"/>
                <a:solidFill>
                  <a:srgbClr val="008000"/>
                </a:solidFill>
                <a:effectLst>
                  <a:innerShdw blurRad="69850" dist="43180" dir="5400000">
                    <a:srgbClr val="000000">
                      <a:alpha val="65000"/>
                    </a:srgbClr>
                  </a:innerShdw>
                </a:effectLst>
              </a:rPr>
              <a:t>T </a:t>
            </a:r>
            <a:r>
              <a:rPr lang="en-US" sz="5400" b="1" dirty="0">
                <a:ln w="1905"/>
                <a:solidFill>
                  <a:srgbClr val="FF0000"/>
                </a:solidFill>
                <a:effectLst>
                  <a:innerShdw blurRad="69850" dist="43180" dir="5400000">
                    <a:srgbClr val="000000">
                      <a:alpha val="65000"/>
                    </a:srgbClr>
                  </a:innerShdw>
                </a:effectLst>
              </a:rPr>
              <a:t>A A </a:t>
            </a:r>
            <a:r>
              <a:rPr lang="en-US" sz="5400" b="1" dirty="0">
                <a:ln w="1905"/>
                <a:solidFill>
                  <a:srgbClr val="008000"/>
                </a:solidFill>
                <a:effectLst>
                  <a:innerShdw blurRad="69850" dist="43180" dir="5400000">
                    <a:srgbClr val="000000">
                      <a:alpha val="65000"/>
                    </a:srgbClr>
                  </a:innerShdw>
                </a:effectLst>
              </a:rPr>
              <a:t>T </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 </a:t>
            </a:r>
            <a:r>
              <a:rPr lang="en-US" sz="5400" b="1" dirty="0">
                <a:ln w="1905"/>
                <a:solidFill>
                  <a:srgbClr val="008000"/>
                </a:solidFill>
                <a:effectLst>
                  <a:innerShdw blurRad="69850" dist="43180" dir="5400000">
                    <a:srgbClr val="000000">
                      <a:alpha val="65000"/>
                    </a:srgbClr>
                  </a:innerShdw>
                </a:effectLst>
              </a:rPr>
              <a:t>T</a:t>
            </a:r>
          </a:p>
          <a:p>
            <a:pPr algn="ctr">
              <a:defRPr/>
            </a:pP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3"/>
          <p:cNvSpPr txBox="1">
            <a:spLocks noChangeArrowheads="1"/>
          </p:cNvSpPr>
          <p:nvPr/>
        </p:nvSpPr>
        <p:spPr bwMode="auto">
          <a:xfrm>
            <a:off x="2058988" y="149225"/>
            <a:ext cx="5086350" cy="1068388"/>
          </a:xfrm>
          <a:prstGeom prst="rect">
            <a:avLst/>
          </a:prstGeom>
          <a:solidFill>
            <a:schemeClr val="accent2"/>
          </a:solidFill>
          <a:ln w="9525">
            <a:noFill/>
            <a:miter lim="800000"/>
            <a:headEnd/>
            <a:tailEnd/>
          </a:ln>
        </p:spPr>
        <p:txBody>
          <a:bodyPr wrap="none">
            <a:spAutoFit/>
          </a:bodyPr>
          <a:lstStyle/>
          <a:p>
            <a:pPr algn="ctr" rtl="0" eaLnBrk="0" hangingPunct="0"/>
            <a:r>
              <a:rPr lang="en-US" sz="3600" b="1" dirty="0">
                <a:solidFill>
                  <a:srgbClr val="FFFF00"/>
                </a:solidFill>
                <a:latin typeface="Arial" charset="0"/>
              </a:rPr>
              <a:t>Nucleic Acid Structure</a:t>
            </a:r>
          </a:p>
          <a:p>
            <a:pPr algn="ctr" rtl="0" eaLnBrk="0" hangingPunct="0"/>
            <a:r>
              <a:rPr lang="en-US" sz="2800" b="1" dirty="0">
                <a:solidFill>
                  <a:srgbClr val="FFFF00"/>
                </a:solidFill>
                <a:latin typeface="Arial" charset="0"/>
              </a:rPr>
              <a:t>The double helix</a:t>
            </a:r>
            <a:endParaRPr lang="en-US" sz="2000" dirty="0">
              <a:solidFill>
                <a:srgbClr val="FFFF00"/>
              </a:solidFill>
              <a:latin typeface="Arial" charset="0"/>
            </a:endParaRPr>
          </a:p>
        </p:txBody>
      </p:sp>
      <p:pic>
        <p:nvPicPr>
          <p:cNvPr id="23566" name="Picture 14"/>
          <p:cNvPicPr>
            <a:picLocks noChangeAspect="1" noChangeArrowheads="1"/>
          </p:cNvPicPr>
          <p:nvPr/>
        </p:nvPicPr>
        <p:blipFill>
          <a:blip r:embed="rId2" cstate="print"/>
          <a:srcRect/>
          <a:stretch>
            <a:fillRect/>
          </a:stretch>
        </p:blipFill>
        <p:spPr bwMode="auto">
          <a:xfrm>
            <a:off x="6692900" y="1816100"/>
            <a:ext cx="1930400" cy="3886200"/>
          </a:xfrm>
          <a:prstGeom prst="rect">
            <a:avLst/>
          </a:prstGeom>
          <a:noFill/>
          <a:ln w="9525">
            <a:noFill/>
            <a:miter lim="800000"/>
            <a:headEnd/>
            <a:tailEnd/>
          </a:ln>
        </p:spPr>
      </p:pic>
      <p:pic>
        <p:nvPicPr>
          <p:cNvPr id="23567" name="Picture 15"/>
          <p:cNvPicPr>
            <a:picLocks noChangeAspect="1" noChangeArrowheads="1"/>
          </p:cNvPicPr>
          <p:nvPr/>
        </p:nvPicPr>
        <p:blipFill>
          <a:blip r:embed="rId3" cstate="print"/>
          <a:srcRect/>
          <a:stretch>
            <a:fillRect/>
          </a:stretch>
        </p:blipFill>
        <p:spPr bwMode="auto">
          <a:xfrm>
            <a:off x="641350" y="1504950"/>
            <a:ext cx="1428750" cy="4508500"/>
          </a:xfrm>
          <a:prstGeom prst="rect">
            <a:avLst/>
          </a:prstGeom>
          <a:noFill/>
          <a:ln w="9525">
            <a:noFill/>
            <a:miter lim="800000"/>
            <a:headEnd/>
            <a:tailEnd/>
          </a:ln>
        </p:spPr>
      </p:pic>
      <p:pic>
        <p:nvPicPr>
          <p:cNvPr id="23568" name="Picture 16"/>
          <p:cNvPicPr>
            <a:picLocks noChangeAspect="1" noChangeArrowheads="1"/>
          </p:cNvPicPr>
          <p:nvPr/>
        </p:nvPicPr>
        <p:blipFill>
          <a:blip r:embed="rId4" cstate="print"/>
          <a:srcRect/>
          <a:stretch>
            <a:fillRect/>
          </a:stretch>
        </p:blipFill>
        <p:spPr bwMode="auto">
          <a:xfrm>
            <a:off x="2290763" y="1797050"/>
            <a:ext cx="2351087" cy="3924300"/>
          </a:xfrm>
          <a:prstGeom prst="rect">
            <a:avLst/>
          </a:prstGeom>
          <a:noFill/>
          <a:ln w="9525">
            <a:noFill/>
            <a:miter lim="800000"/>
            <a:headEnd/>
            <a:tailEnd/>
          </a:ln>
        </p:spPr>
      </p:pic>
      <p:grpSp>
        <p:nvGrpSpPr>
          <p:cNvPr id="2" name="Group 24"/>
          <p:cNvGrpSpPr>
            <a:grpSpLocks/>
          </p:cNvGrpSpPr>
          <p:nvPr/>
        </p:nvGrpSpPr>
        <p:grpSpPr bwMode="auto">
          <a:xfrm>
            <a:off x="3975100" y="4430713"/>
            <a:ext cx="3124200" cy="725487"/>
            <a:chOff x="2504" y="2791"/>
            <a:chExt cx="1968" cy="457"/>
          </a:xfrm>
        </p:grpSpPr>
        <p:sp>
          <p:nvSpPr>
            <p:cNvPr id="32779" name="Text Box 17"/>
            <p:cNvSpPr txBox="1">
              <a:spLocks noChangeArrowheads="1"/>
            </p:cNvSpPr>
            <p:nvPr/>
          </p:nvSpPr>
          <p:spPr bwMode="auto">
            <a:xfrm>
              <a:off x="3190" y="2791"/>
              <a:ext cx="676" cy="442"/>
            </a:xfrm>
            <a:prstGeom prst="rect">
              <a:avLst/>
            </a:prstGeom>
            <a:solidFill>
              <a:schemeClr val="bg1">
                <a:lumMod val="75000"/>
              </a:schemeClr>
            </a:solidFill>
            <a:ln w="9525">
              <a:noFill/>
              <a:miter lim="800000"/>
              <a:headEnd/>
              <a:tailEnd/>
            </a:ln>
          </p:spPr>
          <p:txBody>
            <a:bodyPr wrap="none">
              <a:spAutoFit/>
            </a:bodyPr>
            <a:lstStyle/>
            <a:p>
              <a:pPr algn="ctr" rtl="0" eaLnBrk="0" hangingPunct="0"/>
              <a:r>
                <a:rPr lang="en-US" sz="2000" b="1" dirty="0">
                  <a:solidFill>
                    <a:srgbClr val="FFFF00"/>
                  </a:solidFill>
                  <a:latin typeface="Arial" charset="0"/>
                </a:rPr>
                <a:t>Major</a:t>
              </a:r>
            </a:p>
            <a:p>
              <a:pPr algn="ctr" rtl="0" eaLnBrk="0" hangingPunct="0"/>
              <a:r>
                <a:rPr lang="en-US" sz="2000" b="1" dirty="0">
                  <a:solidFill>
                    <a:srgbClr val="FFFF00"/>
                  </a:solidFill>
                  <a:latin typeface="Arial" charset="0"/>
                </a:rPr>
                <a:t>Groove</a:t>
              </a:r>
            </a:p>
          </p:txBody>
        </p:sp>
        <p:sp>
          <p:nvSpPr>
            <p:cNvPr id="32780" name="Line 20"/>
            <p:cNvSpPr>
              <a:spLocks noChangeShapeType="1"/>
            </p:cNvSpPr>
            <p:nvPr/>
          </p:nvSpPr>
          <p:spPr bwMode="auto">
            <a:xfrm flipH="1">
              <a:off x="2504" y="3024"/>
              <a:ext cx="624" cy="32"/>
            </a:xfrm>
            <a:prstGeom prst="line">
              <a:avLst/>
            </a:prstGeom>
            <a:noFill/>
            <a:ln w="28575">
              <a:solidFill>
                <a:schemeClr val="tx1"/>
              </a:solidFill>
              <a:round/>
              <a:headEnd/>
              <a:tailEnd type="oval" w="med" len="med"/>
            </a:ln>
          </p:spPr>
          <p:txBody>
            <a:bodyPr wrap="none" anchor="ctr"/>
            <a:lstStyle/>
            <a:p>
              <a:endParaRPr lang="en-US"/>
            </a:p>
          </p:txBody>
        </p:sp>
        <p:sp>
          <p:nvSpPr>
            <p:cNvPr id="32781" name="Line 21"/>
            <p:cNvSpPr>
              <a:spLocks noChangeShapeType="1"/>
            </p:cNvSpPr>
            <p:nvPr/>
          </p:nvSpPr>
          <p:spPr bwMode="auto">
            <a:xfrm>
              <a:off x="3848" y="3032"/>
              <a:ext cx="624" cy="216"/>
            </a:xfrm>
            <a:prstGeom prst="line">
              <a:avLst/>
            </a:prstGeom>
            <a:noFill/>
            <a:ln w="28575">
              <a:solidFill>
                <a:srgbClr val="FA26D7"/>
              </a:solidFill>
              <a:round/>
              <a:headEnd/>
              <a:tailEnd type="oval" w="med" len="med"/>
            </a:ln>
          </p:spPr>
          <p:txBody>
            <a:bodyPr wrap="none" anchor="ctr"/>
            <a:lstStyle/>
            <a:p>
              <a:endParaRPr lang="en-US"/>
            </a:p>
          </p:txBody>
        </p:sp>
      </p:grpSp>
      <p:grpSp>
        <p:nvGrpSpPr>
          <p:cNvPr id="3" name="Group 23"/>
          <p:cNvGrpSpPr>
            <a:grpSpLocks/>
          </p:cNvGrpSpPr>
          <p:nvPr/>
        </p:nvGrpSpPr>
        <p:grpSpPr bwMode="auto">
          <a:xfrm>
            <a:off x="4470400" y="2690813"/>
            <a:ext cx="2463800" cy="1335087"/>
            <a:chOff x="2816" y="1695"/>
            <a:chExt cx="1552" cy="841"/>
          </a:xfrm>
        </p:grpSpPr>
        <p:sp>
          <p:nvSpPr>
            <p:cNvPr id="32776" name="Text Box 18"/>
            <p:cNvSpPr txBox="1">
              <a:spLocks noChangeArrowheads="1"/>
            </p:cNvSpPr>
            <p:nvPr/>
          </p:nvSpPr>
          <p:spPr bwMode="auto">
            <a:xfrm>
              <a:off x="3190" y="1695"/>
              <a:ext cx="676" cy="442"/>
            </a:xfrm>
            <a:prstGeom prst="rect">
              <a:avLst/>
            </a:prstGeom>
            <a:solidFill>
              <a:schemeClr val="bg1">
                <a:lumMod val="75000"/>
              </a:schemeClr>
            </a:solidFill>
            <a:ln w="9525">
              <a:noFill/>
              <a:miter lim="800000"/>
              <a:headEnd/>
              <a:tailEnd/>
            </a:ln>
          </p:spPr>
          <p:txBody>
            <a:bodyPr wrap="none">
              <a:spAutoFit/>
            </a:bodyPr>
            <a:lstStyle/>
            <a:p>
              <a:pPr algn="ctr" rtl="0" eaLnBrk="0" hangingPunct="0"/>
              <a:r>
                <a:rPr lang="en-US" sz="2000" b="1" dirty="0">
                  <a:solidFill>
                    <a:srgbClr val="FFFF00"/>
                  </a:solidFill>
                  <a:latin typeface="Arial" charset="0"/>
                </a:rPr>
                <a:t>Minor</a:t>
              </a:r>
            </a:p>
            <a:p>
              <a:pPr algn="ctr" rtl="0" eaLnBrk="0" hangingPunct="0"/>
              <a:r>
                <a:rPr lang="en-US" sz="2000" b="1" dirty="0">
                  <a:solidFill>
                    <a:srgbClr val="FFFF00"/>
                  </a:solidFill>
                  <a:latin typeface="Arial" charset="0"/>
                </a:rPr>
                <a:t>Groove</a:t>
              </a:r>
            </a:p>
          </p:txBody>
        </p:sp>
        <p:sp>
          <p:nvSpPr>
            <p:cNvPr id="32777" name="Line 19"/>
            <p:cNvSpPr>
              <a:spLocks noChangeShapeType="1"/>
            </p:cNvSpPr>
            <p:nvPr/>
          </p:nvSpPr>
          <p:spPr bwMode="auto">
            <a:xfrm flipH="1" flipV="1">
              <a:off x="2816" y="1896"/>
              <a:ext cx="392" cy="8"/>
            </a:xfrm>
            <a:prstGeom prst="line">
              <a:avLst/>
            </a:prstGeom>
            <a:noFill/>
            <a:ln w="28575">
              <a:solidFill>
                <a:schemeClr val="tx1"/>
              </a:solidFill>
              <a:round/>
              <a:headEnd/>
              <a:tailEnd type="oval" w="med" len="med"/>
            </a:ln>
          </p:spPr>
          <p:txBody>
            <a:bodyPr wrap="none" anchor="ctr"/>
            <a:lstStyle/>
            <a:p>
              <a:endParaRPr lang="en-US"/>
            </a:p>
          </p:txBody>
        </p:sp>
        <p:sp>
          <p:nvSpPr>
            <p:cNvPr id="32778" name="Line 22"/>
            <p:cNvSpPr>
              <a:spLocks noChangeShapeType="1"/>
            </p:cNvSpPr>
            <p:nvPr/>
          </p:nvSpPr>
          <p:spPr bwMode="auto">
            <a:xfrm>
              <a:off x="3816" y="1912"/>
              <a:ext cx="552" cy="624"/>
            </a:xfrm>
            <a:prstGeom prst="line">
              <a:avLst/>
            </a:prstGeom>
            <a:noFill/>
            <a:ln w="28575">
              <a:solidFill>
                <a:srgbClr val="FA26D7"/>
              </a:solidFill>
              <a:round/>
              <a:headEnd/>
              <a:tailEnd type="oval" w="med" len="me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3567"/>
                                        </p:tgtEl>
                                        <p:attrNameLst>
                                          <p:attrName>style.visibility</p:attrName>
                                        </p:attrNameLst>
                                      </p:cBhvr>
                                      <p:to>
                                        <p:strVal val="visible"/>
                                      </p:to>
                                    </p:set>
                                    <p:anim calcmode="lin" valueType="num">
                                      <p:cBhvr>
                                        <p:cTn id="7" dur="500" fill="hold"/>
                                        <p:tgtEl>
                                          <p:spTgt spid="23567"/>
                                        </p:tgtEl>
                                        <p:attrNameLst>
                                          <p:attrName>ppt_x</p:attrName>
                                        </p:attrNameLst>
                                      </p:cBhvr>
                                      <p:tavLst>
                                        <p:tav tm="0">
                                          <p:val>
                                            <p:strVal val="#ppt_x-#ppt_w/2"/>
                                          </p:val>
                                        </p:tav>
                                        <p:tav tm="100000">
                                          <p:val>
                                            <p:strVal val="#ppt_x"/>
                                          </p:val>
                                        </p:tav>
                                      </p:tavLst>
                                    </p:anim>
                                    <p:anim calcmode="lin" valueType="num">
                                      <p:cBhvr>
                                        <p:cTn id="8" dur="500" fill="hold"/>
                                        <p:tgtEl>
                                          <p:spTgt spid="23567"/>
                                        </p:tgtEl>
                                        <p:attrNameLst>
                                          <p:attrName>ppt_y</p:attrName>
                                        </p:attrNameLst>
                                      </p:cBhvr>
                                      <p:tavLst>
                                        <p:tav tm="0">
                                          <p:val>
                                            <p:strVal val="#ppt_y"/>
                                          </p:val>
                                        </p:tav>
                                        <p:tav tm="100000">
                                          <p:val>
                                            <p:strVal val="#ppt_y"/>
                                          </p:val>
                                        </p:tav>
                                      </p:tavLst>
                                    </p:anim>
                                    <p:anim calcmode="lin" valueType="num">
                                      <p:cBhvr>
                                        <p:cTn id="9" dur="500" fill="hold"/>
                                        <p:tgtEl>
                                          <p:spTgt spid="23567"/>
                                        </p:tgtEl>
                                        <p:attrNameLst>
                                          <p:attrName>ppt_w</p:attrName>
                                        </p:attrNameLst>
                                      </p:cBhvr>
                                      <p:tavLst>
                                        <p:tav tm="0">
                                          <p:val>
                                            <p:fltVal val="0"/>
                                          </p:val>
                                        </p:tav>
                                        <p:tav tm="100000">
                                          <p:val>
                                            <p:strVal val="#ppt_w"/>
                                          </p:val>
                                        </p:tav>
                                      </p:tavLst>
                                    </p:anim>
                                    <p:anim calcmode="lin" valueType="num">
                                      <p:cBhvr>
                                        <p:cTn id="10" dur="500" fill="hold"/>
                                        <p:tgtEl>
                                          <p:spTgt spid="2356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nodeType="clickEffect">
                                  <p:stCondLst>
                                    <p:cond delay="0"/>
                                  </p:stCondLst>
                                  <p:childTnLst>
                                    <p:set>
                                      <p:cBhvr>
                                        <p:cTn id="14" dur="1" fill="hold">
                                          <p:stCondLst>
                                            <p:cond delay="0"/>
                                          </p:stCondLst>
                                        </p:cTn>
                                        <p:tgtEl>
                                          <p:spTgt spid="23568"/>
                                        </p:tgtEl>
                                        <p:attrNameLst>
                                          <p:attrName>style.visibility</p:attrName>
                                        </p:attrNameLst>
                                      </p:cBhvr>
                                      <p:to>
                                        <p:strVal val="visible"/>
                                      </p:to>
                                    </p:set>
                                    <p:anim calcmode="lin" valueType="num">
                                      <p:cBhvr>
                                        <p:cTn id="15" dur="500" fill="hold"/>
                                        <p:tgtEl>
                                          <p:spTgt spid="23568"/>
                                        </p:tgtEl>
                                        <p:attrNameLst>
                                          <p:attrName>ppt_x</p:attrName>
                                        </p:attrNameLst>
                                      </p:cBhvr>
                                      <p:tavLst>
                                        <p:tav tm="0">
                                          <p:val>
                                            <p:strVal val="#ppt_x"/>
                                          </p:val>
                                        </p:tav>
                                        <p:tav tm="100000">
                                          <p:val>
                                            <p:strVal val="#ppt_x"/>
                                          </p:val>
                                        </p:tav>
                                      </p:tavLst>
                                    </p:anim>
                                    <p:anim calcmode="lin" valueType="num">
                                      <p:cBhvr>
                                        <p:cTn id="16" dur="500" fill="hold"/>
                                        <p:tgtEl>
                                          <p:spTgt spid="23568"/>
                                        </p:tgtEl>
                                        <p:attrNameLst>
                                          <p:attrName>ppt_y</p:attrName>
                                        </p:attrNameLst>
                                      </p:cBhvr>
                                      <p:tavLst>
                                        <p:tav tm="0">
                                          <p:val>
                                            <p:strVal val="#ppt_y-#ppt_h/2"/>
                                          </p:val>
                                        </p:tav>
                                        <p:tav tm="100000">
                                          <p:val>
                                            <p:strVal val="#ppt_y"/>
                                          </p:val>
                                        </p:tav>
                                      </p:tavLst>
                                    </p:anim>
                                    <p:anim calcmode="lin" valueType="num">
                                      <p:cBhvr>
                                        <p:cTn id="17" dur="500" fill="hold"/>
                                        <p:tgtEl>
                                          <p:spTgt spid="23568"/>
                                        </p:tgtEl>
                                        <p:attrNameLst>
                                          <p:attrName>ppt_w</p:attrName>
                                        </p:attrNameLst>
                                      </p:cBhvr>
                                      <p:tavLst>
                                        <p:tav tm="0">
                                          <p:val>
                                            <p:strVal val="#ppt_w"/>
                                          </p:val>
                                        </p:tav>
                                        <p:tav tm="100000">
                                          <p:val>
                                            <p:strVal val="#ppt_w"/>
                                          </p:val>
                                        </p:tav>
                                      </p:tavLst>
                                    </p:anim>
                                    <p:anim calcmode="lin" valueType="num">
                                      <p:cBhvr>
                                        <p:cTn id="18" dur="500" fill="hold"/>
                                        <p:tgtEl>
                                          <p:spTgt spid="2356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2" fill="hold" nodeType="clickEffect">
                                  <p:stCondLst>
                                    <p:cond delay="0"/>
                                  </p:stCondLst>
                                  <p:childTnLst>
                                    <p:set>
                                      <p:cBhvr>
                                        <p:cTn id="22" dur="1" fill="hold">
                                          <p:stCondLst>
                                            <p:cond delay="0"/>
                                          </p:stCondLst>
                                        </p:cTn>
                                        <p:tgtEl>
                                          <p:spTgt spid="23566"/>
                                        </p:tgtEl>
                                        <p:attrNameLst>
                                          <p:attrName>style.visibility</p:attrName>
                                        </p:attrNameLst>
                                      </p:cBhvr>
                                      <p:to>
                                        <p:strVal val="visible"/>
                                      </p:to>
                                    </p:set>
                                    <p:anim calcmode="lin" valueType="num">
                                      <p:cBhvr>
                                        <p:cTn id="23" dur="500" fill="hold"/>
                                        <p:tgtEl>
                                          <p:spTgt spid="23566"/>
                                        </p:tgtEl>
                                        <p:attrNameLst>
                                          <p:attrName>ppt_x</p:attrName>
                                        </p:attrNameLst>
                                      </p:cBhvr>
                                      <p:tavLst>
                                        <p:tav tm="0">
                                          <p:val>
                                            <p:strVal val="#ppt_x+#ppt_w/2"/>
                                          </p:val>
                                        </p:tav>
                                        <p:tav tm="100000">
                                          <p:val>
                                            <p:strVal val="#ppt_x"/>
                                          </p:val>
                                        </p:tav>
                                      </p:tavLst>
                                    </p:anim>
                                    <p:anim calcmode="lin" valueType="num">
                                      <p:cBhvr>
                                        <p:cTn id="24" dur="500" fill="hold"/>
                                        <p:tgtEl>
                                          <p:spTgt spid="23566"/>
                                        </p:tgtEl>
                                        <p:attrNameLst>
                                          <p:attrName>ppt_y</p:attrName>
                                        </p:attrNameLst>
                                      </p:cBhvr>
                                      <p:tavLst>
                                        <p:tav tm="0">
                                          <p:val>
                                            <p:strVal val="#ppt_y"/>
                                          </p:val>
                                        </p:tav>
                                        <p:tav tm="100000">
                                          <p:val>
                                            <p:strVal val="#ppt_y"/>
                                          </p:val>
                                        </p:tav>
                                      </p:tavLst>
                                    </p:anim>
                                    <p:anim calcmode="lin" valueType="num">
                                      <p:cBhvr>
                                        <p:cTn id="25" dur="500" fill="hold"/>
                                        <p:tgtEl>
                                          <p:spTgt spid="23566"/>
                                        </p:tgtEl>
                                        <p:attrNameLst>
                                          <p:attrName>ppt_w</p:attrName>
                                        </p:attrNameLst>
                                      </p:cBhvr>
                                      <p:tavLst>
                                        <p:tav tm="0">
                                          <p:val>
                                            <p:fltVal val="0"/>
                                          </p:val>
                                        </p:tav>
                                        <p:tav tm="100000">
                                          <p:val>
                                            <p:strVal val="#ppt_w"/>
                                          </p:val>
                                        </p:tav>
                                      </p:tavLst>
                                    </p:anim>
                                    <p:anim calcmode="lin" valueType="num">
                                      <p:cBhvr>
                                        <p:cTn id="26" dur="500" fill="hold"/>
                                        <p:tgtEl>
                                          <p:spTgt spid="2356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11206" y="685800"/>
            <a:ext cx="9032794" cy="1077218"/>
          </a:xfrm>
          <a:prstGeom prst="rect">
            <a:avLst/>
          </a:prstGeom>
          <a:solidFill>
            <a:schemeClr val="accent3"/>
          </a:solidFill>
          <a:ln w="9525">
            <a:noFill/>
            <a:miter lim="800000"/>
            <a:headEnd/>
            <a:tailEnd/>
          </a:ln>
        </p:spPr>
        <p:txBody>
          <a:bodyPr wrap="none">
            <a:spAutoFit/>
          </a:bodyPr>
          <a:lstStyle/>
          <a:p>
            <a:r>
              <a:rPr lang="en-GB" sz="3200" b="1" dirty="0"/>
              <a:t>Before a cell divides, the DNA strands unwind </a:t>
            </a:r>
          </a:p>
          <a:p>
            <a:r>
              <a:rPr lang="en-GB" sz="3200" b="1" dirty="0"/>
              <a:t>and separate</a:t>
            </a:r>
            <a:endParaRPr lang="en-US" sz="3200" b="1" dirty="0"/>
          </a:p>
        </p:txBody>
      </p:sp>
      <p:sp>
        <p:nvSpPr>
          <p:cNvPr id="19462" name="Text Box 6"/>
          <p:cNvSpPr txBox="1">
            <a:spLocks noChangeArrowheads="1"/>
          </p:cNvSpPr>
          <p:nvPr/>
        </p:nvSpPr>
        <p:spPr bwMode="auto">
          <a:xfrm>
            <a:off x="228600" y="1905000"/>
            <a:ext cx="8516627" cy="1077218"/>
          </a:xfrm>
          <a:prstGeom prst="rect">
            <a:avLst/>
          </a:prstGeom>
          <a:solidFill>
            <a:schemeClr val="accent3"/>
          </a:solidFill>
          <a:ln w="9525">
            <a:noFill/>
            <a:miter lim="800000"/>
            <a:headEnd/>
            <a:tailEnd/>
          </a:ln>
        </p:spPr>
        <p:txBody>
          <a:bodyPr wrap="none">
            <a:spAutoFit/>
          </a:bodyPr>
          <a:lstStyle/>
          <a:p>
            <a:r>
              <a:rPr lang="en-GB" sz="3200" b="1" dirty="0"/>
              <a:t>Each strand makes a new partner by adding</a:t>
            </a:r>
          </a:p>
          <a:p>
            <a:r>
              <a:rPr lang="en-GB" sz="3200" b="1" dirty="0"/>
              <a:t>the appropriate nucleotides</a:t>
            </a:r>
            <a:endParaRPr lang="en-US" sz="3200" b="1" dirty="0"/>
          </a:p>
        </p:txBody>
      </p:sp>
      <p:sp>
        <p:nvSpPr>
          <p:cNvPr id="19463" name="Text Box 7"/>
          <p:cNvSpPr txBox="1">
            <a:spLocks noChangeArrowheads="1"/>
          </p:cNvSpPr>
          <p:nvPr/>
        </p:nvSpPr>
        <p:spPr bwMode="auto">
          <a:xfrm>
            <a:off x="304800" y="2971800"/>
            <a:ext cx="7483475" cy="1569660"/>
          </a:xfrm>
          <a:prstGeom prst="rect">
            <a:avLst/>
          </a:prstGeom>
          <a:solidFill>
            <a:schemeClr val="accent3"/>
          </a:solidFill>
          <a:ln w="9525">
            <a:noFill/>
            <a:miter lim="800000"/>
            <a:headEnd/>
            <a:tailEnd/>
          </a:ln>
        </p:spPr>
        <p:txBody>
          <a:bodyPr>
            <a:spAutoFit/>
          </a:bodyPr>
          <a:lstStyle/>
          <a:p>
            <a:r>
              <a:rPr lang="en-GB" sz="3200" b="1" dirty="0"/>
              <a:t>The result is that there are now two double-stranded DNA molecules in the nucleus</a:t>
            </a:r>
            <a:endParaRPr lang="en-US" sz="3200" b="1" dirty="0"/>
          </a:p>
        </p:txBody>
      </p:sp>
      <p:sp>
        <p:nvSpPr>
          <p:cNvPr id="19464" name="Text Box 8"/>
          <p:cNvSpPr txBox="1">
            <a:spLocks noChangeArrowheads="1"/>
          </p:cNvSpPr>
          <p:nvPr/>
        </p:nvSpPr>
        <p:spPr bwMode="auto">
          <a:xfrm>
            <a:off x="381000" y="4495800"/>
            <a:ext cx="8382166" cy="1077218"/>
          </a:xfrm>
          <a:prstGeom prst="rect">
            <a:avLst/>
          </a:prstGeom>
          <a:solidFill>
            <a:schemeClr val="accent3"/>
          </a:solidFill>
          <a:ln w="9525">
            <a:noFill/>
            <a:miter lim="800000"/>
            <a:headEnd/>
            <a:tailEnd/>
          </a:ln>
        </p:spPr>
        <p:txBody>
          <a:bodyPr wrap="none">
            <a:spAutoFit/>
          </a:bodyPr>
          <a:lstStyle/>
          <a:p>
            <a:r>
              <a:rPr lang="en-GB" sz="3200" b="1" dirty="0"/>
              <a:t>So that when the cell divides, each nucleus </a:t>
            </a:r>
          </a:p>
          <a:p>
            <a:r>
              <a:rPr lang="en-GB" sz="3200" b="1" dirty="0"/>
              <a:t>contains identical DNA</a:t>
            </a:r>
            <a:endParaRPr lang="en-US" sz="3200" b="1" dirty="0"/>
          </a:p>
        </p:txBody>
      </p:sp>
      <p:sp>
        <p:nvSpPr>
          <p:cNvPr id="19465" name="Text Box 9"/>
          <p:cNvSpPr txBox="1">
            <a:spLocks noChangeArrowheads="1"/>
          </p:cNvSpPr>
          <p:nvPr/>
        </p:nvSpPr>
        <p:spPr bwMode="auto">
          <a:xfrm>
            <a:off x="304800" y="5715000"/>
            <a:ext cx="6336222" cy="584775"/>
          </a:xfrm>
          <a:prstGeom prst="rect">
            <a:avLst/>
          </a:prstGeom>
          <a:solidFill>
            <a:schemeClr val="accent3"/>
          </a:solidFill>
          <a:ln w="9525">
            <a:noFill/>
            <a:miter lim="800000"/>
            <a:headEnd/>
            <a:tailEnd/>
          </a:ln>
        </p:spPr>
        <p:txBody>
          <a:bodyPr wrap="none">
            <a:spAutoFit/>
          </a:bodyPr>
          <a:lstStyle/>
          <a:p>
            <a:r>
              <a:rPr lang="en-GB" sz="3200" b="1" dirty="0"/>
              <a:t>This process is called </a:t>
            </a:r>
            <a:r>
              <a:rPr lang="en-GB" sz="3200" b="1" dirty="0">
                <a:solidFill>
                  <a:schemeClr val="accent2"/>
                </a:solidFill>
              </a:rPr>
              <a:t>replication</a:t>
            </a:r>
            <a:endParaRPr lang="en-US" sz="3200" b="1" dirty="0">
              <a:solidFill>
                <a:schemeClr val="accent2"/>
              </a:solidFill>
            </a:endParaRPr>
          </a:p>
        </p:txBody>
      </p:sp>
      <p:sp>
        <p:nvSpPr>
          <p:cNvPr id="17415" name="Rectangle 10"/>
          <p:cNvSpPr>
            <a:spLocks noGrp="1" noChangeArrowheads="1"/>
          </p:cNvSpPr>
          <p:nvPr>
            <p:ph type="title" idx="4294967295"/>
          </p:nvPr>
        </p:nvSpPr>
        <p:spPr>
          <a:xfrm>
            <a:off x="0" y="0"/>
            <a:ext cx="1752600" cy="381000"/>
          </a:xfrm>
        </p:spPr>
        <p:txBody>
          <a:bodyPr>
            <a:normAutofit fontScale="90000"/>
          </a:bodyPr>
          <a:lstStyle/>
          <a:p>
            <a:pPr eaLnBrk="1" hangingPunct="1"/>
            <a:r>
              <a:rPr lang="en-US" b="1" smtClean="0">
                <a:latin typeface="Arial" charset="0"/>
              </a:rPr>
              <a:t>replication</a:t>
            </a:r>
          </a:p>
        </p:txBody>
      </p:sp>
      <p:sp>
        <p:nvSpPr>
          <p:cNvPr id="17416" name="Text Box 11"/>
          <p:cNvSpPr txBox="1">
            <a:spLocks noChangeArrowheads="1"/>
          </p:cNvSpPr>
          <p:nvPr/>
        </p:nvSpPr>
        <p:spPr bwMode="auto">
          <a:xfrm>
            <a:off x="8670925" y="-34925"/>
            <a:ext cx="636713" cy="584775"/>
          </a:xfrm>
          <a:prstGeom prst="rect">
            <a:avLst/>
          </a:prstGeom>
          <a:noFill/>
          <a:ln w="9525">
            <a:noFill/>
            <a:miter lim="800000"/>
            <a:headEnd/>
            <a:tailEnd/>
          </a:ln>
        </p:spPr>
        <p:txBody>
          <a:bodyPr wrap="none">
            <a:spAutoFit/>
          </a:bodyPr>
          <a:lstStyle/>
          <a:p>
            <a:r>
              <a:rPr lang="en-GB" sz="3200" b="1"/>
              <a:t>16</a:t>
            </a:r>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up)">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462"/>
                                        </p:tgtEl>
                                        <p:attrNameLst>
                                          <p:attrName>style.visibility</p:attrName>
                                        </p:attrNameLst>
                                      </p:cBhvr>
                                      <p:to>
                                        <p:strVal val="visible"/>
                                      </p:to>
                                    </p:set>
                                    <p:animEffect transition="in" filter="wipe(up)">
                                      <p:cBhvr>
                                        <p:cTn id="12" dur="500"/>
                                        <p:tgtEl>
                                          <p:spTgt spid="194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463"/>
                                        </p:tgtEl>
                                        <p:attrNameLst>
                                          <p:attrName>style.visibility</p:attrName>
                                        </p:attrNameLst>
                                      </p:cBhvr>
                                      <p:to>
                                        <p:strVal val="visible"/>
                                      </p:to>
                                    </p:set>
                                    <p:animEffect transition="in" filter="wipe(up)">
                                      <p:cBhvr>
                                        <p:cTn id="17" dur="500"/>
                                        <p:tgtEl>
                                          <p:spTgt spid="194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464"/>
                                        </p:tgtEl>
                                        <p:attrNameLst>
                                          <p:attrName>style.visibility</p:attrName>
                                        </p:attrNameLst>
                                      </p:cBhvr>
                                      <p:to>
                                        <p:strVal val="visible"/>
                                      </p:to>
                                    </p:set>
                                    <p:animEffect transition="in" filter="wipe(up)">
                                      <p:cBhvr>
                                        <p:cTn id="22" dur="500"/>
                                        <p:tgtEl>
                                          <p:spTgt spid="194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465"/>
                                        </p:tgtEl>
                                        <p:attrNameLst>
                                          <p:attrName>style.visibility</p:attrName>
                                        </p:attrNameLst>
                                      </p:cBhvr>
                                      <p:to>
                                        <p:strVal val="visible"/>
                                      </p:to>
                                    </p:set>
                                    <p:animEffect transition="in" filter="wipe(up)">
                                      <p:cBhvr>
                                        <p:cTn id="27"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autoUpdateAnimBg="0"/>
      <p:bldP spid="19462" grpId="0" animBg="1" autoUpdateAnimBg="0"/>
      <p:bldP spid="19463" grpId="0" animBg="1" autoUpdateAnimBg="0"/>
      <p:bldP spid="19464" grpId="0" animBg="1" autoUpdateAnimBg="0"/>
      <p:bldP spid="19465"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1219200" y="1443038"/>
            <a:ext cx="523875" cy="3048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6387" name="Picture 6"/>
          <p:cNvPicPr>
            <a:picLocks noChangeAspect="1" noChangeArrowheads="1"/>
          </p:cNvPicPr>
          <p:nvPr/>
        </p:nvPicPr>
        <p:blipFill>
          <a:blip r:embed="rId2" cstate="print"/>
          <a:srcRect/>
          <a:stretch>
            <a:fillRect/>
          </a:stretch>
        </p:blipFill>
        <p:spPr bwMode="auto">
          <a:xfrm>
            <a:off x="457200" y="2743200"/>
            <a:ext cx="8441448" cy="3502025"/>
          </a:xfrm>
          <a:prstGeom prst="rect">
            <a:avLst/>
          </a:prstGeom>
          <a:noFill/>
        </p:spPr>
      </p:pic>
      <p:sp>
        <p:nvSpPr>
          <p:cNvPr id="16386" name="Text Box 2"/>
          <p:cNvSpPr txBox="1">
            <a:spLocks noChangeArrowheads="1"/>
          </p:cNvSpPr>
          <p:nvPr/>
        </p:nvSpPr>
        <p:spPr bwMode="auto">
          <a:xfrm>
            <a:off x="381000" y="914400"/>
            <a:ext cx="4343400" cy="1619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Hydrogen bonds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between base pairs are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broken</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by the enzyme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Helicase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and DNA molecule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unzips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385" name="Text Box 1"/>
          <p:cNvSpPr txBox="1">
            <a:spLocks noChangeArrowheads="1"/>
          </p:cNvSpPr>
          <p:nvPr/>
        </p:nvSpPr>
        <p:spPr bwMode="auto">
          <a:xfrm>
            <a:off x="5486400" y="914400"/>
            <a:ext cx="3657600" cy="1384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DNA molecule separates into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complementary halves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389" name="Rectangle 5"/>
          <p:cNvSpPr>
            <a:spLocks noChangeArrowheads="1"/>
          </p:cNvSpPr>
          <p:nvPr/>
        </p:nvSpPr>
        <p:spPr bwMode="auto">
          <a:xfrm>
            <a:off x="3200400" y="228600"/>
            <a:ext cx="24384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en-US" sz="3200" b="0" i="0" u="sng" strike="noStrike" cap="none" normalizeH="0" baseline="0" dirty="0" smtClean="0">
                <a:ln>
                  <a:noFill/>
                </a:ln>
                <a:solidFill>
                  <a:schemeClr val="tx1"/>
                </a:solidFill>
                <a:effectLst/>
                <a:latin typeface="Calibri" pitchFamily="34" charset="0"/>
                <a:ea typeface="Times New Roman" pitchFamily="18" charset="0"/>
                <a:cs typeface="Arial" pitchFamily="34" charset="0"/>
              </a:rPr>
              <a:t>STEP 1</a:t>
            </a:r>
            <a:r>
              <a:rPr kumimoji="0" lang="en-US" sz="3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390" name="Rectangle 6"/>
          <p:cNvSpPr>
            <a:spLocks noChangeArrowheads="1"/>
          </p:cNvSpPr>
          <p:nvPr/>
        </p:nvSpPr>
        <p:spPr bwMode="auto">
          <a:xfrm>
            <a:off x="45720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Calibri"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1000"/>
                                        <p:tgtEl>
                                          <p:spTgt spid="16386">
                                            <p:txEl>
                                              <p:pRg st="0" end="0"/>
                                            </p:txEl>
                                          </p:spTgt>
                                        </p:tgtEl>
                                      </p:cBhvr>
                                    </p:animEffect>
                                    <p:anim calcmode="lin" valueType="num">
                                      <p:cBhvr>
                                        <p:cTn id="8" dur="10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385">
                                            <p:txEl>
                                              <p:pRg st="0" end="0"/>
                                            </p:txEl>
                                          </p:spTgt>
                                        </p:tgtEl>
                                        <p:attrNameLst>
                                          <p:attrName>style.visibility</p:attrName>
                                        </p:attrNameLst>
                                      </p:cBhvr>
                                      <p:to>
                                        <p:strVal val="visible"/>
                                      </p:to>
                                    </p:set>
                                    <p:animEffect transition="in" filter="fade">
                                      <p:cBhvr>
                                        <p:cTn id="14" dur="1000"/>
                                        <p:tgtEl>
                                          <p:spTgt spid="16385">
                                            <p:txEl>
                                              <p:pRg st="0" end="0"/>
                                            </p:txEl>
                                          </p:spTgt>
                                        </p:tgtEl>
                                      </p:cBhvr>
                                    </p:animEffect>
                                    <p:anim calcmode="lin" valueType="num">
                                      <p:cBhvr>
                                        <p:cTn id="15" dur="1000" fill="hold"/>
                                        <p:tgtEl>
                                          <p:spTgt spid="1638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38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3290888" y="317500"/>
            <a:ext cx="2546350" cy="641350"/>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Definitions</a:t>
            </a:r>
          </a:p>
        </p:txBody>
      </p:sp>
      <p:sp>
        <p:nvSpPr>
          <p:cNvPr id="6151" name="Text Box 7"/>
          <p:cNvSpPr txBox="1">
            <a:spLocks noChangeArrowheads="1"/>
          </p:cNvSpPr>
          <p:nvPr/>
        </p:nvSpPr>
        <p:spPr bwMode="auto">
          <a:xfrm>
            <a:off x="110754" y="1079500"/>
            <a:ext cx="5296643" cy="400110"/>
          </a:xfrm>
          <a:prstGeom prst="rect">
            <a:avLst/>
          </a:prstGeom>
          <a:solidFill>
            <a:schemeClr val="accent3"/>
          </a:solidFill>
          <a:ln w="9525">
            <a:noFill/>
            <a:miter lim="800000"/>
            <a:headEnd/>
            <a:tailEnd/>
          </a:ln>
        </p:spPr>
        <p:txBody>
          <a:bodyPr wrap="none">
            <a:spAutoFit/>
          </a:bodyPr>
          <a:lstStyle/>
          <a:p>
            <a:pPr algn="just" rtl="0" eaLnBrk="0" hangingPunct="0"/>
            <a:r>
              <a:rPr lang="en-US" sz="2000" b="1" dirty="0">
                <a:solidFill>
                  <a:srgbClr val="000000"/>
                </a:solidFill>
                <a:latin typeface="Arial" charset="0"/>
              </a:rPr>
              <a:t>Nucleic acids are polymers of nucleotides</a:t>
            </a:r>
          </a:p>
        </p:txBody>
      </p:sp>
      <p:sp>
        <p:nvSpPr>
          <p:cNvPr id="6152" name="Text Box 8"/>
          <p:cNvSpPr txBox="1">
            <a:spLocks noChangeArrowheads="1"/>
          </p:cNvSpPr>
          <p:nvPr/>
        </p:nvSpPr>
        <p:spPr bwMode="auto">
          <a:xfrm>
            <a:off x="103145" y="3263900"/>
            <a:ext cx="5392823" cy="400110"/>
          </a:xfrm>
          <a:prstGeom prst="rect">
            <a:avLst/>
          </a:prstGeom>
          <a:solidFill>
            <a:schemeClr val="accent3"/>
          </a:solidFill>
          <a:ln w="9525">
            <a:noFill/>
            <a:miter lim="800000"/>
            <a:headEnd/>
            <a:tailEnd/>
          </a:ln>
        </p:spPr>
        <p:txBody>
          <a:bodyPr wrap="none">
            <a:spAutoFit/>
          </a:bodyPr>
          <a:lstStyle/>
          <a:p>
            <a:pPr algn="just" rtl="0" eaLnBrk="0" hangingPunct="0"/>
            <a:r>
              <a:rPr lang="en-US" sz="2000" b="1">
                <a:solidFill>
                  <a:srgbClr val="000000"/>
                </a:solidFill>
                <a:latin typeface="Arial" charset="0"/>
              </a:rPr>
              <a:t>In eukaryotic cells nucleic acids are either:</a:t>
            </a:r>
          </a:p>
        </p:txBody>
      </p:sp>
      <p:sp>
        <p:nvSpPr>
          <p:cNvPr id="6153" name="Text Box 9"/>
          <p:cNvSpPr txBox="1">
            <a:spLocks noChangeArrowheads="1"/>
          </p:cNvSpPr>
          <p:nvPr/>
        </p:nvSpPr>
        <p:spPr bwMode="auto">
          <a:xfrm>
            <a:off x="952500" y="3784600"/>
            <a:ext cx="4203395" cy="400110"/>
          </a:xfrm>
          <a:prstGeom prst="rect">
            <a:avLst/>
          </a:prstGeom>
          <a:solidFill>
            <a:schemeClr val="accent3"/>
          </a:solidFill>
          <a:ln w="9525">
            <a:noFill/>
            <a:miter lim="800000"/>
            <a:headEnd/>
            <a:tailEnd/>
          </a:ln>
        </p:spPr>
        <p:txBody>
          <a:bodyPr wrap="none">
            <a:spAutoFit/>
          </a:bodyPr>
          <a:lstStyle/>
          <a:p>
            <a:pPr algn="l" rtl="0" eaLnBrk="0" hangingPunct="0"/>
            <a:r>
              <a:rPr lang="en-US" sz="2000" b="1" dirty="0" err="1">
                <a:solidFill>
                  <a:srgbClr val="000000"/>
                </a:solidFill>
                <a:latin typeface="Arial" charset="0"/>
              </a:rPr>
              <a:t>Deoxyribose</a:t>
            </a:r>
            <a:r>
              <a:rPr lang="en-US" sz="2000" b="1" dirty="0">
                <a:solidFill>
                  <a:srgbClr val="000000"/>
                </a:solidFill>
                <a:latin typeface="Arial" charset="0"/>
              </a:rPr>
              <a:t> nucleic acids (DNA)</a:t>
            </a:r>
          </a:p>
        </p:txBody>
      </p:sp>
      <p:sp>
        <p:nvSpPr>
          <p:cNvPr id="6154" name="Text Box 10"/>
          <p:cNvSpPr txBox="1">
            <a:spLocks noChangeArrowheads="1"/>
          </p:cNvSpPr>
          <p:nvPr/>
        </p:nvSpPr>
        <p:spPr bwMode="auto">
          <a:xfrm>
            <a:off x="952500" y="4241800"/>
            <a:ext cx="3518912" cy="400110"/>
          </a:xfrm>
          <a:prstGeom prst="rect">
            <a:avLst/>
          </a:prstGeom>
          <a:solidFill>
            <a:schemeClr val="accent3"/>
          </a:solidFill>
          <a:ln w="9525">
            <a:noFill/>
            <a:miter lim="800000"/>
            <a:headEnd/>
            <a:tailEnd/>
          </a:ln>
        </p:spPr>
        <p:txBody>
          <a:bodyPr wrap="none">
            <a:spAutoFit/>
          </a:bodyPr>
          <a:lstStyle/>
          <a:p>
            <a:pPr algn="l" rtl="0" eaLnBrk="0" hangingPunct="0"/>
            <a:r>
              <a:rPr lang="en-US" sz="2000" b="1" dirty="0">
                <a:solidFill>
                  <a:srgbClr val="000000"/>
                </a:solidFill>
                <a:latin typeface="Arial" charset="0"/>
              </a:rPr>
              <a:t>Ribose nucleic acids (RNA)</a:t>
            </a:r>
          </a:p>
        </p:txBody>
      </p:sp>
      <p:sp>
        <p:nvSpPr>
          <p:cNvPr id="6155" name="Text Box 11"/>
          <p:cNvSpPr txBox="1">
            <a:spLocks noChangeArrowheads="1"/>
          </p:cNvSpPr>
          <p:nvPr/>
        </p:nvSpPr>
        <p:spPr bwMode="auto">
          <a:xfrm>
            <a:off x="1943100" y="4775200"/>
            <a:ext cx="3169586" cy="400110"/>
          </a:xfrm>
          <a:prstGeom prst="rect">
            <a:avLst/>
          </a:prstGeom>
          <a:solidFill>
            <a:schemeClr val="accent3"/>
          </a:solidFill>
          <a:ln w="9525">
            <a:noFill/>
            <a:miter lim="800000"/>
            <a:headEnd/>
            <a:tailEnd/>
          </a:ln>
        </p:spPr>
        <p:txBody>
          <a:bodyPr wrap="none">
            <a:spAutoFit/>
          </a:bodyPr>
          <a:lstStyle/>
          <a:p>
            <a:pPr algn="l" rtl="0" eaLnBrk="0" hangingPunct="0"/>
            <a:r>
              <a:rPr lang="en-US" sz="2000" b="1" dirty="0">
                <a:solidFill>
                  <a:srgbClr val="000000"/>
                </a:solidFill>
                <a:latin typeface="Arial" charset="0"/>
              </a:rPr>
              <a:t>Messenger RNA (mRNA)</a:t>
            </a:r>
          </a:p>
        </p:txBody>
      </p:sp>
      <p:sp>
        <p:nvSpPr>
          <p:cNvPr id="6156" name="Rectangle 12"/>
          <p:cNvSpPr>
            <a:spLocks noChangeArrowheads="1"/>
          </p:cNvSpPr>
          <p:nvPr/>
        </p:nvSpPr>
        <p:spPr bwMode="auto">
          <a:xfrm>
            <a:off x="1943100" y="5164138"/>
            <a:ext cx="2698559" cy="400110"/>
          </a:xfrm>
          <a:prstGeom prst="rect">
            <a:avLst/>
          </a:prstGeom>
          <a:solidFill>
            <a:schemeClr val="accent3"/>
          </a:solidFill>
          <a:ln w="9525">
            <a:noFill/>
            <a:miter lim="800000"/>
            <a:headEnd/>
            <a:tailEnd/>
          </a:ln>
        </p:spPr>
        <p:txBody>
          <a:bodyPr wrap="none">
            <a:spAutoFit/>
          </a:bodyPr>
          <a:lstStyle/>
          <a:p>
            <a:pPr algn="l" rtl="0" eaLnBrk="0" hangingPunct="0"/>
            <a:r>
              <a:rPr lang="en-US" sz="2000" b="1">
                <a:solidFill>
                  <a:srgbClr val="000000"/>
                </a:solidFill>
                <a:latin typeface="Arial" charset="0"/>
              </a:rPr>
              <a:t>Transfer RNA (tRNA)</a:t>
            </a:r>
          </a:p>
        </p:txBody>
      </p:sp>
      <p:sp>
        <p:nvSpPr>
          <p:cNvPr id="6157" name="Rectangle 13"/>
          <p:cNvSpPr>
            <a:spLocks noChangeArrowheads="1"/>
          </p:cNvSpPr>
          <p:nvPr/>
        </p:nvSpPr>
        <p:spPr bwMode="auto">
          <a:xfrm>
            <a:off x="1943100" y="5519738"/>
            <a:ext cx="2998065" cy="400110"/>
          </a:xfrm>
          <a:prstGeom prst="rect">
            <a:avLst/>
          </a:prstGeom>
          <a:solidFill>
            <a:schemeClr val="accent3"/>
          </a:solidFill>
          <a:ln w="9525">
            <a:noFill/>
            <a:miter lim="800000"/>
            <a:headEnd/>
            <a:tailEnd/>
          </a:ln>
        </p:spPr>
        <p:txBody>
          <a:bodyPr wrap="none">
            <a:spAutoFit/>
          </a:bodyPr>
          <a:lstStyle/>
          <a:p>
            <a:pPr algn="l" rtl="0" eaLnBrk="0" hangingPunct="0"/>
            <a:r>
              <a:rPr lang="en-US" sz="2000" b="1">
                <a:solidFill>
                  <a:srgbClr val="000000"/>
                </a:solidFill>
                <a:latin typeface="Arial" charset="0"/>
              </a:rPr>
              <a:t>Ribosomal RNA (tRNA)</a:t>
            </a:r>
          </a:p>
        </p:txBody>
      </p:sp>
      <p:sp>
        <p:nvSpPr>
          <p:cNvPr id="6158" name="Text Box 14"/>
          <p:cNvSpPr txBox="1">
            <a:spLocks noChangeArrowheads="1"/>
          </p:cNvSpPr>
          <p:nvPr/>
        </p:nvSpPr>
        <p:spPr bwMode="auto">
          <a:xfrm>
            <a:off x="330200" y="1587500"/>
            <a:ext cx="8624888" cy="701675"/>
          </a:xfrm>
          <a:prstGeom prst="rect">
            <a:avLst/>
          </a:prstGeom>
          <a:solidFill>
            <a:schemeClr val="accent3"/>
          </a:solidFill>
          <a:ln w="9525">
            <a:noFill/>
            <a:miter lim="800000"/>
            <a:headEnd/>
            <a:tailEnd/>
          </a:ln>
        </p:spPr>
        <p:txBody>
          <a:bodyPr>
            <a:spAutoFit/>
          </a:bodyPr>
          <a:lstStyle/>
          <a:p>
            <a:pPr algn="just" rtl="0" eaLnBrk="0" hangingPunct="0"/>
            <a:r>
              <a:rPr lang="en-US" sz="2000" b="1" dirty="0">
                <a:solidFill>
                  <a:srgbClr val="000000"/>
                </a:solidFill>
                <a:latin typeface="Arial" charset="0"/>
              </a:rPr>
              <a:t>Nucleotides are carbon ring structures containing nitrogen linked to a 5-carbon sugar (a ribose)</a:t>
            </a:r>
          </a:p>
        </p:txBody>
      </p:sp>
      <p:sp>
        <p:nvSpPr>
          <p:cNvPr id="6159" name="Text Box 15"/>
          <p:cNvSpPr txBox="1">
            <a:spLocks noChangeArrowheads="1"/>
          </p:cNvSpPr>
          <p:nvPr/>
        </p:nvSpPr>
        <p:spPr bwMode="auto">
          <a:xfrm>
            <a:off x="330200" y="2400300"/>
            <a:ext cx="8624888" cy="701675"/>
          </a:xfrm>
          <a:prstGeom prst="rect">
            <a:avLst/>
          </a:prstGeom>
          <a:solidFill>
            <a:schemeClr val="accent3"/>
          </a:solidFill>
          <a:ln w="9525">
            <a:noFill/>
            <a:miter lim="800000"/>
            <a:headEnd/>
            <a:tailEnd/>
          </a:ln>
        </p:spPr>
        <p:txBody>
          <a:bodyPr>
            <a:spAutoFit/>
          </a:bodyPr>
          <a:lstStyle/>
          <a:p>
            <a:pPr algn="just" rtl="0" eaLnBrk="0" hangingPunct="0"/>
            <a:r>
              <a:rPr lang="en-US" sz="2000" b="1" dirty="0">
                <a:solidFill>
                  <a:srgbClr val="000000"/>
                </a:solidFill>
                <a:latin typeface="Arial" charset="0"/>
              </a:rPr>
              <a:t>5-carbon sugar is either a ribose or a </a:t>
            </a:r>
            <a:r>
              <a:rPr lang="en-US" sz="2000" b="1" dirty="0" err="1">
                <a:solidFill>
                  <a:srgbClr val="000000"/>
                </a:solidFill>
                <a:latin typeface="Arial" charset="0"/>
              </a:rPr>
              <a:t>deoxy</a:t>
            </a:r>
            <a:r>
              <a:rPr lang="en-US" sz="2000" b="1" dirty="0">
                <a:solidFill>
                  <a:srgbClr val="000000"/>
                </a:solidFill>
                <a:latin typeface="Arial" charset="0"/>
              </a:rPr>
              <a:t>-ribose making the nucleotide either a </a:t>
            </a:r>
            <a:r>
              <a:rPr lang="en-US" sz="2000" b="1" dirty="0" err="1">
                <a:solidFill>
                  <a:srgbClr val="000000"/>
                </a:solidFill>
                <a:latin typeface="Arial" charset="0"/>
              </a:rPr>
              <a:t>ribonucleotide</a:t>
            </a:r>
            <a:r>
              <a:rPr lang="en-US" sz="2000" b="1" dirty="0">
                <a:solidFill>
                  <a:srgbClr val="000000"/>
                </a:solidFill>
                <a:latin typeface="Arial" charset="0"/>
              </a:rPr>
              <a:t> or a </a:t>
            </a:r>
            <a:r>
              <a:rPr lang="en-US" sz="2000" b="1" dirty="0" err="1">
                <a:solidFill>
                  <a:srgbClr val="000000"/>
                </a:solidFill>
                <a:latin typeface="Arial" charset="0"/>
              </a:rPr>
              <a:t>deoxyribonucleotide</a:t>
            </a:r>
            <a:r>
              <a:rPr lang="en-US" sz="2000" b="1" dirty="0">
                <a:solidFill>
                  <a:srgbClr val="000000"/>
                </a:solidFill>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p:cTn id="7" dur="500" fill="hold"/>
                                        <p:tgtEl>
                                          <p:spTgt spid="6151"/>
                                        </p:tgtEl>
                                        <p:attrNameLst>
                                          <p:attrName>ppt_w</p:attrName>
                                        </p:attrNameLst>
                                      </p:cBhvr>
                                      <p:tavLst>
                                        <p:tav tm="0">
                                          <p:val>
                                            <p:fltVal val="0"/>
                                          </p:val>
                                        </p:tav>
                                        <p:tav tm="100000">
                                          <p:val>
                                            <p:strVal val="#ppt_w"/>
                                          </p:val>
                                        </p:tav>
                                      </p:tavLst>
                                    </p:anim>
                                    <p:anim calcmode="lin" valueType="num">
                                      <p:cBhvr>
                                        <p:cTn id="8" dur="500" fill="hold"/>
                                        <p:tgtEl>
                                          <p:spTgt spid="6151"/>
                                        </p:tgtEl>
                                        <p:attrNameLst>
                                          <p:attrName>ppt_h</p:attrName>
                                        </p:attrNameLst>
                                      </p:cBhvr>
                                      <p:tavLst>
                                        <p:tav tm="0">
                                          <p:val>
                                            <p:fltVal val="0"/>
                                          </p:val>
                                        </p:tav>
                                        <p:tav tm="100000">
                                          <p:val>
                                            <p:strVal val="#ppt_h"/>
                                          </p:val>
                                        </p:tav>
                                      </p:tavLst>
                                    </p:anim>
                                    <p:anim calcmode="lin" valueType="num">
                                      <p:cBhvr>
                                        <p:cTn id="9" dur="500" fill="hold"/>
                                        <p:tgtEl>
                                          <p:spTgt spid="6151"/>
                                        </p:tgtEl>
                                        <p:attrNameLst>
                                          <p:attrName>ppt_x</p:attrName>
                                        </p:attrNameLst>
                                      </p:cBhvr>
                                      <p:tavLst>
                                        <p:tav tm="0">
                                          <p:val>
                                            <p:fltVal val="0.5"/>
                                          </p:val>
                                        </p:tav>
                                        <p:tav tm="100000">
                                          <p:val>
                                            <p:strVal val="#ppt_x"/>
                                          </p:val>
                                        </p:tav>
                                      </p:tavLst>
                                    </p:anim>
                                    <p:anim calcmode="lin" valueType="num">
                                      <p:cBhvr>
                                        <p:cTn id="10" dur="500" fill="hold"/>
                                        <p:tgtEl>
                                          <p:spTgt spid="615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158"/>
                                        </p:tgtEl>
                                        <p:attrNameLst>
                                          <p:attrName>style.visibility</p:attrName>
                                        </p:attrNameLst>
                                      </p:cBhvr>
                                      <p:to>
                                        <p:strVal val="visible"/>
                                      </p:to>
                                    </p:set>
                                    <p:anim calcmode="lin" valueType="num">
                                      <p:cBhvr>
                                        <p:cTn id="15" dur="500" fill="hold"/>
                                        <p:tgtEl>
                                          <p:spTgt spid="6158"/>
                                        </p:tgtEl>
                                        <p:attrNameLst>
                                          <p:attrName>ppt_w</p:attrName>
                                        </p:attrNameLst>
                                      </p:cBhvr>
                                      <p:tavLst>
                                        <p:tav tm="0">
                                          <p:val>
                                            <p:fltVal val="0"/>
                                          </p:val>
                                        </p:tav>
                                        <p:tav tm="100000">
                                          <p:val>
                                            <p:strVal val="#ppt_w"/>
                                          </p:val>
                                        </p:tav>
                                      </p:tavLst>
                                    </p:anim>
                                    <p:anim calcmode="lin" valueType="num">
                                      <p:cBhvr>
                                        <p:cTn id="16" dur="500" fill="hold"/>
                                        <p:tgtEl>
                                          <p:spTgt spid="6158"/>
                                        </p:tgtEl>
                                        <p:attrNameLst>
                                          <p:attrName>ppt_h</p:attrName>
                                        </p:attrNameLst>
                                      </p:cBhvr>
                                      <p:tavLst>
                                        <p:tav tm="0">
                                          <p:val>
                                            <p:fltVal val="0"/>
                                          </p:val>
                                        </p:tav>
                                        <p:tav tm="100000">
                                          <p:val>
                                            <p:strVal val="#ppt_h"/>
                                          </p:val>
                                        </p:tav>
                                      </p:tavLst>
                                    </p:anim>
                                    <p:anim calcmode="lin" valueType="num">
                                      <p:cBhvr>
                                        <p:cTn id="17" dur="500" fill="hold"/>
                                        <p:tgtEl>
                                          <p:spTgt spid="6158"/>
                                        </p:tgtEl>
                                        <p:attrNameLst>
                                          <p:attrName>ppt_x</p:attrName>
                                        </p:attrNameLst>
                                      </p:cBhvr>
                                      <p:tavLst>
                                        <p:tav tm="0">
                                          <p:val>
                                            <p:fltVal val="0.5"/>
                                          </p:val>
                                        </p:tav>
                                        <p:tav tm="100000">
                                          <p:val>
                                            <p:strVal val="#ppt_x"/>
                                          </p:val>
                                        </p:tav>
                                      </p:tavLst>
                                    </p:anim>
                                    <p:anim calcmode="lin" valueType="num">
                                      <p:cBhvr>
                                        <p:cTn id="18" dur="500" fill="hold"/>
                                        <p:tgtEl>
                                          <p:spTgt spid="615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159"/>
                                        </p:tgtEl>
                                        <p:attrNameLst>
                                          <p:attrName>style.visibility</p:attrName>
                                        </p:attrNameLst>
                                      </p:cBhvr>
                                      <p:to>
                                        <p:strVal val="visible"/>
                                      </p:to>
                                    </p:set>
                                    <p:anim calcmode="lin" valueType="num">
                                      <p:cBhvr>
                                        <p:cTn id="23" dur="500" fill="hold"/>
                                        <p:tgtEl>
                                          <p:spTgt spid="6159"/>
                                        </p:tgtEl>
                                        <p:attrNameLst>
                                          <p:attrName>ppt_w</p:attrName>
                                        </p:attrNameLst>
                                      </p:cBhvr>
                                      <p:tavLst>
                                        <p:tav tm="0">
                                          <p:val>
                                            <p:fltVal val="0"/>
                                          </p:val>
                                        </p:tav>
                                        <p:tav tm="100000">
                                          <p:val>
                                            <p:strVal val="#ppt_w"/>
                                          </p:val>
                                        </p:tav>
                                      </p:tavLst>
                                    </p:anim>
                                    <p:anim calcmode="lin" valueType="num">
                                      <p:cBhvr>
                                        <p:cTn id="24" dur="500" fill="hold"/>
                                        <p:tgtEl>
                                          <p:spTgt spid="6159"/>
                                        </p:tgtEl>
                                        <p:attrNameLst>
                                          <p:attrName>ppt_h</p:attrName>
                                        </p:attrNameLst>
                                      </p:cBhvr>
                                      <p:tavLst>
                                        <p:tav tm="0">
                                          <p:val>
                                            <p:fltVal val="0"/>
                                          </p:val>
                                        </p:tav>
                                        <p:tav tm="100000">
                                          <p:val>
                                            <p:strVal val="#ppt_h"/>
                                          </p:val>
                                        </p:tav>
                                      </p:tavLst>
                                    </p:anim>
                                    <p:anim calcmode="lin" valueType="num">
                                      <p:cBhvr>
                                        <p:cTn id="25" dur="500" fill="hold"/>
                                        <p:tgtEl>
                                          <p:spTgt spid="6159"/>
                                        </p:tgtEl>
                                        <p:attrNameLst>
                                          <p:attrName>ppt_x</p:attrName>
                                        </p:attrNameLst>
                                      </p:cBhvr>
                                      <p:tavLst>
                                        <p:tav tm="0">
                                          <p:val>
                                            <p:fltVal val="0.5"/>
                                          </p:val>
                                        </p:tav>
                                        <p:tav tm="100000">
                                          <p:val>
                                            <p:strVal val="#ppt_x"/>
                                          </p:val>
                                        </p:tav>
                                      </p:tavLst>
                                    </p:anim>
                                    <p:anim calcmode="lin" valueType="num">
                                      <p:cBhvr>
                                        <p:cTn id="26" dur="500" fill="hold"/>
                                        <p:tgtEl>
                                          <p:spTgt spid="6159"/>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6152"/>
                                        </p:tgtEl>
                                        <p:attrNameLst>
                                          <p:attrName>style.visibility</p:attrName>
                                        </p:attrNameLst>
                                      </p:cBhvr>
                                      <p:to>
                                        <p:strVal val="visible"/>
                                      </p:to>
                                    </p:set>
                                    <p:anim calcmode="lin" valueType="num">
                                      <p:cBhvr>
                                        <p:cTn id="31" dur="500" fill="hold"/>
                                        <p:tgtEl>
                                          <p:spTgt spid="6152"/>
                                        </p:tgtEl>
                                        <p:attrNameLst>
                                          <p:attrName>ppt_w</p:attrName>
                                        </p:attrNameLst>
                                      </p:cBhvr>
                                      <p:tavLst>
                                        <p:tav tm="0">
                                          <p:val>
                                            <p:fltVal val="0"/>
                                          </p:val>
                                        </p:tav>
                                        <p:tav tm="100000">
                                          <p:val>
                                            <p:strVal val="#ppt_w"/>
                                          </p:val>
                                        </p:tav>
                                      </p:tavLst>
                                    </p:anim>
                                    <p:anim calcmode="lin" valueType="num">
                                      <p:cBhvr>
                                        <p:cTn id="32" dur="500" fill="hold"/>
                                        <p:tgtEl>
                                          <p:spTgt spid="6152"/>
                                        </p:tgtEl>
                                        <p:attrNameLst>
                                          <p:attrName>ppt_h</p:attrName>
                                        </p:attrNameLst>
                                      </p:cBhvr>
                                      <p:tavLst>
                                        <p:tav tm="0">
                                          <p:val>
                                            <p:fltVal val="0"/>
                                          </p:val>
                                        </p:tav>
                                        <p:tav tm="100000">
                                          <p:val>
                                            <p:strVal val="#ppt_h"/>
                                          </p:val>
                                        </p:tav>
                                      </p:tavLst>
                                    </p:anim>
                                    <p:anim calcmode="lin" valueType="num">
                                      <p:cBhvr>
                                        <p:cTn id="33" dur="500" fill="hold"/>
                                        <p:tgtEl>
                                          <p:spTgt spid="6152"/>
                                        </p:tgtEl>
                                        <p:attrNameLst>
                                          <p:attrName>ppt_x</p:attrName>
                                        </p:attrNameLst>
                                      </p:cBhvr>
                                      <p:tavLst>
                                        <p:tav tm="0">
                                          <p:val>
                                            <p:fltVal val="0.5"/>
                                          </p:val>
                                        </p:tav>
                                        <p:tav tm="100000">
                                          <p:val>
                                            <p:strVal val="#ppt_x"/>
                                          </p:val>
                                        </p:tav>
                                      </p:tavLst>
                                    </p:anim>
                                    <p:anim calcmode="lin" valueType="num">
                                      <p:cBhvr>
                                        <p:cTn id="34" dur="500" fill="hold"/>
                                        <p:tgtEl>
                                          <p:spTgt spid="615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153"/>
                                        </p:tgtEl>
                                        <p:attrNameLst>
                                          <p:attrName>style.visibility</p:attrName>
                                        </p:attrNameLst>
                                      </p:cBhvr>
                                      <p:to>
                                        <p:strVal val="visible"/>
                                      </p:to>
                                    </p:set>
                                    <p:anim calcmode="lin" valueType="num">
                                      <p:cBhvr>
                                        <p:cTn id="39" dur="500" fill="hold"/>
                                        <p:tgtEl>
                                          <p:spTgt spid="6153"/>
                                        </p:tgtEl>
                                        <p:attrNameLst>
                                          <p:attrName>ppt_w</p:attrName>
                                        </p:attrNameLst>
                                      </p:cBhvr>
                                      <p:tavLst>
                                        <p:tav tm="0">
                                          <p:val>
                                            <p:fltVal val="0"/>
                                          </p:val>
                                        </p:tav>
                                        <p:tav tm="100000">
                                          <p:val>
                                            <p:strVal val="#ppt_w"/>
                                          </p:val>
                                        </p:tav>
                                      </p:tavLst>
                                    </p:anim>
                                    <p:anim calcmode="lin" valueType="num">
                                      <p:cBhvr>
                                        <p:cTn id="40" dur="500" fill="hold"/>
                                        <p:tgtEl>
                                          <p:spTgt spid="6153"/>
                                        </p:tgtEl>
                                        <p:attrNameLst>
                                          <p:attrName>ppt_h</p:attrName>
                                        </p:attrNameLst>
                                      </p:cBhvr>
                                      <p:tavLst>
                                        <p:tav tm="0">
                                          <p:val>
                                            <p:fltVal val="0"/>
                                          </p:val>
                                        </p:tav>
                                        <p:tav tm="100000">
                                          <p:val>
                                            <p:strVal val="#ppt_h"/>
                                          </p:val>
                                        </p:tav>
                                      </p:tavLst>
                                    </p:anim>
                                    <p:anim calcmode="lin" valueType="num">
                                      <p:cBhvr>
                                        <p:cTn id="41" dur="500" fill="hold"/>
                                        <p:tgtEl>
                                          <p:spTgt spid="6153"/>
                                        </p:tgtEl>
                                        <p:attrNameLst>
                                          <p:attrName>ppt_x</p:attrName>
                                        </p:attrNameLst>
                                      </p:cBhvr>
                                      <p:tavLst>
                                        <p:tav tm="0">
                                          <p:val>
                                            <p:fltVal val="0.5"/>
                                          </p:val>
                                        </p:tav>
                                        <p:tav tm="100000">
                                          <p:val>
                                            <p:strVal val="#ppt_x"/>
                                          </p:val>
                                        </p:tav>
                                      </p:tavLst>
                                    </p:anim>
                                    <p:anim calcmode="lin" valueType="num">
                                      <p:cBhvr>
                                        <p:cTn id="42" dur="500" fill="hold"/>
                                        <p:tgtEl>
                                          <p:spTgt spid="6153"/>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6154"/>
                                        </p:tgtEl>
                                        <p:attrNameLst>
                                          <p:attrName>style.visibility</p:attrName>
                                        </p:attrNameLst>
                                      </p:cBhvr>
                                      <p:to>
                                        <p:strVal val="visible"/>
                                      </p:to>
                                    </p:set>
                                    <p:anim calcmode="lin" valueType="num">
                                      <p:cBhvr>
                                        <p:cTn id="47" dur="500" fill="hold"/>
                                        <p:tgtEl>
                                          <p:spTgt spid="6154"/>
                                        </p:tgtEl>
                                        <p:attrNameLst>
                                          <p:attrName>ppt_w</p:attrName>
                                        </p:attrNameLst>
                                      </p:cBhvr>
                                      <p:tavLst>
                                        <p:tav tm="0">
                                          <p:val>
                                            <p:fltVal val="0"/>
                                          </p:val>
                                        </p:tav>
                                        <p:tav tm="100000">
                                          <p:val>
                                            <p:strVal val="#ppt_w"/>
                                          </p:val>
                                        </p:tav>
                                      </p:tavLst>
                                    </p:anim>
                                    <p:anim calcmode="lin" valueType="num">
                                      <p:cBhvr>
                                        <p:cTn id="48" dur="500" fill="hold"/>
                                        <p:tgtEl>
                                          <p:spTgt spid="6154"/>
                                        </p:tgtEl>
                                        <p:attrNameLst>
                                          <p:attrName>ppt_h</p:attrName>
                                        </p:attrNameLst>
                                      </p:cBhvr>
                                      <p:tavLst>
                                        <p:tav tm="0">
                                          <p:val>
                                            <p:fltVal val="0"/>
                                          </p:val>
                                        </p:tav>
                                        <p:tav tm="100000">
                                          <p:val>
                                            <p:strVal val="#ppt_h"/>
                                          </p:val>
                                        </p:tav>
                                      </p:tavLst>
                                    </p:anim>
                                    <p:anim calcmode="lin" valueType="num">
                                      <p:cBhvr>
                                        <p:cTn id="49" dur="500" fill="hold"/>
                                        <p:tgtEl>
                                          <p:spTgt spid="6154"/>
                                        </p:tgtEl>
                                        <p:attrNameLst>
                                          <p:attrName>ppt_x</p:attrName>
                                        </p:attrNameLst>
                                      </p:cBhvr>
                                      <p:tavLst>
                                        <p:tav tm="0">
                                          <p:val>
                                            <p:fltVal val="0.5"/>
                                          </p:val>
                                        </p:tav>
                                        <p:tav tm="100000">
                                          <p:val>
                                            <p:strVal val="#ppt_x"/>
                                          </p:val>
                                        </p:tav>
                                      </p:tavLst>
                                    </p:anim>
                                    <p:anim calcmode="lin" valueType="num">
                                      <p:cBhvr>
                                        <p:cTn id="50" dur="500" fill="hold"/>
                                        <p:tgtEl>
                                          <p:spTgt spid="6154"/>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6155"/>
                                        </p:tgtEl>
                                        <p:attrNameLst>
                                          <p:attrName>style.visibility</p:attrName>
                                        </p:attrNameLst>
                                      </p:cBhvr>
                                      <p:to>
                                        <p:strVal val="visible"/>
                                      </p:to>
                                    </p:set>
                                    <p:anim calcmode="lin" valueType="num">
                                      <p:cBhvr>
                                        <p:cTn id="55" dur="500" fill="hold"/>
                                        <p:tgtEl>
                                          <p:spTgt spid="6155"/>
                                        </p:tgtEl>
                                        <p:attrNameLst>
                                          <p:attrName>ppt_w</p:attrName>
                                        </p:attrNameLst>
                                      </p:cBhvr>
                                      <p:tavLst>
                                        <p:tav tm="0">
                                          <p:val>
                                            <p:fltVal val="0"/>
                                          </p:val>
                                        </p:tav>
                                        <p:tav tm="100000">
                                          <p:val>
                                            <p:strVal val="#ppt_w"/>
                                          </p:val>
                                        </p:tav>
                                      </p:tavLst>
                                    </p:anim>
                                    <p:anim calcmode="lin" valueType="num">
                                      <p:cBhvr>
                                        <p:cTn id="56" dur="500" fill="hold"/>
                                        <p:tgtEl>
                                          <p:spTgt spid="6155"/>
                                        </p:tgtEl>
                                        <p:attrNameLst>
                                          <p:attrName>ppt_h</p:attrName>
                                        </p:attrNameLst>
                                      </p:cBhvr>
                                      <p:tavLst>
                                        <p:tav tm="0">
                                          <p:val>
                                            <p:fltVal val="0"/>
                                          </p:val>
                                        </p:tav>
                                        <p:tav tm="100000">
                                          <p:val>
                                            <p:strVal val="#ppt_h"/>
                                          </p:val>
                                        </p:tav>
                                      </p:tavLst>
                                    </p:anim>
                                    <p:anim calcmode="lin" valueType="num">
                                      <p:cBhvr>
                                        <p:cTn id="57" dur="500" fill="hold"/>
                                        <p:tgtEl>
                                          <p:spTgt spid="6155"/>
                                        </p:tgtEl>
                                        <p:attrNameLst>
                                          <p:attrName>ppt_x</p:attrName>
                                        </p:attrNameLst>
                                      </p:cBhvr>
                                      <p:tavLst>
                                        <p:tav tm="0">
                                          <p:val>
                                            <p:fltVal val="0.5"/>
                                          </p:val>
                                        </p:tav>
                                        <p:tav tm="100000">
                                          <p:val>
                                            <p:strVal val="#ppt_x"/>
                                          </p:val>
                                        </p:tav>
                                      </p:tavLst>
                                    </p:anim>
                                    <p:anim calcmode="lin" valueType="num">
                                      <p:cBhvr>
                                        <p:cTn id="58" dur="500" fill="hold"/>
                                        <p:tgtEl>
                                          <p:spTgt spid="6155"/>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6156"/>
                                        </p:tgtEl>
                                        <p:attrNameLst>
                                          <p:attrName>style.visibility</p:attrName>
                                        </p:attrNameLst>
                                      </p:cBhvr>
                                      <p:to>
                                        <p:strVal val="visible"/>
                                      </p:to>
                                    </p:set>
                                    <p:anim calcmode="lin" valueType="num">
                                      <p:cBhvr>
                                        <p:cTn id="63" dur="500" fill="hold"/>
                                        <p:tgtEl>
                                          <p:spTgt spid="6156"/>
                                        </p:tgtEl>
                                        <p:attrNameLst>
                                          <p:attrName>ppt_w</p:attrName>
                                        </p:attrNameLst>
                                      </p:cBhvr>
                                      <p:tavLst>
                                        <p:tav tm="0">
                                          <p:val>
                                            <p:fltVal val="0"/>
                                          </p:val>
                                        </p:tav>
                                        <p:tav tm="100000">
                                          <p:val>
                                            <p:strVal val="#ppt_w"/>
                                          </p:val>
                                        </p:tav>
                                      </p:tavLst>
                                    </p:anim>
                                    <p:anim calcmode="lin" valueType="num">
                                      <p:cBhvr>
                                        <p:cTn id="64" dur="500" fill="hold"/>
                                        <p:tgtEl>
                                          <p:spTgt spid="6156"/>
                                        </p:tgtEl>
                                        <p:attrNameLst>
                                          <p:attrName>ppt_h</p:attrName>
                                        </p:attrNameLst>
                                      </p:cBhvr>
                                      <p:tavLst>
                                        <p:tav tm="0">
                                          <p:val>
                                            <p:fltVal val="0"/>
                                          </p:val>
                                        </p:tav>
                                        <p:tav tm="100000">
                                          <p:val>
                                            <p:strVal val="#ppt_h"/>
                                          </p:val>
                                        </p:tav>
                                      </p:tavLst>
                                    </p:anim>
                                    <p:anim calcmode="lin" valueType="num">
                                      <p:cBhvr>
                                        <p:cTn id="65" dur="500" fill="hold"/>
                                        <p:tgtEl>
                                          <p:spTgt spid="6156"/>
                                        </p:tgtEl>
                                        <p:attrNameLst>
                                          <p:attrName>ppt_x</p:attrName>
                                        </p:attrNameLst>
                                      </p:cBhvr>
                                      <p:tavLst>
                                        <p:tav tm="0">
                                          <p:val>
                                            <p:fltVal val="0.5"/>
                                          </p:val>
                                        </p:tav>
                                        <p:tav tm="100000">
                                          <p:val>
                                            <p:strVal val="#ppt_x"/>
                                          </p:val>
                                        </p:tav>
                                      </p:tavLst>
                                    </p:anim>
                                    <p:anim calcmode="lin" valueType="num">
                                      <p:cBhvr>
                                        <p:cTn id="66" dur="500" fill="hold"/>
                                        <p:tgtEl>
                                          <p:spTgt spid="6156"/>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528" fill="hold" grpId="0" nodeType="clickEffect">
                                  <p:stCondLst>
                                    <p:cond delay="0"/>
                                  </p:stCondLst>
                                  <p:childTnLst>
                                    <p:set>
                                      <p:cBhvr>
                                        <p:cTn id="70" dur="1" fill="hold">
                                          <p:stCondLst>
                                            <p:cond delay="0"/>
                                          </p:stCondLst>
                                        </p:cTn>
                                        <p:tgtEl>
                                          <p:spTgt spid="6157"/>
                                        </p:tgtEl>
                                        <p:attrNameLst>
                                          <p:attrName>style.visibility</p:attrName>
                                        </p:attrNameLst>
                                      </p:cBhvr>
                                      <p:to>
                                        <p:strVal val="visible"/>
                                      </p:to>
                                    </p:set>
                                    <p:anim calcmode="lin" valueType="num">
                                      <p:cBhvr>
                                        <p:cTn id="71" dur="500" fill="hold"/>
                                        <p:tgtEl>
                                          <p:spTgt spid="6157"/>
                                        </p:tgtEl>
                                        <p:attrNameLst>
                                          <p:attrName>ppt_w</p:attrName>
                                        </p:attrNameLst>
                                      </p:cBhvr>
                                      <p:tavLst>
                                        <p:tav tm="0">
                                          <p:val>
                                            <p:fltVal val="0"/>
                                          </p:val>
                                        </p:tav>
                                        <p:tav tm="100000">
                                          <p:val>
                                            <p:strVal val="#ppt_w"/>
                                          </p:val>
                                        </p:tav>
                                      </p:tavLst>
                                    </p:anim>
                                    <p:anim calcmode="lin" valueType="num">
                                      <p:cBhvr>
                                        <p:cTn id="72" dur="500" fill="hold"/>
                                        <p:tgtEl>
                                          <p:spTgt spid="6157"/>
                                        </p:tgtEl>
                                        <p:attrNameLst>
                                          <p:attrName>ppt_h</p:attrName>
                                        </p:attrNameLst>
                                      </p:cBhvr>
                                      <p:tavLst>
                                        <p:tav tm="0">
                                          <p:val>
                                            <p:fltVal val="0"/>
                                          </p:val>
                                        </p:tav>
                                        <p:tav tm="100000">
                                          <p:val>
                                            <p:strVal val="#ppt_h"/>
                                          </p:val>
                                        </p:tav>
                                      </p:tavLst>
                                    </p:anim>
                                    <p:anim calcmode="lin" valueType="num">
                                      <p:cBhvr>
                                        <p:cTn id="73" dur="500" fill="hold"/>
                                        <p:tgtEl>
                                          <p:spTgt spid="6157"/>
                                        </p:tgtEl>
                                        <p:attrNameLst>
                                          <p:attrName>ppt_x</p:attrName>
                                        </p:attrNameLst>
                                      </p:cBhvr>
                                      <p:tavLst>
                                        <p:tav tm="0">
                                          <p:val>
                                            <p:fltVal val="0.5"/>
                                          </p:val>
                                        </p:tav>
                                        <p:tav tm="100000">
                                          <p:val>
                                            <p:strVal val="#ppt_x"/>
                                          </p:val>
                                        </p:tav>
                                      </p:tavLst>
                                    </p:anim>
                                    <p:anim calcmode="lin" valueType="num">
                                      <p:cBhvr>
                                        <p:cTn id="74" dur="500" fill="hold"/>
                                        <p:tgtEl>
                                          <p:spTgt spid="61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autoUpdateAnimBg="0"/>
      <p:bldP spid="6152" grpId="0" animBg="1" autoUpdateAnimBg="0"/>
      <p:bldP spid="6153" grpId="0" animBg="1" autoUpdateAnimBg="0"/>
      <p:bldP spid="6154" grpId="0" animBg="1" autoUpdateAnimBg="0"/>
      <p:bldP spid="6155" grpId="0" animBg="1" autoUpdateAnimBg="0"/>
      <p:bldP spid="6156" grpId="0" animBg="1" autoUpdateAnimBg="0"/>
      <p:bldP spid="6157" grpId="0" animBg="1" autoUpdateAnimBg="0"/>
      <p:bldP spid="6158" grpId="0" animBg="1" autoUpdateAnimBg="0"/>
      <p:bldP spid="6159"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76200"/>
            <a:ext cx="8458200" cy="1143000"/>
          </a:xfrm>
        </p:spPr>
        <p:txBody>
          <a:bodyPr/>
          <a:lstStyle/>
          <a:p>
            <a:pPr eaLnBrk="1" hangingPunct="1"/>
            <a:r>
              <a:rPr lang="en-US" smtClean="0">
                <a:solidFill>
                  <a:srgbClr val="2FB0DC"/>
                </a:solidFill>
              </a:rPr>
              <a:t>Complementarity of DNA strands</a:t>
            </a:r>
          </a:p>
        </p:txBody>
      </p:sp>
      <p:sp>
        <p:nvSpPr>
          <p:cNvPr id="43011" name="Rectangle 3"/>
          <p:cNvSpPr>
            <a:spLocks noGrp="1" noChangeArrowheads="1"/>
          </p:cNvSpPr>
          <p:nvPr>
            <p:ph type="body" sz="half" idx="2"/>
          </p:nvPr>
        </p:nvSpPr>
        <p:spPr>
          <a:xfrm>
            <a:off x="609600" y="1295400"/>
            <a:ext cx="7848600" cy="2819400"/>
          </a:xfrm>
        </p:spPr>
        <p:txBody>
          <a:bodyPr/>
          <a:lstStyle/>
          <a:p>
            <a:pPr eaLnBrk="1" hangingPunct="1">
              <a:lnSpc>
                <a:spcPct val="120000"/>
              </a:lnSpc>
            </a:pPr>
            <a:r>
              <a:rPr lang="en-US" sz="2800" smtClean="0">
                <a:latin typeface="Arial" charset="0"/>
              </a:rPr>
              <a:t>Two chains differ in sequence</a:t>
            </a:r>
          </a:p>
          <a:p>
            <a:pPr eaLnBrk="1" hangingPunct="1">
              <a:lnSpc>
                <a:spcPct val="120000"/>
              </a:lnSpc>
              <a:buFontTx/>
              <a:buNone/>
            </a:pPr>
            <a:r>
              <a:rPr lang="en-US" sz="2800" smtClean="0">
                <a:latin typeface="Arial" charset="0"/>
              </a:rPr>
              <a:t>	 (sequence is read from 5’ to 3’)</a:t>
            </a:r>
          </a:p>
          <a:p>
            <a:pPr eaLnBrk="1" hangingPunct="1">
              <a:lnSpc>
                <a:spcPct val="120000"/>
              </a:lnSpc>
            </a:pPr>
            <a:r>
              <a:rPr lang="en-US" sz="2800" smtClean="0">
                <a:latin typeface="Arial" charset="0"/>
              </a:rPr>
              <a:t>Two chains are </a:t>
            </a:r>
            <a:r>
              <a:rPr lang="en-US" sz="2800" smtClean="0">
                <a:solidFill>
                  <a:srgbClr val="0F0FFF"/>
                </a:solidFill>
                <a:latin typeface="Arial" charset="0"/>
              </a:rPr>
              <a:t>complementary</a:t>
            </a:r>
          </a:p>
          <a:p>
            <a:pPr eaLnBrk="1" hangingPunct="1">
              <a:lnSpc>
                <a:spcPct val="120000"/>
              </a:lnSpc>
            </a:pPr>
            <a:r>
              <a:rPr lang="en-US" sz="2800" smtClean="0">
                <a:latin typeface="Arial" charset="0"/>
              </a:rPr>
              <a:t>Two chains run antiparallel</a:t>
            </a:r>
          </a:p>
        </p:txBody>
      </p:sp>
      <p:sp>
        <p:nvSpPr>
          <p:cNvPr id="43012" name="Line 4"/>
          <p:cNvSpPr>
            <a:spLocks noChangeShapeType="1"/>
          </p:cNvSpPr>
          <p:nvPr/>
        </p:nvSpPr>
        <p:spPr bwMode="auto">
          <a:xfrm>
            <a:off x="381000" y="1066800"/>
            <a:ext cx="8153400" cy="0"/>
          </a:xfrm>
          <a:prstGeom prst="line">
            <a:avLst/>
          </a:prstGeom>
          <a:noFill/>
          <a:ln w="57150" cmpd="thinThick">
            <a:solidFill>
              <a:srgbClr val="2FB0DC"/>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ure 8-11"/>
          <p:cNvPicPr>
            <a:picLocks noChangeAspect="1" noChangeArrowheads="1"/>
          </p:cNvPicPr>
          <p:nvPr/>
        </p:nvPicPr>
        <p:blipFill>
          <a:blip r:embed="rId3" cstate="print"/>
          <a:srcRect/>
          <a:stretch>
            <a:fillRect/>
          </a:stretch>
        </p:blipFill>
        <p:spPr bwMode="auto">
          <a:xfrm>
            <a:off x="622300" y="165100"/>
            <a:ext cx="7916863" cy="653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3"/>
          <p:cNvSpPr txBox="1">
            <a:spLocks noChangeArrowheads="1"/>
          </p:cNvSpPr>
          <p:nvPr/>
        </p:nvSpPr>
        <p:spPr bwMode="auto">
          <a:xfrm>
            <a:off x="2058988" y="149225"/>
            <a:ext cx="5087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Nucleic Acid Structure</a:t>
            </a:r>
          </a:p>
          <a:p>
            <a:pPr algn="ctr" rtl="0" eaLnBrk="0" hangingPunct="0"/>
            <a:r>
              <a:rPr lang="en-US" sz="3200" b="1">
                <a:solidFill>
                  <a:srgbClr val="000000"/>
                </a:solidFill>
                <a:latin typeface="Arial" charset="0"/>
              </a:rPr>
              <a:t>“Base Pairing”</a:t>
            </a:r>
            <a:endParaRPr lang="en-US" sz="2000">
              <a:solidFill>
                <a:srgbClr val="000000"/>
              </a:solidFill>
              <a:latin typeface="Arial" charset="0"/>
            </a:endParaRPr>
          </a:p>
        </p:txBody>
      </p:sp>
      <p:pic>
        <p:nvPicPr>
          <p:cNvPr id="18446" name="Picture 14"/>
          <p:cNvPicPr>
            <a:picLocks noChangeAspect="1" noChangeArrowheads="1"/>
          </p:cNvPicPr>
          <p:nvPr/>
        </p:nvPicPr>
        <p:blipFill>
          <a:blip r:embed="rId2" cstate="print"/>
          <a:srcRect/>
          <a:stretch>
            <a:fillRect/>
          </a:stretch>
        </p:blipFill>
        <p:spPr bwMode="auto">
          <a:xfrm>
            <a:off x="2309813" y="1795463"/>
            <a:ext cx="4332287" cy="4313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8446"/>
                                        </p:tgtEl>
                                        <p:attrNameLst>
                                          <p:attrName>style.visibility</p:attrName>
                                        </p:attrNameLst>
                                      </p:cBhvr>
                                      <p:to>
                                        <p:strVal val="visible"/>
                                      </p:to>
                                    </p:set>
                                    <p:animEffect transition="in" filter="barn(outHorizontal)">
                                      <p:cBhvr>
                                        <p:cTn id="7" dur="5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20"/>
          <p:cNvSpPr txBox="1">
            <a:spLocks noChangeArrowheads="1"/>
          </p:cNvSpPr>
          <p:nvPr/>
        </p:nvSpPr>
        <p:spPr bwMode="auto">
          <a:xfrm>
            <a:off x="2058988" y="149225"/>
            <a:ext cx="5087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Nucleic Acid Structure</a:t>
            </a:r>
          </a:p>
          <a:p>
            <a:pPr algn="ctr" rtl="0" eaLnBrk="0" hangingPunct="0"/>
            <a:r>
              <a:rPr lang="en-US" sz="3200" b="1">
                <a:solidFill>
                  <a:srgbClr val="000000"/>
                </a:solidFill>
                <a:latin typeface="Arial" charset="0"/>
              </a:rPr>
              <a:t>Polymerization</a:t>
            </a:r>
            <a:r>
              <a:rPr lang="en-US" sz="2000">
                <a:solidFill>
                  <a:srgbClr val="000000"/>
                </a:solidFill>
                <a:latin typeface="Arial" charset="0"/>
              </a:rPr>
              <a:t> </a:t>
            </a:r>
          </a:p>
        </p:txBody>
      </p:sp>
      <p:grpSp>
        <p:nvGrpSpPr>
          <p:cNvPr id="2" name="Group 158"/>
          <p:cNvGrpSpPr>
            <a:grpSpLocks/>
          </p:cNvGrpSpPr>
          <p:nvPr/>
        </p:nvGrpSpPr>
        <p:grpSpPr bwMode="auto">
          <a:xfrm>
            <a:off x="2336800" y="2082800"/>
            <a:ext cx="6273800" cy="1117600"/>
            <a:chOff x="1472" y="1320"/>
            <a:chExt cx="3952" cy="704"/>
          </a:xfrm>
        </p:grpSpPr>
        <p:sp>
          <p:nvSpPr>
            <p:cNvPr id="25616" name="Rectangle 121"/>
            <p:cNvSpPr>
              <a:spLocks noChangeArrowheads="1"/>
            </p:cNvSpPr>
            <p:nvPr/>
          </p:nvSpPr>
          <p:spPr bwMode="auto">
            <a:xfrm>
              <a:off x="1560" y="1320"/>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5617" name="Rectangle 122"/>
            <p:cNvSpPr>
              <a:spLocks noChangeArrowheads="1"/>
            </p:cNvSpPr>
            <p:nvPr/>
          </p:nvSpPr>
          <p:spPr bwMode="auto">
            <a:xfrm>
              <a:off x="2168" y="1320"/>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5618" name="Rectangle 123"/>
            <p:cNvSpPr>
              <a:spLocks noChangeArrowheads="1"/>
            </p:cNvSpPr>
            <p:nvPr/>
          </p:nvSpPr>
          <p:spPr bwMode="auto">
            <a:xfrm>
              <a:off x="2792" y="1320"/>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5619" name="Rectangle 124"/>
            <p:cNvSpPr>
              <a:spLocks noChangeArrowheads="1"/>
            </p:cNvSpPr>
            <p:nvPr/>
          </p:nvSpPr>
          <p:spPr bwMode="auto">
            <a:xfrm>
              <a:off x="3424" y="1320"/>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5620" name="Rectangle 125"/>
            <p:cNvSpPr>
              <a:spLocks noChangeArrowheads="1"/>
            </p:cNvSpPr>
            <p:nvPr/>
          </p:nvSpPr>
          <p:spPr bwMode="auto">
            <a:xfrm>
              <a:off x="4056" y="1320"/>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5621" name="Rectangle 126"/>
            <p:cNvSpPr>
              <a:spLocks noChangeArrowheads="1"/>
            </p:cNvSpPr>
            <p:nvPr/>
          </p:nvSpPr>
          <p:spPr bwMode="auto">
            <a:xfrm>
              <a:off x="4680" y="1320"/>
              <a:ext cx="632" cy="33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5622" name="Oval 128"/>
            <p:cNvSpPr>
              <a:spLocks noChangeArrowheads="1"/>
            </p:cNvSpPr>
            <p:nvPr/>
          </p:nvSpPr>
          <p:spPr bwMode="auto">
            <a:xfrm>
              <a:off x="2064" y="1392"/>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5623" name="Oval 129"/>
            <p:cNvSpPr>
              <a:spLocks noChangeArrowheads="1"/>
            </p:cNvSpPr>
            <p:nvPr/>
          </p:nvSpPr>
          <p:spPr bwMode="auto">
            <a:xfrm>
              <a:off x="2688" y="1392"/>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5624" name="Oval 130"/>
            <p:cNvSpPr>
              <a:spLocks noChangeArrowheads="1"/>
            </p:cNvSpPr>
            <p:nvPr/>
          </p:nvSpPr>
          <p:spPr bwMode="auto">
            <a:xfrm>
              <a:off x="3328" y="1392"/>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5625" name="Oval 131"/>
            <p:cNvSpPr>
              <a:spLocks noChangeArrowheads="1"/>
            </p:cNvSpPr>
            <p:nvPr/>
          </p:nvSpPr>
          <p:spPr bwMode="auto">
            <a:xfrm>
              <a:off x="3960" y="1392"/>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5626" name="Oval 132"/>
            <p:cNvSpPr>
              <a:spLocks noChangeArrowheads="1"/>
            </p:cNvSpPr>
            <p:nvPr/>
          </p:nvSpPr>
          <p:spPr bwMode="auto">
            <a:xfrm>
              <a:off x="4576" y="1392"/>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5627" name="Oval 133"/>
            <p:cNvSpPr>
              <a:spLocks noChangeArrowheads="1"/>
            </p:cNvSpPr>
            <p:nvPr/>
          </p:nvSpPr>
          <p:spPr bwMode="auto">
            <a:xfrm>
              <a:off x="1472" y="1392"/>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5628" name="Oval 134"/>
            <p:cNvSpPr>
              <a:spLocks noChangeArrowheads="1"/>
            </p:cNvSpPr>
            <p:nvPr/>
          </p:nvSpPr>
          <p:spPr bwMode="auto">
            <a:xfrm>
              <a:off x="5216" y="1392"/>
              <a:ext cx="208" cy="192"/>
            </a:xfrm>
            <a:prstGeom prst="ellipse">
              <a:avLst/>
            </a:prstGeom>
            <a:solidFill>
              <a:srgbClr val="FEAD01"/>
            </a:solidFill>
            <a:ln w="9525">
              <a:solidFill>
                <a:schemeClr val="tx1"/>
              </a:solidFill>
              <a:round/>
              <a:headEnd/>
              <a:tailEnd/>
            </a:ln>
          </p:spPr>
          <p:txBody>
            <a:bodyPr wrap="none" anchor="ctr"/>
            <a:lstStyle/>
            <a:p>
              <a:endParaRPr lang="en-US"/>
            </a:p>
          </p:txBody>
        </p:sp>
        <p:sp>
          <p:nvSpPr>
            <p:cNvPr id="25629" name="Rectangle 135"/>
            <p:cNvSpPr>
              <a:spLocks noChangeArrowheads="1"/>
            </p:cNvSpPr>
            <p:nvPr/>
          </p:nvSpPr>
          <p:spPr bwMode="auto">
            <a:xfrm>
              <a:off x="1712" y="1656"/>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T</a:t>
              </a:r>
            </a:p>
          </p:txBody>
        </p:sp>
        <p:sp>
          <p:nvSpPr>
            <p:cNvPr id="25630" name="Rectangle 136"/>
            <p:cNvSpPr>
              <a:spLocks noChangeArrowheads="1"/>
            </p:cNvSpPr>
            <p:nvPr/>
          </p:nvSpPr>
          <p:spPr bwMode="auto">
            <a:xfrm>
              <a:off x="2368" y="1656"/>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A</a:t>
              </a:r>
            </a:p>
          </p:txBody>
        </p:sp>
        <p:sp>
          <p:nvSpPr>
            <p:cNvPr id="25631" name="Rectangle 137"/>
            <p:cNvSpPr>
              <a:spLocks noChangeArrowheads="1"/>
            </p:cNvSpPr>
            <p:nvPr/>
          </p:nvSpPr>
          <p:spPr bwMode="auto">
            <a:xfrm>
              <a:off x="4232" y="1656"/>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A</a:t>
              </a:r>
            </a:p>
          </p:txBody>
        </p:sp>
        <p:sp>
          <p:nvSpPr>
            <p:cNvPr id="25632" name="Rectangle 138"/>
            <p:cNvSpPr>
              <a:spLocks noChangeArrowheads="1"/>
            </p:cNvSpPr>
            <p:nvPr/>
          </p:nvSpPr>
          <p:spPr bwMode="auto">
            <a:xfrm>
              <a:off x="2992" y="1656"/>
              <a:ext cx="280" cy="368"/>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G</a:t>
              </a:r>
            </a:p>
          </p:txBody>
        </p:sp>
        <p:sp>
          <p:nvSpPr>
            <p:cNvPr id="25633" name="Rectangle 139"/>
            <p:cNvSpPr>
              <a:spLocks noChangeArrowheads="1"/>
            </p:cNvSpPr>
            <p:nvPr/>
          </p:nvSpPr>
          <p:spPr bwMode="auto">
            <a:xfrm>
              <a:off x="3624" y="1656"/>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C</a:t>
              </a:r>
            </a:p>
          </p:txBody>
        </p:sp>
        <p:sp>
          <p:nvSpPr>
            <p:cNvPr id="25634" name="Rectangle 140"/>
            <p:cNvSpPr>
              <a:spLocks noChangeArrowheads="1"/>
            </p:cNvSpPr>
            <p:nvPr/>
          </p:nvSpPr>
          <p:spPr bwMode="auto">
            <a:xfrm>
              <a:off x="4880" y="1656"/>
              <a:ext cx="280" cy="232"/>
            </a:xfrm>
            <a:prstGeom prst="rect">
              <a:avLst/>
            </a:prstGeom>
            <a:solidFill>
              <a:srgbClr val="FA26D7"/>
            </a:solidFill>
            <a:ln w="9525">
              <a:solidFill>
                <a:schemeClr val="tx1"/>
              </a:solidFill>
              <a:miter lim="800000"/>
              <a:headEnd/>
              <a:tailEnd/>
            </a:ln>
          </p:spPr>
          <p:txBody>
            <a:bodyPr wrap="none" anchor="ctr"/>
            <a:lstStyle/>
            <a:p>
              <a:pPr algn="ctr" rtl="0" eaLnBrk="0" hangingPunct="0"/>
              <a:r>
                <a:rPr lang="en-US" sz="3200" b="1">
                  <a:solidFill>
                    <a:srgbClr val="000000"/>
                  </a:solidFill>
                  <a:latin typeface="Times" pitchFamily="1" charset="0"/>
                </a:rPr>
                <a:t>C</a:t>
              </a:r>
            </a:p>
          </p:txBody>
        </p:sp>
      </p:grpSp>
      <p:sp>
        <p:nvSpPr>
          <p:cNvPr id="16533" name="Text Box 149"/>
          <p:cNvSpPr txBox="1">
            <a:spLocks noChangeArrowheads="1"/>
          </p:cNvSpPr>
          <p:nvPr/>
        </p:nvSpPr>
        <p:spPr bwMode="auto">
          <a:xfrm>
            <a:off x="1876425" y="1539875"/>
            <a:ext cx="523875" cy="579438"/>
          </a:xfrm>
          <a:prstGeom prst="rect">
            <a:avLst/>
          </a:prstGeom>
          <a:noFill/>
          <a:ln w="9525">
            <a:noFill/>
            <a:miter lim="800000"/>
            <a:headEnd/>
            <a:tailEnd/>
          </a:ln>
        </p:spPr>
        <p:txBody>
          <a:bodyPr wrap="none">
            <a:spAutoFit/>
          </a:bodyPr>
          <a:lstStyle/>
          <a:p>
            <a:pPr algn="l" rtl="0" eaLnBrk="0" hangingPunct="0"/>
            <a:r>
              <a:rPr lang="en-US" sz="3200" b="1">
                <a:solidFill>
                  <a:srgbClr val="000000"/>
                </a:solidFill>
                <a:latin typeface="Arial" charset="0"/>
              </a:rPr>
              <a:t>5’</a:t>
            </a:r>
          </a:p>
        </p:txBody>
      </p:sp>
      <p:sp>
        <p:nvSpPr>
          <p:cNvPr id="16534" name="Text Box 150"/>
          <p:cNvSpPr txBox="1">
            <a:spLocks noChangeArrowheads="1"/>
          </p:cNvSpPr>
          <p:nvPr/>
        </p:nvSpPr>
        <p:spPr bwMode="auto">
          <a:xfrm>
            <a:off x="8328025" y="1489075"/>
            <a:ext cx="523875" cy="579438"/>
          </a:xfrm>
          <a:prstGeom prst="rect">
            <a:avLst/>
          </a:prstGeom>
          <a:noFill/>
          <a:ln w="9525">
            <a:noFill/>
            <a:miter lim="800000"/>
            <a:headEnd/>
            <a:tailEnd/>
          </a:ln>
        </p:spPr>
        <p:txBody>
          <a:bodyPr wrap="none">
            <a:spAutoFit/>
          </a:bodyPr>
          <a:lstStyle/>
          <a:p>
            <a:pPr algn="l" rtl="0" eaLnBrk="0" hangingPunct="0"/>
            <a:r>
              <a:rPr lang="en-US" sz="3200" b="1">
                <a:solidFill>
                  <a:srgbClr val="000000"/>
                </a:solidFill>
                <a:latin typeface="Arial" charset="0"/>
              </a:rPr>
              <a:t>3’</a:t>
            </a:r>
          </a:p>
        </p:txBody>
      </p:sp>
      <p:grpSp>
        <p:nvGrpSpPr>
          <p:cNvPr id="3" name="Group 159"/>
          <p:cNvGrpSpPr>
            <a:grpSpLocks/>
          </p:cNvGrpSpPr>
          <p:nvPr/>
        </p:nvGrpSpPr>
        <p:grpSpPr bwMode="auto">
          <a:xfrm>
            <a:off x="3248025" y="4481513"/>
            <a:ext cx="2668588" cy="812800"/>
            <a:chOff x="2046" y="2823"/>
            <a:chExt cx="1681" cy="512"/>
          </a:xfrm>
        </p:grpSpPr>
        <p:sp>
          <p:nvSpPr>
            <p:cNvPr id="25613" name="Text Box 147"/>
            <p:cNvSpPr txBox="1">
              <a:spLocks noChangeArrowheads="1"/>
            </p:cNvSpPr>
            <p:nvPr/>
          </p:nvSpPr>
          <p:spPr bwMode="auto">
            <a:xfrm>
              <a:off x="2302" y="2970"/>
              <a:ext cx="1211" cy="365"/>
            </a:xfrm>
            <a:prstGeom prst="rect">
              <a:avLst/>
            </a:prstGeom>
            <a:noFill/>
            <a:ln w="9525">
              <a:noFill/>
              <a:miter lim="800000"/>
              <a:headEnd/>
              <a:tailEnd/>
            </a:ln>
          </p:spPr>
          <p:txBody>
            <a:bodyPr wrap="none">
              <a:spAutoFit/>
            </a:bodyPr>
            <a:lstStyle/>
            <a:p>
              <a:pPr algn="l" rtl="0" eaLnBrk="0" hangingPunct="0"/>
              <a:r>
                <a:rPr lang="en-US" sz="3200" b="1" dirty="0">
                  <a:solidFill>
                    <a:srgbClr val="000000"/>
                  </a:solidFill>
                  <a:latin typeface="Arial" charset="0"/>
                </a:rPr>
                <a:t>TAGCAC</a:t>
              </a:r>
            </a:p>
          </p:txBody>
        </p:sp>
        <p:sp>
          <p:nvSpPr>
            <p:cNvPr id="25614" name="Text Box 151"/>
            <p:cNvSpPr txBox="1">
              <a:spLocks noChangeArrowheads="1"/>
            </p:cNvSpPr>
            <p:nvPr/>
          </p:nvSpPr>
          <p:spPr bwMode="auto">
            <a:xfrm>
              <a:off x="2046" y="2847"/>
              <a:ext cx="249" cy="250"/>
            </a:xfrm>
            <a:prstGeom prst="rect">
              <a:avLst/>
            </a:prstGeom>
            <a:noFill/>
            <a:ln w="9525">
              <a:noFill/>
              <a:miter lim="800000"/>
              <a:headEnd/>
              <a:tailEnd/>
            </a:ln>
          </p:spPr>
          <p:txBody>
            <a:bodyPr wrap="none">
              <a:spAutoFit/>
            </a:bodyPr>
            <a:lstStyle/>
            <a:p>
              <a:pPr algn="l" rtl="0" eaLnBrk="0" hangingPunct="0"/>
              <a:r>
                <a:rPr lang="en-US" sz="2000" b="1">
                  <a:solidFill>
                    <a:srgbClr val="000000"/>
                  </a:solidFill>
                  <a:latin typeface="Arial" charset="0"/>
                </a:rPr>
                <a:t>5’</a:t>
              </a:r>
            </a:p>
          </p:txBody>
        </p:sp>
        <p:sp>
          <p:nvSpPr>
            <p:cNvPr id="25615" name="Text Box 152"/>
            <p:cNvSpPr txBox="1">
              <a:spLocks noChangeArrowheads="1"/>
            </p:cNvSpPr>
            <p:nvPr/>
          </p:nvSpPr>
          <p:spPr bwMode="auto">
            <a:xfrm>
              <a:off x="3478" y="2823"/>
              <a:ext cx="249" cy="250"/>
            </a:xfrm>
            <a:prstGeom prst="rect">
              <a:avLst/>
            </a:prstGeom>
            <a:noFill/>
            <a:ln w="9525">
              <a:noFill/>
              <a:miter lim="800000"/>
              <a:headEnd/>
              <a:tailEnd/>
            </a:ln>
          </p:spPr>
          <p:txBody>
            <a:bodyPr wrap="none">
              <a:spAutoFit/>
            </a:bodyPr>
            <a:lstStyle/>
            <a:p>
              <a:pPr algn="l" rtl="0" eaLnBrk="0" hangingPunct="0"/>
              <a:r>
                <a:rPr lang="en-US" sz="2000" b="1" dirty="0">
                  <a:solidFill>
                    <a:srgbClr val="000000"/>
                  </a:solidFill>
                  <a:latin typeface="Arial" charset="0"/>
                </a:rPr>
                <a:t>3’</a:t>
              </a:r>
            </a:p>
          </p:txBody>
        </p:sp>
      </p:grpSp>
      <p:grpSp>
        <p:nvGrpSpPr>
          <p:cNvPr id="4" name="Group 161"/>
          <p:cNvGrpSpPr>
            <a:grpSpLocks/>
          </p:cNvGrpSpPr>
          <p:nvPr/>
        </p:nvGrpSpPr>
        <p:grpSpPr bwMode="auto">
          <a:xfrm>
            <a:off x="473075" y="2959100"/>
            <a:ext cx="2105025" cy="358775"/>
            <a:chOff x="298" y="1864"/>
            <a:chExt cx="1326" cy="226"/>
          </a:xfrm>
        </p:grpSpPr>
        <p:sp>
          <p:nvSpPr>
            <p:cNvPr id="25611" name="Text Box 155"/>
            <p:cNvSpPr txBox="1">
              <a:spLocks noChangeArrowheads="1"/>
            </p:cNvSpPr>
            <p:nvPr/>
          </p:nvSpPr>
          <p:spPr bwMode="auto">
            <a:xfrm>
              <a:off x="298" y="1878"/>
              <a:ext cx="493" cy="212"/>
            </a:xfrm>
            <a:prstGeom prst="rect">
              <a:avLst/>
            </a:prstGeom>
            <a:noFill/>
            <a:ln w="9525">
              <a:noFill/>
              <a:miter lim="800000"/>
              <a:headEnd/>
              <a:tailEnd/>
            </a:ln>
          </p:spPr>
          <p:txBody>
            <a:bodyPr wrap="none">
              <a:spAutoFit/>
            </a:bodyPr>
            <a:lstStyle/>
            <a:p>
              <a:pPr algn="ctr" rtl="0" eaLnBrk="0" hangingPunct="0"/>
              <a:r>
                <a:rPr lang="en-US" sz="1600" b="1">
                  <a:solidFill>
                    <a:srgbClr val="000000"/>
                  </a:solidFill>
                  <a:latin typeface="Arial" charset="0"/>
                </a:rPr>
                <a:t>Bases</a:t>
              </a:r>
            </a:p>
          </p:txBody>
        </p:sp>
        <p:sp>
          <p:nvSpPr>
            <p:cNvPr id="25612" name="Line 156"/>
            <p:cNvSpPr>
              <a:spLocks noChangeShapeType="1"/>
            </p:cNvSpPr>
            <p:nvPr/>
          </p:nvSpPr>
          <p:spPr bwMode="auto">
            <a:xfrm flipV="1">
              <a:off x="824" y="1864"/>
              <a:ext cx="800" cy="176"/>
            </a:xfrm>
            <a:prstGeom prst="line">
              <a:avLst/>
            </a:prstGeom>
            <a:noFill/>
            <a:ln w="38100">
              <a:solidFill>
                <a:srgbClr val="FA26D7"/>
              </a:solidFill>
              <a:round/>
              <a:headEnd/>
              <a:tailEnd type="stealth" w="med" len="med"/>
            </a:ln>
          </p:spPr>
          <p:txBody>
            <a:bodyPr wrap="none" anchor="ctr"/>
            <a:lstStyle/>
            <a:p>
              <a:endParaRPr lang="en-US"/>
            </a:p>
          </p:txBody>
        </p:sp>
      </p:grpSp>
      <p:grpSp>
        <p:nvGrpSpPr>
          <p:cNvPr id="5" name="Group 160"/>
          <p:cNvGrpSpPr>
            <a:grpSpLocks/>
          </p:cNvGrpSpPr>
          <p:nvPr/>
        </p:nvGrpSpPr>
        <p:grpSpPr bwMode="auto">
          <a:xfrm>
            <a:off x="-1588" y="2079625"/>
            <a:ext cx="2249488" cy="581025"/>
            <a:chOff x="-1" y="1310"/>
            <a:chExt cx="1417" cy="366"/>
          </a:xfrm>
        </p:grpSpPr>
        <p:sp>
          <p:nvSpPr>
            <p:cNvPr id="25609" name="Text Box 153"/>
            <p:cNvSpPr txBox="1">
              <a:spLocks noChangeArrowheads="1"/>
            </p:cNvSpPr>
            <p:nvPr/>
          </p:nvSpPr>
          <p:spPr bwMode="auto">
            <a:xfrm>
              <a:off x="-1" y="1310"/>
              <a:ext cx="1169" cy="366"/>
            </a:xfrm>
            <a:prstGeom prst="rect">
              <a:avLst/>
            </a:prstGeom>
            <a:noFill/>
            <a:ln w="9525">
              <a:noFill/>
              <a:miter lim="800000"/>
              <a:headEnd/>
              <a:tailEnd/>
            </a:ln>
          </p:spPr>
          <p:txBody>
            <a:bodyPr wrap="none">
              <a:spAutoFit/>
            </a:bodyPr>
            <a:lstStyle/>
            <a:p>
              <a:pPr algn="ctr" rtl="0" eaLnBrk="0" hangingPunct="0"/>
              <a:r>
                <a:rPr lang="en-US" sz="1600" b="1">
                  <a:solidFill>
                    <a:srgbClr val="000000"/>
                  </a:solidFill>
                  <a:latin typeface="Arial" charset="0"/>
                </a:rPr>
                <a:t>Sugar Phosphate</a:t>
              </a:r>
            </a:p>
            <a:p>
              <a:pPr algn="ctr" rtl="0" eaLnBrk="0" hangingPunct="0"/>
              <a:r>
                <a:rPr lang="en-US" sz="1600" b="1">
                  <a:solidFill>
                    <a:srgbClr val="000000"/>
                  </a:solidFill>
                  <a:latin typeface="Arial" charset="0"/>
                </a:rPr>
                <a:t>“backbone”</a:t>
              </a:r>
            </a:p>
          </p:txBody>
        </p:sp>
        <p:sp>
          <p:nvSpPr>
            <p:cNvPr id="25610" name="Line 157"/>
            <p:cNvSpPr>
              <a:spLocks noChangeShapeType="1"/>
            </p:cNvSpPr>
            <p:nvPr/>
          </p:nvSpPr>
          <p:spPr bwMode="auto">
            <a:xfrm flipV="1">
              <a:off x="1096" y="1520"/>
              <a:ext cx="320" cy="48"/>
            </a:xfrm>
            <a:prstGeom prst="line">
              <a:avLst/>
            </a:prstGeom>
            <a:noFill/>
            <a:ln w="38100">
              <a:solidFill>
                <a:srgbClr val="26AE00"/>
              </a:solidFill>
              <a:round/>
              <a:headEnd/>
              <a:tailEnd type="stealth" w="med" len="me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ppt_x</p:attrName>
                                        </p:attrNameLst>
                                      </p:cBhvr>
                                      <p:tavLst>
                                        <p:tav tm="0">
                                          <p:val>
                                            <p:fltVal val="0.5"/>
                                          </p:val>
                                        </p:tav>
                                        <p:tav tm="100000">
                                          <p:val>
                                            <p:strVal val="#ppt_x"/>
                                          </p:val>
                                        </p:tav>
                                      </p:tavLst>
                                    </p:anim>
                                    <p:anim calcmode="lin" valueType="num">
                                      <p:cBhvr>
                                        <p:cTn id="23"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9" presetClass="entr" presetSubtype="10" fill="hold" grpId="0" nodeType="clickEffect">
                                  <p:stCondLst>
                                    <p:cond delay="0"/>
                                  </p:stCondLst>
                                  <p:childTnLst>
                                    <p:set>
                                      <p:cBhvr>
                                        <p:cTn id="27" dur="1" fill="hold">
                                          <p:stCondLst>
                                            <p:cond delay="0"/>
                                          </p:stCondLst>
                                        </p:cTn>
                                        <p:tgtEl>
                                          <p:spTgt spid="16533"/>
                                        </p:tgtEl>
                                        <p:attrNameLst>
                                          <p:attrName>style.visibility</p:attrName>
                                        </p:attrNameLst>
                                      </p:cBhvr>
                                      <p:to>
                                        <p:strVal val="visible"/>
                                      </p:to>
                                    </p:set>
                                    <p:anim calcmode="lin" valueType="num">
                                      <p:cBhvr>
                                        <p:cTn id="28" dur="5000" fill="hold"/>
                                        <p:tgtEl>
                                          <p:spTgt spid="16533"/>
                                        </p:tgtEl>
                                        <p:attrNameLst>
                                          <p:attrName>ppt_w</p:attrName>
                                        </p:attrNameLst>
                                      </p:cBhvr>
                                      <p:tavLst>
                                        <p:tav tm="0" fmla="#ppt_w*sin(2.5*pi*$)">
                                          <p:val>
                                            <p:fltVal val="0"/>
                                          </p:val>
                                        </p:tav>
                                        <p:tav tm="100000">
                                          <p:val>
                                            <p:fltVal val="1"/>
                                          </p:val>
                                        </p:tav>
                                      </p:tavLst>
                                    </p:anim>
                                    <p:anim calcmode="lin" valueType="num">
                                      <p:cBhvr>
                                        <p:cTn id="29" dur="5000" fill="hold"/>
                                        <p:tgtEl>
                                          <p:spTgt spid="16533"/>
                                        </p:tgtEl>
                                        <p:attrNameLst>
                                          <p:attrName>ppt_h</p:attrName>
                                        </p:attrNameLst>
                                      </p:cBhvr>
                                      <p:tavLst>
                                        <p:tav tm="0">
                                          <p:val>
                                            <p:strVal val="#ppt_h"/>
                                          </p:val>
                                        </p:tav>
                                        <p:tav tm="100000">
                                          <p:val>
                                            <p:strVal val="#ppt_h"/>
                                          </p:val>
                                        </p:tav>
                                      </p:tavLst>
                                    </p:anim>
                                  </p:childTnLst>
                                </p:cTn>
                              </p:par>
                            </p:childTnLst>
                          </p:cTn>
                        </p:par>
                        <p:par>
                          <p:cTn id="30" fill="hold">
                            <p:stCondLst>
                              <p:cond delay="5000"/>
                            </p:stCondLst>
                            <p:childTnLst>
                              <p:par>
                                <p:cTn id="31" presetID="19" presetClass="entr" presetSubtype="10" fill="hold" grpId="0" nodeType="afterEffect">
                                  <p:stCondLst>
                                    <p:cond delay="0"/>
                                  </p:stCondLst>
                                  <p:childTnLst>
                                    <p:set>
                                      <p:cBhvr>
                                        <p:cTn id="32" dur="1" fill="hold">
                                          <p:stCondLst>
                                            <p:cond delay="0"/>
                                          </p:stCondLst>
                                        </p:cTn>
                                        <p:tgtEl>
                                          <p:spTgt spid="16534"/>
                                        </p:tgtEl>
                                        <p:attrNameLst>
                                          <p:attrName>style.visibility</p:attrName>
                                        </p:attrNameLst>
                                      </p:cBhvr>
                                      <p:to>
                                        <p:strVal val="visible"/>
                                      </p:to>
                                    </p:set>
                                    <p:anim calcmode="lin" valueType="num">
                                      <p:cBhvr>
                                        <p:cTn id="33" dur="5000" fill="hold"/>
                                        <p:tgtEl>
                                          <p:spTgt spid="16534"/>
                                        </p:tgtEl>
                                        <p:attrNameLst>
                                          <p:attrName>ppt_w</p:attrName>
                                        </p:attrNameLst>
                                      </p:cBhvr>
                                      <p:tavLst>
                                        <p:tav tm="0" fmla="#ppt_w*sin(2.5*pi*$)">
                                          <p:val>
                                            <p:fltVal val="0"/>
                                          </p:val>
                                        </p:tav>
                                        <p:tav tm="100000">
                                          <p:val>
                                            <p:fltVal val="1"/>
                                          </p:val>
                                        </p:tav>
                                      </p:tavLst>
                                    </p:anim>
                                    <p:anim calcmode="lin" valueType="num">
                                      <p:cBhvr>
                                        <p:cTn id="34" dur="5000" fill="hold"/>
                                        <p:tgtEl>
                                          <p:spTgt spid="16534"/>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3" grpId="0" autoUpdateAnimBg="0"/>
      <p:bldP spid="16534"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图片8"/>
          <p:cNvPicPr>
            <a:picLocks noChangeAspect="1" noChangeArrowheads="1"/>
          </p:cNvPicPr>
          <p:nvPr/>
        </p:nvPicPr>
        <p:blipFill>
          <a:blip r:embed="rId2" cstate="print"/>
          <a:srcRect/>
          <a:stretch>
            <a:fillRect/>
          </a:stretch>
        </p:blipFill>
        <p:spPr bwMode="auto">
          <a:xfrm>
            <a:off x="1835150" y="0"/>
            <a:ext cx="5257800" cy="6858000"/>
          </a:xfrm>
          <a:prstGeom prst="rect">
            <a:avLst/>
          </a:prstGeom>
          <a:solidFill>
            <a:schemeClr val="accent3"/>
          </a:solid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0"/>
          <p:cNvGrpSpPr>
            <a:grpSpLocks/>
          </p:cNvGrpSpPr>
          <p:nvPr/>
        </p:nvGrpSpPr>
        <p:grpSpPr bwMode="auto">
          <a:xfrm>
            <a:off x="4267200" y="3287713"/>
            <a:ext cx="1035050" cy="1571625"/>
            <a:chOff x="2864" y="2175"/>
            <a:chExt cx="652" cy="990"/>
          </a:xfrm>
        </p:grpSpPr>
        <p:sp>
          <p:nvSpPr>
            <p:cNvPr id="23609" name="AutoShape 325"/>
            <p:cNvSpPr>
              <a:spLocks noChangeArrowheads="1"/>
            </p:cNvSpPr>
            <p:nvPr/>
          </p:nvSpPr>
          <p:spPr bwMode="auto">
            <a:xfrm rot="3557356">
              <a:off x="2851" y="2338"/>
              <a:ext cx="511" cy="186"/>
            </a:xfrm>
            <a:prstGeom prst="curvedDownArrow">
              <a:avLst>
                <a:gd name="adj1" fmla="val 54946"/>
                <a:gd name="adj2" fmla="val 109892"/>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3610" name="Oval 327"/>
            <p:cNvSpPr>
              <a:spLocks noChangeArrowheads="1"/>
            </p:cNvSpPr>
            <p:nvPr/>
          </p:nvSpPr>
          <p:spPr bwMode="auto">
            <a:xfrm>
              <a:off x="3152" y="2608"/>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611" name="Oval 328"/>
            <p:cNvSpPr>
              <a:spLocks noChangeArrowheads="1"/>
            </p:cNvSpPr>
            <p:nvPr/>
          </p:nvSpPr>
          <p:spPr bwMode="auto">
            <a:xfrm>
              <a:off x="2864" y="2616"/>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612" name="Text Box 329"/>
            <p:cNvSpPr txBox="1">
              <a:spLocks noChangeArrowheads="1"/>
            </p:cNvSpPr>
            <p:nvPr/>
          </p:nvSpPr>
          <p:spPr bwMode="auto">
            <a:xfrm>
              <a:off x="3054" y="2915"/>
              <a:ext cx="462" cy="250"/>
            </a:xfrm>
            <a:prstGeom prst="rect">
              <a:avLst/>
            </a:prstGeom>
            <a:noFill/>
            <a:ln w="9525">
              <a:noFill/>
              <a:miter lim="800000"/>
              <a:headEnd/>
              <a:tailEnd/>
            </a:ln>
          </p:spPr>
          <p:txBody>
            <a:bodyPr wrap="none">
              <a:spAutoFit/>
            </a:bodyPr>
            <a:lstStyle/>
            <a:p>
              <a:pPr algn="l" rtl="0" eaLnBrk="0" hangingPunct="0"/>
              <a:r>
                <a:rPr lang="en-US" sz="2000" b="1">
                  <a:solidFill>
                    <a:srgbClr val="000000"/>
                  </a:solidFill>
                  <a:latin typeface="Times" pitchFamily="1" charset="0"/>
                </a:rPr>
                <a:t>(PPi)</a:t>
              </a:r>
            </a:p>
          </p:txBody>
        </p:sp>
      </p:grpSp>
      <p:sp>
        <p:nvSpPr>
          <p:cNvPr id="23555" name="Text Box 16"/>
          <p:cNvSpPr txBox="1">
            <a:spLocks noChangeArrowheads="1"/>
          </p:cNvSpPr>
          <p:nvPr/>
        </p:nvSpPr>
        <p:spPr bwMode="auto">
          <a:xfrm>
            <a:off x="2058988" y="238125"/>
            <a:ext cx="5087937" cy="1128713"/>
          </a:xfrm>
          <a:prstGeom prst="rect">
            <a:avLst/>
          </a:prstGeom>
          <a:noFill/>
          <a:ln w="9525">
            <a:noFill/>
            <a:miter lim="800000"/>
            <a:headEnd/>
            <a:tailEnd/>
          </a:ln>
        </p:spPr>
        <p:txBody>
          <a:bodyPr wrap="none">
            <a:spAutoFit/>
          </a:bodyPr>
          <a:lstStyle/>
          <a:p>
            <a:pPr algn="ctr" rtl="0" eaLnBrk="0" hangingPunct="0"/>
            <a:r>
              <a:rPr lang="en-US" sz="3600" b="1">
                <a:solidFill>
                  <a:srgbClr val="000000"/>
                </a:solidFill>
                <a:latin typeface="Arial" charset="0"/>
              </a:rPr>
              <a:t>Nucleic Acid Structure</a:t>
            </a:r>
          </a:p>
          <a:p>
            <a:pPr algn="ctr" rtl="0" eaLnBrk="0" hangingPunct="0"/>
            <a:r>
              <a:rPr lang="en-US" sz="3200" b="1">
                <a:solidFill>
                  <a:srgbClr val="000000"/>
                </a:solidFill>
                <a:latin typeface="Arial" charset="0"/>
              </a:rPr>
              <a:t>Polymerization</a:t>
            </a:r>
            <a:r>
              <a:rPr lang="en-US" sz="2000">
                <a:solidFill>
                  <a:srgbClr val="000000"/>
                </a:solidFill>
                <a:latin typeface="Arial" charset="0"/>
              </a:rPr>
              <a:t> </a:t>
            </a:r>
          </a:p>
        </p:txBody>
      </p:sp>
      <p:grpSp>
        <p:nvGrpSpPr>
          <p:cNvPr id="3" name="Group 279"/>
          <p:cNvGrpSpPr>
            <a:grpSpLocks/>
          </p:cNvGrpSpPr>
          <p:nvPr/>
        </p:nvGrpSpPr>
        <p:grpSpPr bwMode="auto">
          <a:xfrm>
            <a:off x="304800" y="1841500"/>
            <a:ext cx="2603500" cy="1460500"/>
            <a:chOff x="424" y="1752"/>
            <a:chExt cx="1640" cy="920"/>
          </a:xfrm>
        </p:grpSpPr>
        <p:grpSp>
          <p:nvGrpSpPr>
            <p:cNvPr id="4" name="Group 275"/>
            <p:cNvGrpSpPr>
              <a:grpSpLocks/>
            </p:cNvGrpSpPr>
            <p:nvPr/>
          </p:nvGrpSpPr>
          <p:grpSpPr bwMode="auto">
            <a:xfrm>
              <a:off x="424" y="1760"/>
              <a:ext cx="848" cy="288"/>
              <a:chOff x="640" y="1872"/>
              <a:chExt cx="848" cy="288"/>
            </a:xfrm>
          </p:grpSpPr>
          <p:sp>
            <p:nvSpPr>
              <p:cNvPr id="23606" name="Oval 262"/>
              <p:cNvSpPr>
                <a:spLocks noChangeArrowheads="1"/>
              </p:cNvSpPr>
              <p:nvPr/>
            </p:nvSpPr>
            <p:spPr bwMode="auto">
              <a:xfrm>
                <a:off x="640"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607" name="Oval 264"/>
              <p:cNvSpPr>
                <a:spLocks noChangeArrowheads="1"/>
              </p:cNvSpPr>
              <p:nvPr/>
            </p:nvSpPr>
            <p:spPr bwMode="auto">
              <a:xfrm>
                <a:off x="920"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608" name="Oval 265"/>
              <p:cNvSpPr>
                <a:spLocks noChangeArrowheads="1"/>
              </p:cNvSpPr>
              <p:nvPr/>
            </p:nvSpPr>
            <p:spPr bwMode="auto">
              <a:xfrm>
                <a:off x="1208"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grpSp>
        <p:sp>
          <p:nvSpPr>
            <p:cNvPr id="23598" name="AutoShape 266"/>
            <p:cNvSpPr>
              <a:spLocks noChangeArrowheads="1"/>
            </p:cNvSpPr>
            <p:nvPr/>
          </p:nvSpPr>
          <p:spPr bwMode="auto">
            <a:xfrm>
              <a:off x="1408" y="2272"/>
              <a:ext cx="440" cy="392"/>
            </a:xfrm>
            <a:prstGeom prst="pentagon">
              <a:avLst/>
            </a:prstGeom>
            <a:solidFill>
              <a:srgbClr val="FF0000"/>
            </a:solidFill>
            <a:ln w="38100">
              <a:solidFill>
                <a:schemeClr val="tx1"/>
              </a:solidFill>
              <a:miter lim="800000"/>
              <a:headEnd/>
              <a:tailEnd/>
            </a:ln>
          </p:spPr>
          <p:txBody>
            <a:bodyPr wrap="none" anchor="ctr"/>
            <a:lstStyle/>
            <a:p>
              <a:pPr algn="ctr" rtl="0" eaLnBrk="0" hangingPunct="0"/>
              <a:r>
                <a:rPr lang="en-US" sz="2400" b="1">
                  <a:solidFill>
                    <a:srgbClr val="000000"/>
                  </a:solidFill>
                  <a:latin typeface="Times" pitchFamily="1" charset="0"/>
                </a:rPr>
                <a:t>S</a:t>
              </a:r>
              <a:endParaRPr lang="en-US" sz="1400">
                <a:solidFill>
                  <a:srgbClr val="000000"/>
                </a:solidFill>
                <a:latin typeface="Times" pitchFamily="1" charset="0"/>
              </a:endParaRPr>
            </a:p>
          </p:txBody>
        </p:sp>
        <p:grpSp>
          <p:nvGrpSpPr>
            <p:cNvPr id="5" name="Group 274"/>
            <p:cNvGrpSpPr>
              <a:grpSpLocks/>
            </p:cNvGrpSpPr>
            <p:nvPr/>
          </p:nvGrpSpPr>
          <p:grpSpPr bwMode="auto">
            <a:xfrm>
              <a:off x="1672" y="1752"/>
              <a:ext cx="392" cy="448"/>
              <a:chOff x="1672" y="1752"/>
              <a:chExt cx="392" cy="448"/>
            </a:xfrm>
          </p:grpSpPr>
          <p:sp>
            <p:nvSpPr>
              <p:cNvPr id="23604" name="AutoShape 268"/>
              <p:cNvSpPr>
                <a:spLocks noChangeArrowheads="1"/>
              </p:cNvSpPr>
              <p:nvPr/>
            </p:nvSpPr>
            <p:spPr bwMode="auto">
              <a:xfrm rot="-5400000">
                <a:off x="1644" y="1780"/>
                <a:ext cx="448" cy="392"/>
              </a:xfrm>
              <a:prstGeom prst="hexagon">
                <a:avLst>
                  <a:gd name="adj" fmla="val 28571"/>
                  <a:gd name="vf" fmla="val 115470"/>
                </a:avLst>
              </a:prstGeom>
              <a:solidFill>
                <a:srgbClr val="FA26D7"/>
              </a:solidFill>
              <a:ln w="38100">
                <a:solidFill>
                  <a:schemeClr val="tx1"/>
                </a:solidFill>
                <a:miter lim="800000"/>
                <a:headEnd/>
                <a:tailEnd/>
              </a:ln>
            </p:spPr>
            <p:txBody>
              <a:bodyPr vert="eaVert" wrap="none" anchor="ctr"/>
              <a:lstStyle/>
              <a:p>
                <a:pPr algn="ctr" rtl="0" eaLnBrk="0" hangingPunct="0"/>
                <a:endParaRPr lang="en-US" sz="2400" b="1">
                  <a:solidFill>
                    <a:srgbClr val="000000"/>
                  </a:solidFill>
                  <a:latin typeface="Times" pitchFamily="1" charset="0"/>
                </a:endParaRPr>
              </a:p>
            </p:txBody>
          </p:sp>
          <p:sp>
            <p:nvSpPr>
              <p:cNvPr id="23605" name="Text Box 271"/>
              <p:cNvSpPr txBox="1">
                <a:spLocks noChangeArrowheads="1"/>
              </p:cNvSpPr>
              <p:nvPr/>
            </p:nvSpPr>
            <p:spPr bwMode="auto">
              <a:xfrm>
                <a:off x="1752" y="1851"/>
                <a:ext cx="232" cy="250"/>
              </a:xfrm>
              <a:prstGeom prst="rect">
                <a:avLst/>
              </a:prstGeom>
              <a:solidFill>
                <a:srgbClr val="FA26D7"/>
              </a:solidFill>
              <a:ln w="38100">
                <a:noFill/>
                <a:miter lim="800000"/>
                <a:headEnd/>
                <a:tailEnd/>
              </a:ln>
            </p:spPr>
            <p:txBody>
              <a:bodyPr wrap="none">
                <a:spAutoFit/>
              </a:bodyPr>
              <a:lstStyle/>
              <a:p>
                <a:pPr algn="l" rtl="0" eaLnBrk="0" hangingPunct="0"/>
                <a:r>
                  <a:rPr lang="en-US" sz="2000" b="1">
                    <a:solidFill>
                      <a:srgbClr val="000000"/>
                    </a:solidFill>
                    <a:latin typeface="Times" pitchFamily="1" charset="0"/>
                  </a:rPr>
                  <a:t>N</a:t>
                </a:r>
              </a:p>
            </p:txBody>
          </p:sp>
        </p:grpSp>
        <p:sp>
          <p:nvSpPr>
            <p:cNvPr id="23600" name="Line 273"/>
            <p:cNvSpPr>
              <a:spLocks noChangeShapeType="1"/>
            </p:cNvSpPr>
            <p:nvPr/>
          </p:nvSpPr>
          <p:spPr bwMode="auto">
            <a:xfrm>
              <a:off x="1848" y="2200"/>
              <a:ext cx="0" cy="472"/>
            </a:xfrm>
            <a:prstGeom prst="line">
              <a:avLst/>
            </a:prstGeom>
            <a:noFill/>
            <a:ln w="38100">
              <a:solidFill>
                <a:schemeClr val="tx1"/>
              </a:solidFill>
              <a:round/>
              <a:headEnd/>
              <a:tailEnd/>
            </a:ln>
          </p:spPr>
          <p:txBody>
            <a:bodyPr wrap="none" anchor="ctr"/>
            <a:lstStyle/>
            <a:p>
              <a:endParaRPr lang="en-US"/>
            </a:p>
          </p:txBody>
        </p:sp>
        <p:sp>
          <p:nvSpPr>
            <p:cNvPr id="23601" name="Line 276"/>
            <p:cNvSpPr>
              <a:spLocks noChangeShapeType="1"/>
            </p:cNvSpPr>
            <p:nvPr/>
          </p:nvSpPr>
          <p:spPr bwMode="auto">
            <a:xfrm>
              <a:off x="1136" y="2048"/>
              <a:ext cx="0" cy="160"/>
            </a:xfrm>
            <a:prstGeom prst="line">
              <a:avLst/>
            </a:prstGeom>
            <a:noFill/>
            <a:ln w="38100">
              <a:solidFill>
                <a:schemeClr val="tx1"/>
              </a:solidFill>
              <a:round/>
              <a:headEnd/>
              <a:tailEnd/>
            </a:ln>
          </p:spPr>
          <p:txBody>
            <a:bodyPr wrap="none" anchor="ctr"/>
            <a:lstStyle/>
            <a:p>
              <a:endParaRPr lang="en-US"/>
            </a:p>
          </p:txBody>
        </p:sp>
        <p:sp>
          <p:nvSpPr>
            <p:cNvPr id="23602" name="Text Box 277"/>
            <p:cNvSpPr txBox="1">
              <a:spLocks noChangeArrowheads="1"/>
            </p:cNvSpPr>
            <p:nvPr/>
          </p:nvSpPr>
          <p:spPr bwMode="auto">
            <a:xfrm>
              <a:off x="1019" y="2184"/>
              <a:ext cx="116" cy="231"/>
            </a:xfrm>
            <a:prstGeom prst="rect">
              <a:avLst/>
            </a:prstGeom>
            <a:noFill/>
            <a:ln w="9525">
              <a:noFill/>
              <a:miter lim="800000"/>
              <a:headEnd/>
              <a:tailEnd/>
            </a:ln>
          </p:spPr>
          <p:txBody>
            <a:bodyPr>
              <a:spAutoFit/>
            </a:bodyPr>
            <a:lstStyle/>
            <a:p>
              <a:pPr algn="l" rtl="0" eaLnBrk="0" hangingPunct="0">
                <a:spcBef>
                  <a:spcPct val="50000"/>
                </a:spcBef>
              </a:pPr>
              <a:r>
                <a:rPr lang="en-US" b="1">
                  <a:solidFill>
                    <a:srgbClr val="000000"/>
                  </a:solidFill>
                  <a:latin typeface="Times" pitchFamily="1" charset="0"/>
                </a:rPr>
                <a:t>C</a:t>
              </a:r>
            </a:p>
          </p:txBody>
        </p:sp>
        <p:sp>
          <p:nvSpPr>
            <p:cNvPr id="23603" name="Line 278"/>
            <p:cNvSpPr>
              <a:spLocks noChangeShapeType="1"/>
            </p:cNvSpPr>
            <p:nvPr/>
          </p:nvSpPr>
          <p:spPr bwMode="auto">
            <a:xfrm>
              <a:off x="1192" y="2368"/>
              <a:ext cx="216" cy="48"/>
            </a:xfrm>
            <a:prstGeom prst="line">
              <a:avLst/>
            </a:prstGeom>
            <a:noFill/>
            <a:ln w="38100">
              <a:solidFill>
                <a:schemeClr val="tx1"/>
              </a:solidFill>
              <a:round/>
              <a:headEnd/>
              <a:tailEnd/>
            </a:ln>
          </p:spPr>
          <p:txBody>
            <a:bodyPr wrap="none" anchor="ctr"/>
            <a:lstStyle/>
            <a:p>
              <a:endParaRPr lang="en-US"/>
            </a:p>
          </p:txBody>
        </p:sp>
      </p:grpSp>
      <p:grpSp>
        <p:nvGrpSpPr>
          <p:cNvPr id="6" name="Group 281"/>
          <p:cNvGrpSpPr>
            <a:grpSpLocks/>
          </p:cNvGrpSpPr>
          <p:nvPr/>
        </p:nvGrpSpPr>
        <p:grpSpPr bwMode="auto">
          <a:xfrm>
            <a:off x="1778000" y="4737100"/>
            <a:ext cx="2603500" cy="1460500"/>
            <a:chOff x="424" y="1752"/>
            <a:chExt cx="1640" cy="920"/>
          </a:xfrm>
        </p:grpSpPr>
        <p:grpSp>
          <p:nvGrpSpPr>
            <p:cNvPr id="7" name="Group 282"/>
            <p:cNvGrpSpPr>
              <a:grpSpLocks/>
            </p:cNvGrpSpPr>
            <p:nvPr/>
          </p:nvGrpSpPr>
          <p:grpSpPr bwMode="auto">
            <a:xfrm>
              <a:off x="424" y="1760"/>
              <a:ext cx="848" cy="288"/>
              <a:chOff x="640" y="1872"/>
              <a:chExt cx="848" cy="288"/>
            </a:xfrm>
          </p:grpSpPr>
          <p:sp>
            <p:nvSpPr>
              <p:cNvPr id="23594" name="Oval 283"/>
              <p:cNvSpPr>
                <a:spLocks noChangeArrowheads="1"/>
              </p:cNvSpPr>
              <p:nvPr/>
            </p:nvSpPr>
            <p:spPr bwMode="auto">
              <a:xfrm>
                <a:off x="640"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595" name="Oval 284"/>
              <p:cNvSpPr>
                <a:spLocks noChangeArrowheads="1"/>
              </p:cNvSpPr>
              <p:nvPr/>
            </p:nvSpPr>
            <p:spPr bwMode="auto">
              <a:xfrm>
                <a:off x="920"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596" name="Oval 285"/>
              <p:cNvSpPr>
                <a:spLocks noChangeArrowheads="1"/>
              </p:cNvSpPr>
              <p:nvPr/>
            </p:nvSpPr>
            <p:spPr bwMode="auto">
              <a:xfrm>
                <a:off x="1208"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grpSp>
        <p:sp>
          <p:nvSpPr>
            <p:cNvPr id="23586" name="AutoShape 286"/>
            <p:cNvSpPr>
              <a:spLocks noChangeArrowheads="1"/>
            </p:cNvSpPr>
            <p:nvPr/>
          </p:nvSpPr>
          <p:spPr bwMode="auto">
            <a:xfrm>
              <a:off x="1408" y="2272"/>
              <a:ext cx="440" cy="392"/>
            </a:xfrm>
            <a:prstGeom prst="pentagon">
              <a:avLst/>
            </a:prstGeom>
            <a:solidFill>
              <a:srgbClr val="FF0000"/>
            </a:solidFill>
            <a:ln w="38100">
              <a:solidFill>
                <a:schemeClr val="tx1"/>
              </a:solidFill>
              <a:miter lim="800000"/>
              <a:headEnd/>
              <a:tailEnd/>
            </a:ln>
          </p:spPr>
          <p:txBody>
            <a:bodyPr wrap="none" anchor="ctr"/>
            <a:lstStyle/>
            <a:p>
              <a:pPr algn="ctr" rtl="0" eaLnBrk="0" hangingPunct="0"/>
              <a:r>
                <a:rPr lang="en-US" sz="2400" b="1">
                  <a:solidFill>
                    <a:srgbClr val="000000"/>
                  </a:solidFill>
                  <a:latin typeface="Times" pitchFamily="1" charset="0"/>
                </a:rPr>
                <a:t>S</a:t>
              </a:r>
              <a:endParaRPr lang="en-US" sz="1400">
                <a:solidFill>
                  <a:srgbClr val="000000"/>
                </a:solidFill>
                <a:latin typeface="Times" pitchFamily="1" charset="0"/>
              </a:endParaRPr>
            </a:p>
          </p:txBody>
        </p:sp>
        <p:grpSp>
          <p:nvGrpSpPr>
            <p:cNvPr id="8" name="Group 287"/>
            <p:cNvGrpSpPr>
              <a:grpSpLocks/>
            </p:cNvGrpSpPr>
            <p:nvPr/>
          </p:nvGrpSpPr>
          <p:grpSpPr bwMode="auto">
            <a:xfrm>
              <a:off x="1672" y="1752"/>
              <a:ext cx="392" cy="448"/>
              <a:chOff x="1672" y="1752"/>
              <a:chExt cx="392" cy="448"/>
            </a:xfrm>
          </p:grpSpPr>
          <p:sp>
            <p:nvSpPr>
              <p:cNvPr id="23592" name="AutoShape 288"/>
              <p:cNvSpPr>
                <a:spLocks noChangeArrowheads="1"/>
              </p:cNvSpPr>
              <p:nvPr/>
            </p:nvSpPr>
            <p:spPr bwMode="auto">
              <a:xfrm rot="-5400000">
                <a:off x="1644" y="1780"/>
                <a:ext cx="448" cy="392"/>
              </a:xfrm>
              <a:prstGeom prst="hexagon">
                <a:avLst>
                  <a:gd name="adj" fmla="val 28571"/>
                  <a:gd name="vf" fmla="val 115470"/>
                </a:avLst>
              </a:prstGeom>
              <a:solidFill>
                <a:srgbClr val="FA26D7"/>
              </a:solidFill>
              <a:ln w="38100">
                <a:solidFill>
                  <a:schemeClr val="tx1"/>
                </a:solidFill>
                <a:miter lim="800000"/>
                <a:headEnd/>
                <a:tailEnd/>
              </a:ln>
            </p:spPr>
            <p:txBody>
              <a:bodyPr vert="eaVert" wrap="none" anchor="ctr"/>
              <a:lstStyle/>
              <a:p>
                <a:pPr algn="ctr" rtl="0" eaLnBrk="0" hangingPunct="0"/>
                <a:endParaRPr lang="en-US" sz="2400" b="1">
                  <a:solidFill>
                    <a:srgbClr val="000000"/>
                  </a:solidFill>
                  <a:latin typeface="Times" pitchFamily="1" charset="0"/>
                </a:endParaRPr>
              </a:p>
            </p:txBody>
          </p:sp>
          <p:sp>
            <p:nvSpPr>
              <p:cNvPr id="23593" name="Text Box 289"/>
              <p:cNvSpPr txBox="1">
                <a:spLocks noChangeArrowheads="1"/>
              </p:cNvSpPr>
              <p:nvPr/>
            </p:nvSpPr>
            <p:spPr bwMode="auto">
              <a:xfrm>
                <a:off x="1752" y="1851"/>
                <a:ext cx="232" cy="250"/>
              </a:xfrm>
              <a:prstGeom prst="rect">
                <a:avLst/>
              </a:prstGeom>
              <a:solidFill>
                <a:srgbClr val="FA26D7"/>
              </a:solidFill>
              <a:ln w="38100">
                <a:noFill/>
                <a:miter lim="800000"/>
                <a:headEnd/>
                <a:tailEnd/>
              </a:ln>
            </p:spPr>
            <p:txBody>
              <a:bodyPr wrap="none">
                <a:spAutoFit/>
              </a:bodyPr>
              <a:lstStyle/>
              <a:p>
                <a:pPr algn="l" rtl="0" eaLnBrk="0" hangingPunct="0"/>
                <a:r>
                  <a:rPr lang="en-US" sz="2000" b="1">
                    <a:solidFill>
                      <a:srgbClr val="000000"/>
                    </a:solidFill>
                    <a:latin typeface="Times" pitchFamily="1" charset="0"/>
                  </a:rPr>
                  <a:t>N</a:t>
                </a:r>
              </a:p>
            </p:txBody>
          </p:sp>
        </p:grpSp>
        <p:sp>
          <p:nvSpPr>
            <p:cNvPr id="23588" name="Line 290"/>
            <p:cNvSpPr>
              <a:spLocks noChangeShapeType="1"/>
            </p:cNvSpPr>
            <p:nvPr/>
          </p:nvSpPr>
          <p:spPr bwMode="auto">
            <a:xfrm>
              <a:off x="1848" y="2200"/>
              <a:ext cx="0" cy="472"/>
            </a:xfrm>
            <a:prstGeom prst="line">
              <a:avLst/>
            </a:prstGeom>
            <a:noFill/>
            <a:ln w="38100">
              <a:solidFill>
                <a:schemeClr val="tx1"/>
              </a:solidFill>
              <a:round/>
              <a:headEnd/>
              <a:tailEnd/>
            </a:ln>
          </p:spPr>
          <p:txBody>
            <a:bodyPr wrap="none" anchor="ctr"/>
            <a:lstStyle/>
            <a:p>
              <a:endParaRPr lang="en-US"/>
            </a:p>
          </p:txBody>
        </p:sp>
        <p:sp>
          <p:nvSpPr>
            <p:cNvPr id="23589" name="Line 291"/>
            <p:cNvSpPr>
              <a:spLocks noChangeShapeType="1"/>
            </p:cNvSpPr>
            <p:nvPr/>
          </p:nvSpPr>
          <p:spPr bwMode="auto">
            <a:xfrm>
              <a:off x="1136" y="2048"/>
              <a:ext cx="0" cy="160"/>
            </a:xfrm>
            <a:prstGeom prst="line">
              <a:avLst/>
            </a:prstGeom>
            <a:noFill/>
            <a:ln w="38100">
              <a:solidFill>
                <a:schemeClr val="tx1"/>
              </a:solidFill>
              <a:round/>
              <a:headEnd/>
              <a:tailEnd/>
            </a:ln>
          </p:spPr>
          <p:txBody>
            <a:bodyPr wrap="none" anchor="ctr"/>
            <a:lstStyle/>
            <a:p>
              <a:endParaRPr lang="en-US"/>
            </a:p>
          </p:txBody>
        </p:sp>
        <p:sp>
          <p:nvSpPr>
            <p:cNvPr id="23590" name="Text Box 292"/>
            <p:cNvSpPr txBox="1">
              <a:spLocks noChangeArrowheads="1"/>
            </p:cNvSpPr>
            <p:nvPr/>
          </p:nvSpPr>
          <p:spPr bwMode="auto">
            <a:xfrm>
              <a:off x="1019" y="2184"/>
              <a:ext cx="116" cy="231"/>
            </a:xfrm>
            <a:prstGeom prst="rect">
              <a:avLst/>
            </a:prstGeom>
            <a:noFill/>
            <a:ln w="9525">
              <a:noFill/>
              <a:miter lim="800000"/>
              <a:headEnd/>
              <a:tailEnd/>
            </a:ln>
          </p:spPr>
          <p:txBody>
            <a:bodyPr>
              <a:spAutoFit/>
            </a:bodyPr>
            <a:lstStyle/>
            <a:p>
              <a:pPr algn="l" rtl="0" eaLnBrk="0" hangingPunct="0">
                <a:spcBef>
                  <a:spcPct val="50000"/>
                </a:spcBef>
              </a:pPr>
              <a:r>
                <a:rPr lang="en-US" b="1">
                  <a:solidFill>
                    <a:srgbClr val="000000"/>
                  </a:solidFill>
                  <a:latin typeface="Times" pitchFamily="1" charset="0"/>
                </a:rPr>
                <a:t>C</a:t>
              </a:r>
            </a:p>
          </p:txBody>
        </p:sp>
        <p:sp>
          <p:nvSpPr>
            <p:cNvPr id="23591" name="Line 293"/>
            <p:cNvSpPr>
              <a:spLocks noChangeShapeType="1"/>
            </p:cNvSpPr>
            <p:nvPr/>
          </p:nvSpPr>
          <p:spPr bwMode="auto">
            <a:xfrm>
              <a:off x="1192" y="2368"/>
              <a:ext cx="216" cy="48"/>
            </a:xfrm>
            <a:prstGeom prst="line">
              <a:avLst/>
            </a:prstGeom>
            <a:noFill/>
            <a:ln w="38100">
              <a:solidFill>
                <a:schemeClr val="tx1"/>
              </a:solidFill>
              <a:round/>
              <a:headEnd/>
              <a:tailEnd/>
            </a:ln>
          </p:spPr>
          <p:txBody>
            <a:bodyPr wrap="none" anchor="ctr"/>
            <a:lstStyle/>
            <a:p>
              <a:endParaRPr lang="en-US"/>
            </a:p>
          </p:txBody>
        </p:sp>
      </p:grpSp>
      <p:sp>
        <p:nvSpPr>
          <p:cNvPr id="19750" name="Text Box 294"/>
          <p:cNvSpPr txBox="1">
            <a:spLocks noChangeArrowheads="1"/>
          </p:cNvSpPr>
          <p:nvPr/>
        </p:nvSpPr>
        <p:spPr bwMode="auto">
          <a:xfrm>
            <a:off x="1495425" y="3603625"/>
            <a:ext cx="503238" cy="762000"/>
          </a:xfrm>
          <a:prstGeom prst="rect">
            <a:avLst/>
          </a:prstGeom>
          <a:noFill/>
          <a:ln w="9525">
            <a:noFill/>
            <a:miter lim="800000"/>
            <a:headEnd/>
            <a:tailEnd/>
          </a:ln>
        </p:spPr>
        <p:txBody>
          <a:bodyPr wrap="none">
            <a:spAutoFit/>
          </a:bodyPr>
          <a:lstStyle/>
          <a:p>
            <a:pPr algn="l" rtl="0" eaLnBrk="0" hangingPunct="0"/>
            <a:r>
              <a:rPr lang="en-US" sz="4400" b="1">
                <a:solidFill>
                  <a:srgbClr val="000000"/>
                </a:solidFill>
                <a:latin typeface="Times" pitchFamily="1" charset="0"/>
              </a:rPr>
              <a:t>+</a:t>
            </a:r>
          </a:p>
        </p:txBody>
      </p:sp>
      <p:grpSp>
        <p:nvGrpSpPr>
          <p:cNvPr id="9" name="Group 331"/>
          <p:cNvGrpSpPr>
            <a:grpSpLocks/>
          </p:cNvGrpSpPr>
          <p:nvPr/>
        </p:nvGrpSpPr>
        <p:grpSpPr bwMode="auto">
          <a:xfrm>
            <a:off x="4991100" y="1854200"/>
            <a:ext cx="3187700" cy="3175000"/>
            <a:chOff x="3144" y="1168"/>
            <a:chExt cx="2008" cy="2000"/>
          </a:xfrm>
        </p:grpSpPr>
        <p:grpSp>
          <p:nvGrpSpPr>
            <p:cNvPr id="10" name="Group 295"/>
            <p:cNvGrpSpPr>
              <a:grpSpLocks/>
            </p:cNvGrpSpPr>
            <p:nvPr/>
          </p:nvGrpSpPr>
          <p:grpSpPr bwMode="auto">
            <a:xfrm>
              <a:off x="3144" y="1168"/>
              <a:ext cx="1640" cy="920"/>
              <a:chOff x="424" y="1752"/>
              <a:chExt cx="1640" cy="920"/>
            </a:xfrm>
          </p:grpSpPr>
          <p:grpSp>
            <p:nvGrpSpPr>
              <p:cNvPr id="11" name="Group 296"/>
              <p:cNvGrpSpPr>
                <a:grpSpLocks/>
              </p:cNvGrpSpPr>
              <p:nvPr/>
            </p:nvGrpSpPr>
            <p:grpSpPr bwMode="auto">
              <a:xfrm>
                <a:off x="424" y="1760"/>
                <a:ext cx="848" cy="288"/>
                <a:chOff x="640" y="1872"/>
                <a:chExt cx="848" cy="288"/>
              </a:xfrm>
            </p:grpSpPr>
            <p:sp>
              <p:nvSpPr>
                <p:cNvPr id="23582" name="Oval 297"/>
                <p:cNvSpPr>
                  <a:spLocks noChangeArrowheads="1"/>
                </p:cNvSpPr>
                <p:nvPr/>
              </p:nvSpPr>
              <p:spPr bwMode="auto">
                <a:xfrm>
                  <a:off x="640"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583" name="Oval 298"/>
                <p:cNvSpPr>
                  <a:spLocks noChangeArrowheads="1"/>
                </p:cNvSpPr>
                <p:nvPr/>
              </p:nvSpPr>
              <p:spPr bwMode="auto">
                <a:xfrm>
                  <a:off x="920"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584" name="Oval 299"/>
                <p:cNvSpPr>
                  <a:spLocks noChangeArrowheads="1"/>
                </p:cNvSpPr>
                <p:nvPr/>
              </p:nvSpPr>
              <p:spPr bwMode="auto">
                <a:xfrm>
                  <a:off x="1208" y="1872"/>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grpSp>
          <p:sp>
            <p:nvSpPr>
              <p:cNvPr id="23574" name="AutoShape 300"/>
              <p:cNvSpPr>
                <a:spLocks noChangeArrowheads="1"/>
              </p:cNvSpPr>
              <p:nvPr/>
            </p:nvSpPr>
            <p:spPr bwMode="auto">
              <a:xfrm>
                <a:off x="1408" y="2272"/>
                <a:ext cx="440" cy="392"/>
              </a:xfrm>
              <a:prstGeom prst="pentagon">
                <a:avLst/>
              </a:prstGeom>
              <a:solidFill>
                <a:srgbClr val="FF0000"/>
              </a:solidFill>
              <a:ln w="38100">
                <a:solidFill>
                  <a:schemeClr val="tx1"/>
                </a:solidFill>
                <a:miter lim="800000"/>
                <a:headEnd/>
                <a:tailEnd/>
              </a:ln>
            </p:spPr>
            <p:txBody>
              <a:bodyPr wrap="none" anchor="ctr"/>
              <a:lstStyle/>
              <a:p>
                <a:pPr algn="ctr" rtl="0" eaLnBrk="0" hangingPunct="0"/>
                <a:r>
                  <a:rPr lang="en-US" sz="2400" b="1">
                    <a:solidFill>
                      <a:srgbClr val="000000"/>
                    </a:solidFill>
                    <a:latin typeface="Times" pitchFamily="1" charset="0"/>
                  </a:rPr>
                  <a:t>S</a:t>
                </a:r>
                <a:endParaRPr lang="en-US" sz="1400">
                  <a:solidFill>
                    <a:srgbClr val="000000"/>
                  </a:solidFill>
                  <a:latin typeface="Times" pitchFamily="1" charset="0"/>
                </a:endParaRPr>
              </a:p>
            </p:txBody>
          </p:sp>
          <p:grpSp>
            <p:nvGrpSpPr>
              <p:cNvPr id="12" name="Group 301"/>
              <p:cNvGrpSpPr>
                <a:grpSpLocks/>
              </p:cNvGrpSpPr>
              <p:nvPr/>
            </p:nvGrpSpPr>
            <p:grpSpPr bwMode="auto">
              <a:xfrm>
                <a:off x="1672" y="1752"/>
                <a:ext cx="392" cy="448"/>
                <a:chOff x="1672" y="1752"/>
                <a:chExt cx="392" cy="448"/>
              </a:xfrm>
            </p:grpSpPr>
            <p:sp>
              <p:nvSpPr>
                <p:cNvPr id="23580" name="AutoShape 302"/>
                <p:cNvSpPr>
                  <a:spLocks noChangeArrowheads="1"/>
                </p:cNvSpPr>
                <p:nvPr/>
              </p:nvSpPr>
              <p:spPr bwMode="auto">
                <a:xfrm rot="-5400000">
                  <a:off x="1644" y="1780"/>
                  <a:ext cx="448" cy="392"/>
                </a:xfrm>
                <a:prstGeom prst="hexagon">
                  <a:avLst>
                    <a:gd name="adj" fmla="val 28571"/>
                    <a:gd name="vf" fmla="val 115470"/>
                  </a:avLst>
                </a:prstGeom>
                <a:solidFill>
                  <a:srgbClr val="FA26D7"/>
                </a:solidFill>
                <a:ln w="38100">
                  <a:solidFill>
                    <a:schemeClr val="tx1"/>
                  </a:solidFill>
                  <a:miter lim="800000"/>
                  <a:headEnd/>
                  <a:tailEnd/>
                </a:ln>
              </p:spPr>
              <p:txBody>
                <a:bodyPr vert="eaVert" wrap="none" anchor="ctr"/>
                <a:lstStyle/>
                <a:p>
                  <a:pPr algn="ctr" rtl="0" eaLnBrk="0" hangingPunct="0"/>
                  <a:endParaRPr lang="en-US" sz="2400" b="1">
                    <a:solidFill>
                      <a:srgbClr val="000000"/>
                    </a:solidFill>
                    <a:latin typeface="Times" pitchFamily="1" charset="0"/>
                  </a:endParaRPr>
                </a:p>
              </p:txBody>
            </p:sp>
            <p:sp>
              <p:nvSpPr>
                <p:cNvPr id="23581" name="Text Box 303"/>
                <p:cNvSpPr txBox="1">
                  <a:spLocks noChangeArrowheads="1"/>
                </p:cNvSpPr>
                <p:nvPr/>
              </p:nvSpPr>
              <p:spPr bwMode="auto">
                <a:xfrm>
                  <a:off x="1752" y="1851"/>
                  <a:ext cx="232" cy="250"/>
                </a:xfrm>
                <a:prstGeom prst="rect">
                  <a:avLst/>
                </a:prstGeom>
                <a:solidFill>
                  <a:srgbClr val="FA26D7"/>
                </a:solidFill>
                <a:ln w="38100">
                  <a:noFill/>
                  <a:miter lim="800000"/>
                  <a:headEnd/>
                  <a:tailEnd/>
                </a:ln>
              </p:spPr>
              <p:txBody>
                <a:bodyPr wrap="none">
                  <a:spAutoFit/>
                </a:bodyPr>
                <a:lstStyle/>
                <a:p>
                  <a:pPr algn="l" rtl="0" eaLnBrk="0" hangingPunct="0"/>
                  <a:r>
                    <a:rPr lang="en-US" sz="2000" b="1">
                      <a:solidFill>
                        <a:srgbClr val="000000"/>
                      </a:solidFill>
                      <a:latin typeface="Times" pitchFamily="1" charset="0"/>
                    </a:rPr>
                    <a:t>N</a:t>
                  </a:r>
                </a:p>
              </p:txBody>
            </p:sp>
          </p:grpSp>
          <p:sp>
            <p:nvSpPr>
              <p:cNvPr id="23576" name="Line 304"/>
              <p:cNvSpPr>
                <a:spLocks noChangeShapeType="1"/>
              </p:cNvSpPr>
              <p:nvPr/>
            </p:nvSpPr>
            <p:spPr bwMode="auto">
              <a:xfrm>
                <a:off x="1848" y="2200"/>
                <a:ext cx="0" cy="472"/>
              </a:xfrm>
              <a:prstGeom prst="line">
                <a:avLst/>
              </a:prstGeom>
              <a:noFill/>
              <a:ln w="38100">
                <a:solidFill>
                  <a:schemeClr val="tx1"/>
                </a:solidFill>
                <a:round/>
                <a:headEnd/>
                <a:tailEnd/>
              </a:ln>
            </p:spPr>
            <p:txBody>
              <a:bodyPr wrap="none" anchor="ctr"/>
              <a:lstStyle/>
              <a:p>
                <a:endParaRPr lang="en-US"/>
              </a:p>
            </p:txBody>
          </p:sp>
          <p:sp>
            <p:nvSpPr>
              <p:cNvPr id="23577" name="Line 305"/>
              <p:cNvSpPr>
                <a:spLocks noChangeShapeType="1"/>
              </p:cNvSpPr>
              <p:nvPr/>
            </p:nvSpPr>
            <p:spPr bwMode="auto">
              <a:xfrm>
                <a:off x="1136" y="2048"/>
                <a:ext cx="0" cy="160"/>
              </a:xfrm>
              <a:prstGeom prst="line">
                <a:avLst/>
              </a:prstGeom>
              <a:noFill/>
              <a:ln w="38100">
                <a:solidFill>
                  <a:schemeClr val="tx1"/>
                </a:solidFill>
                <a:round/>
                <a:headEnd/>
                <a:tailEnd/>
              </a:ln>
            </p:spPr>
            <p:txBody>
              <a:bodyPr wrap="none" anchor="ctr"/>
              <a:lstStyle/>
              <a:p>
                <a:endParaRPr lang="en-US"/>
              </a:p>
            </p:txBody>
          </p:sp>
          <p:sp>
            <p:nvSpPr>
              <p:cNvPr id="23578" name="Text Box 306"/>
              <p:cNvSpPr txBox="1">
                <a:spLocks noChangeArrowheads="1"/>
              </p:cNvSpPr>
              <p:nvPr/>
            </p:nvSpPr>
            <p:spPr bwMode="auto">
              <a:xfrm>
                <a:off x="1019" y="2184"/>
                <a:ext cx="116" cy="231"/>
              </a:xfrm>
              <a:prstGeom prst="rect">
                <a:avLst/>
              </a:prstGeom>
              <a:noFill/>
              <a:ln w="9525">
                <a:noFill/>
                <a:miter lim="800000"/>
                <a:headEnd/>
                <a:tailEnd/>
              </a:ln>
            </p:spPr>
            <p:txBody>
              <a:bodyPr>
                <a:spAutoFit/>
              </a:bodyPr>
              <a:lstStyle/>
              <a:p>
                <a:pPr algn="l" rtl="0" eaLnBrk="0" hangingPunct="0">
                  <a:spcBef>
                    <a:spcPct val="50000"/>
                  </a:spcBef>
                </a:pPr>
                <a:r>
                  <a:rPr lang="en-US" b="1">
                    <a:solidFill>
                      <a:srgbClr val="000000"/>
                    </a:solidFill>
                    <a:latin typeface="Times" pitchFamily="1" charset="0"/>
                  </a:rPr>
                  <a:t>C</a:t>
                </a:r>
              </a:p>
            </p:txBody>
          </p:sp>
          <p:sp>
            <p:nvSpPr>
              <p:cNvPr id="23579" name="Line 307"/>
              <p:cNvSpPr>
                <a:spLocks noChangeShapeType="1"/>
              </p:cNvSpPr>
              <p:nvPr/>
            </p:nvSpPr>
            <p:spPr bwMode="auto">
              <a:xfrm>
                <a:off x="1192" y="2368"/>
                <a:ext cx="216" cy="48"/>
              </a:xfrm>
              <a:prstGeom prst="line">
                <a:avLst/>
              </a:prstGeom>
              <a:noFill/>
              <a:ln w="38100">
                <a:solidFill>
                  <a:schemeClr val="tx1"/>
                </a:solidFill>
                <a:round/>
                <a:headEnd/>
                <a:tailEnd/>
              </a:ln>
            </p:spPr>
            <p:txBody>
              <a:bodyPr wrap="none" anchor="ctr"/>
              <a:lstStyle/>
              <a:p>
                <a:endParaRPr lang="en-US"/>
              </a:p>
            </p:txBody>
          </p:sp>
        </p:grpSp>
        <p:sp>
          <p:nvSpPr>
            <p:cNvPr id="23563" name="Oval 312"/>
            <p:cNvSpPr>
              <a:spLocks noChangeArrowheads="1"/>
            </p:cNvSpPr>
            <p:nvPr/>
          </p:nvSpPr>
          <p:spPr bwMode="auto">
            <a:xfrm>
              <a:off x="4080" y="2256"/>
              <a:ext cx="280" cy="288"/>
            </a:xfrm>
            <a:prstGeom prst="ellipse">
              <a:avLst/>
            </a:prstGeom>
            <a:solidFill>
              <a:srgbClr val="FF8200"/>
            </a:solidFill>
            <a:ln w="38100">
              <a:solidFill>
                <a:schemeClr val="tx1"/>
              </a:solidFill>
              <a:round/>
              <a:headEnd/>
              <a:tailEnd/>
            </a:ln>
          </p:spPr>
          <p:txBody>
            <a:bodyPr wrap="none" anchor="ctr"/>
            <a:lstStyle/>
            <a:p>
              <a:pPr algn="ctr" rtl="0" eaLnBrk="0" hangingPunct="0"/>
              <a:r>
                <a:rPr lang="en-US" b="1">
                  <a:solidFill>
                    <a:srgbClr val="000000"/>
                  </a:solidFill>
                  <a:latin typeface="Times" pitchFamily="1" charset="0"/>
                </a:rPr>
                <a:t>P</a:t>
              </a:r>
            </a:p>
          </p:txBody>
        </p:sp>
        <p:sp>
          <p:nvSpPr>
            <p:cNvPr id="23564" name="AutoShape 313"/>
            <p:cNvSpPr>
              <a:spLocks noChangeArrowheads="1"/>
            </p:cNvSpPr>
            <p:nvPr/>
          </p:nvSpPr>
          <p:spPr bwMode="auto">
            <a:xfrm>
              <a:off x="4496" y="2768"/>
              <a:ext cx="440" cy="392"/>
            </a:xfrm>
            <a:prstGeom prst="pentagon">
              <a:avLst/>
            </a:prstGeom>
            <a:solidFill>
              <a:srgbClr val="FF0000"/>
            </a:solidFill>
            <a:ln w="38100">
              <a:solidFill>
                <a:schemeClr val="tx1"/>
              </a:solidFill>
              <a:miter lim="800000"/>
              <a:headEnd/>
              <a:tailEnd/>
            </a:ln>
          </p:spPr>
          <p:txBody>
            <a:bodyPr wrap="none" anchor="ctr"/>
            <a:lstStyle/>
            <a:p>
              <a:pPr algn="ctr" rtl="0" eaLnBrk="0" hangingPunct="0"/>
              <a:r>
                <a:rPr lang="en-US" sz="2400" b="1">
                  <a:solidFill>
                    <a:srgbClr val="000000"/>
                  </a:solidFill>
                  <a:latin typeface="Times" pitchFamily="1" charset="0"/>
                </a:rPr>
                <a:t>S</a:t>
              </a:r>
              <a:endParaRPr lang="en-US" sz="1400">
                <a:solidFill>
                  <a:srgbClr val="000000"/>
                </a:solidFill>
                <a:latin typeface="Times" pitchFamily="1" charset="0"/>
              </a:endParaRPr>
            </a:p>
          </p:txBody>
        </p:sp>
        <p:grpSp>
          <p:nvGrpSpPr>
            <p:cNvPr id="13" name="Group 314"/>
            <p:cNvGrpSpPr>
              <a:grpSpLocks/>
            </p:cNvGrpSpPr>
            <p:nvPr/>
          </p:nvGrpSpPr>
          <p:grpSpPr bwMode="auto">
            <a:xfrm>
              <a:off x="4760" y="2248"/>
              <a:ext cx="392" cy="448"/>
              <a:chOff x="1672" y="1752"/>
              <a:chExt cx="392" cy="448"/>
            </a:xfrm>
          </p:grpSpPr>
          <p:sp>
            <p:nvSpPr>
              <p:cNvPr id="23571" name="AutoShape 315"/>
              <p:cNvSpPr>
                <a:spLocks noChangeArrowheads="1"/>
              </p:cNvSpPr>
              <p:nvPr/>
            </p:nvSpPr>
            <p:spPr bwMode="auto">
              <a:xfrm rot="-5400000">
                <a:off x="1644" y="1780"/>
                <a:ext cx="448" cy="392"/>
              </a:xfrm>
              <a:prstGeom prst="hexagon">
                <a:avLst>
                  <a:gd name="adj" fmla="val 28571"/>
                  <a:gd name="vf" fmla="val 115470"/>
                </a:avLst>
              </a:prstGeom>
              <a:solidFill>
                <a:srgbClr val="FA26D7"/>
              </a:solidFill>
              <a:ln w="38100">
                <a:solidFill>
                  <a:schemeClr val="tx1"/>
                </a:solidFill>
                <a:miter lim="800000"/>
                <a:headEnd/>
                <a:tailEnd/>
              </a:ln>
            </p:spPr>
            <p:txBody>
              <a:bodyPr vert="eaVert" wrap="none" anchor="ctr"/>
              <a:lstStyle/>
              <a:p>
                <a:pPr algn="ctr" rtl="0" eaLnBrk="0" hangingPunct="0"/>
                <a:endParaRPr lang="en-US" sz="2400" b="1">
                  <a:solidFill>
                    <a:srgbClr val="000000"/>
                  </a:solidFill>
                  <a:latin typeface="Times" pitchFamily="1" charset="0"/>
                </a:endParaRPr>
              </a:p>
            </p:txBody>
          </p:sp>
          <p:sp>
            <p:nvSpPr>
              <p:cNvPr id="23572" name="Text Box 316"/>
              <p:cNvSpPr txBox="1">
                <a:spLocks noChangeArrowheads="1"/>
              </p:cNvSpPr>
              <p:nvPr/>
            </p:nvSpPr>
            <p:spPr bwMode="auto">
              <a:xfrm>
                <a:off x="1752" y="1851"/>
                <a:ext cx="232" cy="250"/>
              </a:xfrm>
              <a:prstGeom prst="rect">
                <a:avLst/>
              </a:prstGeom>
              <a:solidFill>
                <a:srgbClr val="FA26D7"/>
              </a:solidFill>
              <a:ln w="38100">
                <a:noFill/>
                <a:miter lim="800000"/>
                <a:headEnd/>
                <a:tailEnd/>
              </a:ln>
            </p:spPr>
            <p:txBody>
              <a:bodyPr wrap="none">
                <a:spAutoFit/>
              </a:bodyPr>
              <a:lstStyle/>
              <a:p>
                <a:pPr algn="l" rtl="0" eaLnBrk="0" hangingPunct="0"/>
                <a:r>
                  <a:rPr lang="en-US" sz="2000" b="1">
                    <a:solidFill>
                      <a:srgbClr val="000000"/>
                    </a:solidFill>
                    <a:latin typeface="Times" pitchFamily="1" charset="0"/>
                  </a:rPr>
                  <a:t>N</a:t>
                </a:r>
              </a:p>
            </p:txBody>
          </p:sp>
        </p:grpSp>
        <p:sp>
          <p:nvSpPr>
            <p:cNvPr id="23566" name="Line 317"/>
            <p:cNvSpPr>
              <a:spLocks noChangeShapeType="1"/>
            </p:cNvSpPr>
            <p:nvPr/>
          </p:nvSpPr>
          <p:spPr bwMode="auto">
            <a:xfrm>
              <a:off x="4936" y="2696"/>
              <a:ext cx="0" cy="472"/>
            </a:xfrm>
            <a:prstGeom prst="line">
              <a:avLst/>
            </a:prstGeom>
            <a:noFill/>
            <a:ln w="38100">
              <a:solidFill>
                <a:schemeClr val="tx1"/>
              </a:solidFill>
              <a:round/>
              <a:headEnd/>
              <a:tailEnd/>
            </a:ln>
          </p:spPr>
          <p:txBody>
            <a:bodyPr wrap="none" anchor="ctr"/>
            <a:lstStyle/>
            <a:p>
              <a:endParaRPr lang="en-US"/>
            </a:p>
          </p:txBody>
        </p:sp>
        <p:sp>
          <p:nvSpPr>
            <p:cNvPr id="23567" name="Line 318"/>
            <p:cNvSpPr>
              <a:spLocks noChangeShapeType="1"/>
            </p:cNvSpPr>
            <p:nvPr/>
          </p:nvSpPr>
          <p:spPr bwMode="auto">
            <a:xfrm>
              <a:off x="4224" y="2544"/>
              <a:ext cx="0" cy="160"/>
            </a:xfrm>
            <a:prstGeom prst="line">
              <a:avLst/>
            </a:prstGeom>
            <a:noFill/>
            <a:ln w="38100">
              <a:solidFill>
                <a:schemeClr val="tx1"/>
              </a:solidFill>
              <a:round/>
              <a:headEnd/>
              <a:tailEnd/>
            </a:ln>
          </p:spPr>
          <p:txBody>
            <a:bodyPr wrap="none" anchor="ctr"/>
            <a:lstStyle/>
            <a:p>
              <a:endParaRPr lang="en-US"/>
            </a:p>
          </p:txBody>
        </p:sp>
        <p:sp>
          <p:nvSpPr>
            <p:cNvPr id="23568" name="Text Box 319"/>
            <p:cNvSpPr txBox="1">
              <a:spLocks noChangeArrowheads="1"/>
            </p:cNvSpPr>
            <p:nvPr/>
          </p:nvSpPr>
          <p:spPr bwMode="auto">
            <a:xfrm>
              <a:off x="4107" y="2680"/>
              <a:ext cx="116" cy="231"/>
            </a:xfrm>
            <a:prstGeom prst="rect">
              <a:avLst/>
            </a:prstGeom>
            <a:noFill/>
            <a:ln w="9525">
              <a:noFill/>
              <a:miter lim="800000"/>
              <a:headEnd/>
              <a:tailEnd/>
            </a:ln>
          </p:spPr>
          <p:txBody>
            <a:bodyPr>
              <a:spAutoFit/>
            </a:bodyPr>
            <a:lstStyle/>
            <a:p>
              <a:pPr algn="l" rtl="0" eaLnBrk="0" hangingPunct="0">
                <a:spcBef>
                  <a:spcPct val="50000"/>
                </a:spcBef>
              </a:pPr>
              <a:r>
                <a:rPr lang="en-US" b="1">
                  <a:solidFill>
                    <a:srgbClr val="000000"/>
                  </a:solidFill>
                  <a:latin typeface="Times" pitchFamily="1" charset="0"/>
                </a:rPr>
                <a:t>C</a:t>
              </a:r>
            </a:p>
          </p:txBody>
        </p:sp>
        <p:sp>
          <p:nvSpPr>
            <p:cNvPr id="23569" name="Line 320"/>
            <p:cNvSpPr>
              <a:spLocks noChangeShapeType="1"/>
            </p:cNvSpPr>
            <p:nvPr/>
          </p:nvSpPr>
          <p:spPr bwMode="auto">
            <a:xfrm>
              <a:off x="4280" y="2864"/>
              <a:ext cx="216" cy="48"/>
            </a:xfrm>
            <a:prstGeom prst="line">
              <a:avLst/>
            </a:prstGeom>
            <a:noFill/>
            <a:ln w="38100">
              <a:solidFill>
                <a:schemeClr val="tx1"/>
              </a:solidFill>
              <a:round/>
              <a:headEnd/>
              <a:tailEnd/>
            </a:ln>
          </p:spPr>
          <p:txBody>
            <a:bodyPr wrap="none" anchor="ctr"/>
            <a:lstStyle/>
            <a:p>
              <a:endParaRPr lang="en-US"/>
            </a:p>
          </p:txBody>
        </p:sp>
        <p:sp>
          <p:nvSpPr>
            <p:cNvPr id="23570" name="Line 322"/>
            <p:cNvSpPr>
              <a:spLocks noChangeShapeType="1"/>
            </p:cNvSpPr>
            <p:nvPr/>
          </p:nvSpPr>
          <p:spPr bwMode="auto">
            <a:xfrm>
              <a:off x="4224" y="2088"/>
              <a:ext cx="0" cy="160"/>
            </a:xfrm>
            <a:prstGeom prst="line">
              <a:avLst/>
            </a:prstGeom>
            <a:noFill/>
            <a:ln w="38100">
              <a:solidFill>
                <a:schemeClr val="tx1"/>
              </a:solidFill>
              <a:round/>
              <a:headEnd/>
              <a:tailEnd/>
            </a:ln>
          </p:spPr>
          <p:txBody>
            <a:bodyPr wrap="none" anchor="ctr"/>
            <a:lstStyle/>
            <a:p>
              <a:endParaRPr lang="en-US"/>
            </a:p>
          </p:txBody>
        </p:sp>
      </p:grpSp>
      <p:sp>
        <p:nvSpPr>
          <p:cNvPr id="19779" name="AutoShape 323"/>
          <p:cNvSpPr>
            <a:spLocks noChangeArrowheads="1"/>
          </p:cNvSpPr>
          <p:nvPr/>
        </p:nvSpPr>
        <p:spPr bwMode="auto">
          <a:xfrm>
            <a:off x="3556000" y="3289300"/>
            <a:ext cx="2806700" cy="368300"/>
          </a:xfrm>
          <a:prstGeom prst="rightArrow">
            <a:avLst>
              <a:gd name="adj1" fmla="val 50000"/>
              <a:gd name="adj2" fmla="val 190517"/>
            </a:avLst>
          </a:prstGeom>
          <a:solidFill>
            <a:srgbClr val="FFFF00"/>
          </a:solidFill>
          <a:ln w="9525">
            <a:solidFill>
              <a:schemeClr val="tx1"/>
            </a:solidFill>
            <a:miter lim="800000"/>
            <a:headEnd/>
            <a:tailEnd/>
          </a:ln>
        </p:spPr>
        <p:txBody>
          <a:bodyPr wrap="none" anchor="ctr"/>
          <a:lstStyle/>
          <a:p>
            <a:endParaRPr lang="en-US"/>
          </a:p>
        </p:txBody>
      </p:sp>
      <p:sp>
        <p:nvSpPr>
          <p:cNvPr id="19780" name="Text Box 324"/>
          <p:cNvSpPr txBox="1">
            <a:spLocks noChangeArrowheads="1"/>
          </p:cNvSpPr>
          <p:nvPr/>
        </p:nvSpPr>
        <p:spPr bwMode="auto">
          <a:xfrm>
            <a:off x="3565525" y="2963863"/>
            <a:ext cx="2187575" cy="396875"/>
          </a:xfrm>
          <a:prstGeom prst="rect">
            <a:avLst/>
          </a:prstGeom>
          <a:noFill/>
          <a:ln w="9525">
            <a:noFill/>
            <a:miter lim="800000"/>
            <a:headEnd/>
            <a:tailEnd/>
          </a:ln>
        </p:spPr>
        <p:txBody>
          <a:bodyPr wrap="none">
            <a:spAutoFit/>
          </a:bodyPr>
          <a:lstStyle/>
          <a:p>
            <a:pPr algn="l" rtl="0" eaLnBrk="0" hangingPunct="0"/>
            <a:r>
              <a:rPr lang="en-US" sz="2000" b="1">
                <a:solidFill>
                  <a:srgbClr val="000000"/>
                </a:solidFill>
                <a:latin typeface="Times" pitchFamily="1" charset="0"/>
              </a:rPr>
              <a:t>Phosphodiesterase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3" presetClass="entr" presetSubtype="528" fill="hold" grpId="0" nodeType="afterEffect">
                                  <p:stCondLst>
                                    <p:cond delay="0"/>
                                  </p:stCondLst>
                                  <p:childTnLst>
                                    <p:set>
                                      <p:cBhvr>
                                        <p:cTn id="13" dur="1" fill="hold">
                                          <p:stCondLst>
                                            <p:cond delay="0"/>
                                          </p:stCondLst>
                                        </p:cTn>
                                        <p:tgtEl>
                                          <p:spTgt spid="19750"/>
                                        </p:tgtEl>
                                        <p:attrNameLst>
                                          <p:attrName>style.visibility</p:attrName>
                                        </p:attrNameLst>
                                      </p:cBhvr>
                                      <p:to>
                                        <p:strVal val="visible"/>
                                      </p:to>
                                    </p:set>
                                    <p:anim calcmode="lin" valueType="num">
                                      <p:cBhvr>
                                        <p:cTn id="14" dur="500" fill="hold"/>
                                        <p:tgtEl>
                                          <p:spTgt spid="19750"/>
                                        </p:tgtEl>
                                        <p:attrNameLst>
                                          <p:attrName>ppt_w</p:attrName>
                                        </p:attrNameLst>
                                      </p:cBhvr>
                                      <p:tavLst>
                                        <p:tav tm="0">
                                          <p:val>
                                            <p:fltVal val="0"/>
                                          </p:val>
                                        </p:tav>
                                        <p:tav tm="100000">
                                          <p:val>
                                            <p:strVal val="#ppt_w"/>
                                          </p:val>
                                        </p:tav>
                                      </p:tavLst>
                                    </p:anim>
                                    <p:anim calcmode="lin" valueType="num">
                                      <p:cBhvr>
                                        <p:cTn id="15" dur="500" fill="hold"/>
                                        <p:tgtEl>
                                          <p:spTgt spid="19750"/>
                                        </p:tgtEl>
                                        <p:attrNameLst>
                                          <p:attrName>ppt_h</p:attrName>
                                        </p:attrNameLst>
                                      </p:cBhvr>
                                      <p:tavLst>
                                        <p:tav tm="0">
                                          <p:val>
                                            <p:fltVal val="0"/>
                                          </p:val>
                                        </p:tav>
                                        <p:tav tm="100000">
                                          <p:val>
                                            <p:strVal val="#ppt_h"/>
                                          </p:val>
                                        </p:tav>
                                      </p:tavLst>
                                    </p:anim>
                                    <p:anim calcmode="lin" valueType="num">
                                      <p:cBhvr>
                                        <p:cTn id="16" dur="500" fill="hold"/>
                                        <p:tgtEl>
                                          <p:spTgt spid="19750"/>
                                        </p:tgtEl>
                                        <p:attrNameLst>
                                          <p:attrName>ppt_x</p:attrName>
                                        </p:attrNameLst>
                                      </p:cBhvr>
                                      <p:tavLst>
                                        <p:tav tm="0">
                                          <p:val>
                                            <p:fltVal val="0.5"/>
                                          </p:val>
                                        </p:tav>
                                        <p:tav tm="100000">
                                          <p:val>
                                            <p:strVal val="#ppt_x"/>
                                          </p:val>
                                        </p:tav>
                                      </p:tavLst>
                                    </p:anim>
                                    <p:anim calcmode="lin" valueType="num">
                                      <p:cBhvr>
                                        <p:cTn id="17" dur="500" fill="hold"/>
                                        <p:tgtEl>
                                          <p:spTgt spid="19750"/>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779"/>
                                        </p:tgtEl>
                                        <p:attrNameLst>
                                          <p:attrName>style.visibility</p:attrName>
                                        </p:attrNameLst>
                                      </p:cBhvr>
                                      <p:to>
                                        <p:strVal val="visible"/>
                                      </p:to>
                                    </p:set>
                                    <p:animEffect transition="in" filter="wipe(left)">
                                      <p:cBhvr>
                                        <p:cTn id="29" dur="500"/>
                                        <p:tgtEl>
                                          <p:spTgt spid="19779"/>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528" fill="hold" grpId="0" nodeType="clickEffect">
                                  <p:stCondLst>
                                    <p:cond delay="0"/>
                                  </p:stCondLst>
                                  <p:childTnLst>
                                    <p:set>
                                      <p:cBhvr>
                                        <p:cTn id="33" dur="1" fill="hold">
                                          <p:stCondLst>
                                            <p:cond delay="0"/>
                                          </p:stCondLst>
                                        </p:cTn>
                                        <p:tgtEl>
                                          <p:spTgt spid="19780"/>
                                        </p:tgtEl>
                                        <p:attrNameLst>
                                          <p:attrName>style.visibility</p:attrName>
                                        </p:attrNameLst>
                                      </p:cBhvr>
                                      <p:to>
                                        <p:strVal val="visible"/>
                                      </p:to>
                                    </p:set>
                                    <p:anim calcmode="lin" valueType="num">
                                      <p:cBhvr>
                                        <p:cTn id="34" dur="500" fill="hold"/>
                                        <p:tgtEl>
                                          <p:spTgt spid="19780"/>
                                        </p:tgtEl>
                                        <p:attrNameLst>
                                          <p:attrName>ppt_w</p:attrName>
                                        </p:attrNameLst>
                                      </p:cBhvr>
                                      <p:tavLst>
                                        <p:tav tm="0">
                                          <p:val>
                                            <p:fltVal val="0"/>
                                          </p:val>
                                        </p:tav>
                                        <p:tav tm="100000">
                                          <p:val>
                                            <p:strVal val="#ppt_w"/>
                                          </p:val>
                                        </p:tav>
                                      </p:tavLst>
                                    </p:anim>
                                    <p:anim calcmode="lin" valueType="num">
                                      <p:cBhvr>
                                        <p:cTn id="35" dur="500" fill="hold"/>
                                        <p:tgtEl>
                                          <p:spTgt spid="19780"/>
                                        </p:tgtEl>
                                        <p:attrNameLst>
                                          <p:attrName>ppt_h</p:attrName>
                                        </p:attrNameLst>
                                      </p:cBhvr>
                                      <p:tavLst>
                                        <p:tav tm="0">
                                          <p:val>
                                            <p:fltVal val="0"/>
                                          </p:val>
                                        </p:tav>
                                        <p:tav tm="100000">
                                          <p:val>
                                            <p:strVal val="#ppt_h"/>
                                          </p:val>
                                        </p:tav>
                                      </p:tavLst>
                                    </p:anim>
                                    <p:anim calcmode="lin" valueType="num">
                                      <p:cBhvr>
                                        <p:cTn id="36" dur="500" fill="hold"/>
                                        <p:tgtEl>
                                          <p:spTgt spid="19780"/>
                                        </p:tgtEl>
                                        <p:attrNameLst>
                                          <p:attrName>ppt_x</p:attrName>
                                        </p:attrNameLst>
                                      </p:cBhvr>
                                      <p:tavLst>
                                        <p:tav tm="0">
                                          <p:val>
                                            <p:fltVal val="0.5"/>
                                          </p:val>
                                        </p:tav>
                                        <p:tav tm="100000">
                                          <p:val>
                                            <p:strVal val="#ppt_x"/>
                                          </p:val>
                                        </p:tav>
                                      </p:tavLst>
                                    </p:anim>
                                    <p:anim calcmode="lin" valueType="num">
                                      <p:cBhvr>
                                        <p:cTn id="37" dur="500" fill="hold"/>
                                        <p:tgtEl>
                                          <p:spTgt spid="19780"/>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50" grpId="0" autoUpdateAnimBg="0"/>
      <p:bldP spid="19779" grpId="0" animBg="1"/>
      <p:bldP spid="1978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图片13"/>
          <p:cNvPicPr>
            <a:picLocks noChangeAspect="1" noChangeArrowheads="1"/>
          </p:cNvPicPr>
          <p:nvPr/>
        </p:nvPicPr>
        <p:blipFill>
          <a:blip r:embed="rId2" cstate="print"/>
          <a:srcRect/>
          <a:stretch>
            <a:fillRect/>
          </a:stretch>
        </p:blipFill>
        <p:spPr bwMode="auto">
          <a:xfrm>
            <a:off x="1908175" y="188913"/>
            <a:ext cx="5127625"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04800" y="228600"/>
            <a:ext cx="8534400" cy="4062651"/>
          </a:xfrm>
          <a:prstGeom prst="rect">
            <a:avLst/>
          </a:prstGeom>
          <a:solidFill>
            <a:schemeClr val="accent3"/>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80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DNA Replication</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465138" marR="0" lvl="0" indent="-239713" algn="l" defTabSz="914400" rtl="0" eaLnBrk="0" fontAlgn="base" latinLnBrk="0" hangingPunct="0">
              <a:lnSpc>
                <a:spcPct val="100000"/>
              </a:lnSpc>
              <a:spcBef>
                <a:spcPct val="0"/>
              </a:spcBef>
              <a:spcAft>
                <a:spcPts val="180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Cell division involving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mitosis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produces 2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daughter</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cells that are genetically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identical</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to each other and genetically identical to the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parent</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cell</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465138" marR="0" lvl="0" indent="-239713"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Remember that for this to happen, DNA in the parent cell must be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replicated</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(copied)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before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the cell divides – this process occurs during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Interphase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in the cell cycle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410" name="Picture 2"/>
          <p:cNvPicPr>
            <a:picLocks noChangeAspect="1" noChangeArrowheads="1"/>
          </p:cNvPicPr>
          <p:nvPr/>
        </p:nvPicPr>
        <p:blipFill>
          <a:blip r:embed="rId2" cstate="print"/>
          <a:srcRect/>
          <a:stretch>
            <a:fillRect/>
          </a:stretch>
        </p:blipFill>
        <p:spPr bwMode="auto">
          <a:xfrm>
            <a:off x="128587" y="4343400"/>
            <a:ext cx="9015413"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409">
                                            <p:txEl>
                                              <p:pRg st="1" end="1"/>
                                            </p:txEl>
                                          </p:spTgt>
                                        </p:tgtEl>
                                        <p:attrNameLst>
                                          <p:attrName>style.visibility</p:attrName>
                                        </p:attrNameLst>
                                      </p:cBhvr>
                                      <p:to>
                                        <p:strVal val="visible"/>
                                      </p:to>
                                    </p:set>
                                    <p:animEffect transition="in" filter="fade">
                                      <p:cBhvr>
                                        <p:cTn id="7" dur="1000"/>
                                        <p:tgtEl>
                                          <p:spTgt spid="17409">
                                            <p:txEl>
                                              <p:pRg st="1" end="1"/>
                                            </p:txEl>
                                          </p:spTgt>
                                        </p:tgtEl>
                                      </p:cBhvr>
                                    </p:animEffect>
                                    <p:anim calcmode="lin" valueType="num">
                                      <p:cBhvr>
                                        <p:cTn id="8" dur="1000" fill="hold"/>
                                        <p:tgtEl>
                                          <p:spTgt spid="1740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40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7409">
                                            <p:txEl>
                                              <p:pRg st="2" end="2"/>
                                            </p:txEl>
                                          </p:spTgt>
                                        </p:tgtEl>
                                        <p:attrNameLst>
                                          <p:attrName>style.visibility</p:attrName>
                                        </p:attrNameLst>
                                      </p:cBhvr>
                                      <p:to>
                                        <p:strVal val="visible"/>
                                      </p:to>
                                    </p:set>
                                    <p:animEffect transition="in" filter="fade">
                                      <p:cBhvr>
                                        <p:cTn id="14" dur="1000"/>
                                        <p:tgtEl>
                                          <p:spTgt spid="17409">
                                            <p:txEl>
                                              <p:pRg st="2" end="2"/>
                                            </p:txEl>
                                          </p:spTgt>
                                        </p:tgtEl>
                                      </p:cBhvr>
                                    </p:animEffect>
                                    <p:anim calcmode="lin" valueType="num">
                                      <p:cBhvr>
                                        <p:cTn id="15" dur="1000" fill="hold"/>
                                        <p:tgtEl>
                                          <p:spTgt spid="1740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40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7" name="Picture 8"/>
          <p:cNvPicPr>
            <a:picLocks noChangeAspect="1" noChangeArrowheads="1"/>
          </p:cNvPicPr>
          <p:nvPr/>
        </p:nvPicPr>
        <p:blipFill>
          <a:blip r:embed="rId2" cstate="print"/>
          <a:srcRect/>
          <a:stretch>
            <a:fillRect/>
          </a:stretch>
        </p:blipFill>
        <p:spPr bwMode="auto">
          <a:xfrm>
            <a:off x="2286000" y="1752600"/>
            <a:ext cx="4419600" cy="3997993"/>
          </a:xfrm>
          <a:prstGeom prst="rect">
            <a:avLst/>
          </a:prstGeom>
          <a:noFill/>
        </p:spPr>
      </p:pic>
      <p:sp>
        <p:nvSpPr>
          <p:cNvPr id="22539" name="Text Box 11"/>
          <p:cNvSpPr txBox="1">
            <a:spLocks noChangeArrowheads="1"/>
          </p:cNvSpPr>
          <p:nvPr/>
        </p:nvSpPr>
        <p:spPr bwMode="auto">
          <a:xfrm>
            <a:off x="2438400" y="685800"/>
            <a:ext cx="4343400" cy="99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Nucleotides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match up with complementary bases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36" name="Text Box 8"/>
          <p:cNvSpPr txBox="1">
            <a:spLocks noChangeArrowheads="1"/>
          </p:cNvSpPr>
          <p:nvPr/>
        </p:nvSpPr>
        <p:spPr bwMode="auto">
          <a:xfrm>
            <a:off x="1600200" y="5943600"/>
            <a:ext cx="6172200" cy="538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Free nucleotides abundant in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nucleus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41" name="Rectangle 13"/>
          <p:cNvSpPr>
            <a:spLocks noChangeArrowheads="1"/>
          </p:cNvSpPr>
          <p:nvPr/>
        </p:nvSpPr>
        <p:spPr bwMode="auto">
          <a:xfrm>
            <a:off x="3886200" y="152400"/>
            <a:ext cx="1147237" cy="80021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sng" strike="noStrike" cap="none" normalizeH="0" baseline="0" dirty="0" smtClean="0">
                <a:ln>
                  <a:noFill/>
                </a:ln>
                <a:solidFill>
                  <a:schemeClr val="tx1"/>
                </a:solidFill>
                <a:effectLst/>
                <a:latin typeface="Calibri" pitchFamily="34" charset="0"/>
                <a:ea typeface="Times New Roman" pitchFamily="18" charset="0"/>
                <a:cs typeface="Arial" pitchFamily="34" charset="0"/>
              </a:rPr>
              <a:t>STEP 2</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42" name="Rectangle 14"/>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43" name="Rectangle 1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ea typeface="Times New Roman" pitchFamily="18" charset="0"/>
                <a:cs typeface="Arial" pitchFamily="34" charset="0"/>
              </a:rPr>
              <a:t>		</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45" name="Rectangle 17"/>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539">
                                            <p:txEl>
                                              <p:pRg st="0" end="0"/>
                                            </p:txEl>
                                          </p:spTgt>
                                        </p:tgtEl>
                                        <p:attrNameLst>
                                          <p:attrName>style.visibility</p:attrName>
                                        </p:attrNameLst>
                                      </p:cBhvr>
                                      <p:to>
                                        <p:strVal val="visible"/>
                                      </p:to>
                                    </p:set>
                                    <p:animEffect transition="in" filter="fade">
                                      <p:cBhvr>
                                        <p:cTn id="7" dur="1000"/>
                                        <p:tgtEl>
                                          <p:spTgt spid="22539">
                                            <p:txEl>
                                              <p:pRg st="0" end="0"/>
                                            </p:txEl>
                                          </p:spTgt>
                                        </p:tgtEl>
                                      </p:cBhvr>
                                    </p:animEffect>
                                    <p:anim calcmode="lin" valueType="num">
                                      <p:cBhvr>
                                        <p:cTn id="8" dur="1000" fill="hold"/>
                                        <p:tgtEl>
                                          <p:spTgt spid="225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5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2536">
                                            <p:txEl>
                                              <p:pRg st="0" end="0"/>
                                            </p:txEl>
                                          </p:spTgt>
                                        </p:tgtEl>
                                        <p:attrNameLst>
                                          <p:attrName>style.visibility</p:attrName>
                                        </p:attrNameLst>
                                      </p:cBhvr>
                                      <p:to>
                                        <p:strVal val="visible"/>
                                      </p:to>
                                    </p:set>
                                    <p:animEffect transition="in" filter="fade">
                                      <p:cBhvr>
                                        <p:cTn id="14" dur="1000"/>
                                        <p:tgtEl>
                                          <p:spTgt spid="22536">
                                            <p:txEl>
                                              <p:pRg st="0" end="0"/>
                                            </p:txEl>
                                          </p:spTgt>
                                        </p:tgtEl>
                                      </p:cBhvr>
                                    </p:animEffect>
                                    <p:anim calcmode="lin" valueType="num">
                                      <p:cBhvr>
                                        <p:cTn id="15" dur="1000" fill="hold"/>
                                        <p:tgtEl>
                                          <p:spTgt spid="2253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253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cstate="print"/>
          <a:srcRect/>
          <a:stretch>
            <a:fillRect/>
          </a:stretch>
        </p:blipFill>
        <p:spPr bwMode="auto">
          <a:xfrm>
            <a:off x="2667001" y="1752600"/>
            <a:ext cx="3964840" cy="3922958"/>
          </a:xfrm>
          <a:prstGeom prst="rect">
            <a:avLst/>
          </a:prstGeom>
          <a:noFill/>
        </p:spPr>
      </p:pic>
      <p:sp>
        <p:nvSpPr>
          <p:cNvPr id="4" name="Text Box 7"/>
          <p:cNvSpPr txBox="1">
            <a:spLocks noChangeArrowheads="1"/>
          </p:cNvSpPr>
          <p:nvPr/>
        </p:nvSpPr>
        <p:spPr bwMode="auto">
          <a:xfrm>
            <a:off x="3200964" y="5760720"/>
            <a:ext cx="2827867" cy="94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New</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Strand</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Original</a:t>
            </a:r>
            <a:r>
              <a:rPr kumimoji="0" lang="en-US" sz="28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 </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Strand</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3" name="Group 12"/>
          <p:cNvGrpSpPr/>
          <p:nvPr/>
        </p:nvGrpSpPr>
        <p:grpSpPr>
          <a:xfrm>
            <a:off x="3920067" y="5410200"/>
            <a:ext cx="1136791" cy="441960"/>
            <a:chOff x="3920067" y="5410200"/>
            <a:chExt cx="1136791" cy="441960"/>
          </a:xfrm>
        </p:grpSpPr>
        <p:sp>
          <p:nvSpPr>
            <p:cNvPr id="6" name="AutoShape 6"/>
            <p:cNvSpPr>
              <a:spLocks noChangeShapeType="1"/>
            </p:cNvSpPr>
            <p:nvPr/>
          </p:nvSpPr>
          <p:spPr bwMode="auto">
            <a:xfrm flipH="1" flipV="1">
              <a:off x="3920067" y="5410200"/>
              <a:ext cx="101600" cy="441960"/>
            </a:xfrm>
            <a:prstGeom prst="straightConnector1">
              <a:avLst/>
            </a:prstGeom>
            <a:noFill/>
            <a:ln w="381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 name="AutoShape 5"/>
            <p:cNvSpPr>
              <a:spLocks noChangeShapeType="1"/>
            </p:cNvSpPr>
            <p:nvPr/>
          </p:nvSpPr>
          <p:spPr bwMode="auto">
            <a:xfrm flipV="1">
              <a:off x="4971062" y="5410200"/>
              <a:ext cx="85796" cy="441960"/>
            </a:xfrm>
            <a:prstGeom prst="straightConnector1">
              <a:avLst/>
            </a:prstGeom>
            <a:noFill/>
            <a:ln w="381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2971800" y="5410200"/>
            <a:ext cx="3124200" cy="914400"/>
            <a:chOff x="2971800" y="5410200"/>
            <a:chExt cx="3124200" cy="914400"/>
          </a:xfrm>
        </p:grpSpPr>
        <p:sp>
          <p:nvSpPr>
            <p:cNvPr id="8" name="AutoShape 4"/>
            <p:cNvSpPr>
              <a:spLocks noChangeShapeType="1"/>
            </p:cNvSpPr>
            <p:nvPr/>
          </p:nvSpPr>
          <p:spPr bwMode="auto">
            <a:xfrm flipH="1" flipV="1">
              <a:off x="2971800" y="5410200"/>
              <a:ext cx="558800" cy="883920"/>
            </a:xfrm>
            <a:prstGeom prst="straightConnector1">
              <a:avLst/>
            </a:prstGeom>
            <a:noFill/>
            <a:ln w="381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9" name="AutoShape 3"/>
            <p:cNvSpPr>
              <a:spLocks noChangeShapeType="1"/>
            </p:cNvSpPr>
            <p:nvPr/>
          </p:nvSpPr>
          <p:spPr bwMode="auto">
            <a:xfrm flipV="1">
              <a:off x="5562600" y="5410200"/>
              <a:ext cx="533400" cy="914400"/>
            </a:xfrm>
            <a:prstGeom prst="straightConnector1">
              <a:avLst/>
            </a:prstGeom>
            <a:noFill/>
            <a:ln w="381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0" name="Text Box 12"/>
          <p:cNvSpPr txBox="1">
            <a:spLocks noChangeArrowheads="1"/>
          </p:cNvSpPr>
          <p:nvPr/>
        </p:nvSpPr>
        <p:spPr bwMode="auto">
          <a:xfrm>
            <a:off x="1143000" y="457200"/>
            <a:ext cx="6934199"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Nucleotides are linked into 2 new strands of DNA by the enzyme, </a:t>
            </a:r>
            <a:r>
              <a:rPr kumimoji="0" lang="en-US" sz="24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polymerase</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—DNA polymerase also </a:t>
            </a:r>
            <a:r>
              <a:rPr kumimoji="0" lang="en-US" sz="24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proofreads</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for copying errors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3657600" y="0"/>
            <a:ext cx="1228991" cy="523220"/>
          </a:xfrm>
          <a:prstGeom prst="rect">
            <a:avLst/>
          </a:prstGeom>
        </p:spPr>
        <p:txBody>
          <a:bodyPr wrap="none">
            <a:spAutoFit/>
          </a:bodyPr>
          <a:lstStyle/>
          <a:p>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en-US" sz="2800" b="0" i="0" u="sng" strike="noStrike" cap="none" normalizeH="0" baseline="0" dirty="0" smtClean="0">
                <a:ln>
                  <a:noFill/>
                </a:ln>
                <a:solidFill>
                  <a:schemeClr val="tx1"/>
                </a:solidFill>
                <a:effectLst/>
                <a:latin typeface="Calibri" pitchFamily="34" charset="0"/>
                <a:ea typeface="Times New Roman" pitchFamily="18" charset="0"/>
                <a:cs typeface="Arial" pitchFamily="34" charset="0"/>
              </a:rPr>
              <a:t>STEP 3</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843457" y="317500"/>
            <a:ext cx="5212981" cy="641350"/>
          </a:xfrm>
          <a:prstGeom prst="rect">
            <a:avLst/>
          </a:prstGeom>
          <a:noFill/>
          <a:ln w="9525">
            <a:noFill/>
            <a:miter lim="800000"/>
            <a:headEnd/>
            <a:tailEnd/>
          </a:ln>
        </p:spPr>
        <p:txBody>
          <a:bodyPr wrap="square">
            <a:spAutoFit/>
          </a:bodyPr>
          <a:lstStyle/>
          <a:p>
            <a:pPr algn="ctr" rtl="0" eaLnBrk="0" hangingPunct="0"/>
            <a:r>
              <a:rPr lang="en-US" sz="3600" b="1">
                <a:solidFill>
                  <a:srgbClr val="000000"/>
                </a:solidFill>
                <a:latin typeface="Arial" charset="0"/>
              </a:rPr>
              <a:t>Nucleic Acid Function</a:t>
            </a:r>
          </a:p>
        </p:txBody>
      </p:sp>
      <p:sp>
        <p:nvSpPr>
          <p:cNvPr id="3090" name="Text Box 18"/>
          <p:cNvSpPr txBox="1">
            <a:spLocks noChangeArrowheads="1"/>
          </p:cNvSpPr>
          <p:nvPr/>
        </p:nvSpPr>
        <p:spPr bwMode="auto">
          <a:xfrm>
            <a:off x="385104" y="1270000"/>
            <a:ext cx="776508" cy="400110"/>
          </a:xfrm>
          <a:prstGeom prst="rect">
            <a:avLst/>
          </a:prstGeom>
          <a:noFill/>
          <a:ln w="9525">
            <a:noFill/>
            <a:miter lim="800000"/>
            <a:headEnd/>
            <a:tailEnd/>
          </a:ln>
        </p:spPr>
        <p:txBody>
          <a:bodyPr wrap="square">
            <a:spAutoFit/>
          </a:bodyPr>
          <a:lstStyle/>
          <a:p>
            <a:pPr algn="l" rtl="0" eaLnBrk="0" hangingPunct="0"/>
            <a:r>
              <a:rPr lang="en-US" sz="2000" b="1">
                <a:solidFill>
                  <a:srgbClr val="000000"/>
                </a:solidFill>
                <a:latin typeface="Arial" charset="0"/>
              </a:rPr>
              <a:t>DNA</a:t>
            </a:r>
          </a:p>
        </p:txBody>
      </p:sp>
      <p:sp>
        <p:nvSpPr>
          <p:cNvPr id="3091" name="Rectangle 19"/>
          <p:cNvSpPr>
            <a:spLocks noChangeArrowheads="1"/>
          </p:cNvSpPr>
          <p:nvPr/>
        </p:nvSpPr>
        <p:spPr bwMode="auto">
          <a:xfrm>
            <a:off x="0" y="1671638"/>
            <a:ext cx="9572568" cy="400110"/>
          </a:xfrm>
          <a:prstGeom prst="rect">
            <a:avLst/>
          </a:prstGeom>
          <a:solidFill>
            <a:schemeClr val="accent3"/>
          </a:solidFill>
          <a:ln w="9525">
            <a:noFill/>
            <a:miter lim="800000"/>
            <a:headEnd/>
            <a:tailEnd/>
          </a:ln>
        </p:spPr>
        <p:txBody>
          <a:bodyPr wrap="square">
            <a:spAutoFit/>
          </a:bodyPr>
          <a:lstStyle/>
          <a:p>
            <a:pPr algn="l" rtl="0" eaLnBrk="0" hangingPunct="0"/>
            <a:r>
              <a:rPr lang="en-US" sz="2000" b="1" dirty="0">
                <a:solidFill>
                  <a:srgbClr val="000000"/>
                </a:solidFill>
                <a:latin typeface="Arial" charset="0"/>
              </a:rPr>
              <a:t>Genetic material - sequence </a:t>
            </a:r>
            <a:r>
              <a:rPr lang="en-US" sz="2000" b="1" dirty="0" smtClean="0">
                <a:solidFill>
                  <a:srgbClr val="000000"/>
                </a:solidFill>
                <a:latin typeface="Arial" charset="0"/>
              </a:rPr>
              <a:t> of  nucleotides  </a:t>
            </a:r>
            <a:r>
              <a:rPr lang="en-US" sz="2000" b="1" dirty="0">
                <a:solidFill>
                  <a:srgbClr val="000000"/>
                </a:solidFill>
                <a:latin typeface="Arial" charset="0"/>
              </a:rPr>
              <a:t>encodes </a:t>
            </a:r>
            <a:r>
              <a:rPr lang="en-US" sz="2000" b="1" dirty="0" smtClean="0">
                <a:solidFill>
                  <a:srgbClr val="000000"/>
                </a:solidFill>
                <a:latin typeface="Arial" charset="0"/>
              </a:rPr>
              <a:t> different  amino  </a:t>
            </a:r>
            <a:r>
              <a:rPr lang="en-US" sz="2000" b="1" dirty="0">
                <a:solidFill>
                  <a:srgbClr val="000000"/>
                </a:solidFill>
                <a:latin typeface="Arial" charset="0"/>
              </a:rPr>
              <a:t>acids</a:t>
            </a:r>
          </a:p>
        </p:txBody>
      </p:sp>
      <p:sp>
        <p:nvSpPr>
          <p:cNvPr id="3092" name="Text Box 20"/>
          <p:cNvSpPr txBox="1">
            <a:spLocks noChangeArrowheads="1"/>
          </p:cNvSpPr>
          <p:nvPr/>
        </p:nvSpPr>
        <p:spPr bwMode="auto">
          <a:xfrm>
            <a:off x="385104" y="2476500"/>
            <a:ext cx="776508" cy="400110"/>
          </a:xfrm>
          <a:prstGeom prst="rect">
            <a:avLst/>
          </a:prstGeom>
          <a:noFill/>
          <a:ln w="9525">
            <a:noFill/>
            <a:miter lim="800000"/>
            <a:headEnd/>
            <a:tailEnd/>
          </a:ln>
        </p:spPr>
        <p:txBody>
          <a:bodyPr wrap="square">
            <a:spAutoFit/>
          </a:bodyPr>
          <a:lstStyle/>
          <a:p>
            <a:pPr algn="l" rtl="0" eaLnBrk="0" hangingPunct="0"/>
            <a:r>
              <a:rPr lang="en-US" sz="2000" b="1">
                <a:solidFill>
                  <a:srgbClr val="000000"/>
                </a:solidFill>
                <a:latin typeface="Arial" charset="0"/>
              </a:rPr>
              <a:t>RNA</a:t>
            </a:r>
          </a:p>
        </p:txBody>
      </p:sp>
      <p:sp>
        <p:nvSpPr>
          <p:cNvPr id="3093" name="Rectangle 21"/>
          <p:cNvSpPr>
            <a:spLocks noChangeArrowheads="1"/>
          </p:cNvSpPr>
          <p:nvPr/>
        </p:nvSpPr>
        <p:spPr bwMode="auto">
          <a:xfrm>
            <a:off x="47046" y="2903538"/>
            <a:ext cx="8497996" cy="400110"/>
          </a:xfrm>
          <a:prstGeom prst="rect">
            <a:avLst/>
          </a:prstGeom>
          <a:solidFill>
            <a:schemeClr val="accent3"/>
          </a:solidFill>
          <a:ln w="9525">
            <a:noFill/>
            <a:miter lim="800000"/>
            <a:headEnd/>
            <a:tailEnd/>
          </a:ln>
        </p:spPr>
        <p:txBody>
          <a:bodyPr wrap="square">
            <a:spAutoFit/>
          </a:bodyPr>
          <a:lstStyle/>
          <a:p>
            <a:pPr algn="l" rtl="0" eaLnBrk="0" hangingPunct="0"/>
            <a:r>
              <a:rPr lang="en-US" sz="2000" b="1" dirty="0" smtClean="0">
                <a:solidFill>
                  <a:srgbClr val="000000"/>
                </a:solidFill>
                <a:latin typeface="Arial" charset="0"/>
              </a:rPr>
              <a:t>Involved  </a:t>
            </a:r>
            <a:r>
              <a:rPr lang="en-US" sz="2000" b="1" dirty="0">
                <a:solidFill>
                  <a:srgbClr val="000000"/>
                </a:solidFill>
                <a:latin typeface="Arial" charset="0"/>
              </a:rPr>
              <a:t>in </a:t>
            </a:r>
            <a:r>
              <a:rPr lang="en-US" sz="2000" b="1" dirty="0" smtClean="0">
                <a:solidFill>
                  <a:srgbClr val="000000"/>
                </a:solidFill>
                <a:latin typeface="Arial" charset="0"/>
              </a:rPr>
              <a:t> the </a:t>
            </a:r>
            <a:r>
              <a:rPr lang="en-US" sz="2000" b="1" dirty="0">
                <a:solidFill>
                  <a:srgbClr val="000000"/>
                </a:solidFill>
                <a:latin typeface="Arial" charset="0"/>
              </a:rPr>
              <a:t>transcription/translation </a:t>
            </a:r>
            <a:r>
              <a:rPr lang="en-US" sz="2000" b="1" dirty="0" smtClean="0">
                <a:solidFill>
                  <a:srgbClr val="000000"/>
                </a:solidFill>
                <a:latin typeface="Arial" charset="0"/>
              </a:rPr>
              <a:t> of  </a:t>
            </a:r>
            <a:r>
              <a:rPr lang="en-US" sz="2000" b="1" dirty="0">
                <a:solidFill>
                  <a:srgbClr val="000000"/>
                </a:solidFill>
                <a:latin typeface="Arial" charset="0"/>
              </a:rPr>
              <a:t>genetic </a:t>
            </a:r>
            <a:r>
              <a:rPr lang="en-US" sz="2000" b="1" dirty="0" smtClean="0">
                <a:solidFill>
                  <a:srgbClr val="000000"/>
                </a:solidFill>
                <a:latin typeface="Arial" charset="0"/>
              </a:rPr>
              <a:t> material  (</a:t>
            </a:r>
            <a:r>
              <a:rPr lang="en-US" sz="2000" b="1" dirty="0">
                <a:solidFill>
                  <a:srgbClr val="000000"/>
                </a:solidFill>
                <a:latin typeface="Arial" charset="0"/>
              </a:rPr>
              <a:t>DNA)</a:t>
            </a:r>
          </a:p>
        </p:txBody>
      </p:sp>
      <p:sp>
        <p:nvSpPr>
          <p:cNvPr id="3094" name="Rectangle 22"/>
          <p:cNvSpPr>
            <a:spLocks noChangeArrowheads="1"/>
          </p:cNvSpPr>
          <p:nvPr/>
        </p:nvSpPr>
        <p:spPr bwMode="auto">
          <a:xfrm>
            <a:off x="226938" y="3398838"/>
            <a:ext cx="4389146" cy="707886"/>
          </a:xfrm>
          <a:prstGeom prst="rect">
            <a:avLst/>
          </a:prstGeom>
          <a:solidFill>
            <a:schemeClr val="accent3"/>
          </a:solidFill>
          <a:ln w="9525">
            <a:noFill/>
            <a:miter lim="800000"/>
            <a:headEnd/>
            <a:tailEnd/>
          </a:ln>
        </p:spPr>
        <p:txBody>
          <a:bodyPr wrap="square">
            <a:spAutoFit/>
          </a:bodyPr>
          <a:lstStyle/>
          <a:p>
            <a:pPr algn="l" rtl="0" eaLnBrk="0" hangingPunct="0"/>
            <a:r>
              <a:rPr lang="en-US" sz="2000" b="1" dirty="0">
                <a:solidFill>
                  <a:srgbClr val="000000"/>
                </a:solidFill>
                <a:latin typeface="Arial" charset="0"/>
              </a:rPr>
              <a:t>Genetic </a:t>
            </a:r>
            <a:r>
              <a:rPr lang="en-US" sz="2000" b="1" dirty="0" smtClean="0">
                <a:solidFill>
                  <a:srgbClr val="000000"/>
                </a:solidFill>
                <a:latin typeface="Arial" charset="0"/>
              </a:rPr>
              <a:t> material  of  some  </a:t>
            </a:r>
            <a:r>
              <a:rPr lang="en-US" sz="2000" b="1" dirty="0">
                <a:solidFill>
                  <a:srgbClr val="000000"/>
                </a:solidFill>
                <a:latin typeface="Arial" charset="0"/>
              </a:rPr>
              <a:t>viruses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anim calcmode="lin" valueType="num">
                                      <p:cBhvr>
                                        <p:cTn id="7" dur="500" fill="hold"/>
                                        <p:tgtEl>
                                          <p:spTgt spid="3090"/>
                                        </p:tgtEl>
                                        <p:attrNameLst>
                                          <p:attrName>ppt_w</p:attrName>
                                        </p:attrNameLst>
                                      </p:cBhvr>
                                      <p:tavLst>
                                        <p:tav tm="0">
                                          <p:val>
                                            <p:fltVal val="0"/>
                                          </p:val>
                                        </p:tav>
                                        <p:tav tm="100000">
                                          <p:val>
                                            <p:strVal val="#ppt_w"/>
                                          </p:val>
                                        </p:tav>
                                      </p:tavLst>
                                    </p:anim>
                                    <p:anim calcmode="lin" valueType="num">
                                      <p:cBhvr>
                                        <p:cTn id="8" dur="500" fill="hold"/>
                                        <p:tgtEl>
                                          <p:spTgt spid="3090"/>
                                        </p:tgtEl>
                                        <p:attrNameLst>
                                          <p:attrName>ppt_h</p:attrName>
                                        </p:attrNameLst>
                                      </p:cBhvr>
                                      <p:tavLst>
                                        <p:tav tm="0">
                                          <p:val>
                                            <p:fltVal val="0"/>
                                          </p:val>
                                        </p:tav>
                                        <p:tav tm="100000">
                                          <p:val>
                                            <p:strVal val="#ppt_h"/>
                                          </p:val>
                                        </p:tav>
                                      </p:tavLst>
                                    </p:anim>
                                    <p:anim calcmode="lin" valueType="num">
                                      <p:cBhvr>
                                        <p:cTn id="9" dur="500" fill="hold"/>
                                        <p:tgtEl>
                                          <p:spTgt spid="3090"/>
                                        </p:tgtEl>
                                        <p:attrNameLst>
                                          <p:attrName>ppt_x</p:attrName>
                                        </p:attrNameLst>
                                      </p:cBhvr>
                                      <p:tavLst>
                                        <p:tav tm="0">
                                          <p:val>
                                            <p:fltVal val="0.5"/>
                                          </p:val>
                                        </p:tav>
                                        <p:tav tm="100000">
                                          <p:val>
                                            <p:strVal val="#ppt_x"/>
                                          </p:val>
                                        </p:tav>
                                      </p:tavLst>
                                    </p:anim>
                                    <p:anim calcmode="lin" valueType="num">
                                      <p:cBhvr>
                                        <p:cTn id="10" dur="500" fill="hold"/>
                                        <p:tgtEl>
                                          <p:spTgt spid="309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91"/>
                                        </p:tgtEl>
                                        <p:attrNameLst>
                                          <p:attrName>style.visibility</p:attrName>
                                        </p:attrNameLst>
                                      </p:cBhvr>
                                      <p:to>
                                        <p:strVal val="visible"/>
                                      </p:to>
                                    </p:set>
                                    <p:anim calcmode="lin" valueType="num">
                                      <p:cBhvr>
                                        <p:cTn id="15" dur="500" fill="hold"/>
                                        <p:tgtEl>
                                          <p:spTgt spid="3091"/>
                                        </p:tgtEl>
                                        <p:attrNameLst>
                                          <p:attrName>ppt_w</p:attrName>
                                        </p:attrNameLst>
                                      </p:cBhvr>
                                      <p:tavLst>
                                        <p:tav tm="0">
                                          <p:val>
                                            <p:fltVal val="0"/>
                                          </p:val>
                                        </p:tav>
                                        <p:tav tm="100000">
                                          <p:val>
                                            <p:strVal val="#ppt_w"/>
                                          </p:val>
                                        </p:tav>
                                      </p:tavLst>
                                    </p:anim>
                                    <p:anim calcmode="lin" valueType="num">
                                      <p:cBhvr>
                                        <p:cTn id="16" dur="500" fill="hold"/>
                                        <p:tgtEl>
                                          <p:spTgt spid="3091"/>
                                        </p:tgtEl>
                                        <p:attrNameLst>
                                          <p:attrName>ppt_h</p:attrName>
                                        </p:attrNameLst>
                                      </p:cBhvr>
                                      <p:tavLst>
                                        <p:tav tm="0">
                                          <p:val>
                                            <p:fltVal val="0"/>
                                          </p:val>
                                        </p:tav>
                                        <p:tav tm="100000">
                                          <p:val>
                                            <p:strVal val="#ppt_h"/>
                                          </p:val>
                                        </p:tav>
                                      </p:tavLst>
                                    </p:anim>
                                    <p:anim calcmode="lin" valueType="num">
                                      <p:cBhvr>
                                        <p:cTn id="17" dur="500" fill="hold"/>
                                        <p:tgtEl>
                                          <p:spTgt spid="3091"/>
                                        </p:tgtEl>
                                        <p:attrNameLst>
                                          <p:attrName>ppt_x</p:attrName>
                                        </p:attrNameLst>
                                      </p:cBhvr>
                                      <p:tavLst>
                                        <p:tav tm="0">
                                          <p:val>
                                            <p:fltVal val="0.5"/>
                                          </p:val>
                                        </p:tav>
                                        <p:tav tm="100000">
                                          <p:val>
                                            <p:strVal val="#ppt_x"/>
                                          </p:val>
                                        </p:tav>
                                      </p:tavLst>
                                    </p:anim>
                                    <p:anim calcmode="lin" valueType="num">
                                      <p:cBhvr>
                                        <p:cTn id="18" dur="500" fill="hold"/>
                                        <p:tgtEl>
                                          <p:spTgt spid="3091"/>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092"/>
                                        </p:tgtEl>
                                        <p:attrNameLst>
                                          <p:attrName>style.visibility</p:attrName>
                                        </p:attrNameLst>
                                      </p:cBhvr>
                                      <p:to>
                                        <p:strVal val="visible"/>
                                      </p:to>
                                    </p:set>
                                    <p:anim calcmode="lin" valueType="num">
                                      <p:cBhvr>
                                        <p:cTn id="23" dur="500" fill="hold"/>
                                        <p:tgtEl>
                                          <p:spTgt spid="3092"/>
                                        </p:tgtEl>
                                        <p:attrNameLst>
                                          <p:attrName>ppt_w</p:attrName>
                                        </p:attrNameLst>
                                      </p:cBhvr>
                                      <p:tavLst>
                                        <p:tav tm="0">
                                          <p:val>
                                            <p:fltVal val="0"/>
                                          </p:val>
                                        </p:tav>
                                        <p:tav tm="100000">
                                          <p:val>
                                            <p:strVal val="#ppt_w"/>
                                          </p:val>
                                        </p:tav>
                                      </p:tavLst>
                                    </p:anim>
                                    <p:anim calcmode="lin" valueType="num">
                                      <p:cBhvr>
                                        <p:cTn id="24" dur="500" fill="hold"/>
                                        <p:tgtEl>
                                          <p:spTgt spid="3092"/>
                                        </p:tgtEl>
                                        <p:attrNameLst>
                                          <p:attrName>ppt_h</p:attrName>
                                        </p:attrNameLst>
                                      </p:cBhvr>
                                      <p:tavLst>
                                        <p:tav tm="0">
                                          <p:val>
                                            <p:fltVal val="0"/>
                                          </p:val>
                                        </p:tav>
                                        <p:tav tm="100000">
                                          <p:val>
                                            <p:strVal val="#ppt_h"/>
                                          </p:val>
                                        </p:tav>
                                      </p:tavLst>
                                    </p:anim>
                                    <p:anim calcmode="lin" valueType="num">
                                      <p:cBhvr>
                                        <p:cTn id="25" dur="500" fill="hold"/>
                                        <p:tgtEl>
                                          <p:spTgt spid="3092"/>
                                        </p:tgtEl>
                                        <p:attrNameLst>
                                          <p:attrName>ppt_x</p:attrName>
                                        </p:attrNameLst>
                                      </p:cBhvr>
                                      <p:tavLst>
                                        <p:tav tm="0">
                                          <p:val>
                                            <p:fltVal val="0.5"/>
                                          </p:val>
                                        </p:tav>
                                        <p:tav tm="100000">
                                          <p:val>
                                            <p:strVal val="#ppt_x"/>
                                          </p:val>
                                        </p:tav>
                                      </p:tavLst>
                                    </p:anim>
                                    <p:anim calcmode="lin" valueType="num">
                                      <p:cBhvr>
                                        <p:cTn id="26" dur="500" fill="hold"/>
                                        <p:tgtEl>
                                          <p:spTgt spid="3092"/>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3093"/>
                                        </p:tgtEl>
                                        <p:attrNameLst>
                                          <p:attrName>style.visibility</p:attrName>
                                        </p:attrNameLst>
                                      </p:cBhvr>
                                      <p:to>
                                        <p:strVal val="visible"/>
                                      </p:to>
                                    </p:set>
                                    <p:anim calcmode="lin" valueType="num">
                                      <p:cBhvr>
                                        <p:cTn id="31" dur="500" fill="hold"/>
                                        <p:tgtEl>
                                          <p:spTgt spid="3093"/>
                                        </p:tgtEl>
                                        <p:attrNameLst>
                                          <p:attrName>ppt_w</p:attrName>
                                        </p:attrNameLst>
                                      </p:cBhvr>
                                      <p:tavLst>
                                        <p:tav tm="0">
                                          <p:val>
                                            <p:fltVal val="0"/>
                                          </p:val>
                                        </p:tav>
                                        <p:tav tm="100000">
                                          <p:val>
                                            <p:strVal val="#ppt_w"/>
                                          </p:val>
                                        </p:tav>
                                      </p:tavLst>
                                    </p:anim>
                                    <p:anim calcmode="lin" valueType="num">
                                      <p:cBhvr>
                                        <p:cTn id="32" dur="500" fill="hold"/>
                                        <p:tgtEl>
                                          <p:spTgt spid="3093"/>
                                        </p:tgtEl>
                                        <p:attrNameLst>
                                          <p:attrName>ppt_h</p:attrName>
                                        </p:attrNameLst>
                                      </p:cBhvr>
                                      <p:tavLst>
                                        <p:tav tm="0">
                                          <p:val>
                                            <p:fltVal val="0"/>
                                          </p:val>
                                        </p:tav>
                                        <p:tav tm="100000">
                                          <p:val>
                                            <p:strVal val="#ppt_h"/>
                                          </p:val>
                                        </p:tav>
                                      </p:tavLst>
                                    </p:anim>
                                    <p:anim calcmode="lin" valueType="num">
                                      <p:cBhvr>
                                        <p:cTn id="33" dur="500" fill="hold"/>
                                        <p:tgtEl>
                                          <p:spTgt spid="3093"/>
                                        </p:tgtEl>
                                        <p:attrNameLst>
                                          <p:attrName>ppt_x</p:attrName>
                                        </p:attrNameLst>
                                      </p:cBhvr>
                                      <p:tavLst>
                                        <p:tav tm="0">
                                          <p:val>
                                            <p:fltVal val="0.5"/>
                                          </p:val>
                                        </p:tav>
                                        <p:tav tm="100000">
                                          <p:val>
                                            <p:strVal val="#ppt_x"/>
                                          </p:val>
                                        </p:tav>
                                      </p:tavLst>
                                    </p:anim>
                                    <p:anim calcmode="lin" valueType="num">
                                      <p:cBhvr>
                                        <p:cTn id="34" dur="500" fill="hold"/>
                                        <p:tgtEl>
                                          <p:spTgt spid="309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3094"/>
                                        </p:tgtEl>
                                        <p:attrNameLst>
                                          <p:attrName>style.visibility</p:attrName>
                                        </p:attrNameLst>
                                      </p:cBhvr>
                                      <p:to>
                                        <p:strVal val="visible"/>
                                      </p:to>
                                    </p:set>
                                    <p:anim calcmode="lin" valueType="num">
                                      <p:cBhvr>
                                        <p:cTn id="39" dur="500" fill="hold"/>
                                        <p:tgtEl>
                                          <p:spTgt spid="3094"/>
                                        </p:tgtEl>
                                        <p:attrNameLst>
                                          <p:attrName>ppt_w</p:attrName>
                                        </p:attrNameLst>
                                      </p:cBhvr>
                                      <p:tavLst>
                                        <p:tav tm="0">
                                          <p:val>
                                            <p:fltVal val="0"/>
                                          </p:val>
                                        </p:tav>
                                        <p:tav tm="100000">
                                          <p:val>
                                            <p:strVal val="#ppt_w"/>
                                          </p:val>
                                        </p:tav>
                                      </p:tavLst>
                                    </p:anim>
                                    <p:anim calcmode="lin" valueType="num">
                                      <p:cBhvr>
                                        <p:cTn id="40" dur="500" fill="hold"/>
                                        <p:tgtEl>
                                          <p:spTgt spid="3094"/>
                                        </p:tgtEl>
                                        <p:attrNameLst>
                                          <p:attrName>ppt_h</p:attrName>
                                        </p:attrNameLst>
                                      </p:cBhvr>
                                      <p:tavLst>
                                        <p:tav tm="0">
                                          <p:val>
                                            <p:fltVal val="0"/>
                                          </p:val>
                                        </p:tav>
                                        <p:tav tm="100000">
                                          <p:val>
                                            <p:strVal val="#ppt_h"/>
                                          </p:val>
                                        </p:tav>
                                      </p:tavLst>
                                    </p:anim>
                                    <p:anim calcmode="lin" valueType="num">
                                      <p:cBhvr>
                                        <p:cTn id="41" dur="500" fill="hold"/>
                                        <p:tgtEl>
                                          <p:spTgt spid="3094"/>
                                        </p:tgtEl>
                                        <p:attrNameLst>
                                          <p:attrName>ppt_x</p:attrName>
                                        </p:attrNameLst>
                                      </p:cBhvr>
                                      <p:tavLst>
                                        <p:tav tm="0">
                                          <p:val>
                                            <p:fltVal val="0.5"/>
                                          </p:val>
                                        </p:tav>
                                        <p:tav tm="100000">
                                          <p:val>
                                            <p:strVal val="#ppt_x"/>
                                          </p:val>
                                        </p:tav>
                                      </p:tavLst>
                                    </p:anim>
                                    <p:anim calcmode="lin" valueType="num">
                                      <p:cBhvr>
                                        <p:cTn id="42" dur="500" fill="hold"/>
                                        <p:tgtEl>
                                          <p:spTgt spid="30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autoUpdateAnimBg="0"/>
      <p:bldP spid="3091" grpId="0" animBg="1" autoUpdateAnimBg="0"/>
      <p:bldP spid="3092" grpId="0" autoUpdateAnimBg="0"/>
      <p:bldP spid="3093" grpId="0" animBg="1" autoUpdateAnimBg="0"/>
      <p:bldP spid="3094"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459" name="Rectangle 3"/>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 name="Picture 4" descr="dnareplication_large.jpg"/>
          <p:cNvPicPr/>
          <p:nvPr/>
        </p:nvPicPr>
        <p:blipFill>
          <a:blip r:embed="rId2" cstate="print"/>
          <a:stretch>
            <a:fillRect/>
          </a:stretch>
        </p:blipFill>
        <p:spPr>
          <a:xfrm>
            <a:off x="228600" y="0"/>
            <a:ext cx="4724400" cy="6858000"/>
          </a:xfrm>
          <a:prstGeom prst="rect">
            <a:avLst/>
          </a:prstGeom>
        </p:spPr>
      </p:pic>
      <p:sp>
        <p:nvSpPr>
          <p:cNvPr id="19457" name="Text Box 1"/>
          <p:cNvSpPr txBox="1">
            <a:spLocks noChangeArrowheads="1"/>
          </p:cNvSpPr>
          <p:nvPr/>
        </p:nvSpPr>
        <p:spPr bwMode="auto">
          <a:xfrm>
            <a:off x="4419600" y="990600"/>
            <a:ext cx="4257676" cy="2049462"/>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Mutations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occur when copying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errors</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cause a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change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in the </a:t>
            </a:r>
            <a:r>
              <a:rPr kumimoji="0" lang="en-US" sz="2800" b="1" i="0" u="sng" strike="noStrike" cap="none" normalizeH="0" baseline="0" dirty="0" smtClean="0">
                <a:ln>
                  <a:noFill/>
                </a:ln>
                <a:solidFill>
                  <a:srgbClr val="C00000"/>
                </a:solidFill>
                <a:effectLst/>
                <a:latin typeface="Calibri" pitchFamily="34" charset="0"/>
                <a:ea typeface="Times New Roman" pitchFamily="18" charset="0"/>
                <a:cs typeface="Arial" pitchFamily="34" charset="0"/>
              </a:rPr>
              <a:t>sequence</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of DNA nucleotide bases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gure 8-14"/>
          <p:cNvPicPr>
            <a:picLocks noChangeAspect="1" noChangeArrowheads="1"/>
          </p:cNvPicPr>
          <p:nvPr/>
        </p:nvPicPr>
        <p:blipFill>
          <a:blip r:embed="rId3" cstate="print"/>
          <a:srcRect/>
          <a:stretch>
            <a:fillRect/>
          </a:stretch>
        </p:blipFill>
        <p:spPr bwMode="auto">
          <a:xfrm>
            <a:off x="3314700" y="165100"/>
            <a:ext cx="2511425" cy="653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28600" y="228600"/>
            <a:ext cx="8915400"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Diagram Examples of DNA Replication: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(You could see DNA replication represented different ways.)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481" name="Picture 0" descr="replication.gif"/>
          <p:cNvPicPr>
            <a:picLocks noChangeAspect="1" noChangeArrowheads="1"/>
          </p:cNvPicPr>
          <p:nvPr/>
        </p:nvPicPr>
        <p:blipFill>
          <a:blip r:embed="rId2" cstate="print"/>
          <a:srcRect/>
          <a:stretch>
            <a:fillRect/>
          </a:stretch>
        </p:blipFill>
        <p:spPr bwMode="auto">
          <a:xfrm>
            <a:off x="990600" y="1371600"/>
            <a:ext cx="7138088" cy="476885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p:nvPr>
        </p:nvPicPr>
        <p:blipFill>
          <a:blip r:embed="rId3" cstate="print"/>
          <a:srcRect l="27586" t="48889"/>
          <a:stretch>
            <a:fillRect/>
          </a:stretch>
        </p:blipFill>
        <p:spPr>
          <a:xfrm>
            <a:off x="609600" y="0"/>
            <a:ext cx="3400425" cy="6858000"/>
          </a:xfrm>
        </p:spPr>
      </p:pic>
      <p:pic>
        <p:nvPicPr>
          <p:cNvPr id="30723" name="Picture 3"/>
          <p:cNvPicPr>
            <a:picLocks noChangeAspect="1" noChangeArrowheads="1"/>
          </p:cNvPicPr>
          <p:nvPr/>
        </p:nvPicPr>
        <p:blipFill>
          <a:blip r:embed="rId3" cstate="print"/>
          <a:srcRect b="51111"/>
          <a:stretch>
            <a:fillRect/>
          </a:stretch>
        </p:blipFill>
        <p:spPr bwMode="auto">
          <a:xfrm>
            <a:off x="4572000" y="381000"/>
            <a:ext cx="4475163" cy="62484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f3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52400"/>
            <a:ext cx="7772400" cy="381000"/>
          </a:xfrm>
        </p:spPr>
        <p:txBody>
          <a:bodyPr>
            <a:normAutofit fontScale="90000"/>
          </a:bodyPr>
          <a:lstStyle/>
          <a:p>
            <a:pPr eaLnBrk="1" hangingPunct="1"/>
            <a:r>
              <a:rPr lang="en-US" sz="2800" smtClean="0"/>
              <a:t>Storage of DNA</a:t>
            </a:r>
          </a:p>
        </p:txBody>
      </p:sp>
      <p:sp>
        <p:nvSpPr>
          <p:cNvPr id="15363" name="Rectangle 3"/>
          <p:cNvSpPr>
            <a:spLocks noGrp="1" noChangeArrowheads="1"/>
          </p:cNvSpPr>
          <p:nvPr>
            <p:ph type="body" idx="1"/>
          </p:nvPr>
        </p:nvSpPr>
        <p:spPr>
          <a:xfrm>
            <a:off x="381000" y="533400"/>
            <a:ext cx="8305800" cy="2971800"/>
          </a:xfrm>
        </p:spPr>
        <p:txBody>
          <a:bodyPr/>
          <a:lstStyle/>
          <a:p>
            <a:pPr eaLnBrk="1" hangingPunct="1">
              <a:lnSpc>
                <a:spcPct val="90000"/>
              </a:lnSpc>
            </a:pPr>
            <a:r>
              <a:rPr lang="en-US" sz="2400" smtClean="0"/>
              <a:t>In </a:t>
            </a:r>
            <a:r>
              <a:rPr lang="en-US" sz="2400" b="1" smtClean="0"/>
              <a:t>eukaryotic</a:t>
            </a:r>
            <a:r>
              <a:rPr lang="en-US" sz="2400" smtClean="0"/>
              <a:t> cells (animals, plants, fungi) DNA is stored in the </a:t>
            </a:r>
            <a:r>
              <a:rPr lang="en-US" sz="2400" b="1" smtClean="0"/>
              <a:t>nucleus</a:t>
            </a:r>
            <a:r>
              <a:rPr lang="en-US" sz="2400" smtClean="0"/>
              <a:t>, which is separated from the rest of the cell by a semipermeable membrane</a:t>
            </a:r>
          </a:p>
          <a:p>
            <a:pPr eaLnBrk="1" hangingPunct="1">
              <a:lnSpc>
                <a:spcPct val="90000"/>
              </a:lnSpc>
            </a:pPr>
            <a:r>
              <a:rPr lang="en-US" sz="2400" smtClean="0"/>
              <a:t>The DNA is only organized into </a:t>
            </a:r>
            <a:r>
              <a:rPr lang="en-US" sz="2400" b="1" smtClean="0"/>
              <a:t>chromosomes</a:t>
            </a:r>
            <a:r>
              <a:rPr lang="en-US" sz="2400" smtClean="0"/>
              <a:t> during cell replication</a:t>
            </a:r>
          </a:p>
          <a:p>
            <a:pPr eaLnBrk="1" hangingPunct="1">
              <a:lnSpc>
                <a:spcPct val="90000"/>
              </a:lnSpc>
            </a:pPr>
            <a:r>
              <a:rPr lang="en-US" sz="2400" smtClean="0"/>
              <a:t>Between replications, the DNA is stored in a compact ball called </a:t>
            </a:r>
            <a:r>
              <a:rPr lang="en-US" sz="2400" b="1" smtClean="0"/>
              <a:t>chromatin</a:t>
            </a:r>
            <a:r>
              <a:rPr lang="en-US" sz="2400" smtClean="0"/>
              <a:t>, and is wrapped around proteins called </a:t>
            </a:r>
            <a:r>
              <a:rPr lang="en-US" sz="2400" b="1" smtClean="0"/>
              <a:t>histones</a:t>
            </a:r>
            <a:r>
              <a:rPr lang="en-US" sz="2400" smtClean="0"/>
              <a:t> to form </a:t>
            </a:r>
            <a:r>
              <a:rPr lang="en-US" sz="2400" b="1" smtClean="0"/>
              <a:t>nucleosomes</a:t>
            </a:r>
            <a:endParaRPr lang="en-US" sz="2400" smtClean="0"/>
          </a:p>
        </p:txBody>
      </p:sp>
      <p:pic>
        <p:nvPicPr>
          <p:cNvPr id="16388" name="Picture 4"/>
          <p:cNvPicPr>
            <a:picLocks noChangeAspect="1" noChangeArrowheads="1"/>
          </p:cNvPicPr>
          <p:nvPr/>
        </p:nvPicPr>
        <p:blipFill>
          <a:blip r:embed="rId4" cstate="print"/>
          <a:srcRect/>
          <a:stretch>
            <a:fillRect/>
          </a:stretch>
        </p:blipFill>
        <p:spPr bwMode="auto">
          <a:xfrm>
            <a:off x="3352800" y="3635375"/>
            <a:ext cx="2776538" cy="3146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ox(out)">
                                      <p:cBhvr>
                                        <p:cTn id="7" dur="500"/>
                                        <p:tgtEl>
                                          <p:spTgt spid="1536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box(out)">
                                      <p:cBhvr>
                                        <p:cTn id="12" dur="500"/>
                                        <p:tgtEl>
                                          <p:spTgt spid="1536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box(out)">
                                      <p:cBhvr>
                                        <p:cTn id="17" dur="500"/>
                                        <p:tgtEl>
                                          <p:spTgt spid="1536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152400"/>
            <a:ext cx="7772400" cy="457200"/>
          </a:xfrm>
        </p:spPr>
        <p:txBody>
          <a:bodyPr>
            <a:normAutofit fontScale="90000"/>
          </a:bodyPr>
          <a:lstStyle/>
          <a:p>
            <a:pPr eaLnBrk="1" hangingPunct="1"/>
            <a:r>
              <a:rPr lang="en-US" sz="2800" smtClean="0"/>
              <a:t>DNA Replication</a:t>
            </a:r>
          </a:p>
        </p:txBody>
      </p:sp>
      <p:sp>
        <p:nvSpPr>
          <p:cNvPr id="16387" name="Rectangle 3"/>
          <p:cNvSpPr>
            <a:spLocks noGrp="1" noChangeArrowheads="1"/>
          </p:cNvSpPr>
          <p:nvPr>
            <p:ph type="body" idx="1"/>
          </p:nvPr>
        </p:nvSpPr>
        <p:spPr>
          <a:xfrm>
            <a:off x="152400" y="685800"/>
            <a:ext cx="8839200" cy="5791200"/>
          </a:xfrm>
        </p:spPr>
        <p:txBody>
          <a:bodyPr/>
          <a:lstStyle/>
          <a:p>
            <a:pPr eaLnBrk="1" hangingPunct="1">
              <a:lnSpc>
                <a:spcPct val="90000"/>
              </a:lnSpc>
            </a:pPr>
            <a:r>
              <a:rPr lang="en-US" sz="2400" smtClean="0"/>
              <a:t>When a eukaryotic cell divides, the process is called </a:t>
            </a:r>
            <a:r>
              <a:rPr lang="en-US" sz="2400" b="1" smtClean="0"/>
              <a:t>mitosis</a:t>
            </a:r>
          </a:p>
          <a:p>
            <a:pPr eaLnBrk="1" hangingPunct="1">
              <a:lnSpc>
                <a:spcPct val="90000"/>
              </a:lnSpc>
              <a:buFontTx/>
              <a:buNone/>
            </a:pPr>
            <a:r>
              <a:rPr lang="en-US" sz="2400" smtClean="0"/>
              <a:t>	- the cell splits into two identical daughter cells</a:t>
            </a:r>
          </a:p>
          <a:p>
            <a:pPr eaLnBrk="1" hangingPunct="1">
              <a:lnSpc>
                <a:spcPct val="90000"/>
              </a:lnSpc>
              <a:buFontTx/>
              <a:buNone/>
            </a:pPr>
            <a:r>
              <a:rPr lang="en-US" sz="2400" smtClean="0"/>
              <a:t>	- the DNA must be replicated so that each daughter cell has a copy</a:t>
            </a:r>
          </a:p>
          <a:p>
            <a:pPr eaLnBrk="1" hangingPunct="1">
              <a:lnSpc>
                <a:spcPct val="90000"/>
              </a:lnSpc>
            </a:pPr>
            <a:r>
              <a:rPr lang="en-US" sz="2400" b="1" smtClean="0"/>
              <a:t>DNA replication</a:t>
            </a:r>
            <a:r>
              <a:rPr lang="en-US" sz="2400" smtClean="0"/>
              <a:t> involves several processes:</a:t>
            </a:r>
          </a:p>
          <a:p>
            <a:pPr eaLnBrk="1" hangingPunct="1">
              <a:lnSpc>
                <a:spcPct val="90000"/>
              </a:lnSpc>
              <a:buFontTx/>
              <a:buNone/>
            </a:pPr>
            <a:r>
              <a:rPr lang="en-US" sz="2400" smtClean="0"/>
              <a:t>	- first, the DNA must be unwound, separating the two strands</a:t>
            </a:r>
          </a:p>
          <a:p>
            <a:pPr eaLnBrk="1" hangingPunct="1">
              <a:lnSpc>
                <a:spcPct val="90000"/>
              </a:lnSpc>
              <a:buFontTx/>
              <a:buNone/>
            </a:pPr>
            <a:r>
              <a:rPr lang="en-US" sz="2400" smtClean="0"/>
              <a:t>	- the single strands then act as templates for synthesis of the new strands, which are complimentary in sequence</a:t>
            </a:r>
          </a:p>
          <a:p>
            <a:pPr eaLnBrk="1" hangingPunct="1">
              <a:lnSpc>
                <a:spcPct val="90000"/>
              </a:lnSpc>
              <a:buFontTx/>
              <a:buNone/>
            </a:pPr>
            <a:r>
              <a:rPr lang="en-US" sz="2400" smtClean="0"/>
              <a:t>	- bases are added one at a time until two new DNA strands that exactly duplicate the original DNA are produced</a:t>
            </a:r>
          </a:p>
          <a:p>
            <a:pPr eaLnBrk="1" hangingPunct="1">
              <a:lnSpc>
                <a:spcPct val="90000"/>
              </a:lnSpc>
            </a:pPr>
            <a:r>
              <a:rPr lang="en-US" sz="2400" smtClean="0"/>
              <a:t>The process is called </a:t>
            </a:r>
            <a:r>
              <a:rPr lang="en-US" sz="2400" b="1" smtClean="0"/>
              <a:t>semi-conservative replication</a:t>
            </a:r>
            <a:r>
              <a:rPr lang="en-US" sz="2400" smtClean="0"/>
              <a:t> because one strand of each daughter DNA comes from the parent DNA and one strand is new</a:t>
            </a:r>
          </a:p>
          <a:p>
            <a:pPr eaLnBrk="1" hangingPunct="1">
              <a:lnSpc>
                <a:spcPct val="90000"/>
              </a:lnSpc>
            </a:pPr>
            <a:r>
              <a:rPr lang="en-US" sz="2400" smtClean="0"/>
              <a:t>The energy for the synthesis comes from hydrolysis of phosphate groups as the phosphodiester bonds form between the bases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wipe(left)">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wipe(left)">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wipe(left)">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wipe(left)">
                                      <p:cBhvr>
                                        <p:cTn id="22" dur="500"/>
                                        <p:tgtEl>
                                          <p:spTgt spid="16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wipe(left)">
                                      <p:cBhvr>
                                        <p:cTn id="27" dur="500"/>
                                        <p:tgtEl>
                                          <p:spTgt spid="16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wipe(left)">
                                      <p:cBhvr>
                                        <p:cTn id="32" dur="500"/>
                                        <p:tgtEl>
                                          <p:spTgt spid="16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Effect transition="in" filter="wipe(left)">
                                      <p:cBhvr>
                                        <p:cTn id="37" dur="500"/>
                                        <p:tgtEl>
                                          <p:spTgt spid="163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387">
                                            <p:txEl>
                                              <p:pRg st="7" end="7"/>
                                            </p:txEl>
                                          </p:spTgt>
                                        </p:tgtEl>
                                        <p:attrNameLst>
                                          <p:attrName>style.visibility</p:attrName>
                                        </p:attrNameLst>
                                      </p:cBhvr>
                                      <p:to>
                                        <p:strVal val="visible"/>
                                      </p:to>
                                    </p:set>
                                    <p:animEffect transition="in" filter="wipe(left)">
                                      <p:cBhvr>
                                        <p:cTn id="42" dur="500"/>
                                        <p:tgtEl>
                                          <p:spTgt spid="163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387">
                                            <p:txEl>
                                              <p:pRg st="8" end="8"/>
                                            </p:txEl>
                                          </p:spTgt>
                                        </p:tgtEl>
                                        <p:attrNameLst>
                                          <p:attrName>style.visibility</p:attrName>
                                        </p:attrNameLst>
                                      </p:cBhvr>
                                      <p:to>
                                        <p:strVal val="visible"/>
                                      </p:to>
                                    </p:set>
                                    <p:animEffect transition="in" filter="wipe(left)">
                                      <p:cBhvr>
                                        <p:cTn id="47" dur="500"/>
                                        <p:tgtEl>
                                          <p:spTgt spid="163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gure 8-15"/>
          <p:cNvPicPr>
            <a:picLocks noChangeAspect="1" noChangeArrowheads="1"/>
          </p:cNvPicPr>
          <p:nvPr/>
        </p:nvPicPr>
        <p:blipFill>
          <a:blip r:embed="rId3" cstate="print"/>
          <a:srcRect/>
          <a:stretch>
            <a:fillRect/>
          </a:stretch>
        </p:blipFill>
        <p:spPr bwMode="auto">
          <a:xfrm>
            <a:off x="2476500" y="165100"/>
            <a:ext cx="4205288" cy="653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 y="609600"/>
            <a:ext cx="8763000" cy="1143000"/>
          </a:xfrm>
        </p:spPr>
        <p:txBody>
          <a:bodyPr>
            <a:normAutofit fontScale="90000"/>
          </a:bodyPr>
          <a:lstStyle/>
          <a:p>
            <a:r>
              <a:rPr lang="en-US" sz="2800" b="1" smtClean="0"/>
              <a:t>Figure 5-14</a:t>
            </a:r>
            <a:r>
              <a:rPr lang="en-US" sz="2800" smtClean="0"/>
              <a:t>	Schematic representation of the strand separation in duplex DNA resulting from its heat denaturation.</a:t>
            </a:r>
            <a:endParaRPr lang="en-US" smtClean="0"/>
          </a:p>
        </p:txBody>
      </p:sp>
      <p:pic>
        <p:nvPicPr>
          <p:cNvPr id="46084" name="Picture 4"/>
          <p:cNvPicPr>
            <a:picLocks noGrp="1" noChangeAspect="1" noChangeArrowheads="1"/>
          </p:cNvPicPr>
          <p:nvPr>
            <p:ph sz="quarter" idx="1"/>
          </p:nvPr>
        </p:nvPicPr>
        <p:blipFill>
          <a:blip r:embed="rId2" cstate="print"/>
          <a:srcRect/>
          <a:stretch>
            <a:fillRect/>
          </a:stretch>
        </p:blipFill>
        <p:spPr>
          <a:xfrm>
            <a:off x="1524000" y="2009775"/>
            <a:ext cx="5943600" cy="4757738"/>
          </a:xfrm>
        </p:spPr>
      </p:pic>
      <p:sp>
        <p:nvSpPr>
          <p:cNvPr id="46083" name="Rectangle 3"/>
          <p:cNvSpPr>
            <a:spLocks noChangeArrowheads="1"/>
          </p:cNvSpPr>
          <p:nvPr/>
        </p:nvSpPr>
        <p:spPr bwMode="auto">
          <a:xfrm rot="-5400000">
            <a:off x="-57943" y="4879181"/>
            <a:ext cx="652462" cy="244475"/>
          </a:xfrm>
          <a:prstGeom prst="rect">
            <a:avLst/>
          </a:prstGeom>
          <a:noFill/>
          <a:ln w="9525">
            <a:noFill/>
            <a:miter lim="800000"/>
            <a:headEnd/>
            <a:tailEnd/>
          </a:ln>
        </p:spPr>
        <p:txBody>
          <a:bodyPr wrap="none">
            <a:spAutoFit/>
          </a:bodyPr>
          <a:lstStyle/>
          <a:p>
            <a:r>
              <a:rPr lang="en-US" sz="1000">
                <a:latin typeface="Arial" charset="0"/>
              </a:rPr>
              <a:t>Page 90</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85800" y="152400"/>
            <a:ext cx="7772400" cy="381000"/>
          </a:xfrm>
        </p:spPr>
        <p:txBody>
          <a:bodyPr>
            <a:normAutofit fontScale="90000"/>
          </a:bodyPr>
          <a:lstStyle/>
          <a:p>
            <a:pPr eaLnBrk="1" hangingPunct="1"/>
            <a:r>
              <a:rPr lang="en-US" sz="2800" smtClean="0"/>
              <a:t>Direction of Replication</a:t>
            </a:r>
          </a:p>
        </p:txBody>
      </p:sp>
      <p:sp>
        <p:nvSpPr>
          <p:cNvPr id="19459" name="Rectangle 3"/>
          <p:cNvSpPr>
            <a:spLocks noGrp="1" noChangeArrowheads="1"/>
          </p:cNvSpPr>
          <p:nvPr>
            <p:ph type="body" idx="1"/>
          </p:nvPr>
        </p:nvSpPr>
        <p:spPr>
          <a:xfrm>
            <a:off x="304800" y="533400"/>
            <a:ext cx="8458200" cy="3048000"/>
          </a:xfrm>
        </p:spPr>
        <p:txBody>
          <a:bodyPr/>
          <a:lstStyle/>
          <a:p>
            <a:pPr eaLnBrk="1" hangingPunct="1">
              <a:lnSpc>
                <a:spcPct val="95000"/>
              </a:lnSpc>
              <a:spcBef>
                <a:spcPct val="5000"/>
              </a:spcBef>
            </a:pPr>
            <a:r>
              <a:rPr lang="en-US" sz="2400" smtClean="0"/>
              <a:t>The enzyme </a:t>
            </a:r>
            <a:r>
              <a:rPr lang="en-US" sz="2400" i="1" smtClean="0"/>
              <a:t>helicase </a:t>
            </a:r>
            <a:r>
              <a:rPr lang="en-US" sz="2400" smtClean="0"/>
              <a:t>unwinds several sections of parent DNA </a:t>
            </a:r>
          </a:p>
          <a:p>
            <a:pPr eaLnBrk="1" hangingPunct="1">
              <a:lnSpc>
                <a:spcPct val="95000"/>
              </a:lnSpc>
              <a:spcBef>
                <a:spcPct val="5000"/>
              </a:spcBef>
            </a:pPr>
            <a:r>
              <a:rPr lang="en-US" sz="2400" smtClean="0"/>
              <a:t>At each open DNA section, called a </a:t>
            </a:r>
            <a:r>
              <a:rPr lang="en-US" sz="2400" b="1" smtClean="0"/>
              <a:t>replication fork</a:t>
            </a:r>
            <a:r>
              <a:rPr lang="en-US" sz="2400" smtClean="0"/>
              <a:t>, DNA </a:t>
            </a:r>
            <a:r>
              <a:rPr lang="en-US" sz="2400" i="1" smtClean="0"/>
              <a:t>polymerase</a:t>
            </a:r>
            <a:r>
              <a:rPr lang="en-US" sz="2400" smtClean="0"/>
              <a:t> catalyzes the formation of 5’-3’ester bonds of the </a:t>
            </a:r>
            <a:r>
              <a:rPr lang="en-US" sz="2400" b="1" smtClean="0"/>
              <a:t>leading strand</a:t>
            </a:r>
            <a:endParaRPr lang="en-US" sz="2400" smtClean="0"/>
          </a:p>
          <a:p>
            <a:pPr eaLnBrk="1" hangingPunct="1">
              <a:lnSpc>
                <a:spcPct val="95000"/>
              </a:lnSpc>
              <a:spcBef>
                <a:spcPct val="10000"/>
              </a:spcBef>
            </a:pPr>
            <a:r>
              <a:rPr lang="en-US" sz="2400" smtClean="0"/>
              <a:t>The </a:t>
            </a:r>
            <a:r>
              <a:rPr lang="en-US" sz="2400" b="1" smtClean="0"/>
              <a:t>lagging strand</a:t>
            </a:r>
            <a:r>
              <a:rPr lang="en-US" sz="2400" i="1" smtClean="0"/>
              <a:t>, </a:t>
            </a:r>
            <a:r>
              <a:rPr lang="en-US" sz="2400" smtClean="0"/>
              <a:t>which grows in the 3’-5’ direction, is synthesized in short sections called </a:t>
            </a:r>
            <a:r>
              <a:rPr lang="en-US" sz="2400" b="1" smtClean="0"/>
              <a:t>Okazaki fragments</a:t>
            </a:r>
            <a:endParaRPr lang="en-US" sz="2400" smtClean="0"/>
          </a:p>
          <a:p>
            <a:pPr eaLnBrk="1" hangingPunct="1">
              <a:lnSpc>
                <a:spcPct val="95000"/>
              </a:lnSpc>
              <a:spcBef>
                <a:spcPct val="10000"/>
              </a:spcBef>
            </a:pPr>
            <a:r>
              <a:rPr lang="en-US" sz="2400" smtClean="0"/>
              <a:t>The Okazaki fragments are joined by DNA </a:t>
            </a:r>
            <a:r>
              <a:rPr lang="en-US" sz="2400" i="1" smtClean="0"/>
              <a:t>ligase </a:t>
            </a:r>
            <a:r>
              <a:rPr lang="en-US" sz="2400" smtClean="0"/>
              <a:t>to give a single 3’-5’ DNA strand</a:t>
            </a:r>
          </a:p>
        </p:txBody>
      </p:sp>
      <p:graphicFrame>
        <p:nvGraphicFramePr>
          <p:cNvPr id="1026" name="Object 4"/>
          <p:cNvGraphicFramePr>
            <a:graphicFrameLocks noChangeAspect="1"/>
          </p:cNvGraphicFramePr>
          <p:nvPr/>
        </p:nvGraphicFramePr>
        <p:xfrm>
          <a:off x="228600" y="3733800"/>
          <a:ext cx="8686800" cy="2735263"/>
        </p:xfrm>
        <a:graphic>
          <a:graphicData uri="http://schemas.openxmlformats.org/presentationml/2006/ole">
            <p:oleObj spid="_x0000_s1026" name="Bitmap Image" r:id="rId3" imgW="5838095" imgH="1838095" progId="PBrus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dissolv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dissolv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dissolve">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dissolve">
                                      <p:cBhvr>
                                        <p:cTn id="22"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صل">
  <a:themeElements>
    <a:clrScheme name="أصل">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أصل">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أصل">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Resource_x0020_Type xmlns="3dad766c-9e36-455d-8d7c-234eca89fec7">
      <Value>Academic</Value>
      <Value>Student Resource</Value>
    </Resource_x0020_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1096CC707031408CD9FF9F286BB83A" ma:contentTypeVersion="1" ma:contentTypeDescription="Create a new document." ma:contentTypeScope="" ma:versionID="86c8869a9d9a84e7005a5d293027d473">
  <xsd:schema xmlns:xsd="http://www.w3.org/2001/XMLSchema" xmlns:p="http://schemas.microsoft.com/office/2006/metadata/properties" xmlns:ns2="3dad766c-9e36-455d-8d7c-234eca89fec7" targetNamespace="http://schemas.microsoft.com/office/2006/metadata/properties" ma:root="true" ma:fieldsID="111b1d09fd174d8180c4ea5adcf5fafb" ns2:_="">
    <xsd:import namespace="3dad766c-9e36-455d-8d7c-234eca89fec7"/>
    <xsd:element name="properties">
      <xsd:complexType>
        <xsd:sequence>
          <xsd:element name="documentManagement">
            <xsd:complexType>
              <xsd:all>
                <xsd:element ref="ns2:Resource_x0020_Type" minOccurs="0"/>
              </xsd:all>
            </xsd:complexType>
          </xsd:element>
        </xsd:sequence>
      </xsd:complexType>
    </xsd:element>
  </xsd:schema>
  <xsd:schema xmlns:xsd="http://www.w3.org/2001/XMLSchema" xmlns:dms="http://schemas.microsoft.com/office/2006/documentManagement/types" targetNamespace="3dad766c-9e36-455d-8d7c-234eca89fec7" elementFormDefault="qualified">
    <xsd:import namespace="http://schemas.microsoft.com/office/2006/documentManagement/types"/>
    <xsd:element name="Resource_x0020_Type" ma:index="8" nillable="true" ma:displayName="Resource Type" ma:default="" ma:internalName="Resource_x0020_Type" ma:requiredMultiChoice="true">
      <xsd:complexType>
        <xsd:complexContent>
          <xsd:extension base="dms:MultiChoiceFillIn">
            <xsd:sequence>
              <xsd:element name="Value" maxOccurs="unbounded" minOccurs="0" nillable="true">
                <xsd:simpleType>
                  <xsd:union memberTypes="dms:Text">
                    <xsd:simpleType>
                      <xsd:restriction base="dms:Choice">
                        <xsd:enumeration value="Academic"/>
                        <xsd:enumeration value="AP"/>
                        <xsd:enumeration value="Pre AP"/>
                        <xsd:enumeration value="Parent Resource"/>
                        <xsd:enumeration value="Student Resource"/>
                        <xsd:enumeration value="Publications"/>
                        <xsd:enumeration value="Homework"/>
                        <xsd:enumeration value="Other"/>
                      </xsd:restriction>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89174B-CD36-4B2E-9966-1B518E5EA0EB}">
  <ds:schemaRefs>
    <ds:schemaRef ds:uri="http://schemas.microsoft.com/office/2006/metadata/properties"/>
    <ds:schemaRef ds:uri="3dad766c-9e36-455d-8d7c-234eca89fec7"/>
  </ds:schemaRefs>
</ds:datastoreItem>
</file>

<file path=customXml/itemProps2.xml><?xml version="1.0" encoding="utf-8"?>
<ds:datastoreItem xmlns:ds="http://schemas.openxmlformats.org/officeDocument/2006/customXml" ds:itemID="{48C9D148-A506-4F10-A663-4F2B49F074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ad766c-9e36-455d-8d7c-234eca89fec7"/>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41DECB7-7BA5-4DE9-8BC1-B2D4941ABE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Origin</Template>
  <TotalTime>688</TotalTime>
  <Words>5263</Words>
  <Application>Microsoft Office PowerPoint</Application>
  <PresentationFormat>عرض على الشاشة (3:4)‏</PresentationFormat>
  <Paragraphs>996</Paragraphs>
  <Slides>145</Slides>
  <Notes>34</Notes>
  <HiddenSlides>0</HiddenSlides>
  <MMClips>0</MMClips>
  <ScaleCrop>false</ScaleCrop>
  <HeadingPairs>
    <vt:vector size="6" baseType="variant">
      <vt:variant>
        <vt:lpstr>سمة</vt:lpstr>
      </vt:variant>
      <vt:variant>
        <vt:i4>1</vt:i4>
      </vt:variant>
      <vt:variant>
        <vt:lpstr>خوادم OLE مضمنة</vt:lpstr>
      </vt:variant>
      <vt:variant>
        <vt:i4>1</vt:i4>
      </vt:variant>
      <vt:variant>
        <vt:lpstr>عناوين الشرائح</vt:lpstr>
      </vt:variant>
      <vt:variant>
        <vt:i4>145</vt:i4>
      </vt:variant>
    </vt:vector>
  </HeadingPairs>
  <TitlesOfParts>
    <vt:vector size="147" baseType="lpstr">
      <vt:lpstr>أصل</vt:lpstr>
      <vt:lpstr>Bitmap Image</vt:lpstr>
      <vt:lpstr>Nucleic Acids</vt:lpstr>
      <vt:lpstr>What do they do ?</vt:lpstr>
      <vt:lpstr>What are they ?</vt:lpstr>
      <vt:lpstr> The central dogma of molecular biology.</vt:lpstr>
      <vt:lpstr>28.11 Nucleic Acids and Heredity</vt:lpstr>
      <vt:lpstr>The nucleus contains the cell’s DNA (genome) RNA is synthesized in the nucleus and exported  to the cytoplasm</vt:lpstr>
      <vt:lpstr>Two types of Nucleotides (depending on the sugar they contain)</vt:lpstr>
      <vt:lpstr>الشريحة 8</vt:lpstr>
      <vt:lpstr>الشريحة 9</vt:lpstr>
      <vt:lpstr>الشريحة 10</vt:lpstr>
      <vt:lpstr>الشريحة 11</vt:lpstr>
      <vt:lpstr>Nucleotides and Nucleosides</vt:lpstr>
      <vt:lpstr>What are they made of ?</vt:lpstr>
      <vt:lpstr>الشريحة 14</vt:lpstr>
      <vt:lpstr>Nucleic Acids</vt:lpstr>
      <vt:lpstr>Nucleic Acids</vt:lpstr>
      <vt:lpstr>Chemical Structure of DNA vs RNA</vt:lpstr>
      <vt:lpstr>Pentose Sugars</vt:lpstr>
      <vt:lpstr>الشريحة 19</vt:lpstr>
      <vt:lpstr>الشريحة 20</vt:lpstr>
      <vt:lpstr>الشريحة 21</vt:lpstr>
      <vt:lpstr>الشريحة 22</vt:lpstr>
      <vt:lpstr>الشريحة 23</vt:lpstr>
      <vt:lpstr>الشريحة 24</vt:lpstr>
      <vt:lpstr>Sanger dideoxy sequencing incorporates dideoxy nucleotides, preventing further synthesis of the DNA strand</vt:lpstr>
      <vt:lpstr>الشريحة 26</vt:lpstr>
      <vt:lpstr>الشريحة 27</vt:lpstr>
      <vt:lpstr>الشريحة 28</vt:lpstr>
      <vt:lpstr>Purine and Pyrimidine</vt:lpstr>
      <vt:lpstr>الشريحة 30</vt:lpstr>
      <vt:lpstr>الشريحة 31</vt:lpstr>
      <vt:lpstr>الشريحة 32</vt:lpstr>
      <vt:lpstr>الشريحة 33</vt:lpstr>
      <vt:lpstr>الشريحة 34</vt:lpstr>
      <vt:lpstr>Nitrogen Bases</vt:lpstr>
      <vt:lpstr>الشريحة 36</vt:lpstr>
      <vt:lpstr>Nucleosides and Nucleotides</vt:lpstr>
      <vt:lpstr>Names of Nucleosides and Nucleotides</vt:lpstr>
      <vt:lpstr>AMP, ADP and ATP</vt:lpstr>
      <vt:lpstr>الشريحة 40</vt:lpstr>
      <vt:lpstr>الشريحة 41</vt:lpstr>
      <vt:lpstr>DNA</vt:lpstr>
      <vt:lpstr>DNA molecule</vt:lpstr>
      <vt:lpstr>28.8 Nucleic Acids and Nucleotides</vt:lpstr>
      <vt:lpstr>Heterocycles in DNA and RNA</vt:lpstr>
      <vt:lpstr>Deoxyribonucleotides found in DNA</vt:lpstr>
      <vt:lpstr>The Deoxyribonucleotides</vt:lpstr>
      <vt:lpstr>Hydrogen Bonding Interactions</vt:lpstr>
      <vt:lpstr>الشريحة 49</vt:lpstr>
      <vt:lpstr>Functions of Nucleotides and Nucleic Acids</vt:lpstr>
      <vt:lpstr>الشريحة 51</vt:lpstr>
      <vt:lpstr>DNA Nucleotides Composition (3 parts): </vt:lpstr>
      <vt:lpstr>28.10 Base Pairing in DNA: The Watson–Crick Model</vt:lpstr>
      <vt:lpstr>The Difference in the Strands</vt:lpstr>
      <vt:lpstr>الشريحة 55</vt:lpstr>
      <vt:lpstr>Primary Structure of Nucleic Acids</vt:lpstr>
      <vt:lpstr>Generalized Structure of DNA</vt:lpstr>
      <vt:lpstr>Reading Primary Structure</vt:lpstr>
      <vt:lpstr>Example of DNA Primary Structure</vt:lpstr>
      <vt:lpstr>الشريحة 60</vt:lpstr>
      <vt:lpstr>الشريحة 61</vt:lpstr>
      <vt:lpstr>Describing a Sequence</vt:lpstr>
      <vt:lpstr>Properties of a DNA double helix</vt:lpstr>
      <vt:lpstr>الشريحة 64</vt:lpstr>
      <vt:lpstr>The Double Helix (DNA) Structural model:</vt:lpstr>
      <vt:lpstr>الشريحة 66</vt:lpstr>
      <vt:lpstr>Secondary Structure:  DNA Double Helix</vt:lpstr>
      <vt:lpstr>الشريحة 68</vt:lpstr>
      <vt:lpstr>الشريحة 69</vt:lpstr>
      <vt:lpstr>الشريحة 70</vt:lpstr>
      <vt:lpstr>الشريحة 71</vt:lpstr>
      <vt:lpstr>الشريحة 72</vt:lpstr>
      <vt:lpstr>الشريحة 73</vt:lpstr>
      <vt:lpstr>The strands  separate</vt:lpstr>
      <vt:lpstr>الشريحة 75</vt:lpstr>
      <vt:lpstr>الشريحة 76</vt:lpstr>
      <vt:lpstr>الشريحة 77</vt:lpstr>
      <vt:lpstr>replication</vt:lpstr>
      <vt:lpstr>الشريحة 79</vt:lpstr>
      <vt:lpstr>Complementarity of DNA strands</vt:lpstr>
      <vt:lpstr>الشريحة 81</vt:lpstr>
      <vt:lpstr>الشريحة 82</vt:lpstr>
      <vt:lpstr>الشريحة 83</vt:lpstr>
      <vt:lpstr>الشريحة 84</vt:lpstr>
      <vt:lpstr>الشريحة 85</vt:lpstr>
      <vt:lpstr>الشريحة 86</vt:lpstr>
      <vt:lpstr>الشريحة 87</vt:lpstr>
      <vt:lpstr>الشريحة 88</vt:lpstr>
      <vt:lpstr>الشريحة 89</vt:lpstr>
      <vt:lpstr>الشريحة 90</vt:lpstr>
      <vt:lpstr>الشريحة 91</vt:lpstr>
      <vt:lpstr>الشريحة 92</vt:lpstr>
      <vt:lpstr>الشريحة 93</vt:lpstr>
      <vt:lpstr>الشريحة 94</vt:lpstr>
      <vt:lpstr>Storage of DNA</vt:lpstr>
      <vt:lpstr>DNA Replication</vt:lpstr>
      <vt:lpstr>الشريحة 97</vt:lpstr>
      <vt:lpstr>Figure 5-14 Schematic representation of the strand separation in duplex DNA resulting from its heat denaturation.</vt:lpstr>
      <vt:lpstr>Direction of Replication</vt:lpstr>
      <vt:lpstr>الشريحة 100</vt:lpstr>
      <vt:lpstr>RNA Nucleotides Composition ( 3 parts):</vt:lpstr>
      <vt:lpstr>Ribonucleic Acid (RNA)</vt:lpstr>
      <vt:lpstr>Types of RNA</vt:lpstr>
      <vt:lpstr>Messenger RNA (mRNA)</vt:lpstr>
      <vt:lpstr>Ribosomal RNA (rRNA) </vt:lpstr>
      <vt:lpstr>Transfer RNA (tRNA)</vt:lpstr>
      <vt:lpstr>Transfer RNA</vt:lpstr>
      <vt:lpstr>Ribosomal RNA and Messenger RNA</vt:lpstr>
      <vt:lpstr>How DNA Works</vt:lpstr>
      <vt:lpstr>Transcription Process</vt:lpstr>
      <vt:lpstr>الشريحة 111</vt:lpstr>
      <vt:lpstr>Transcription of RNA from DNA</vt:lpstr>
      <vt:lpstr>Example of RNA Primary Structure</vt:lpstr>
      <vt:lpstr>The  Parts of Transfer RNA</vt:lpstr>
      <vt:lpstr>Protein Synthesis</vt:lpstr>
      <vt:lpstr>RNA Polymerase</vt:lpstr>
      <vt:lpstr>Processing of mRNA</vt:lpstr>
      <vt:lpstr>Removing Introns from mRNA</vt:lpstr>
      <vt:lpstr>الشريحة 119</vt:lpstr>
      <vt:lpstr>الشريحة 120</vt:lpstr>
      <vt:lpstr>الشريحة 121</vt:lpstr>
      <vt:lpstr>Transcription</vt:lpstr>
      <vt:lpstr>The Structure of tRNA</vt:lpstr>
      <vt:lpstr>الشريحة 124</vt:lpstr>
      <vt:lpstr>Regulation of Transcription</vt:lpstr>
      <vt:lpstr>The Ribonucleotides</vt:lpstr>
      <vt:lpstr>The Genetic Code</vt:lpstr>
      <vt:lpstr>Genetic code 1</vt:lpstr>
      <vt:lpstr>Coding</vt:lpstr>
      <vt:lpstr>Triplet code</vt:lpstr>
      <vt:lpstr>mRNA Codons and Associated Amino Acids</vt:lpstr>
      <vt:lpstr>Reading the Genetic Code</vt:lpstr>
      <vt:lpstr>Translation and tRNA Activation</vt:lpstr>
      <vt:lpstr>Initiation and Translocation</vt:lpstr>
      <vt:lpstr>Termination</vt:lpstr>
      <vt:lpstr>DNA and enzymes</vt:lpstr>
      <vt:lpstr>Genes</vt:lpstr>
      <vt:lpstr>الشريحة 138</vt:lpstr>
      <vt:lpstr>الشريحة 139</vt:lpstr>
      <vt:lpstr>Conformation around N-Glycosidic Bond  </vt:lpstr>
      <vt:lpstr>الشريحة 141</vt:lpstr>
      <vt:lpstr>Replication of Genetic Code</vt:lpstr>
      <vt:lpstr>Messenger RNA:  Code Carrier for the Sequence of Proteins</vt:lpstr>
      <vt:lpstr>الشريحة 144</vt:lpstr>
      <vt:lpstr>Factors Affecting DNA Denaturation</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Nucleic Acids Powerpoint</dc:title>
  <dc:creator>Amy</dc:creator>
  <cp:lastModifiedBy>ammer</cp:lastModifiedBy>
  <cp:revision>37</cp:revision>
  <dcterms:created xsi:type="dcterms:W3CDTF">2009-10-20T02:30:51Z</dcterms:created>
  <dcterms:modified xsi:type="dcterms:W3CDTF">2014-03-29T14:49:22Z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0x010100AF1096CC707031408CD9FF9F286BB83A</vt:lpwstr>
  </property>
</Properties>
</file>