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91" r:id="rId3"/>
    <p:sldId id="290" r:id="rId4"/>
    <p:sldId id="289" r:id="rId5"/>
    <p:sldId id="274" r:id="rId6"/>
    <p:sldId id="285" r:id="rId7"/>
    <p:sldId id="277" r:id="rId8"/>
    <p:sldId id="276" r:id="rId9"/>
    <p:sldId id="275" r:id="rId10"/>
    <p:sldId id="286" r:id="rId11"/>
    <p:sldId id="278" r:id="rId12"/>
    <p:sldId id="287" r:id="rId13"/>
    <p:sldId id="257" r:id="rId14"/>
    <p:sldId id="258" r:id="rId15"/>
    <p:sldId id="259" r:id="rId16"/>
    <p:sldId id="260"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9" r:id="rId30"/>
    <p:sldId id="280" r:id="rId31"/>
    <p:sldId id="281" r:id="rId32"/>
    <p:sldId id="282" r:id="rId33"/>
    <p:sldId id="283" r:id="rId34"/>
    <p:sldId id="284" r:id="rId35"/>
    <p:sldId id="28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52DE44-4B1D-4973-A88F-ADF3077C3C45}" type="datetimeFigureOut">
              <a:rPr lang="en-US" smtClean="0"/>
              <a:pPr/>
              <a:t>2/20/2019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77E36B-FA95-473A-B650-69FF811FB53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CB08CB-39C0-4C44-B092-516E9B1476E4}" type="datetime1">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85E95-07CC-4FCC-8ACE-F7B0961CFF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E9CCF4-DEF9-4850-8617-A4823D909217}" type="datetime1">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85E95-07CC-4FCC-8ACE-F7B0961CFF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968D52-E270-4A10-A5CF-0610525371AE}" type="datetime1">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85E95-07CC-4FCC-8ACE-F7B0961CFF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C4B1E5-2561-4314-B798-DCDB7EFB7640}" type="datetime1">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85E95-07CC-4FCC-8ACE-F7B0961CFF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24A570-E598-47F7-9DE2-9E4E9F786051}" type="datetime1">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85E95-07CC-4FCC-8ACE-F7B0961CFF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CB752A-952A-4845-B1F5-58C04C2ACB02}" type="datetime1">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85E95-07CC-4FCC-8ACE-F7B0961CFF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0DEF2A-AC35-4AB8-9479-2C4F488AD041}" type="datetime1">
              <a:rPr lang="en-US" smtClean="0"/>
              <a:pPr/>
              <a:t>2/20/2019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885E95-07CC-4FCC-8ACE-F7B0961CFF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77B0FD-38AC-4136-8F6F-0AC4E32DA854}" type="datetime1">
              <a:rPr lang="en-US" smtClean="0"/>
              <a:pPr/>
              <a:t>2/20/2019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885E95-07CC-4FCC-8ACE-F7B0961CFF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72ADE6-4AC4-4090-8A86-951DDA070B8F}" type="datetime1">
              <a:rPr lang="en-US" smtClean="0"/>
              <a:pPr/>
              <a:t>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885E95-07CC-4FCC-8ACE-F7B0961CFF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7537AB-FEC7-4306-B166-22546FCBD2A6}" type="datetime1">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85E95-07CC-4FCC-8ACE-F7B0961CFF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13A9FA-9485-4F8E-8011-6A9197AB95E8}" type="datetime1">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85E95-07CC-4FCC-8ACE-F7B0961CFF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7E222-050D-4A73-B23A-264789E17F7E}" type="datetime1">
              <a:rPr lang="en-US" smtClean="0"/>
              <a:pPr/>
              <a:t>2/20/2019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85E95-07CC-4FCC-8ACE-F7B0961CFF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raxe.com/genetically-modified-foods-get-the-fac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raxe.com/tomato-nutrition/" TargetMode="External"/><Relationship Id="rId2" Type="http://schemas.openxmlformats.org/officeDocument/2006/relationships/hyperlink" Target="https://draxe.com/phytonutrien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n.wikipedia.org/wiki/Atrazin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mayoclinic.org/healthy-lifestyle/nutrition-and-healthy-eating/expert-answers/monosodium-glutamate/faq-2005819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raxe.com/vaginal-yeast-infectio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ancer.gov/types/kidney/patient/kidney-treatment-pdq" TargetMode="External"/><Relationship Id="rId2" Type="http://schemas.openxmlformats.org/officeDocument/2006/relationships/hyperlink" Target="https://draxe.com/cancer-fighting-food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nei.nih.gov/health/cataract/cataract_facts" TargetMode="External"/><Relationship Id="rId2" Type="http://schemas.openxmlformats.org/officeDocument/2006/relationships/hyperlink" Target="https://draxe.com/eye-vitamins/" TargetMode="External"/><Relationship Id="rId1" Type="http://schemas.openxmlformats.org/officeDocument/2006/relationships/slideLayout" Target="../slideLayouts/slideLayout2.xml"/><Relationship Id="rId4" Type="http://schemas.openxmlformats.org/officeDocument/2006/relationships/hyperlink" Target="https://draxe.com/6-natural-treatments-macular-degeneration/"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www.webmd.com/pain-management/guide/neuropathic-pai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draxe.com/diabetic-neuropathy/"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draxe.com/alzheimers-natural-treatment/"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draxe.com/coronary-heart-disease/" TargetMode="External"/><Relationship Id="rId2" Type="http://schemas.openxmlformats.org/officeDocument/2006/relationships/hyperlink" Target="https://draxe.com/high-blood-pressure-symptoms/" TargetMode="External"/><Relationship Id="rId1" Type="http://schemas.openxmlformats.org/officeDocument/2006/relationships/slideLayout" Target="../slideLayouts/slideLayout2.xml"/><Relationship Id="rId6" Type="http://schemas.openxmlformats.org/officeDocument/2006/relationships/hyperlink" Target="https://draxe.com/metabolic-syndrome/" TargetMode="External"/><Relationship Id="rId5" Type="http://schemas.openxmlformats.org/officeDocument/2006/relationships/hyperlink" Target="https://draxe.com/arteriosclerosis/" TargetMode="External"/><Relationship Id="rId4" Type="http://schemas.openxmlformats.org/officeDocument/2006/relationships/hyperlink" Target="http://www.mayoclinic.org/diseases-conditions/myocardial-ischemia/basics/definition/con-20035096"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draxe.com/vitamin-a/" TargetMode="External"/><Relationship Id="rId2" Type="http://schemas.openxmlformats.org/officeDocument/2006/relationships/hyperlink" Target="http://www.medicalnewstoday.com/articles/252758.php?page=2"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en.wikipedia.org/wiki/Gac" TargetMode="External"/><Relationship Id="rId2" Type="http://schemas.openxmlformats.org/officeDocument/2006/relationships/hyperlink" Target="https://draxe.com/tomato-nutritio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draxe.com/healthy-fat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raxe.com/how-many-colors-are-in-your-food/" TargetMode="External"/><Relationship Id="rId2" Type="http://schemas.openxmlformats.org/officeDocument/2006/relationships/hyperlink" Target="https://draxe.com/fighting-free-radical-damag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raxe.com/carotenoid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609850"/>
          </a:xfrm>
        </p:spPr>
        <p:txBody>
          <a:bodyPr>
            <a:normAutofit fontScale="90000"/>
          </a:bodyPr>
          <a:lstStyle/>
          <a:p>
            <a:pPr algn="just"/>
            <a:r>
              <a:rPr lang="en-US" b="1" dirty="0" err="1"/>
              <a:t>Lycopene</a:t>
            </a:r>
            <a:r>
              <a:rPr lang="en-US" b="1" dirty="0"/>
              <a:t>: A Powerful Antioxidant to Help Prevent Cancer &amp; Keep Your Heart Healthy</a:t>
            </a:r>
            <a:r>
              <a:rPr lang="en-US" dirty="0"/>
              <a:t/>
            </a:r>
            <a:br>
              <a:rPr lang="en-US" dirty="0"/>
            </a:br>
            <a:endParaRPr lang="en-US" dirty="0"/>
          </a:p>
        </p:txBody>
      </p:sp>
      <p:sp>
        <p:nvSpPr>
          <p:cNvPr id="3" name="Subtitle 2"/>
          <p:cNvSpPr>
            <a:spLocks noGrp="1"/>
          </p:cNvSpPr>
          <p:nvPr>
            <p:ph type="subTitle" idx="1"/>
          </p:nvPr>
        </p:nvSpPr>
        <p:spPr>
          <a:xfrm>
            <a:off x="1371600" y="2895600"/>
            <a:ext cx="6400800" cy="3352800"/>
          </a:xfrm>
        </p:spPr>
        <p:txBody>
          <a:bodyPr>
            <a:normAutofit/>
          </a:bodyPr>
          <a:lstStyle/>
          <a:p>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a:bodyPr>
          <a:lstStyle/>
          <a:p>
            <a:pPr algn="just"/>
            <a:r>
              <a:rPr lang="en-US" dirty="0" smtClean="0"/>
              <a:t>That’s right! Using heat while cooking with foods rich in </a:t>
            </a:r>
            <a:r>
              <a:rPr lang="en-US" dirty="0" err="1" smtClean="0"/>
              <a:t>lycopene</a:t>
            </a:r>
            <a:r>
              <a:rPr lang="en-US" dirty="0" smtClean="0"/>
              <a:t> causes their molecules to bend and, therefore, absorb more efficiently into your body. Unlike other types of </a:t>
            </a:r>
            <a:r>
              <a:rPr lang="en-US" dirty="0" err="1" smtClean="0"/>
              <a:t>phytonutrients</a:t>
            </a:r>
            <a:r>
              <a:rPr lang="en-US" dirty="0" smtClean="0"/>
              <a:t>, </a:t>
            </a:r>
            <a:r>
              <a:rPr lang="en-US" dirty="0" err="1" smtClean="0"/>
              <a:t>carotenoids</a:t>
            </a:r>
            <a:r>
              <a:rPr lang="en-US" dirty="0" smtClean="0"/>
              <a:t> like </a:t>
            </a:r>
            <a:r>
              <a:rPr lang="en-US" dirty="0" err="1" smtClean="0"/>
              <a:t>lycopene</a:t>
            </a:r>
            <a:r>
              <a:rPr lang="en-US" dirty="0" smtClean="0"/>
              <a:t> don’t experience degradation of their antioxidant qualities by adding heat.</a:t>
            </a:r>
          </a:p>
          <a:p>
            <a:pPr algn="just"/>
            <a:r>
              <a:rPr lang="en-US" dirty="0" smtClean="0"/>
              <a:t>Remember, fat is another necessary part of your body’s process to absorb </a:t>
            </a:r>
            <a:r>
              <a:rPr lang="en-US" dirty="0" err="1" smtClean="0"/>
              <a:t>lycopene</a:t>
            </a:r>
            <a:r>
              <a:rPr lang="en-US" dirty="0" smtClean="0"/>
              <a:t>. </a:t>
            </a:r>
          </a:p>
          <a:p>
            <a:pPr algn="just"/>
            <a:r>
              <a:rPr lang="en-US" dirty="0" smtClean="0"/>
              <a:t>One of the best ways to get a lot of correctly shaped </a:t>
            </a:r>
            <a:r>
              <a:rPr lang="en-US" dirty="0" err="1" smtClean="0"/>
              <a:t>lycopene</a:t>
            </a:r>
            <a:r>
              <a:rPr lang="en-US" dirty="0" smtClean="0"/>
              <a:t> molecules is to make tomato sauce with oil. </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10600" cy="5715000"/>
          </a:xfrm>
        </p:spPr>
        <p:txBody>
          <a:bodyPr>
            <a:normAutofit lnSpcReduction="10000"/>
          </a:bodyPr>
          <a:lstStyle/>
          <a:p>
            <a:pPr algn="just"/>
            <a:r>
              <a:rPr lang="en-US" dirty="0" smtClean="0"/>
              <a:t>Unfortunately, the process of creating a tomato sauce at home is not the same as the sauce you buy at the store. </a:t>
            </a:r>
          </a:p>
          <a:p>
            <a:pPr algn="just"/>
            <a:r>
              <a:rPr lang="en-US" dirty="0" smtClean="0"/>
              <a:t>The same study found the molecules in store-bought tomato sauce contain the original form of </a:t>
            </a:r>
            <a:r>
              <a:rPr lang="en-US" dirty="0" err="1" smtClean="0"/>
              <a:t>lycopene</a:t>
            </a:r>
            <a:r>
              <a:rPr lang="en-US" dirty="0" smtClean="0"/>
              <a:t> molecules — and a greatly reduced number at that.</a:t>
            </a:r>
          </a:p>
          <a:p>
            <a:pPr algn="just"/>
            <a:r>
              <a:rPr lang="en-US" dirty="0" smtClean="0"/>
              <a:t>Because of the common creation of </a:t>
            </a:r>
            <a:r>
              <a:rPr lang="en-US" b="1" dirty="0" smtClean="0">
                <a:hlinkClick r:id="rId2"/>
              </a:rPr>
              <a:t>genetically modified foods</a:t>
            </a:r>
            <a:r>
              <a:rPr lang="en-US" dirty="0" smtClean="0"/>
              <a:t>, It is always recommend purchasing produce from your local farmers’ market after confirming the farmers sell only organic produce. </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lnSpcReduction="10000"/>
          </a:bodyPr>
          <a:lstStyle/>
          <a:p>
            <a:pPr algn="just"/>
            <a:r>
              <a:rPr lang="en-US" dirty="0" smtClean="0"/>
              <a:t>Otherwise, you can’t guarantee the presence or absorption of </a:t>
            </a:r>
            <a:r>
              <a:rPr lang="en-US" dirty="0" err="1" smtClean="0"/>
              <a:t>phytonutrients</a:t>
            </a:r>
            <a:r>
              <a:rPr lang="en-US" dirty="0" smtClean="0"/>
              <a:t> in the right quantities.</a:t>
            </a:r>
          </a:p>
          <a:p>
            <a:pPr algn="just"/>
            <a:r>
              <a:rPr lang="en-US" dirty="0" smtClean="0"/>
              <a:t>Similarly, it’s not as beneficial as you might think to run to the nearest store for </a:t>
            </a:r>
            <a:r>
              <a:rPr lang="en-US" dirty="0" err="1" smtClean="0"/>
              <a:t>lycopene</a:t>
            </a:r>
            <a:r>
              <a:rPr lang="en-US" dirty="0" smtClean="0"/>
              <a:t> supplements, although they do exist. </a:t>
            </a:r>
          </a:p>
          <a:p>
            <a:pPr algn="just"/>
            <a:r>
              <a:rPr lang="en-US" dirty="0" smtClean="0"/>
              <a:t>There are multiple molecular compounds similar to </a:t>
            </a:r>
            <a:r>
              <a:rPr lang="en-US" dirty="0" err="1" smtClean="0"/>
              <a:t>lycopene</a:t>
            </a:r>
            <a:r>
              <a:rPr lang="en-US" dirty="0" smtClean="0"/>
              <a:t> that can mistakenly be marked as </a:t>
            </a:r>
            <a:r>
              <a:rPr lang="en-US" dirty="0" err="1" smtClean="0"/>
              <a:t>lycopene</a:t>
            </a:r>
            <a:r>
              <a:rPr lang="en-US" dirty="0" smtClean="0"/>
              <a:t> supplements, and because supplements aren’t accompanied by the same other compounds as they are in food, you won’t get the most effective benefit.</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867400"/>
          </a:xfrm>
        </p:spPr>
        <p:txBody>
          <a:bodyPr>
            <a:normAutofit lnSpcReduction="10000"/>
          </a:bodyPr>
          <a:lstStyle/>
          <a:p>
            <a:pPr algn="just"/>
            <a:r>
              <a:rPr lang="en-US" dirty="0" err="1"/>
              <a:t>Lycopene</a:t>
            </a:r>
            <a:r>
              <a:rPr lang="en-US" dirty="0"/>
              <a:t> is cancer-preventative </a:t>
            </a:r>
            <a:r>
              <a:rPr lang="en-US" b="1" dirty="0" err="1">
                <a:hlinkClick r:id="rId2"/>
              </a:rPr>
              <a:t>phytonutrient</a:t>
            </a:r>
            <a:r>
              <a:rPr lang="en-US" dirty="0"/>
              <a:t> — an antioxidant with a laundry list of amazing benefits. </a:t>
            </a:r>
            <a:endParaRPr lang="en-US" dirty="0" smtClean="0"/>
          </a:p>
          <a:p>
            <a:pPr algn="just"/>
            <a:r>
              <a:rPr lang="en-US" dirty="0" smtClean="0"/>
              <a:t>It’s </a:t>
            </a:r>
            <a:r>
              <a:rPr lang="en-US" dirty="0"/>
              <a:t>most commonly found in </a:t>
            </a:r>
            <a:r>
              <a:rPr lang="en-US" b="1" dirty="0">
                <a:hlinkClick r:id="rId3"/>
              </a:rPr>
              <a:t>tomato nutrition</a:t>
            </a:r>
            <a:r>
              <a:rPr lang="en-US" dirty="0"/>
              <a:t>, but you can consume it in a number of common fruits and veggies. </a:t>
            </a:r>
            <a:endParaRPr lang="en-US" dirty="0" smtClean="0"/>
          </a:p>
          <a:p>
            <a:pPr algn="just"/>
            <a:r>
              <a:rPr lang="en-US" dirty="0" smtClean="0"/>
              <a:t>It </a:t>
            </a:r>
            <a:r>
              <a:rPr lang="en-US" dirty="0"/>
              <a:t>has some properties in common with beta-carotene, although they’re not identical.</a:t>
            </a:r>
          </a:p>
          <a:p>
            <a:pPr algn="just"/>
            <a:r>
              <a:rPr lang="en-US" dirty="0"/>
              <a:t>As a pigment in food, </a:t>
            </a:r>
            <a:r>
              <a:rPr lang="en-US" dirty="0" err="1"/>
              <a:t>lycopene</a:t>
            </a:r>
            <a:r>
              <a:rPr lang="en-US" dirty="0"/>
              <a:t> is responsible for the red color of tomatoes, although not all red fruits and vegetables contain this antioxidant. </a:t>
            </a:r>
            <a:endParaRPr lang="en-US" dirty="0" smtClean="0"/>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19800"/>
          </a:xfrm>
        </p:spPr>
        <p:txBody>
          <a:bodyPr>
            <a:normAutofit/>
          </a:bodyPr>
          <a:lstStyle/>
          <a:p>
            <a:pPr algn="just"/>
            <a:r>
              <a:rPr lang="en-US" dirty="0" smtClean="0"/>
              <a:t>It’s even registered as an official food coloring in the U.S. In fact, </a:t>
            </a:r>
            <a:r>
              <a:rPr lang="en-US" dirty="0" err="1" smtClean="0"/>
              <a:t>lycopene</a:t>
            </a:r>
            <a:r>
              <a:rPr lang="en-US" dirty="0" smtClean="0"/>
              <a:t> is not soluble in water and is responsible for staining a lot of cookware the orange color you often find after making spaghetti sauce.</a:t>
            </a:r>
          </a:p>
          <a:p>
            <a:pPr algn="just"/>
            <a:r>
              <a:rPr lang="en-US" dirty="0" smtClean="0"/>
              <a:t>While the staining may be tough to scrub clean, it’s worth the effort because this amazing </a:t>
            </a:r>
            <a:r>
              <a:rPr lang="en-US" dirty="0" err="1" smtClean="0"/>
              <a:t>phytonutrient</a:t>
            </a:r>
            <a:r>
              <a:rPr lang="en-US" dirty="0" smtClean="0"/>
              <a:t> has a host of impressive benefits.</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Lycopene</a:t>
            </a:r>
            <a:r>
              <a:rPr lang="en-US" b="1" dirty="0"/>
              <a:t> Benefits</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marL="514350" indent="-514350" algn="just">
              <a:buNone/>
            </a:pPr>
            <a:r>
              <a:rPr lang="en-US" b="1" dirty="0" smtClean="0"/>
              <a:t>	1. One </a:t>
            </a:r>
            <a:r>
              <a:rPr lang="en-US" b="1" dirty="0"/>
              <a:t>of the Most Powerful </a:t>
            </a:r>
            <a:r>
              <a:rPr lang="en-US" b="1" dirty="0" smtClean="0"/>
              <a:t>			Antioxidants </a:t>
            </a:r>
            <a:r>
              <a:rPr lang="en-US" b="1" dirty="0"/>
              <a:t>in the </a:t>
            </a:r>
            <a:r>
              <a:rPr lang="en-US" b="1" dirty="0" smtClean="0"/>
              <a:t>World</a:t>
            </a:r>
          </a:p>
          <a:p>
            <a:pPr marL="514350" indent="-514350" algn="just"/>
            <a:r>
              <a:rPr lang="en-US" b="1" dirty="0" smtClean="0"/>
              <a:t>Antioxidants </a:t>
            </a:r>
            <a:r>
              <a:rPr lang="en-US" dirty="0" smtClean="0"/>
              <a:t>are</a:t>
            </a:r>
            <a:r>
              <a:rPr lang="en-US" dirty="0"/>
              <a:t> </a:t>
            </a:r>
            <a:r>
              <a:rPr lang="en-US" i="1" dirty="0"/>
              <a:t>so</a:t>
            </a:r>
            <a:r>
              <a:rPr lang="en-US" dirty="0"/>
              <a:t> important for many reasons, especially in a world where processed food has eliminated most of what gives your body the ability to prevent and fight </a:t>
            </a:r>
            <a:r>
              <a:rPr lang="en-US" dirty="0" smtClean="0"/>
              <a:t>disease.</a:t>
            </a:r>
          </a:p>
          <a:p>
            <a:pPr marL="514350" indent="-514350" algn="just"/>
            <a:r>
              <a:rPr lang="en-US" dirty="0" err="1" smtClean="0"/>
              <a:t>Lycopene</a:t>
            </a:r>
            <a:r>
              <a:rPr lang="en-US" dirty="0" smtClean="0"/>
              <a:t> </a:t>
            </a:r>
            <a:r>
              <a:rPr lang="en-US" dirty="0"/>
              <a:t>is an antioxidant that might as well be worth its weight in gold for the incredible things from which it protects your body.</a:t>
            </a:r>
          </a:p>
          <a:p>
            <a:pPr marL="514350" indent="-514350">
              <a:buNone/>
            </a:pPr>
            <a:endParaRPr lang="en-US" b="1" dirty="0" smtClean="0"/>
          </a:p>
          <a:p>
            <a:pPr marL="514350" indent="-514350">
              <a:buNone/>
            </a:pPr>
            <a:endParaRPr lang="en-US" b="1" dirty="0" smtClean="0"/>
          </a:p>
          <a:p>
            <a:pPr marL="514350" indent="-514350">
              <a:buAutoNum type="arabicPeriod"/>
            </a:pPr>
            <a:endParaRPr lang="en-US" dirty="0"/>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lgn="just"/>
            <a:r>
              <a:rPr lang="en-US" dirty="0"/>
              <a:t>Do you ever wonder what kinds of pesticides are on the food that most people eat</a:t>
            </a:r>
            <a:r>
              <a:rPr lang="en-US" dirty="0" smtClean="0"/>
              <a:t>?</a:t>
            </a:r>
          </a:p>
          <a:p>
            <a:pPr algn="just"/>
            <a:r>
              <a:rPr lang="en-US" dirty="0" err="1" smtClean="0"/>
              <a:t>Dichlorvos</a:t>
            </a:r>
            <a:r>
              <a:rPr lang="en-US" dirty="0"/>
              <a:t> and </a:t>
            </a:r>
            <a:r>
              <a:rPr lang="en-US" dirty="0" err="1">
                <a:hlinkClick r:id="rId2"/>
              </a:rPr>
              <a:t>atrazine</a:t>
            </a:r>
            <a:r>
              <a:rPr lang="en-US" dirty="0"/>
              <a:t> are two common pesticides that are used in the U.S. to protect produce from insects. </a:t>
            </a:r>
            <a:endParaRPr lang="en-US" dirty="0" smtClean="0"/>
          </a:p>
          <a:p>
            <a:pPr algn="just"/>
            <a:r>
              <a:rPr lang="en-US" dirty="0" smtClean="0"/>
              <a:t>They </a:t>
            </a:r>
            <a:r>
              <a:rPr lang="en-US" dirty="0"/>
              <a:t>also both have toxic effects in the human body. </a:t>
            </a:r>
            <a:endParaRPr lang="en-US" dirty="0" smtClean="0"/>
          </a:p>
          <a:p>
            <a:pPr algn="just"/>
            <a:r>
              <a:rPr lang="en-US" dirty="0" smtClean="0"/>
              <a:t>Unfortunately</a:t>
            </a:r>
            <a:r>
              <a:rPr lang="en-US" dirty="0"/>
              <a:t>, it’s unlikely that you can completely rid yourself of every bit of chemical exposure, although buying organic produce is a good start. </a:t>
            </a:r>
            <a:endParaRPr lang="en-US" dirty="0" smtClean="0"/>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85000" lnSpcReduction="10000"/>
          </a:bodyPr>
          <a:lstStyle/>
          <a:p>
            <a:pPr algn="just"/>
            <a:r>
              <a:rPr lang="en-US" dirty="0"/>
              <a:t>Fortunately, </a:t>
            </a:r>
            <a:r>
              <a:rPr lang="en-US" dirty="0" err="1"/>
              <a:t>lycopene’s</a:t>
            </a:r>
            <a:r>
              <a:rPr lang="en-US" dirty="0"/>
              <a:t> antioxidant capabilities can protect your body from the damage induced by pesticides. </a:t>
            </a:r>
            <a:endParaRPr lang="en-US" dirty="0" smtClean="0"/>
          </a:p>
          <a:p>
            <a:pPr algn="just"/>
            <a:r>
              <a:rPr lang="en-US" dirty="0" smtClean="0"/>
              <a:t>Another </a:t>
            </a:r>
            <a:r>
              <a:rPr lang="en-US" dirty="0"/>
              <a:t>dangerous chemical that you’ve been exposed to before is </a:t>
            </a:r>
            <a:r>
              <a:rPr lang="en-US" dirty="0">
                <a:hlinkClick r:id="rId2"/>
              </a:rPr>
              <a:t>monosodium glutamate</a:t>
            </a:r>
            <a:r>
              <a:rPr lang="en-US" dirty="0"/>
              <a:t> (MSG). </a:t>
            </a:r>
            <a:endParaRPr lang="en-US" dirty="0" smtClean="0"/>
          </a:p>
          <a:p>
            <a:pPr algn="just"/>
            <a:r>
              <a:rPr lang="en-US" dirty="0" smtClean="0"/>
              <a:t>We’ve </a:t>
            </a:r>
            <a:r>
              <a:rPr lang="en-US" dirty="0"/>
              <a:t>all heard of MSG, but do you know why so many people avoid it? </a:t>
            </a:r>
            <a:endParaRPr lang="en-US" dirty="0" smtClean="0"/>
          </a:p>
          <a:p>
            <a:pPr algn="just"/>
            <a:r>
              <a:rPr lang="en-US" dirty="0" smtClean="0"/>
              <a:t>Common </a:t>
            </a:r>
            <a:r>
              <a:rPr lang="en-US" dirty="0"/>
              <a:t>side effects from consuming MSG include headache, flushing, sweating, facial pressure, numbness, nausea and </a:t>
            </a:r>
            <a:r>
              <a:rPr lang="en-US" dirty="0" smtClean="0"/>
              <a:t>weakness.</a:t>
            </a:r>
            <a:endParaRPr lang="en-US" dirty="0"/>
          </a:p>
          <a:p>
            <a:pPr algn="just"/>
            <a:r>
              <a:rPr lang="en-US" dirty="0"/>
              <a:t>These symptoms are mainly neurological because MSG acts as an “</a:t>
            </a:r>
            <a:r>
              <a:rPr lang="en-US" dirty="0" err="1"/>
              <a:t>excitotoxin</a:t>
            </a:r>
            <a:r>
              <a:rPr lang="en-US" dirty="0"/>
              <a:t>” in your brain, meaning that it speeds up cell reactions to the point that it causes cell death, or “apoptosis.” </a:t>
            </a:r>
            <a:endParaRPr lang="en-US" dirty="0" smtClean="0"/>
          </a:p>
        </p:txBody>
      </p:sp>
      <p:sp>
        <p:nvSpPr>
          <p:cNvPr id="4" name="Slide Number Placeholder 3"/>
          <p:cNvSpPr>
            <a:spLocks noGrp="1"/>
          </p:cNvSpPr>
          <p:nvPr>
            <p:ph type="sldNum" sz="quarter" idx="12"/>
          </p:nvPr>
        </p:nvSpPr>
        <p:spPr/>
        <p:txBody>
          <a:bodyPr/>
          <a:lstStyle/>
          <a:p>
            <a:fld id="{C8885E95-07CC-4FCC-8ACE-F7B0961CFF9D}"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pPr algn="just"/>
            <a:r>
              <a:rPr lang="en-US" dirty="0" smtClean="0"/>
              <a:t>However, a 2016 study discovered that </a:t>
            </a:r>
            <a:r>
              <a:rPr lang="en-US" dirty="0" err="1" smtClean="0"/>
              <a:t>lycopene</a:t>
            </a:r>
            <a:r>
              <a:rPr lang="en-US" dirty="0" smtClean="0"/>
              <a:t> protects these cells by inhibiting apoptosis when MSG signaled to the brain it was supposed to happen. </a:t>
            </a:r>
          </a:p>
          <a:p>
            <a:pPr algn="just"/>
            <a:r>
              <a:rPr lang="en-US" dirty="0" smtClean="0"/>
              <a:t>Another function this </a:t>
            </a:r>
            <a:r>
              <a:rPr lang="en-US" dirty="0" err="1" smtClean="0"/>
              <a:t>phytonutrient</a:t>
            </a:r>
            <a:r>
              <a:rPr lang="en-US" dirty="0" smtClean="0"/>
              <a:t> can serve is in the treatment of </a:t>
            </a:r>
            <a:r>
              <a:rPr lang="en-US" dirty="0" err="1" smtClean="0"/>
              <a:t>candidiasis</a:t>
            </a:r>
            <a:r>
              <a:rPr lang="en-US" dirty="0" smtClean="0"/>
              <a:t>, better known as yeast infection. </a:t>
            </a:r>
          </a:p>
          <a:p>
            <a:pPr algn="just"/>
            <a:r>
              <a:rPr lang="en-US" dirty="0" smtClean="0"/>
              <a:t>Unlike its effects on MSG toxicity, </a:t>
            </a:r>
            <a:r>
              <a:rPr lang="en-US" dirty="0" err="1" smtClean="0"/>
              <a:t>lycopene</a:t>
            </a:r>
            <a:r>
              <a:rPr lang="en-US" dirty="0" smtClean="0"/>
              <a:t> actually causes apoptosis to the infecting fungal cells. </a:t>
            </a:r>
          </a:p>
          <a:p>
            <a:pPr algn="just"/>
            <a:r>
              <a:rPr lang="en-US" dirty="0" smtClean="0"/>
              <a:t>This is effective for both </a:t>
            </a:r>
            <a:r>
              <a:rPr lang="en-US" dirty="0" err="1" smtClean="0"/>
              <a:t>candidiasis</a:t>
            </a:r>
            <a:r>
              <a:rPr lang="en-US" dirty="0" smtClean="0"/>
              <a:t> in the mouth and </a:t>
            </a:r>
            <a:r>
              <a:rPr lang="en-US" b="1" dirty="0" smtClean="0">
                <a:hlinkClick r:id="rId2"/>
              </a:rPr>
              <a:t>vaginal yeast infections</a:t>
            </a:r>
            <a:r>
              <a:rPr lang="en-US" dirty="0" smtClean="0"/>
              <a:t>. </a:t>
            </a:r>
          </a:p>
          <a:p>
            <a:pPr algn="just"/>
            <a:r>
              <a:rPr lang="en-US" dirty="0" smtClean="0"/>
              <a:t>Not only can </a:t>
            </a:r>
            <a:r>
              <a:rPr lang="en-US" dirty="0" err="1" smtClean="0"/>
              <a:t>lycopene</a:t>
            </a:r>
            <a:r>
              <a:rPr lang="en-US" dirty="0" smtClean="0"/>
              <a:t> help with infections, but its antioxidant properties even have been found to repair damage in the blood-spinal cord barrier in cases of spinal cord injury. </a:t>
            </a:r>
          </a:p>
          <a:p>
            <a:pPr algn="just"/>
            <a:r>
              <a:rPr lang="en-US" dirty="0" smtClean="0"/>
              <a:t>This incredibly recent research is groundbreaking, as destruction of that barrier is part of what causes paralysis to people who suffer spinal cord injury. </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2. Helps Prevent Cancer</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pPr algn="just"/>
            <a:r>
              <a:rPr lang="en-US" dirty="0" smtClean="0"/>
              <a:t>Also </a:t>
            </a:r>
            <a:r>
              <a:rPr lang="en-US" dirty="0"/>
              <a:t>related to its powerful </a:t>
            </a:r>
            <a:r>
              <a:rPr lang="en-US" dirty="0" err="1"/>
              <a:t>antioxidative</a:t>
            </a:r>
            <a:r>
              <a:rPr lang="en-US" dirty="0"/>
              <a:t> qualities, </a:t>
            </a:r>
            <a:r>
              <a:rPr lang="en-US" dirty="0" err="1"/>
              <a:t>lycopene</a:t>
            </a:r>
            <a:r>
              <a:rPr lang="en-US" dirty="0"/>
              <a:t> plays a role in preventing and slowing several types of cancer, making any foods containing it </a:t>
            </a:r>
            <a:r>
              <a:rPr lang="en-US" b="1" dirty="0">
                <a:hlinkClick r:id="rId2"/>
              </a:rPr>
              <a:t>cancer-fighting foods</a:t>
            </a:r>
            <a:r>
              <a:rPr lang="en-US" dirty="0"/>
              <a:t>.</a:t>
            </a:r>
          </a:p>
          <a:p>
            <a:pPr algn="just"/>
            <a:r>
              <a:rPr lang="en-US" dirty="0"/>
              <a:t>Scientists at the University of Portsmouth studied </a:t>
            </a:r>
            <a:r>
              <a:rPr lang="en-US" dirty="0" err="1"/>
              <a:t>lycopene’s</a:t>
            </a:r>
            <a:r>
              <a:rPr lang="en-US" dirty="0"/>
              <a:t> ability to slow the growth of breast and prostate cancer by interrupting signal pathways that would normally cause the tumors to grow </a:t>
            </a:r>
            <a:r>
              <a:rPr lang="en-US" dirty="0" smtClean="0"/>
              <a:t>more.</a:t>
            </a:r>
          </a:p>
          <a:p>
            <a:pPr algn="just"/>
            <a:r>
              <a:rPr lang="en-US" dirty="0" smtClean="0"/>
              <a:t>Another </a:t>
            </a:r>
            <a:r>
              <a:rPr lang="en-US" dirty="0"/>
              <a:t>study including over 46,000 men showed a significant correlation between high </a:t>
            </a:r>
            <a:r>
              <a:rPr lang="en-US" dirty="0" err="1"/>
              <a:t>lycopene</a:t>
            </a:r>
            <a:r>
              <a:rPr lang="en-US" dirty="0"/>
              <a:t> intake and a reduced risk of prostate cancer. </a:t>
            </a:r>
            <a:endParaRPr lang="en-US" dirty="0" smtClean="0"/>
          </a:p>
          <a:p>
            <a:pPr algn="just"/>
            <a:r>
              <a:rPr lang="en-US" dirty="0" smtClean="0"/>
              <a:t>That </a:t>
            </a:r>
            <a:r>
              <a:rPr lang="en-US" dirty="0"/>
              <a:t>research, published in the </a:t>
            </a:r>
            <a:r>
              <a:rPr lang="en-US" i="1" dirty="0"/>
              <a:t>American Journal of Clinical Nutrition</a:t>
            </a:r>
            <a:r>
              <a:rPr lang="en-US" dirty="0"/>
              <a:t>, specifically noted the consumption of tomato sauce played a critical role in the process. </a:t>
            </a:r>
            <a:endParaRPr lang="en-US" dirty="0" smtClean="0"/>
          </a:p>
          <a:p>
            <a:pPr algn="just"/>
            <a:r>
              <a:rPr lang="en-US" dirty="0" smtClean="0"/>
              <a:t>Similar </a:t>
            </a:r>
            <a:r>
              <a:rPr lang="en-US" dirty="0"/>
              <a:t>to its effect on breast and prostate cancer, </a:t>
            </a:r>
            <a:r>
              <a:rPr lang="en-US" dirty="0" err="1"/>
              <a:t>lycopene</a:t>
            </a:r>
            <a:r>
              <a:rPr lang="en-US" dirty="0"/>
              <a:t> also stunts the growth </a:t>
            </a:r>
            <a:r>
              <a:rPr lang="en-US" dirty="0" smtClean="0"/>
              <a:t>of </a:t>
            </a:r>
            <a:r>
              <a:rPr lang="en-US" dirty="0" smtClean="0">
                <a:hlinkClick r:id="rId3"/>
              </a:rPr>
              <a:t>renal </a:t>
            </a:r>
            <a:r>
              <a:rPr lang="en-US" dirty="0">
                <a:hlinkClick r:id="rId3"/>
              </a:rPr>
              <a:t>cell carcinoma</a:t>
            </a:r>
            <a:r>
              <a:rPr lang="en-US" dirty="0"/>
              <a:t>, the most common type of malignant kidney tumors. </a:t>
            </a:r>
            <a:endParaRPr lang="en-US" dirty="0" smtClean="0"/>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C8885E95-07CC-4FCC-8ACE-F7B0961CFF9D}" type="slidenum">
              <a:rPr lang="en-US" smtClean="0"/>
              <a:pPr/>
              <a:t>2</a:t>
            </a:fld>
            <a:endParaRPr lang="en-US"/>
          </a:p>
        </p:txBody>
      </p:sp>
      <p:pic>
        <p:nvPicPr>
          <p:cNvPr id="4098" name="Picture 2" descr="G:\download.jpg"/>
          <p:cNvPicPr>
            <a:picLocks noGrp="1" noChangeAspect="1" noChangeArrowheads="1"/>
          </p:cNvPicPr>
          <p:nvPr>
            <p:ph idx="1"/>
          </p:nvPr>
        </p:nvPicPr>
        <p:blipFill>
          <a:blip r:embed="rId2"/>
          <a:srcRect/>
          <a:stretch>
            <a:fillRect/>
          </a:stretch>
        </p:blipFill>
        <p:spPr bwMode="auto">
          <a:xfrm>
            <a:off x="304800" y="304800"/>
            <a:ext cx="8534400" cy="60198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pPr algn="just"/>
            <a:r>
              <a:rPr lang="en-US" dirty="0" smtClean="0"/>
              <a:t>This also suggests it has a crucial part in prevention of this cancer. </a:t>
            </a:r>
          </a:p>
          <a:p>
            <a:pPr algn="just"/>
            <a:r>
              <a:rPr lang="en-US" dirty="0" smtClean="0"/>
              <a:t>Another cancer-related treatment use of </a:t>
            </a:r>
            <a:r>
              <a:rPr lang="en-US" dirty="0" err="1" smtClean="0"/>
              <a:t>lycopene</a:t>
            </a:r>
            <a:r>
              <a:rPr lang="en-US" dirty="0" smtClean="0"/>
              <a:t> is its use against HPV infection, a major cause of uterine cancer. </a:t>
            </a:r>
          </a:p>
          <a:p>
            <a:pPr algn="just"/>
            <a:r>
              <a:rPr lang="en-US" dirty="0" smtClean="0"/>
              <a:t>People who supplement their diets with additional </a:t>
            </a:r>
            <a:r>
              <a:rPr lang="en-US" dirty="0" err="1" smtClean="0"/>
              <a:t>lycopene</a:t>
            </a:r>
            <a:r>
              <a:rPr lang="en-US" dirty="0" smtClean="0"/>
              <a:t> recover faster from this cancer-causing infection than people with low </a:t>
            </a:r>
            <a:r>
              <a:rPr lang="en-US" dirty="0" err="1" smtClean="0"/>
              <a:t>lycopene</a:t>
            </a:r>
            <a:r>
              <a:rPr lang="en-US" dirty="0" smtClean="0"/>
              <a:t> levels. </a:t>
            </a:r>
          </a:p>
          <a:p>
            <a:pPr algn="just"/>
            <a:r>
              <a:rPr lang="en-US" dirty="0" smtClean="0"/>
              <a:t>One fascinating thing to notice here is that these studies focus almost exclusively on the dietary intake of </a:t>
            </a:r>
            <a:r>
              <a:rPr lang="en-US" dirty="0" err="1" smtClean="0"/>
              <a:t>lycopene</a:t>
            </a:r>
            <a:r>
              <a:rPr lang="en-US" dirty="0" smtClean="0"/>
              <a:t>, rather than supplementation. </a:t>
            </a:r>
          </a:p>
          <a:p>
            <a:pPr algn="just"/>
            <a:r>
              <a:rPr lang="en-US" dirty="0" smtClean="0"/>
              <a:t>There is a significant impact of the combination of nutrients in foods that contain </a:t>
            </a:r>
            <a:r>
              <a:rPr lang="en-US" dirty="0" err="1" smtClean="0"/>
              <a:t>lycopene</a:t>
            </a:r>
            <a:r>
              <a:rPr lang="en-US" dirty="0" smtClean="0"/>
              <a:t> that can’t be duplicated in supplement form.</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Keeps Your Eyes Healthy</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410200"/>
          </a:xfrm>
        </p:spPr>
        <p:txBody>
          <a:bodyPr>
            <a:normAutofit fontScale="70000" lnSpcReduction="20000"/>
          </a:bodyPr>
          <a:lstStyle/>
          <a:p>
            <a:pPr algn="just"/>
            <a:r>
              <a:rPr lang="en-US" dirty="0" smtClean="0"/>
              <a:t>It’s </a:t>
            </a:r>
            <a:r>
              <a:rPr lang="en-US" dirty="0"/>
              <a:t>the gift from the ground that keeps on giving. </a:t>
            </a:r>
            <a:endParaRPr lang="en-US" dirty="0" smtClean="0"/>
          </a:p>
          <a:p>
            <a:pPr algn="just"/>
            <a:r>
              <a:rPr lang="en-US" dirty="0" err="1" smtClean="0"/>
              <a:t>Lycopene</a:t>
            </a:r>
            <a:r>
              <a:rPr lang="en-US" dirty="0" smtClean="0"/>
              <a:t> </a:t>
            </a:r>
            <a:r>
              <a:rPr lang="en-US" dirty="0"/>
              <a:t>also protects your eyes from oxidative stress that causes common eye diseases, making it one of the </a:t>
            </a:r>
            <a:r>
              <a:rPr lang="en-US" dirty="0" smtClean="0"/>
              <a:t>stronger </a:t>
            </a:r>
            <a:r>
              <a:rPr lang="en-US" b="1" dirty="0" smtClean="0">
                <a:hlinkClick r:id="rId2"/>
              </a:rPr>
              <a:t>eye </a:t>
            </a:r>
            <a:r>
              <a:rPr lang="en-US" b="1" dirty="0">
                <a:hlinkClick r:id="rId2"/>
              </a:rPr>
              <a:t>vitamins</a:t>
            </a:r>
            <a:r>
              <a:rPr lang="en-US" dirty="0"/>
              <a:t> you can consume. </a:t>
            </a:r>
            <a:endParaRPr lang="en-US" dirty="0" smtClean="0"/>
          </a:p>
          <a:p>
            <a:pPr algn="just"/>
            <a:r>
              <a:rPr lang="en-US" dirty="0" smtClean="0"/>
              <a:t>In </a:t>
            </a:r>
            <a:r>
              <a:rPr lang="en-US" dirty="0"/>
              <a:t>experimentation with </a:t>
            </a:r>
            <a:r>
              <a:rPr lang="en-US" dirty="0">
                <a:hlinkClick r:id="rId3"/>
              </a:rPr>
              <a:t>cataract</a:t>
            </a:r>
            <a:r>
              <a:rPr lang="en-US" dirty="0"/>
              <a:t> development by the Department of Pharmacology at the All India Institute of Medical Sciences, it was discovered that </a:t>
            </a:r>
            <a:r>
              <a:rPr lang="en-US" dirty="0" err="1"/>
              <a:t>lycopene</a:t>
            </a:r>
            <a:r>
              <a:rPr lang="en-US" dirty="0"/>
              <a:t> may have the ability to prevent or delay cataracts in a large majority of cases. </a:t>
            </a:r>
            <a:endParaRPr lang="en-US" dirty="0" smtClean="0"/>
          </a:p>
          <a:p>
            <a:pPr algn="just"/>
            <a:r>
              <a:rPr lang="en-US" dirty="0" err="1" smtClean="0"/>
              <a:t>Lycopene</a:t>
            </a:r>
            <a:r>
              <a:rPr lang="en-US" dirty="0" smtClean="0"/>
              <a:t> </a:t>
            </a:r>
            <a:r>
              <a:rPr lang="en-US" dirty="0"/>
              <a:t>also has great effect on the chemical processes that lead to </a:t>
            </a:r>
            <a:r>
              <a:rPr lang="en-US" dirty="0" smtClean="0"/>
              <a:t>age-related </a:t>
            </a:r>
            <a:r>
              <a:rPr lang="en-US" b="1" dirty="0" smtClean="0">
                <a:hlinkClick r:id="rId4"/>
              </a:rPr>
              <a:t>macular </a:t>
            </a:r>
            <a:r>
              <a:rPr lang="en-US" b="1" dirty="0">
                <a:hlinkClick r:id="rId4"/>
              </a:rPr>
              <a:t>degeneration</a:t>
            </a:r>
            <a:r>
              <a:rPr lang="en-US" dirty="0"/>
              <a:t>, the leading cause of blindness in the elderly. </a:t>
            </a:r>
            <a:endParaRPr lang="en-US" dirty="0" smtClean="0"/>
          </a:p>
          <a:p>
            <a:pPr algn="just"/>
            <a:r>
              <a:rPr lang="en-US" dirty="0" smtClean="0"/>
              <a:t>By </a:t>
            </a:r>
            <a:r>
              <a:rPr lang="en-US" dirty="0"/>
              <a:t>exhibiting both antioxidant and anti-inflammatory properties, </a:t>
            </a:r>
            <a:r>
              <a:rPr lang="en-US" dirty="0" err="1"/>
              <a:t>lycopene</a:t>
            </a:r>
            <a:r>
              <a:rPr lang="en-US" dirty="0"/>
              <a:t> slowed and/or stopped a long list of reactions within the cells of the eye that are caused by or lead to macular degeneration in a study out of Taiwan published in </a:t>
            </a:r>
            <a:r>
              <a:rPr lang="en-US" i="1" dirty="0"/>
              <a:t>Life Sciences</a:t>
            </a:r>
            <a:r>
              <a:rPr lang="en-US" dirty="0"/>
              <a:t>.  </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 Alleviates Neuropathic Pain</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pPr algn="just"/>
            <a:r>
              <a:rPr lang="en-US" dirty="0" smtClean="0"/>
              <a:t>Neuropathy</a:t>
            </a:r>
            <a:r>
              <a:rPr lang="en-US" dirty="0"/>
              <a:t>, or </a:t>
            </a:r>
            <a:r>
              <a:rPr lang="en-US" dirty="0">
                <a:hlinkClick r:id="rId2"/>
              </a:rPr>
              <a:t>neuropathic pain</a:t>
            </a:r>
            <a:r>
              <a:rPr lang="en-US" dirty="0"/>
              <a:t>, is a complex pain condition caused by nerve damage often accompanied by soft tissue damage. </a:t>
            </a:r>
            <a:endParaRPr lang="en-US" dirty="0" smtClean="0"/>
          </a:p>
          <a:p>
            <a:pPr algn="just"/>
            <a:r>
              <a:rPr lang="en-US" dirty="0" smtClean="0"/>
              <a:t>Many </a:t>
            </a:r>
            <a:r>
              <a:rPr lang="en-US" dirty="0"/>
              <a:t>things can cause neuropathy, from alcoholism to limb amputation to diabetes. </a:t>
            </a:r>
            <a:endParaRPr lang="en-US" dirty="0" smtClean="0"/>
          </a:p>
          <a:p>
            <a:pPr algn="just"/>
            <a:r>
              <a:rPr lang="en-US" dirty="0" smtClean="0"/>
              <a:t>It </a:t>
            </a:r>
            <a:r>
              <a:rPr lang="en-US" dirty="0"/>
              <a:t>sometimes occurs </a:t>
            </a:r>
            <a:r>
              <a:rPr lang="en-US" dirty="0" err="1"/>
              <a:t>idiopathically</a:t>
            </a:r>
            <a:r>
              <a:rPr lang="en-US" dirty="0"/>
              <a:t>, meaning there’s no obvious cause.</a:t>
            </a:r>
          </a:p>
          <a:p>
            <a:pPr algn="just"/>
            <a:r>
              <a:rPr lang="en-US" dirty="0"/>
              <a:t>There are few effective treatments for neuropathy, although for some cases, treating the related disease (like diabetes or HIV/AIDS) can help alleviate some of the pain. </a:t>
            </a:r>
            <a:endParaRPr lang="en-US" dirty="0" smtClean="0"/>
          </a:p>
          <a:p>
            <a:pPr algn="just"/>
            <a:r>
              <a:rPr lang="en-US" dirty="0" smtClean="0"/>
              <a:t>However</a:t>
            </a:r>
            <a:r>
              <a:rPr lang="en-US" dirty="0"/>
              <a:t>, many physicians simply recommend over-the-counter anti-inflammatory drugs to treat the pain — and it rarely responds to these drugs or other traditional pain management techniques.</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r>
              <a:rPr lang="en-US" dirty="0" smtClean="0"/>
              <a:t>Tested specifically against </a:t>
            </a:r>
            <a:r>
              <a:rPr lang="en-US" b="1" dirty="0" smtClean="0">
                <a:hlinkClick r:id="rId2"/>
              </a:rPr>
              <a:t>diabetic neuropathy</a:t>
            </a:r>
            <a:r>
              <a:rPr lang="en-US" dirty="0" smtClean="0"/>
              <a:t>, </a:t>
            </a:r>
            <a:r>
              <a:rPr lang="en-US" dirty="0" err="1" smtClean="0"/>
              <a:t>lycopene</a:t>
            </a:r>
            <a:r>
              <a:rPr lang="en-US" dirty="0" smtClean="0"/>
              <a:t> expressed </a:t>
            </a:r>
            <a:r>
              <a:rPr lang="en-US" dirty="0" err="1" smtClean="0"/>
              <a:t>antinociceptive</a:t>
            </a:r>
            <a:r>
              <a:rPr lang="en-US" dirty="0" smtClean="0"/>
              <a:t> (pain-inhibiting) capabilities and lowered the overall body mass of the subjects in the study published in the </a:t>
            </a:r>
            <a:r>
              <a:rPr lang="en-US" i="1" dirty="0" smtClean="0"/>
              <a:t>European Journal of Pain</a:t>
            </a:r>
            <a:r>
              <a:rPr lang="en-US" dirty="0" smtClean="0"/>
              <a:t>. </a:t>
            </a:r>
          </a:p>
          <a:p>
            <a:pPr algn="just"/>
            <a:r>
              <a:rPr lang="en-US" dirty="0" smtClean="0"/>
              <a:t>This research indicates that increased </a:t>
            </a:r>
            <a:r>
              <a:rPr lang="en-US" dirty="0" err="1" smtClean="0"/>
              <a:t>lycopene</a:t>
            </a:r>
            <a:r>
              <a:rPr lang="en-US" dirty="0" smtClean="0"/>
              <a:t> dietary intake has powerful potential to help alleviate the chronic pain those with neuropathy suffer.</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Good for Your Brain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err="1" smtClean="0"/>
              <a:t>Lycopene</a:t>
            </a:r>
            <a:r>
              <a:rPr lang="en-US" dirty="0" smtClean="0"/>
              <a:t> </a:t>
            </a:r>
            <a:r>
              <a:rPr lang="en-US" dirty="0"/>
              <a:t>also has compelling neurological benefits. </a:t>
            </a:r>
            <a:endParaRPr lang="en-US" dirty="0" smtClean="0"/>
          </a:p>
          <a:p>
            <a:pPr algn="just"/>
            <a:r>
              <a:rPr lang="en-US" dirty="0" smtClean="0"/>
              <a:t>For </a:t>
            </a:r>
            <a:r>
              <a:rPr lang="en-US" dirty="0"/>
              <a:t>example, treatment with </a:t>
            </a:r>
            <a:r>
              <a:rPr lang="en-US" dirty="0" err="1"/>
              <a:t>lycopene</a:t>
            </a:r>
            <a:r>
              <a:rPr lang="en-US" dirty="0"/>
              <a:t> has been explored as a possible option to delay the onset and progression </a:t>
            </a:r>
            <a:r>
              <a:rPr lang="en-US" dirty="0" err="1"/>
              <a:t>of</a:t>
            </a:r>
            <a:r>
              <a:rPr lang="en-US" b="1" dirty="0" err="1">
                <a:hlinkClick r:id="rId2"/>
              </a:rPr>
              <a:t>Alzheimer’s</a:t>
            </a:r>
            <a:r>
              <a:rPr lang="en-US" dirty="0"/>
              <a:t> disease by correcting cell corruption and protecting healthy cells. </a:t>
            </a:r>
            <a:endParaRPr lang="en-US" dirty="0" smtClean="0"/>
          </a:p>
          <a:p>
            <a:pPr algn="just"/>
            <a:r>
              <a:rPr lang="en-US" dirty="0" smtClean="0"/>
              <a:t>In </a:t>
            </a:r>
            <a:r>
              <a:rPr lang="en-US" dirty="0"/>
              <a:t>patients who have already developed this potentially debilitating condition, </a:t>
            </a:r>
            <a:r>
              <a:rPr lang="en-US" dirty="0" err="1"/>
              <a:t>lycopene</a:t>
            </a:r>
            <a:r>
              <a:rPr lang="en-US" dirty="0"/>
              <a:t> counteracts future cell damage and death in the brain by interacting with specific mitochondrial interactions that, left unchecked, allow the brain to continue to suffer constant degradation. </a:t>
            </a:r>
          </a:p>
          <a:p>
            <a:pPr algn="just"/>
            <a:r>
              <a:rPr lang="en-US" dirty="0"/>
              <a:t>In similar processes, this </a:t>
            </a:r>
            <a:r>
              <a:rPr lang="en-US" dirty="0" err="1"/>
              <a:t>phytonutrient</a:t>
            </a:r>
            <a:r>
              <a:rPr lang="en-US" dirty="0"/>
              <a:t> also exhibits restorative properties against epileptic seizures. </a:t>
            </a:r>
            <a:endParaRPr lang="en-US" dirty="0" smtClean="0"/>
          </a:p>
          <a:p>
            <a:pPr algn="just"/>
            <a:r>
              <a:rPr lang="en-US" dirty="0" smtClean="0"/>
              <a:t>This </a:t>
            </a:r>
            <a:r>
              <a:rPr lang="en-US" dirty="0"/>
              <a:t>is so important, as seizures limit oxygen to the brain and have the potential to cause permanent brain damage if they go on too long. </a:t>
            </a:r>
            <a:endParaRPr lang="en-US" dirty="0" smtClean="0"/>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pPr algn="just"/>
            <a:r>
              <a:rPr lang="en-US" dirty="0" smtClean="0"/>
              <a:t>In one 2016 study, scientists discovered that it could not only prevent some future seizures, but that it repaired neural destruction in the brain from past seizures. </a:t>
            </a:r>
          </a:p>
          <a:p>
            <a:pPr algn="just"/>
            <a:r>
              <a:rPr lang="en-US" dirty="0" smtClean="0"/>
              <a:t>Outside of neurological disease, there is also much concern about the presence of diets high in unhealthy fats in the Western world and how it affects cognitive development. </a:t>
            </a:r>
          </a:p>
          <a:p>
            <a:pPr algn="just"/>
            <a:r>
              <a:rPr lang="en-US" dirty="0" smtClean="0"/>
              <a:t>Not all fats are the same, and not all of them as are as bad for you as you might expect. </a:t>
            </a:r>
          </a:p>
          <a:p>
            <a:pPr algn="just"/>
            <a:r>
              <a:rPr lang="en-US" dirty="0" smtClean="0"/>
              <a:t>However, considering the linkage between common Western diets and neurological decline, researchers in China found that </a:t>
            </a:r>
            <a:r>
              <a:rPr lang="en-US" dirty="0" err="1" smtClean="0"/>
              <a:t>lycopene</a:t>
            </a:r>
            <a:r>
              <a:rPr lang="en-US" dirty="0" smtClean="0"/>
              <a:t> stopped memory and learning impairments in subjects on high-fat diets. </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Improves Heart Health</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algn="just"/>
            <a:r>
              <a:rPr lang="en-US" dirty="0" smtClean="0"/>
              <a:t>From </a:t>
            </a:r>
            <a:r>
              <a:rPr lang="en-US" dirty="0"/>
              <a:t>start to finish, </a:t>
            </a:r>
            <a:r>
              <a:rPr lang="en-US" dirty="0" err="1"/>
              <a:t>lycopene</a:t>
            </a:r>
            <a:r>
              <a:rPr lang="en-US" dirty="0"/>
              <a:t> also proves to be a tool in protecting the heart from a large number of common conditions.</a:t>
            </a:r>
          </a:p>
          <a:p>
            <a:pPr algn="just"/>
            <a:r>
              <a:rPr lang="en-US" dirty="0"/>
              <a:t>It’s one of the nutrients recommended for lowering </a:t>
            </a:r>
            <a:r>
              <a:rPr lang="en-US" b="1" dirty="0">
                <a:hlinkClick r:id="rId2"/>
              </a:rPr>
              <a:t>high blood pressure</a:t>
            </a:r>
            <a:r>
              <a:rPr lang="en-US" dirty="0"/>
              <a:t> levels. It prevents several cardiovascular diseases, such as </a:t>
            </a:r>
            <a:r>
              <a:rPr lang="en-US" b="1" dirty="0">
                <a:hlinkClick r:id="rId3"/>
              </a:rPr>
              <a:t>coronary heart disease</a:t>
            </a:r>
            <a:r>
              <a:rPr lang="en-US" dirty="0"/>
              <a:t>, </a:t>
            </a:r>
            <a:r>
              <a:rPr lang="en-US" dirty="0">
                <a:hlinkClick r:id="rId4"/>
              </a:rPr>
              <a:t>myocardial ischemia</a:t>
            </a:r>
            <a:r>
              <a:rPr lang="en-US" dirty="0"/>
              <a:t> (reduced blood flow to the heart caused by arterial blockages) </a:t>
            </a:r>
            <a:r>
              <a:rPr lang="en-US" dirty="0" err="1"/>
              <a:t>and</a:t>
            </a:r>
            <a:r>
              <a:rPr lang="en-US" b="1" dirty="0" err="1">
                <a:hlinkClick r:id="rId5"/>
              </a:rPr>
              <a:t>atherosclerosis</a:t>
            </a:r>
            <a:r>
              <a:rPr lang="en-US" dirty="0"/>
              <a:t>. </a:t>
            </a:r>
            <a:endParaRPr lang="en-US" dirty="0" smtClean="0"/>
          </a:p>
          <a:p>
            <a:pPr algn="just"/>
            <a:r>
              <a:rPr lang="en-US" dirty="0" smtClean="0"/>
              <a:t> </a:t>
            </a:r>
            <a:r>
              <a:rPr lang="en-US" dirty="0"/>
              <a:t>Specifically related to research on coronary heart disease, tomato nutrition in particular was named as a determining factor in prevention.</a:t>
            </a:r>
          </a:p>
          <a:p>
            <a:pPr algn="just"/>
            <a:r>
              <a:rPr lang="en-US" dirty="0"/>
              <a:t>Overall, high levels of </a:t>
            </a:r>
            <a:r>
              <a:rPr lang="en-US" dirty="0" err="1"/>
              <a:t>lycopene</a:t>
            </a:r>
            <a:r>
              <a:rPr lang="en-US" dirty="0"/>
              <a:t> in the bloodstream are associated with a lower mortality rate in people with </a:t>
            </a:r>
            <a:r>
              <a:rPr lang="en-US" b="1" dirty="0">
                <a:hlinkClick r:id="rId6"/>
              </a:rPr>
              <a:t>metabolic syndrome</a:t>
            </a:r>
            <a:r>
              <a:rPr lang="en-US" dirty="0"/>
              <a:t>, a combination of disorders that lead to heart disease. </a:t>
            </a:r>
          </a:p>
        </p:txBody>
      </p:sp>
      <p:sp>
        <p:nvSpPr>
          <p:cNvPr id="4" name="Slide Number Placeholder 3"/>
          <p:cNvSpPr>
            <a:spLocks noGrp="1"/>
          </p:cNvSpPr>
          <p:nvPr>
            <p:ph type="sldNum" sz="quarter" idx="12"/>
          </p:nvPr>
        </p:nvSpPr>
        <p:spPr/>
        <p:txBody>
          <a:bodyPr/>
          <a:lstStyle/>
          <a:p>
            <a:fld id="{C8885E95-07CC-4FCC-8ACE-F7B0961CFF9D}"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7. Keeps Your Bones Strong</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just"/>
            <a:r>
              <a:rPr lang="en-US" smtClean="0"/>
              <a:t>Vitamin D</a:t>
            </a:r>
            <a:r>
              <a:rPr lang="en-US" dirty="0"/>
              <a:t> and calcium aren’t the only things that keep your bones strong. </a:t>
            </a:r>
            <a:endParaRPr lang="en-US" dirty="0" smtClean="0"/>
          </a:p>
          <a:p>
            <a:pPr algn="just"/>
            <a:r>
              <a:rPr lang="en-US" dirty="0" err="1" smtClean="0"/>
              <a:t>Lycopene</a:t>
            </a:r>
            <a:r>
              <a:rPr lang="en-US" dirty="0" smtClean="0"/>
              <a:t> </a:t>
            </a:r>
            <a:r>
              <a:rPr lang="en-US" dirty="0"/>
              <a:t>also helps relieve oxidative stress in bones that cause brittle and weak bone structure. </a:t>
            </a:r>
            <a:endParaRPr lang="en-US" dirty="0" smtClean="0"/>
          </a:p>
          <a:p>
            <a:pPr algn="just"/>
            <a:r>
              <a:rPr lang="en-US" dirty="0" smtClean="0"/>
              <a:t>It </a:t>
            </a:r>
            <a:r>
              <a:rPr lang="en-US" dirty="0"/>
              <a:t>slows the apoptosis (cell death) that causes bones to weaken and reinforces the cellular architecture of bones, keeping them healthier and stronger. </a:t>
            </a:r>
          </a:p>
        </p:txBody>
      </p:sp>
      <p:sp>
        <p:nvSpPr>
          <p:cNvPr id="4" name="Slide Number Placeholder 3"/>
          <p:cNvSpPr>
            <a:spLocks noGrp="1"/>
          </p:cNvSpPr>
          <p:nvPr>
            <p:ph type="sldNum" sz="quarter" idx="12"/>
          </p:nvPr>
        </p:nvSpPr>
        <p:spPr/>
        <p:txBody>
          <a:bodyPr/>
          <a:lstStyle/>
          <a:p>
            <a:fld id="{C8885E95-07CC-4FCC-8ACE-F7B0961CFF9D}"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Lycopene</a:t>
            </a:r>
            <a:r>
              <a:rPr lang="en-US" b="1" dirty="0" smtClean="0"/>
              <a:t> vs. Beta-Carotene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There </a:t>
            </a:r>
            <a:r>
              <a:rPr lang="en-US" dirty="0"/>
              <a:t>are other </a:t>
            </a:r>
            <a:r>
              <a:rPr lang="en-US" dirty="0" err="1"/>
              <a:t>carotenoids</a:t>
            </a:r>
            <a:r>
              <a:rPr lang="en-US" dirty="0"/>
              <a:t> that are popular in research and health study. </a:t>
            </a:r>
            <a:endParaRPr lang="en-US" dirty="0" smtClean="0"/>
          </a:p>
          <a:p>
            <a:pPr algn="just"/>
            <a:r>
              <a:rPr lang="en-US" dirty="0" smtClean="0"/>
              <a:t>One </a:t>
            </a:r>
            <a:r>
              <a:rPr lang="en-US" dirty="0"/>
              <a:t>such </a:t>
            </a:r>
            <a:r>
              <a:rPr lang="en-US" dirty="0" err="1"/>
              <a:t>carotenoid</a:t>
            </a:r>
            <a:r>
              <a:rPr lang="en-US" dirty="0"/>
              <a:t> is </a:t>
            </a:r>
            <a:r>
              <a:rPr lang="en-US" dirty="0">
                <a:hlinkClick r:id="rId2"/>
              </a:rPr>
              <a:t>beta-carotene</a:t>
            </a:r>
            <a:r>
              <a:rPr lang="en-US" dirty="0"/>
              <a:t>, and it has some similarities and some differences to </a:t>
            </a:r>
            <a:r>
              <a:rPr lang="en-US" dirty="0" err="1"/>
              <a:t>lycopene</a:t>
            </a:r>
            <a:r>
              <a:rPr lang="en-US" dirty="0"/>
              <a:t> that are important to note.</a:t>
            </a:r>
          </a:p>
          <a:p>
            <a:pPr lvl="0" algn="just"/>
            <a:r>
              <a:rPr lang="en-US" dirty="0"/>
              <a:t>Both are antioxidants.</a:t>
            </a:r>
          </a:p>
          <a:p>
            <a:pPr lvl="0" algn="just"/>
            <a:r>
              <a:rPr lang="en-US" dirty="0"/>
              <a:t>Beta-carotene is a precursor to </a:t>
            </a:r>
            <a:r>
              <a:rPr lang="en-US" b="1" dirty="0">
                <a:hlinkClick r:id="rId3"/>
              </a:rPr>
              <a:t>vitamin A</a:t>
            </a:r>
            <a:r>
              <a:rPr lang="en-US" dirty="0"/>
              <a:t>. </a:t>
            </a:r>
            <a:endParaRPr lang="en-US" dirty="0" smtClean="0"/>
          </a:p>
          <a:p>
            <a:pPr lvl="0" algn="just"/>
            <a:r>
              <a:rPr lang="en-US" dirty="0" err="1" smtClean="0"/>
              <a:t>Lycopene</a:t>
            </a:r>
            <a:r>
              <a:rPr lang="en-US" dirty="0" smtClean="0"/>
              <a:t> </a:t>
            </a:r>
            <a:r>
              <a:rPr lang="en-US" dirty="0"/>
              <a:t>is not a precursor to any vitamins.</a:t>
            </a:r>
          </a:p>
          <a:p>
            <a:pPr lvl="0" algn="just"/>
            <a:r>
              <a:rPr lang="en-US" dirty="0" err="1"/>
              <a:t>Lycopene</a:t>
            </a:r>
            <a:r>
              <a:rPr lang="en-US" dirty="0"/>
              <a:t> has not been proven to have lasting or permanently damaging side effects from overconsumption. </a:t>
            </a:r>
            <a:endParaRPr lang="en-US" dirty="0" smtClean="0"/>
          </a:p>
          <a:p>
            <a:pPr lvl="0" algn="just"/>
            <a:r>
              <a:rPr lang="en-US" dirty="0" smtClean="0"/>
              <a:t>Vitamin </a:t>
            </a:r>
            <a:r>
              <a:rPr lang="en-US" dirty="0"/>
              <a:t>A from beta-carotene, however, is toxic, although this is only true in cases over-supplementation, not in dietary intake.</a:t>
            </a:r>
          </a:p>
          <a:p>
            <a:pPr lvl="0" algn="just"/>
            <a:r>
              <a:rPr lang="en-US" dirty="0"/>
              <a:t>When consumed </a:t>
            </a:r>
            <a:r>
              <a:rPr lang="en-US" dirty="0" err="1"/>
              <a:t>dietarily</a:t>
            </a:r>
            <a:r>
              <a:rPr lang="en-US" dirty="0"/>
              <a:t>, the body can filter out all unnecessary </a:t>
            </a:r>
            <a:r>
              <a:rPr lang="en-US" dirty="0" err="1"/>
              <a:t>lycopene</a:t>
            </a:r>
            <a:r>
              <a:rPr lang="en-US" dirty="0"/>
              <a:t> and beta-carotene.</a:t>
            </a:r>
          </a:p>
          <a:p>
            <a:pPr lvl="0" algn="just"/>
            <a:r>
              <a:rPr lang="en-US" dirty="0"/>
              <a:t>Both have anti-inflammatory and anticancer properties</a:t>
            </a:r>
            <a:r>
              <a:rPr lang="en-US" dirty="0" smtClean="0"/>
              <a:t>.</a:t>
            </a:r>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lvl="0" algn="just"/>
            <a:r>
              <a:rPr lang="en-US" dirty="0" smtClean="0"/>
              <a:t>Both protect against cognitive decline and eye disease.</a:t>
            </a:r>
          </a:p>
          <a:p>
            <a:pPr lvl="0" algn="just"/>
            <a:r>
              <a:rPr lang="en-US" dirty="0" smtClean="0"/>
              <a:t>The highest concentration of </a:t>
            </a:r>
            <a:r>
              <a:rPr lang="en-US" dirty="0" err="1" smtClean="0"/>
              <a:t>lycopene</a:t>
            </a:r>
            <a:r>
              <a:rPr lang="en-US" dirty="0" smtClean="0"/>
              <a:t> can be found in tomatoes. In peppers, you’ll get the most beta-carotene per serving.</a:t>
            </a:r>
          </a:p>
          <a:p>
            <a:pPr lvl="0" algn="just"/>
            <a:r>
              <a:rPr lang="en-US" dirty="0" smtClean="0"/>
              <a:t>Beta-carotene supplements can negatively interact with a number of medications, including </a:t>
            </a:r>
            <a:r>
              <a:rPr lang="en-US" dirty="0" err="1" smtClean="0"/>
              <a:t>statins</a:t>
            </a:r>
            <a:r>
              <a:rPr lang="en-US" dirty="0" smtClean="0"/>
              <a:t>, </a:t>
            </a:r>
            <a:r>
              <a:rPr lang="en-US" dirty="0" err="1" smtClean="0"/>
              <a:t>orlistat</a:t>
            </a:r>
            <a:r>
              <a:rPr lang="en-US" dirty="0" smtClean="0"/>
              <a:t>, some cholesterol-lowering drugs and mineral oil. </a:t>
            </a:r>
          </a:p>
          <a:p>
            <a:pPr lvl="0" algn="just"/>
            <a:r>
              <a:rPr lang="en-US" dirty="0" err="1" smtClean="0"/>
              <a:t>Lycopene</a:t>
            </a:r>
            <a:r>
              <a:rPr lang="en-US" dirty="0" smtClean="0"/>
              <a:t> has potential complications when combined with blood thinners, fertility medications, nicotine and several other classes of dangerous drugs. </a:t>
            </a:r>
          </a:p>
          <a:p>
            <a:pPr lvl="0" algn="just"/>
            <a:r>
              <a:rPr lang="en-US" dirty="0" smtClean="0"/>
              <a:t>There is a suggested link between high beta-carotene levels and smoking-related cancer incidence. </a:t>
            </a:r>
          </a:p>
          <a:p>
            <a:pPr lvl="0" algn="just"/>
            <a:r>
              <a:rPr lang="en-US" dirty="0" smtClean="0"/>
              <a:t>There is no known link between </a:t>
            </a:r>
            <a:r>
              <a:rPr lang="en-US" dirty="0" err="1" smtClean="0"/>
              <a:t>lycopene</a:t>
            </a:r>
            <a:r>
              <a:rPr lang="en-US" dirty="0" smtClean="0"/>
              <a:t> and higher cancer risk.</a:t>
            </a:r>
          </a:p>
          <a:p>
            <a:endParaRPr lang="en-US" dirty="0"/>
          </a:p>
        </p:txBody>
      </p:sp>
      <p:sp>
        <p:nvSpPr>
          <p:cNvPr id="5" name="Slide Number Placeholder 4"/>
          <p:cNvSpPr>
            <a:spLocks noGrp="1"/>
          </p:cNvSpPr>
          <p:nvPr>
            <p:ph type="sldNum" sz="quarter" idx="12"/>
          </p:nvPr>
        </p:nvSpPr>
        <p:spPr/>
        <p:txBody>
          <a:bodyPr/>
          <a:lstStyle/>
          <a:p>
            <a:fld id="{C8885E95-07CC-4FCC-8ACE-F7B0961CFF9D}"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C8885E95-07CC-4FCC-8ACE-F7B0961CFF9D}" type="slidenum">
              <a:rPr lang="en-US" smtClean="0"/>
              <a:pPr/>
              <a:t>3</a:t>
            </a:fld>
            <a:endParaRPr lang="en-US"/>
          </a:p>
        </p:txBody>
      </p:sp>
      <p:pic>
        <p:nvPicPr>
          <p:cNvPr id="3074" name="Picture 2" descr="G:\81iAM7xVzEL._SY606_.jpg"/>
          <p:cNvPicPr>
            <a:picLocks noGrp="1" noChangeAspect="1" noChangeArrowheads="1"/>
          </p:cNvPicPr>
          <p:nvPr>
            <p:ph idx="1"/>
          </p:nvPr>
        </p:nvPicPr>
        <p:blipFill>
          <a:blip r:embed="rId2"/>
          <a:srcRect/>
          <a:stretch>
            <a:fillRect/>
          </a:stretch>
        </p:blipFill>
        <p:spPr bwMode="auto">
          <a:xfrm>
            <a:off x="457201" y="228600"/>
            <a:ext cx="8229600" cy="59436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ycopene vs. beta-carotene - Dr. Axe"/>
          <p:cNvPicPr>
            <a:picLocks noGrp="1"/>
          </p:cNvPicPr>
          <p:nvPr>
            <p:ph idx="1"/>
          </p:nvPr>
        </p:nvPicPr>
        <p:blipFill>
          <a:blip r:embed="rId2" cstate="print"/>
          <a:srcRect/>
          <a:stretch>
            <a:fillRect/>
          </a:stretch>
        </p:blipFill>
        <p:spPr bwMode="auto">
          <a:xfrm>
            <a:off x="304800" y="228600"/>
            <a:ext cx="8610600" cy="64008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C8885E95-07CC-4FCC-8ACE-F7B0961CFF9D}"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Best </a:t>
            </a:r>
            <a:r>
              <a:rPr lang="en-US" b="1" dirty="0" err="1" smtClean="0"/>
              <a:t>Lycopene</a:t>
            </a:r>
            <a:r>
              <a:rPr lang="en-US" b="1" dirty="0" smtClean="0"/>
              <a:t> Foods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While </a:t>
            </a:r>
            <a:r>
              <a:rPr lang="en-US" dirty="0"/>
              <a:t>most studies focus on the high </a:t>
            </a:r>
            <a:r>
              <a:rPr lang="en-US" dirty="0" err="1"/>
              <a:t>lycopene</a:t>
            </a:r>
            <a:r>
              <a:rPr lang="en-US" dirty="0"/>
              <a:t> content in tomato nutrition, there are several foods high in </a:t>
            </a:r>
            <a:r>
              <a:rPr lang="en-US" dirty="0" err="1"/>
              <a:t>lycopene</a:t>
            </a:r>
            <a:r>
              <a:rPr lang="en-US" dirty="0"/>
              <a:t> content that you can introduce into your daily diet.</a:t>
            </a:r>
          </a:p>
          <a:p>
            <a:pPr lvl="0" algn="just"/>
            <a:r>
              <a:rPr lang="en-US" b="1" dirty="0">
                <a:hlinkClick r:id="rId2"/>
              </a:rPr>
              <a:t>Tomatoes</a:t>
            </a:r>
            <a:endParaRPr lang="en-US" dirty="0"/>
          </a:p>
          <a:p>
            <a:pPr lvl="0" algn="just"/>
            <a:r>
              <a:rPr lang="en-US" dirty="0" err="1">
                <a:hlinkClick r:id="rId3"/>
              </a:rPr>
              <a:t>Gac</a:t>
            </a:r>
            <a:r>
              <a:rPr lang="en-US" dirty="0"/>
              <a:t> (a Vietnamese fruit)</a:t>
            </a:r>
          </a:p>
          <a:p>
            <a:pPr lvl="0" algn="just"/>
            <a:r>
              <a:rPr lang="en-US" dirty="0"/>
              <a:t>Watermelon</a:t>
            </a:r>
          </a:p>
          <a:p>
            <a:pPr lvl="0" algn="just"/>
            <a:r>
              <a:rPr lang="en-US" dirty="0"/>
              <a:t>Grapefruit</a:t>
            </a:r>
          </a:p>
          <a:p>
            <a:pPr lvl="0" algn="just"/>
            <a:r>
              <a:rPr lang="en-US" dirty="0"/>
              <a:t>Guavas</a:t>
            </a:r>
          </a:p>
          <a:p>
            <a:pPr lvl="0" algn="just"/>
            <a:r>
              <a:rPr lang="en-US" dirty="0"/>
              <a:t>Papaya</a:t>
            </a:r>
          </a:p>
          <a:p>
            <a:pPr lvl="0" algn="just"/>
            <a:r>
              <a:rPr lang="en-US" dirty="0"/>
              <a:t>Asparagus</a:t>
            </a:r>
          </a:p>
          <a:p>
            <a:pPr lvl="0" algn="just"/>
            <a:r>
              <a:rPr lang="en-US" dirty="0"/>
              <a:t>Red Cabbage</a:t>
            </a:r>
          </a:p>
          <a:p>
            <a:pPr lvl="0" algn="just"/>
            <a:r>
              <a:rPr lang="en-US" dirty="0"/>
              <a:t>Mango</a:t>
            </a:r>
          </a:p>
          <a:p>
            <a:pPr lvl="0" algn="just"/>
            <a:r>
              <a:rPr lang="en-US" dirty="0"/>
              <a:t>Carrots</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Lycopene</a:t>
            </a:r>
            <a:r>
              <a:rPr lang="en-US" b="1" dirty="0" smtClean="0"/>
              <a:t> Precautions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lgn="just"/>
            <a:r>
              <a:rPr lang="en-US" dirty="0" smtClean="0"/>
              <a:t>There </a:t>
            </a:r>
            <a:r>
              <a:rPr lang="en-US" dirty="0"/>
              <a:t>are rare cases of skin discoloration known as “</a:t>
            </a:r>
            <a:r>
              <a:rPr lang="en-US" dirty="0" err="1"/>
              <a:t>lycopenodermia</a:t>
            </a:r>
            <a:r>
              <a:rPr lang="en-US" dirty="0"/>
              <a:t>” in a few people who consume very high levels of tomato products. </a:t>
            </a:r>
            <a:endParaRPr lang="en-US" dirty="0" smtClean="0"/>
          </a:p>
          <a:p>
            <a:pPr algn="just"/>
            <a:r>
              <a:rPr lang="en-US" dirty="0" smtClean="0"/>
              <a:t>This </a:t>
            </a:r>
            <a:r>
              <a:rPr lang="en-US" dirty="0"/>
              <a:t>is a nontoxic reaction and is cured by a few weeks on a </a:t>
            </a:r>
            <a:r>
              <a:rPr lang="en-US" dirty="0" err="1"/>
              <a:t>lycopene</a:t>
            </a:r>
            <a:r>
              <a:rPr lang="en-US" dirty="0"/>
              <a:t>-free diet. </a:t>
            </a:r>
            <a:endParaRPr lang="en-US" dirty="0" smtClean="0"/>
          </a:p>
          <a:p>
            <a:pPr algn="just"/>
            <a:r>
              <a:rPr lang="en-US" dirty="0" smtClean="0"/>
              <a:t>There </a:t>
            </a:r>
            <a:r>
              <a:rPr lang="en-US" dirty="0"/>
              <a:t>are also some reported side effects of high </a:t>
            </a:r>
            <a:r>
              <a:rPr lang="en-US" dirty="0" err="1"/>
              <a:t>lycopene</a:t>
            </a:r>
            <a:r>
              <a:rPr lang="en-US" dirty="0"/>
              <a:t> consumption that include diarrhea, nausea, stomach pain or cramps, gas, vomiting, and loss of appetite.</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algn="just"/>
            <a:r>
              <a:rPr lang="en-US" dirty="0" smtClean="0"/>
              <a:t>Research also suggests that this antioxidant may adversely react with a number of medications and substances, including blood thinners, blood pressure-lowering medications, “agents that bind to bile acid, agents that may affect the immune system, agents that may affect the nervous system, agents that may increase sensitivity to sunlight, agents that may treat lung disorders, agents that may treat stomach disorders, alcohol (ethanol), androgens, </a:t>
            </a:r>
            <a:r>
              <a:rPr lang="en-US" dirty="0" err="1" smtClean="0"/>
              <a:t>antiasthmatic</a:t>
            </a:r>
            <a:r>
              <a:rPr lang="en-US" dirty="0" smtClean="0"/>
              <a:t> agents, anticancer agents, anti-inflammatory agents, arsenic, cholesterol-lowering agents, </a:t>
            </a:r>
            <a:r>
              <a:rPr lang="en-US" dirty="0" err="1" smtClean="0"/>
              <a:t>creatine</a:t>
            </a:r>
            <a:r>
              <a:rPr lang="en-US" dirty="0" smtClean="0"/>
              <a:t>, fertility agents, HMG-</a:t>
            </a:r>
            <a:r>
              <a:rPr lang="en-US" dirty="0" err="1" smtClean="0"/>
              <a:t>CoA</a:t>
            </a:r>
            <a:r>
              <a:rPr lang="en-US" dirty="0" smtClean="0"/>
              <a:t> </a:t>
            </a:r>
            <a:r>
              <a:rPr lang="en-US" dirty="0" err="1" smtClean="0"/>
              <a:t>reductase</a:t>
            </a:r>
            <a:r>
              <a:rPr lang="en-US" dirty="0" smtClean="0"/>
              <a:t> inhibitors (</a:t>
            </a:r>
            <a:r>
              <a:rPr lang="en-US" dirty="0" err="1" smtClean="0"/>
              <a:t>statins</a:t>
            </a:r>
            <a:r>
              <a:rPr lang="en-US" dirty="0" smtClean="0"/>
              <a:t>), nicotine and </a:t>
            </a:r>
            <a:r>
              <a:rPr lang="en-US" dirty="0" err="1" smtClean="0"/>
              <a:t>probucol</a:t>
            </a:r>
            <a:r>
              <a:rPr lang="en-US" dirty="0" smtClean="0"/>
              <a:t>.”</a:t>
            </a:r>
          </a:p>
          <a:p>
            <a:pPr algn="just"/>
            <a:r>
              <a:rPr lang="en-US" dirty="0" smtClean="0"/>
              <a:t>While that is a long list, many of the listed drugs are not something recommend to begin with, as many of these effects can be achieved through proper diet. </a:t>
            </a:r>
          </a:p>
          <a:p>
            <a:pPr algn="just"/>
            <a:r>
              <a:rPr lang="en-US" dirty="0" smtClean="0"/>
              <a:t>In addition, these interactions are generally associated with taking it in supplement form, rather than via diet.</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Final Thoughts on </a:t>
            </a:r>
            <a:r>
              <a:rPr lang="en-US" b="1" dirty="0" err="1" smtClean="0"/>
              <a:t>Lycopene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lgn="just"/>
            <a:r>
              <a:rPr lang="en-US" dirty="0" err="1" smtClean="0"/>
              <a:t>Lycopene</a:t>
            </a:r>
            <a:r>
              <a:rPr lang="en-US" dirty="0" smtClean="0"/>
              <a:t> </a:t>
            </a:r>
            <a:r>
              <a:rPr lang="en-US" dirty="0"/>
              <a:t>is a powerful antioxidant that can protect and repair the body from damage caused by a multiple diseases.</a:t>
            </a:r>
          </a:p>
          <a:p>
            <a:pPr lvl="0" algn="just"/>
            <a:r>
              <a:rPr lang="en-US" dirty="0"/>
              <a:t>You can get a great deal of it in your diet by consuming tomatoes, watermelon, and other common fruits and vegetables.</a:t>
            </a:r>
          </a:p>
          <a:p>
            <a:pPr lvl="0" algn="just"/>
            <a:r>
              <a:rPr lang="en-US" dirty="0"/>
              <a:t>One of the best ways to ensure your body absorbs the highest </a:t>
            </a:r>
            <a:r>
              <a:rPr lang="en-US" dirty="0" err="1"/>
              <a:t>lycopene</a:t>
            </a:r>
            <a:r>
              <a:rPr lang="en-US" dirty="0"/>
              <a:t> content possible is to add heat and </a:t>
            </a:r>
            <a:r>
              <a:rPr lang="en-US" b="1" dirty="0">
                <a:hlinkClick r:id="rId2"/>
              </a:rPr>
              <a:t>healthy fats</a:t>
            </a:r>
            <a:r>
              <a:rPr lang="en-US" dirty="0"/>
              <a:t> to tomatoes, such as making homemade tomato sauce for pasta. </a:t>
            </a:r>
            <a:endParaRPr lang="en-US" dirty="0" smtClean="0"/>
          </a:p>
          <a:p>
            <a:pPr lvl="0" algn="just"/>
            <a:r>
              <a:rPr lang="en-US" dirty="0" smtClean="0"/>
              <a:t>The </a:t>
            </a:r>
            <a:r>
              <a:rPr lang="en-US" dirty="0"/>
              <a:t>change in </a:t>
            </a:r>
            <a:r>
              <a:rPr lang="en-US" dirty="0" err="1"/>
              <a:t>lycopene</a:t>
            </a:r>
            <a:r>
              <a:rPr lang="en-US" dirty="0"/>
              <a:t> molecules this causes (from linear to bent) can’t usually be found in commercially produced pasta sauce.</a:t>
            </a:r>
          </a:p>
          <a:p>
            <a:pPr lvl="0" algn="just"/>
            <a:r>
              <a:rPr lang="en-US" dirty="0"/>
              <a:t>It’s best to consume </a:t>
            </a:r>
            <a:r>
              <a:rPr lang="en-US" dirty="0" err="1"/>
              <a:t>lycopene</a:t>
            </a:r>
            <a:r>
              <a:rPr lang="en-US" dirty="0"/>
              <a:t> foods. </a:t>
            </a:r>
            <a:endParaRPr lang="en-US" dirty="0" smtClean="0"/>
          </a:p>
          <a:p>
            <a:pPr lvl="0" algn="just"/>
            <a:r>
              <a:rPr lang="en-US" dirty="0" smtClean="0"/>
              <a:t>Supplements </a:t>
            </a:r>
            <a:r>
              <a:rPr lang="en-US" dirty="0"/>
              <a:t>are often not what you would expect, they’re more likely to cause negative drug interactions and they won’t yield the same results as dietary </a:t>
            </a:r>
            <a:r>
              <a:rPr lang="en-US" dirty="0" err="1"/>
              <a:t>lycopene</a:t>
            </a:r>
            <a:r>
              <a:rPr lang="en-US" dirty="0"/>
              <a:t>.</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C8885E95-07CC-4FCC-8ACE-F7B0961CFF9D}" type="slidenum">
              <a:rPr lang="en-US" smtClean="0"/>
              <a:pPr/>
              <a:t>35</a:t>
            </a:fld>
            <a:endParaRPr lang="en-US"/>
          </a:p>
        </p:txBody>
      </p:sp>
      <p:pic>
        <p:nvPicPr>
          <p:cNvPr id="2050" name="Picture 2" descr="E:\New folder (2)\tomato.jpg"/>
          <p:cNvPicPr>
            <a:picLocks noChangeAspect="1" noChangeArrowheads="1"/>
          </p:cNvPicPr>
          <p:nvPr/>
        </p:nvPicPr>
        <p:blipFill>
          <a:blip r:embed="rId2"/>
          <a:srcRect/>
          <a:stretch>
            <a:fillRect/>
          </a:stretch>
        </p:blipFill>
        <p:spPr bwMode="auto">
          <a:xfrm>
            <a:off x="457200" y="152400"/>
            <a:ext cx="8382000" cy="6477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C8885E95-07CC-4FCC-8ACE-F7B0961CFF9D}" type="slidenum">
              <a:rPr lang="en-US" smtClean="0"/>
              <a:pPr/>
              <a:t>4</a:t>
            </a:fld>
            <a:endParaRPr lang="en-US"/>
          </a:p>
        </p:txBody>
      </p:sp>
      <p:pic>
        <p:nvPicPr>
          <p:cNvPr id="1026" name="Picture 2" descr="E:\New folder (2)\lycopene-is-a-chemical-molecular-formula-tomato-vector-21440598.jpg"/>
          <p:cNvPicPr>
            <a:picLocks noGrp="1" noChangeAspect="1" noChangeArrowheads="1"/>
          </p:cNvPicPr>
          <p:nvPr>
            <p:ph idx="1"/>
          </p:nvPr>
        </p:nvPicPr>
        <p:blipFill>
          <a:blip r:embed="rId2"/>
          <a:srcRect/>
          <a:stretch>
            <a:fillRect/>
          </a:stretch>
        </p:blipFill>
        <p:spPr bwMode="auto">
          <a:xfrm>
            <a:off x="457201" y="304800"/>
            <a:ext cx="8305800" cy="6096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smtClean="0"/>
              <a:t>What Is </a:t>
            </a:r>
            <a:r>
              <a:rPr lang="en-US" b="1" dirty="0" err="1" smtClean="0"/>
              <a:t>Lycopene</a:t>
            </a:r>
            <a:r>
              <a:rPr lang="en-US" b="1" dirty="0" smtClean="0"/>
              <a:t>?</a:t>
            </a:r>
            <a:r>
              <a:rPr lang="en-US" dirty="0" smtClean="0"/>
              <a:t/>
            </a:r>
            <a:br>
              <a:rPr lang="en-US" dirty="0" smtClean="0"/>
            </a:br>
            <a:endParaRPr lang="en-US" dirty="0"/>
          </a:p>
        </p:txBody>
      </p:sp>
      <p:sp>
        <p:nvSpPr>
          <p:cNvPr id="3" name="Content Placeholder 2"/>
          <p:cNvSpPr>
            <a:spLocks noGrp="1"/>
          </p:cNvSpPr>
          <p:nvPr>
            <p:ph idx="1"/>
          </p:nvPr>
        </p:nvSpPr>
        <p:spPr>
          <a:xfrm>
            <a:off x="457200" y="685800"/>
            <a:ext cx="8229600" cy="6019800"/>
          </a:xfrm>
        </p:spPr>
        <p:txBody>
          <a:bodyPr>
            <a:normAutofit/>
          </a:bodyPr>
          <a:lstStyle/>
          <a:p>
            <a:pPr algn="just"/>
            <a:r>
              <a:rPr lang="en-US" dirty="0" smtClean="0"/>
              <a:t>This </a:t>
            </a:r>
            <a:r>
              <a:rPr lang="en-US" dirty="0"/>
              <a:t>incredible little molecule was first isolated in 1910, and the full molecule structure was discovered in 1931.</a:t>
            </a:r>
          </a:p>
          <a:p>
            <a:pPr algn="just"/>
            <a:r>
              <a:rPr lang="en-US" dirty="0"/>
              <a:t>So what exactly </a:t>
            </a:r>
            <a:r>
              <a:rPr lang="en-US" i="1" dirty="0"/>
              <a:t>is</a:t>
            </a:r>
            <a:r>
              <a:rPr lang="en-US" dirty="0"/>
              <a:t> </a:t>
            </a:r>
            <a:r>
              <a:rPr lang="en-US" dirty="0" err="1"/>
              <a:t>lycopene</a:t>
            </a:r>
            <a:r>
              <a:rPr lang="en-US" dirty="0"/>
              <a:t>? </a:t>
            </a:r>
            <a:endParaRPr lang="en-US" dirty="0" smtClean="0"/>
          </a:p>
          <a:p>
            <a:pPr algn="just"/>
            <a:r>
              <a:rPr lang="en-US" dirty="0" smtClean="0"/>
              <a:t>First </a:t>
            </a:r>
            <a:r>
              <a:rPr lang="en-US" dirty="0"/>
              <a:t>of all, </a:t>
            </a:r>
            <a:r>
              <a:rPr lang="en-US" dirty="0" err="1"/>
              <a:t>lycopene</a:t>
            </a:r>
            <a:r>
              <a:rPr lang="en-US" dirty="0"/>
              <a:t> is a </a:t>
            </a:r>
            <a:r>
              <a:rPr lang="en-US" dirty="0" err="1"/>
              <a:t>phytonutrient</a:t>
            </a:r>
            <a:r>
              <a:rPr lang="en-US" dirty="0"/>
              <a:t>. </a:t>
            </a:r>
            <a:endParaRPr lang="en-US" dirty="0" smtClean="0"/>
          </a:p>
          <a:p>
            <a:pPr algn="just"/>
            <a:r>
              <a:rPr lang="en-US" dirty="0" smtClean="0"/>
              <a:t> </a:t>
            </a:r>
            <a:r>
              <a:rPr lang="en-US" dirty="0"/>
              <a:t>simply, </a:t>
            </a:r>
            <a:r>
              <a:rPr lang="en-US" dirty="0" err="1"/>
              <a:t>phytonutrients</a:t>
            </a:r>
            <a:r>
              <a:rPr lang="en-US" dirty="0"/>
              <a:t> are antioxidants found in plant life. </a:t>
            </a:r>
            <a:endParaRPr lang="en-US" dirty="0" smtClean="0"/>
          </a:p>
          <a:p>
            <a:pPr algn="just"/>
            <a:r>
              <a:rPr lang="en-US" dirty="0" smtClean="0"/>
              <a:t>These </a:t>
            </a:r>
            <a:r>
              <a:rPr lang="en-US" dirty="0"/>
              <a:t>nutrients are not originally created by the human body, but rather produced by plants as a defense against environmental damage, such as pests, toxins and UV damage. </a:t>
            </a:r>
            <a:endParaRPr lang="en-US" dirty="0" smtClean="0"/>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lnSpcReduction="10000"/>
          </a:bodyPr>
          <a:lstStyle/>
          <a:p>
            <a:pPr algn="just"/>
            <a:r>
              <a:rPr lang="en-US" dirty="0" smtClean="0"/>
              <a:t>Instead of allowing free radicals to run free within the plant, it creates various types of </a:t>
            </a:r>
            <a:r>
              <a:rPr lang="en-US" dirty="0" err="1" smtClean="0"/>
              <a:t>phytonutrients</a:t>
            </a:r>
            <a:r>
              <a:rPr lang="en-US" dirty="0" smtClean="0"/>
              <a:t> to protect itself.</a:t>
            </a:r>
          </a:p>
          <a:p>
            <a:pPr algn="just"/>
            <a:r>
              <a:rPr lang="en-US" dirty="0" smtClean="0"/>
              <a:t>Just like plants, we’re subjected to a lot of dangerous environmental chemicals and other things, like prolonged sun exposure, that can cause </a:t>
            </a:r>
            <a:r>
              <a:rPr lang="en-US" b="1" dirty="0" smtClean="0">
                <a:hlinkClick r:id="rId2"/>
              </a:rPr>
              <a:t>free radicals to damage</a:t>
            </a:r>
            <a:r>
              <a:rPr lang="en-US" b="1" dirty="0" smtClean="0"/>
              <a:t> </a:t>
            </a:r>
            <a:r>
              <a:rPr lang="en-US" dirty="0" smtClean="0"/>
              <a:t>cells throughout our entire bodies as well. </a:t>
            </a:r>
          </a:p>
          <a:p>
            <a:pPr algn="just"/>
            <a:r>
              <a:rPr lang="en-US" dirty="0" smtClean="0"/>
              <a:t>That’s why it’s so important to “eat the rainbow.” </a:t>
            </a:r>
          </a:p>
          <a:p>
            <a:pPr algn="just"/>
            <a:r>
              <a:rPr lang="en-US" dirty="0" smtClean="0"/>
              <a:t>If you regularly eat plants of all </a:t>
            </a:r>
            <a:r>
              <a:rPr lang="en-US" b="1" dirty="0" smtClean="0">
                <a:hlinkClick r:id="rId3"/>
              </a:rPr>
              <a:t>colors</a:t>
            </a:r>
            <a:r>
              <a:rPr lang="en-US" dirty="0" smtClean="0"/>
              <a:t>, you can ensure you get enough </a:t>
            </a:r>
            <a:r>
              <a:rPr lang="en-US" dirty="0" err="1" smtClean="0"/>
              <a:t>phytonutrients</a:t>
            </a:r>
            <a:r>
              <a:rPr lang="en-US" dirty="0" smtClean="0"/>
              <a:t> to keep your body healthy.</a:t>
            </a:r>
          </a:p>
        </p:txBody>
      </p:sp>
      <p:sp>
        <p:nvSpPr>
          <p:cNvPr id="4" name="Slide Number Placeholder 3"/>
          <p:cNvSpPr>
            <a:spLocks noGrp="1"/>
          </p:cNvSpPr>
          <p:nvPr>
            <p:ph type="sldNum" sz="quarter" idx="12"/>
          </p:nvPr>
        </p:nvSpPr>
        <p:spPr/>
        <p:txBody>
          <a:bodyPr/>
          <a:lstStyle/>
          <a:p>
            <a:fld id="{C8885E95-07CC-4FCC-8ACE-F7B0961CFF9D}"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lnSpcReduction="10000"/>
          </a:bodyPr>
          <a:lstStyle/>
          <a:p>
            <a:pPr algn="just"/>
            <a:r>
              <a:rPr lang="en-US" dirty="0" smtClean="0"/>
              <a:t>There are more than 25,000 different kinds of </a:t>
            </a:r>
            <a:r>
              <a:rPr lang="en-US" dirty="0" err="1" smtClean="0"/>
              <a:t>phytonutrients</a:t>
            </a:r>
            <a:r>
              <a:rPr lang="en-US" dirty="0" smtClean="0"/>
              <a:t> found in plant foods, and one of the top five important classes is </a:t>
            </a:r>
            <a:r>
              <a:rPr lang="en-US" b="1" dirty="0" err="1" smtClean="0">
                <a:hlinkClick r:id="rId2"/>
              </a:rPr>
              <a:t>carotenoids</a:t>
            </a:r>
            <a:r>
              <a:rPr lang="en-US" dirty="0" smtClean="0"/>
              <a:t>. </a:t>
            </a:r>
          </a:p>
          <a:p>
            <a:pPr algn="just"/>
            <a:r>
              <a:rPr lang="en-US" dirty="0" err="1" smtClean="0"/>
              <a:t>Carotenoids</a:t>
            </a:r>
            <a:r>
              <a:rPr lang="en-US" dirty="0" smtClean="0"/>
              <a:t> both help plants absorb lights and protect chlorophyll from UV damage.</a:t>
            </a:r>
          </a:p>
          <a:p>
            <a:pPr algn="just"/>
            <a:r>
              <a:rPr lang="en-US" dirty="0" smtClean="0"/>
              <a:t>Of the 600 different types, </a:t>
            </a:r>
            <a:r>
              <a:rPr lang="en-US" dirty="0" err="1" smtClean="0"/>
              <a:t>lycopene</a:t>
            </a:r>
            <a:r>
              <a:rPr lang="en-US" dirty="0" smtClean="0"/>
              <a:t> makes this top five as well.</a:t>
            </a:r>
          </a:p>
          <a:p>
            <a:pPr algn="just"/>
            <a:r>
              <a:rPr lang="en-US" dirty="0" smtClean="0"/>
              <a:t>Like other </a:t>
            </a:r>
            <a:r>
              <a:rPr lang="en-US" dirty="0" err="1" smtClean="0"/>
              <a:t>carotenoids</a:t>
            </a:r>
            <a:r>
              <a:rPr lang="en-US" dirty="0" smtClean="0"/>
              <a:t>, </a:t>
            </a:r>
            <a:r>
              <a:rPr lang="en-US" dirty="0" err="1" smtClean="0"/>
              <a:t>lycopene</a:t>
            </a:r>
            <a:r>
              <a:rPr lang="en-US" dirty="0" smtClean="0"/>
              <a:t> is a fat-soluble nutrient, meaning it’s absorbed better when consumed alongside fats, such as avocados, olive oil or seeds. </a:t>
            </a:r>
          </a:p>
          <a:p>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92500" lnSpcReduction="10000"/>
          </a:bodyPr>
          <a:lstStyle/>
          <a:p>
            <a:pPr algn="just"/>
            <a:r>
              <a:rPr lang="en-US" dirty="0" smtClean="0"/>
              <a:t>The food with the highest concentration of </a:t>
            </a:r>
            <a:r>
              <a:rPr lang="en-US" dirty="0" err="1" smtClean="0"/>
              <a:t>lycopene</a:t>
            </a:r>
            <a:r>
              <a:rPr lang="en-US" dirty="0" smtClean="0"/>
              <a:t> is the tomato, although it can be found in many other plant foods as well.</a:t>
            </a:r>
          </a:p>
          <a:p>
            <a:pPr algn="just"/>
            <a:r>
              <a:rPr lang="en-US" dirty="0" smtClean="0"/>
              <a:t>One research study on the absorption of this nutrient by scientists at Ohio State University also discovered that not all </a:t>
            </a:r>
            <a:r>
              <a:rPr lang="en-US" dirty="0" err="1" smtClean="0"/>
              <a:t>lycopene</a:t>
            </a:r>
            <a:r>
              <a:rPr lang="en-US" dirty="0" smtClean="0"/>
              <a:t> molecules are created equally. </a:t>
            </a:r>
          </a:p>
          <a:p>
            <a:pPr algn="just"/>
            <a:r>
              <a:rPr lang="en-US" dirty="0" smtClean="0"/>
              <a:t>In its original state, it has a molecularly linear formation (in a straight line). </a:t>
            </a:r>
          </a:p>
          <a:p>
            <a:pPr algn="just"/>
            <a:r>
              <a:rPr lang="en-US" dirty="0" smtClean="0"/>
              <a:t>However, when testing the levels in the bloodstream, these researchers found that the </a:t>
            </a:r>
            <a:r>
              <a:rPr lang="en-US" dirty="0" err="1" smtClean="0"/>
              <a:t>lycopene</a:t>
            </a:r>
            <a:r>
              <a:rPr lang="en-US" dirty="0" smtClean="0"/>
              <a:t> molecules in the bloodstream were nearly all “bent.” </a:t>
            </a:r>
            <a:endParaRPr lang="en-US" dirty="0"/>
          </a:p>
        </p:txBody>
      </p:sp>
      <p:sp>
        <p:nvSpPr>
          <p:cNvPr id="4" name="Slide Number Placeholder 3"/>
          <p:cNvSpPr>
            <a:spLocks noGrp="1"/>
          </p:cNvSpPr>
          <p:nvPr>
            <p:ph type="sldNum" sz="quarter" idx="12"/>
          </p:nvPr>
        </p:nvSpPr>
        <p:spPr/>
        <p:txBody>
          <a:bodyPr/>
          <a:lstStyle/>
          <a:p>
            <a:fld id="{C8885E95-07CC-4FCC-8ACE-F7B0961CFF9D}"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lgn="just"/>
            <a:r>
              <a:rPr lang="en-US" dirty="0" smtClean="0"/>
              <a:t>There are two possibilities for this. </a:t>
            </a:r>
          </a:p>
          <a:p>
            <a:pPr algn="just"/>
            <a:r>
              <a:rPr lang="en-US" dirty="0" smtClean="0"/>
              <a:t>One is the body may have an unknown method of converting </a:t>
            </a:r>
            <a:r>
              <a:rPr lang="en-US" dirty="0" err="1" smtClean="0"/>
              <a:t>lycopene</a:t>
            </a:r>
            <a:r>
              <a:rPr lang="en-US" dirty="0" smtClean="0"/>
              <a:t> molecules from linear to bent. </a:t>
            </a:r>
          </a:p>
          <a:p>
            <a:pPr algn="just"/>
            <a:r>
              <a:rPr lang="en-US" dirty="0" smtClean="0"/>
              <a:t>The more likely option is that the body prefers to absorb the bent molecules and discard most of the linear molecules.</a:t>
            </a:r>
          </a:p>
          <a:p>
            <a:pPr algn="just"/>
            <a:r>
              <a:rPr lang="en-US" dirty="0" smtClean="0"/>
              <a:t>How do you bend a </a:t>
            </a:r>
            <a:r>
              <a:rPr lang="en-US" dirty="0" err="1" smtClean="0"/>
              <a:t>lycopene</a:t>
            </a:r>
            <a:r>
              <a:rPr lang="en-US" dirty="0" smtClean="0"/>
              <a:t> molecule? </a:t>
            </a:r>
          </a:p>
          <a:p>
            <a:pPr algn="just"/>
            <a:r>
              <a:rPr lang="en-US" dirty="0" smtClean="0"/>
              <a:t>Well, it’s a complicated process, but I’d like for you to try it anyway and let me know how it works. It’s called … heat.</a:t>
            </a:r>
          </a:p>
        </p:txBody>
      </p:sp>
      <p:sp>
        <p:nvSpPr>
          <p:cNvPr id="4" name="Slide Number Placeholder 3"/>
          <p:cNvSpPr>
            <a:spLocks noGrp="1"/>
          </p:cNvSpPr>
          <p:nvPr>
            <p:ph type="sldNum" sz="quarter" idx="12"/>
          </p:nvPr>
        </p:nvSpPr>
        <p:spPr/>
        <p:txBody>
          <a:bodyPr/>
          <a:lstStyle/>
          <a:p>
            <a:fld id="{C8885E95-07CC-4FCC-8ACE-F7B0961CFF9D}"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1162</Words>
  <Application>Microsoft Office PowerPoint</Application>
  <PresentationFormat>On-screen Show (4:3)</PresentationFormat>
  <Paragraphs>182</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Lycopene: A Powerful Antioxidant to Help Prevent Cancer &amp; Keep Your Heart Healthy </vt:lpstr>
      <vt:lpstr>Slide 2</vt:lpstr>
      <vt:lpstr>Slide 3</vt:lpstr>
      <vt:lpstr>Slide 4</vt:lpstr>
      <vt:lpstr>What Is Lycopene? </vt:lpstr>
      <vt:lpstr>Slide 6</vt:lpstr>
      <vt:lpstr>Slide 7</vt:lpstr>
      <vt:lpstr>Slide 8</vt:lpstr>
      <vt:lpstr>Slide 9</vt:lpstr>
      <vt:lpstr>Slide 10</vt:lpstr>
      <vt:lpstr>Slide 11</vt:lpstr>
      <vt:lpstr>Slide 12</vt:lpstr>
      <vt:lpstr>Slide 13</vt:lpstr>
      <vt:lpstr>Slide 14</vt:lpstr>
      <vt:lpstr>Lycopene Benefits </vt:lpstr>
      <vt:lpstr>Slide 16</vt:lpstr>
      <vt:lpstr>Slide 17</vt:lpstr>
      <vt:lpstr>Slide 18</vt:lpstr>
      <vt:lpstr>2. Helps Prevent Cancer </vt:lpstr>
      <vt:lpstr>Slide 20</vt:lpstr>
      <vt:lpstr>3. Keeps Your Eyes Healthy </vt:lpstr>
      <vt:lpstr>4. Alleviates Neuropathic Pain </vt:lpstr>
      <vt:lpstr>Slide 23</vt:lpstr>
      <vt:lpstr>5. Good for Your Brain </vt:lpstr>
      <vt:lpstr>Slide 25</vt:lpstr>
      <vt:lpstr>6. Improves Heart Health </vt:lpstr>
      <vt:lpstr>7. Keeps Your Bones Strong </vt:lpstr>
      <vt:lpstr>Lycopene vs. Beta-Carotene </vt:lpstr>
      <vt:lpstr>Slide 29</vt:lpstr>
      <vt:lpstr>Slide 30</vt:lpstr>
      <vt:lpstr>Best Lycopene Foods </vt:lpstr>
      <vt:lpstr>Lycopene Precautions </vt:lpstr>
      <vt:lpstr>Slide 33</vt:lpstr>
      <vt:lpstr>Final Thoughts on Lycopene </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Lycopene: A Powerful Antioxidant to Help Prevent Cancer &amp; Keep Your Heart Healthy </dc:title>
  <dc:creator>afzal</dc:creator>
  <cp:lastModifiedBy>Afzal</cp:lastModifiedBy>
  <cp:revision>100</cp:revision>
  <dcterms:created xsi:type="dcterms:W3CDTF">2018-02-22T18:37:51Z</dcterms:created>
  <dcterms:modified xsi:type="dcterms:W3CDTF">2019-02-20T09:40:03Z</dcterms:modified>
</cp:coreProperties>
</file>