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8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0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4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362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370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35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39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9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281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098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050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6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43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76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45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2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91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14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60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1707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homsonreuters.com/products_service" TargetMode="External"/><Relationship Id="rId7" Type="http://schemas.openxmlformats.org/officeDocument/2006/relationships/hyperlink" Target="http://www.micropatent.com/static/index.htm" TargetMode="External"/><Relationship Id="rId2" Type="http://schemas.openxmlformats.org/officeDocument/2006/relationships/hyperlink" Target="http://www.patentinsightpr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alog.com/" TargetMode="External"/><Relationship Id="rId5" Type="http://schemas.openxmlformats.org/officeDocument/2006/relationships/hyperlink" Target="http://www.i2inc.com/products/" TargetMode="External"/><Relationship Id="rId4" Type="http://schemas.openxmlformats.org/officeDocument/2006/relationships/hyperlink" Target="http://www.matheo-patent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patents?hl=en" TargetMode="External"/><Relationship Id="rId2" Type="http://schemas.openxmlformats.org/officeDocument/2006/relationships/hyperlink" Target="http://www.uspto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po.int/" TargetMode="External"/><Relationship Id="rId5" Type="http://schemas.openxmlformats.org/officeDocument/2006/relationships/hyperlink" Target="http://www.espacenet.com/" TargetMode="External"/><Relationship Id="rId4" Type="http://schemas.openxmlformats.org/officeDocument/2006/relationships/hyperlink" Target="http://www.freepatentsonlin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354217"/>
          </a:xfrm>
        </p:spPr>
        <p:txBody>
          <a:bodyPr/>
          <a:lstStyle/>
          <a:p>
            <a:pPr algn="ctr"/>
            <a:r>
              <a:rPr lang="en-GB" dirty="0" smtClean="0"/>
              <a:t>TM Tools</a:t>
            </a:r>
            <a:br>
              <a:rPr lang="en-GB" dirty="0" smtClean="0"/>
            </a:br>
            <a:r>
              <a:rPr lang="en-GB" dirty="0" smtClean="0"/>
              <a:t>Patent Analysis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45081"/>
            <a:ext cx="8043545" cy="255133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 smtClean="0">
                <a:latin typeface="Carlito"/>
                <a:cs typeface="Carlito"/>
              </a:rPr>
              <a:t>Denial </a:t>
            </a:r>
            <a:r>
              <a:rPr sz="2500" b="1" spc="-5" dirty="0">
                <a:latin typeface="Carlito"/>
                <a:cs typeface="Carlito"/>
              </a:rPr>
              <a:t>and deception: </a:t>
            </a:r>
            <a:r>
              <a:rPr sz="2500" spc="-145" dirty="0">
                <a:latin typeface="Arial"/>
                <a:cs typeface="Arial"/>
              </a:rPr>
              <a:t>Remember </a:t>
            </a:r>
            <a:r>
              <a:rPr sz="2500" spc="-5" dirty="0">
                <a:latin typeface="Arial"/>
                <a:cs typeface="Arial"/>
              </a:rPr>
              <a:t>that </a:t>
            </a:r>
            <a:r>
              <a:rPr sz="2500" spc="-150" dirty="0">
                <a:latin typeface="Arial"/>
                <a:cs typeface="Arial"/>
              </a:rPr>
              <a:t>some </a:t>
            </a:r>
            <a:r>
              <a:rPr sz="2500" spc="-130" dirty="0">
                <a:latin typeface="Arial"/>
                <a:cs typeface="Arial"/>
              </a:rPr>
              <a:t>companies  </a:t>
            </a:r>
            <a:r>
              <a:rPr sz="2500" spc="-50" dirty="0">
                <a:latin typeface="Arial"/>
                <a:cs typeface="Arial"/>
              </a:rPr>
              <a:t>want </a:t>
            </a:r>
            <a:r>
              <a:rPr sz="2500" spc="20" dirty="0">
                <a:latin typeface="Arial"/>
                <a:cs typeface="Arial"/>
              </a:rPr>
              <a:t>to</a:t>
            </a:r>
            <a:r>
              <a:rPr sz="2500" spc="-509" dirty="0">
                <a:latin typeface="Arial"/>
                <a:cs typeface="Arial"/>
              </a:rPr>
              <a:t> </a:t>
            </a:r>
            <a:r>
              <a:rPr sz="2500" spc="-80" dirty="0">
                <a:latin typeface="Arial"/>
                <a:cs typeface="Arial"/>
              </a:rPr>
              <a:t>hide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85" dirty="0">
                <a:latin typeface="Arial"/>
                <a:cs typeface="Arial"/>
              </a:rPr>
              <a:t>technology </a:t>
            </a:r>
            <a:r>
              <a:rPr sz="2500" spc="-55" dirty="0">
                <a:latin typeface="Arial"/>
                <a:cs typeface="Arial"/>
              </a:rPr>
              <a:t>they </a:t>
            </a:r>
            <a:r>
              <a:rPr sz="2500" spc="-114" dirty="0">
                <a:latin typeface="Arial"/>
                <a:cs typeface="Arial"/>
              </a:rPr>
              <a:t>are </a:t>
            </a:r>
            <a:r>
              <a:rPr sz="2500" spc="-95" dirty="0">
                <a:latin typeface="Arial"/>
                <a:cs typeface="Arial"/>
              </a:rPr>
              <a:t>developing. </a:t>
            </a:r>
            <a:r>
              <a:rPr sz="2500" spc="-175" dirty="0">
                <a:latin typeface="Arial"/>
                <a:cs typeface="Arial"/>
              </a:rPr>
              <a:t>They </a:t>
            </a:r>
            <a:r>
              <a:rPr sz="2500" spc="-150" dirty="0">
                <a:latin typeface="Arial"/>
                <a:cs typeface="Arial"/>
              </a:rPr>
              <a:t>may  </a:t>
            </a:r>
            <a:r>
              <a:rPr sz="2500" spc="-85" dirty="0">
                <a:latin typeface="Arial"/>
                <a:cs typeface="Arial"/>
              </a:rPr>
              <a:t>forego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50" dirty="0">
                <a:latin typeface="Arial"/>
                <a:cs typeface="Arial"/>
              </a:rPr>
              <a:t>patent </a:t>
            </a:r>
            <a:r>
              <a:rPr sz="2500" spc="-155" dirty="0">
                <a:latin typeface="Arial"/>
                <a:cs typeface="Arial"/>
              </a:rPr>
              <a:t>process </a:t>
            </a:r>
            <a:r>
              <a:rPr sz="2500" spc="-120" dirty="0">
                <a:latin typeface="Arial"/>
                <a:cs typeface="Arial"/>
              </a:rPr>
              <a:t>and </a:t>
            </a:r>
            <a:r>
              <a:rPr sz="2500" spc="-145" dirty="0">
                <a:latin typeface="Arial"/>
                <a:cs typeface="Arial"/>
              </a:rPr>
              <a:t>keep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55" dirty="0">
                <a:latin typeface="Arial"/>
                <a:cs typeface="Arial"/>
              </a:rPr>
              <a:t>invention </a:t>
            </a:r>
            <a:r>
              <a:rPr sz="2500" spc="-235" dirty="0">
                <a:latin typeface="Arial"/>
                <a:cs typeface="Arial"/>
              </a:rPr>
              <a:t>as </a:t>
            </a:r>
            <a:r>
              <a:rPr sz="2500" spc="-195" dirty="0">
                <a:latin typeface="Arial"/>
                <a:cs typeface="Arial"/>
              </a:rPr>
              <a:t>a</a:t>
            </a:r>
            <a:r>
              <a:rPr sz="2500" spc="-405" dirty="0">
                <a:latin typeface="Arial"/>
                <a:cs typeface="Arial"/>
              </a:rPr>
              <a:t> </a:t>
            </a:r>
            <a:r>
              <a:rPr sz="2500" spc="-60" dirty="0">
                <a:latin typeface="Arial"/>
                <a:cs typeface="Arial"/>
              </a:rPr>
              <a:t>trade  </a:t>
            </a:r>
            <a:r>
              <a:rPr sz="2500" spc="-105" dirty="0">
                <a:latin typeface="Arial"/>
                <a:cs typeface="Arial"/>
              </a:rPr>
              <a:t>secret. </a:t>
            </a:r>
            <a:r>
              <a:rPr sz="2500" spc="-160" dirty="0">
                <a:latin typeface="Arial"/>
                <a:cs typeface="Arial"/>
              </a:rPr>
              <a:t>Companies </a:t>
            </a:r>
            <a:r>
              <a:rPr sz="2500" spc="-150" dirty="0">
                <a:latin typeface="Arial"/>
                <a:cs typeface="Arial"/>
              </a:rPr>
              <a:t>may </a:t>
            </a:r>
            <a:r>
              <a:rPr sz="2500" spc="-135" dirty="0">
                <a:latin typeface="Arial"/>
                <a:cs typeface="Arial"/>
              </a:rPr>
              <a:t>also </a:t>
            </a:r>
            <a:r>
              <a:rPr sz="2500" spc="-155" dirty="0">
                <a:latin typeface="Arial"/>
                <a:cs typeface="Arial"/>
              </a:rPr>
              <a:t>have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50" dirty="0">
                <a:latin typeface="Arial"/>
                <a:cs typeface="Arial"/>
              </a:rPr>
              <a:t>patent </a:t>
            </a:r>
            <a:r>
              <a:rPr sz="2500" spc="-90" dirty="0">
                <a:latin typeface="Arial"/>
                <a:cs typeface="Arial"/>
              </a:rPr>
              <a:t>“assigned” </a:t>
            </a:r>
            <a:r>
              <a:rPr sz="2500" spc="20" dirty="0">
                <a:latin typeface="Arial"/>
                <a:cs typeface="Arial"/>
              </a:rPr>
              <a:t>to  </a:t>
            </a:r>
            <a:r>
              <a:rPr sz="2500" spc="-140" dirty="0">
                <a:latin typeface="Arial"/>
                <a:cs typeface="Arial"/>
              </a:rPr>
              <a:t>an academic </a:t>
            </a:r>
            <a:r>
              <a:rPr sz="2500" spc="-20" dirty="0">
                <a:latin typeface="Arial"/>
                <a:cs typeface="Arial"/>
              </a:rPr>
              <a:t>institution, </a:t>
            </a:r>
            <a:r>
              <a:rPr sz="2500" spc="-60" dirty="0">
                <a:latin typeface="Arial"/>
                <a:cs typeface="Arial"/>
              </a:rPr>
              <a:t>individual, </a:t>
            </a:r>
            <a:r>
              <a:rPr sz="2500" spc="-80" dirty="0">
                <a:latin typeface="Arial"/>
                <a:cs typeface="Arial"/>
              </a:rPr>
              <a:t>etc., </a:t>
            </a:r>
            <a:r>
              <a:rPr sz="2500" spc="-180" dirty="0">
                <a:latin typeface="Arial"/>
                <a:cs typeface="Arial"/>
              </a:rPr>
              <a:t>so </a:t>
            </a:r>
            <a:r>
              <a:rPr sz="2500" spc="75" dirty="0">
                <a:latin typeface="Arial"/>
                <a:cs typeface="Arial"/>
              </a:rPr>
              <a:t>it </a:t>
            </a:r>
            <a:r>
              <a:rPr sz="2500" spc="-130" dirty="0">
                <a:latin typeface="Arial"/>
                <a:cs typeface="Arial"/>
              </a:rPr>
              <a:t>is </a:t>
            </a:r>
            <a:r>
              <a:rPr sz="2500" spc="-10" dirty="0">
                <a:latin typeface="Arial"/>
                <a:cs typeface="Arial"/>
              </a:rPr>
              <a:t>not  </a:t>
            </a:r>
            <a:r>
              <a:rPr sz="2500" spc="-135" dirty="0">
                <a:latin typeface="Arial"/>
                <a:cs typeface="Arial"/>
              </a:rPr>
              <a:t>associated </a:t>
            </a:r>
            <a:r>
              <a:rPr sz="2500" spc="15" dirty="0">
                <a:latin typeface="Arial"/>
                <a:cs typeface="Arial"/>
              </a:rPr>
              <a:t>with </a:t>
            </a:r>
            <a:r>
              <a:rPr sz="2500" spc="-195" dirty="0">
                <a:latin typeface="Arial"/>
                <a:cs typeface="Arial"/>
              </a:rPr>
              <a:t>a </a:t>
            </a:r>
            <a:r>
              <a:rPr sz="2500" spc="-55" dirty="0">
                <a:latin typeface="Arial"/>
                <a:cs typeface="Arial"/>
              </a:rPr>
              <a:t>patent, </a:t>
            </a:r>
            <a:r>
              <a:rPr sz="2500" spc="-10" dirty="0">
                <a:latin typeface="Arial"/>
                <a:cs typeface="Arial"/>
              </a:rPr>
              <a:t>but </a:t>
            </a:r>
            <a:r>
              <a:rPr sz="2500" spc="-114" dirty="0">
                <a:latin typeface="Arial"/>
                <a:cs typeface="Arial"/>
              </a:rPr>
              <a:t>owns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85" dirty="0">
                <a:latin typeface="Arial"/>
                <a:cs typeface="Arial"/>
              </a:rPr>
              <a:t>technology </a:t>
            </a:r>
            <a:r>
              <a:rPr sz="2500" spc="-80" dirty="0">
                <a:latin typeface="Arial"/>
                <a:cs typeface="Arial"/>
              </a:rPr>
              <a:t>behind-  </a:t>
            </a:r>
            <a:r>
              <a:rPr sz="2500" spc="-125" dirty="0">
                <a:latin typeface="Arial"/>
                <a:cs typeface="Arial"/>
              </a:rPr>
              <a:t>the-scenes. </a:t>
            </a:r>
            <a:r>
              <a:rPr sz="2500" spc="-150" dirty="0">
                <a:latin typeface="Arial"/>
                <a:cs typeface="Arial"/>
              </a:rPr>
              <a:t>For </a:t>
            </a:r>
            <a:r>
              <a:rPr sz="2500" spc="-55" dirty="0">
                <a:latin typeface="Arial"/>
                <a:cs typeface="Arial"/>
              </a:rPr>
              <a:t>additional </a:t>
            </a:r>
            <a:r>
              <a:rPr sz="2500" spc="-130" dirty="0">
                <a:latin typeface="Arial"/>
                <a:cs typeface="Arial"/>
              </a:rPr>
              <a:t>fees, </a:t>
            </a:r>
            <a:r>
              <a:rPr sz="2500" spc="-195" dirty="0">
                <a:latin typeface="Arial"/>
                <a:cs typeface="Arial"/>
              </a:rPr>
              <a:t>a </a:t>
            </a:r>
            <a:r>
              <a:rPr sz="2500" spc="-135" dirty="0">
                <a:latin typeface="Arial"/>
                <a:cs typeface="Arial"/>
              </a:rPr>
              <a:t>company </a:t>
            </a:r>
            <a:r>
              <a:rPr sz="2500" spc="-150" dirty="0">
                <a:latin typeface="Arial"/>
                <a:cs typeface="Arial"/>
              </a:rPr>
              <a:t>may </a:t>
            </a:r>
            <a:r>
              <a:rPr sz="2500" spc="-135" dirty="0">
                <a:latin typeface="Arial"/>
                <a:cs typeface="Arial"/>
              </a:rPr>
              <a:t>also </a:t>
            </a:r>
            <a:r>
              <a:rPr sz="2500" spc="-145" dirty="0">
                <a:latin typeface="Arial"/>
                <a:cs typeface="Arial"/>
              </a:rPr>
              <a:t>choose  </a:t>
            </a:r>
            <a:r>
              <a:rPr sz="2500" spc="20" dirty="0">
                <a:latin typeface="Arial"/>
                <a:cs typeface="Arial"/>
              </a:rPr>
              <a:t>to </a:t>
            </a:r>
            <a:r>
              <a:rPr sz="2500" spc="-155" dirty="0">
                <a:latin typeface="Arial"/>
                <a:cs typeface="Arial"/>
              </a:rPr>
              <a:t>have </a:t>
            </a:r>
            <a:r>
              <a:rPr sz="2500" spc="-40" dirty="0">
                <a:latin typeface="Arial"/>
                <a:cs typeface="Arial"/>
              </a:rPr>
              <a:t>its </a:t>
            </a:r>
            <a:r>
              <a:rPr sz="2500" spc="-70" dirty="0">
                <a:latin typeface="Arial"/>
                <a:cs typeface="Arial"/>
              </a:rPr>
              <a:t>application </a:t>
            </a:r>
            <a:r>
              <a:rPr sz="2500" spc="-85" dirty="0">
                <a:latin typeface="Arial"/>
                <a:cs typeface="Arial"/>
              </a:rPr>
              <a:t>remain</a:t>
            </a:r>
            <a:r>
              <a:rPr sz="2500" spc="-445" dirty="0">
                <a:latin typeface="Arial"/>
                <a:cs typeface="Arial"/>
              </a:rPr>
              <a:t> </a:t>
            </a:r>
            <a:r>
              <a:rPr sz="2500" spc="-90" dirty="0">
                <a:latin typeface="Arial"/>
                <a:cs typeface="Arial"/>
              </a:rPr>
              <a:t>unpublished.</a:t>
            </a:r>
            <a:endParaRPr sz="2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504" y="461594"/>
            <a:ext cx="48768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Patent </a:t>
            </a:r>
            <a:r>
              <a:rPr spc="-5" dirty="0"/>
              <a:t>Analysis</a:t>
            </a:r>
            <a:r>
              <a:rPr spc="-100" dirty="0"/>
              <a:t> </a:t>
            </a:r>
            <a:r>
              <a:rPr spc="-75" dirty="0"/>
              <a:t>Tools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7921625" cy="45135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latin typeface="Arial"/>
                <a:cs typeface="Arial"/>
                <a:hlinkClick r:id="rId2"/>
              </a:rPr>
              <a:t>http://www.patentinsightpro.com/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Arial"/>
                <a:cs typeface="Arial"/>
                <a:hlinkClick r:id="rId3"/>
              </a:rPr>
              <a:t>http://thomsonreuters.com/products_service 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100" dirty="0">
                <a:latin typeface="Arial"/>
                <a:cs typeface="Arial"/>
              </a:rPr>
              <a:t>s/scientific/DWPI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Arial"/>
                <a:cs typeface="Arial"/>
                <a:hlinkClick r:id="rId4"/>
              </a:rPr>
              <a:t>http://www.matheo-patent.com/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Arial"/>
                <a:cs typeface="Arial"/>
                <a:hlinkClick r:id="rId5"/>
              </a:rPr>
              <a:t>http://www.i2inc.com/products/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Arial"/>
                <a:cs typeface="Arial"/>
                <a:hlinkClick r:id="rId6"/>
              </a:rPr>
              <a:t>http://www.dialog.com/</a:t>
            </a:r>
            <a:endParaRPr sz="3200">
              <a:latin typeface="Arial"/>
              <a:cs typeface="Arial"/>
            </a:endParaRPr>
          </a:p>
          <a:p>
            <a:pPr marL="355600" marR="129539" indent="-342900">
              <a:lnSpc>
                <a:spcPct val="100000"/>
              </a:lnSpc>
              <a:spcBef>
                <a:spcPts val="765"/>
              </a:spcBef>
              <a:buClr>
                <a:srgbClr val="000000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u="heavy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http://www.micropatent.com/static/index.ht  </a:t>
            </a:r>
            <a:r>
              <a:rPr sz="3200" u="heavy" spc="-1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7"/>
              </a:rPr>
              <a:t>m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4800"/>
            <a:ext cx="797496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5"/>
              </a:spcBef>
            </a:pPr>
            <a:r>
              <a:rPr dirty="0"/>
              <a:t>How </a:t>
            </a:r>
            <a:r>
              <a:rPr spc="-30" dirty="0"/>
              <a:t>to </a:t>
            </a:r>
            <a:r>
              <a:rPr spc="-5" dirty="0"/>
              <a:t>Conduct </a:t>
            </a:r>
            <a:r>
              <a:rPr spc="-35" dirty="0"/>
              <a:t>Patent</a:t>
            </a:r>
            <a:r>
              <a:rPr spc="-5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743825" cy="4282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50" dirty="0">
                <a:latin typeface="Arial"/>
                <a:cs typeface="Arial"/>
              </a:rPr>
              <a:t>Establish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110" dirty="0">
                <a:latin typeface="Arial"/>
                <a:cs typeface="Arial"/>
              </a:rPr>
              <a:t>clear </a:t>
            </a:r>
            <a:r>
              <a:rPr sz="2700" spc="-65" dirty="0">
                <a:latin typeface="Arial"/>
                <a:cs typeface="Arial"/>
              </a:rPr>
              <a:t>target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114" dirty="0">
                <a:latin typeface="Arial"/>
                <a:cs typeface="Arial"/>
              </a:rPr>
              <a:t>purpose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75" dirty="0">
                <a:latin typeface="Arial"/>
                <a:cs typeface="Arial"/>
              </a:rPr>
              <a:t>your</a:t>
            </a:r>
            <a:r>
              <a:rPr sz="2700" spc="-425" dirty="0">
                <a:latin typeface="Arial"/>
                <a:cs typeface="Arial"/>
              </a:rPr>
              <a:t> </a:t>
            </a:r>
            <a:r>
              <a:rPr sz="2700" spc="-145" dirty="0">
                <a:latin typeface="Arial"/>
                <a:cs typeface="Arial"/>
              </a:rPr>
              <a:t>analysis.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204" dirty="0">
                <a:latin typeface="Arial"/>
                <a:cs typeface="Arial"/>
              </a:rPr>
              <a:t>Choose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110" dirty="0">
                <a:latin typeface="Arial"/>
                <a:cs typeface="Arial"/>
              </a:rPr>
              <a:t>data </a:t>
            </a:r>
            <a:r>
              <a:rPr sz="2700" spc="-65" dirty="0">
                <a:latin typeface="Arial"/>
                <a:cs typeface="Arial"/>
              </a:rPr>
              <a:t>collection</a:t>
            </a:r>
            <a:r>
              <a:rPr sz="2700" spc="-90" dirty="0">
                <a:latin typeface="Arial"/>
                <a:cs typeface="Arial"/>
              </a:rPr>
              <a:t> plan.</a:t>
            </a:r>
            <a:endParaRPr sz="2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0"/>
              </a:spcBef>
              <a:buChar char="–"/>
              <a:tabLst>
                <a:tab pos="756285" algn="l"/>
                <a:tab pos="756920" algn="l"/>
              </a:tabLst>
            </a:pPr>
            <a:r>
              <a:rPr sz="1700" spc="-245" dirty="0">
                <a:latin typeface="Arial"/>
                <a:cs typeface="Arial"/>
              </a:rPr>
              <a:t>USPTO </a:t>
            </a:r>
            <a:r>
              <a:rPr sz="1700" spc="-45" dirty="0">
                <a:latin typeface="Arial"/>
                <a:cs typeface="Arial"/>
              </a:rPr>
              <a:t>-</a:t>
            </a:r>
            <a:r>
              <a:rPr sz="1700" spc="-190" dirty="0">
                <a:latin typeface="Arial"/>
                <a:cs typeface="Arial"/>
              </a:rPr>
              <a:t> </a:t>
            </a:r>
            <a:r>
              <a:rPr sz="1700" spc="-60" dirty="0">
                <a:latin typeface="Arial"/>
                <a:cs typeface="Arial"/>
                <a:hlinkClick r:id="rId2"/>
              </a:rPr>
              <a:t>www.uspto.gov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1700" spc="-100" dirty="0">
                <a:latin typeface="Arial"/>
                <a:cs typeface="Arial"/>
              </a:rPr>
              <a:t>Google </a:t>
            </a:r>
            <a:r>
              <a:rPr sz="1700" spc="-90" dirty="0">
                <a:latin typeface="Arial"/>
                <a:cs typeface="Arial"/>
              </a:rPr>
              <a:t>Patents </a:t>
            </a:r>
            <a:r>
              <a:rPr sz="1700" spc="-45" dirty="0">
                <a:latin typeface="Arial"/>
                <a:cs typeface="Arial"/>
              </a:rPr>
              <a:t>-</a:t>
            </a:r>
            <a:r>
              <a:rPr sz="1700" spc="-114" dirty="0">
                <a:latin typeface="Arial"/>
                <a:cs typeface="Arial"/>
              </a:rPr>
              <a:t> </a:t>
            </a:r>
            <a:r>
              <a:rPr sz="1700" spc="-40" dirty="0">
                <a:latin typeface="Arial"/>
                <a:cs typeface="Arial"/>
                <a:hlinkClick r:id="rId3"/>
              </a:rPr>
              <a:t>http://www.google.com/patents?hl=en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1700" spc="-90" dirty="0">
                <a:latin typeface="Arial"/>
                <a:cs typeface="Arial"/>
              </a:rPr>
              <a:t>FreePatentsOnline </a:t>
            </a:r>
            <a:r>
              <a:rPr sz="1700" spc="-45" dirty="0">
                <a:latin typeface="Arial"/>
                <a:cs typeface="Arial"/>
              </a:rPr>
              <a:t>-</a:t>
            </a:r>
            <a:r>
              <a:rPr sz="1700" spc="-125" dirty="0">
                <a:latin typeface="Arial"/>
                <a:cs typeface="Arial"/>
              </a:rPr>
              <a:t> </a:t>
            </a:r>
            <a:r>
              <a:rPr sz="1700" spc="-55" dirty="0">
                <a:latin typeface="Arial"/>
                <a:cs typeface="Arial"/>
                <a:hlinkClick r:id="rId4"/>
              </a:rPr>
              <a:t>www.freepatentsonline.com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1700" spc="-40" dirty="0">
                <a:latin typeface="Arial"/>
                <a:cs typeface="Arial"/>
                <a:hlinkClick r:id="rId5"/>
              </a:rPr>
              <a:t>http://www.espacenet.com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ts val="2035"/>
              </a:lnSpc>
              <a:buClr>
                <a:srgbClr val="000000"/>
              </a:buClr>
              <a:buChar char="–"/>
              <a:tabLst>
                <a:tab pos="756285" algn="l"/>
                <a:tab pos="756920" algn="l"/>
              </a:tabLst>
            </a:pPr>
            <a:r>
              <a:rPr sz="1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http://www.wipo.int</a:t>
            </a:r>
            <a:r>
              <a:rPr sz="1700" spc="-5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 marL="355600" indent="-342900">
              <a:lnSpc>
                <a:spcPts val="2395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150" dirty="0">
                <a:latin typeface="Arial"/>
                <a:cs typeface="Arial"/>
              </a:rPr>
              <a:t>Choose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appropriate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tool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job.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85" dirty="0">
                <a:latin typeface="Arial"/>
                <a:cs typeface="Arial"/>
              </a:rPr>
              <a:t>Collect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data.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70" dirty="0">
                <a:latin typeface="Arial"/>
                <a:cs typeface="Arial"/>
              </a:rPr>
              <a:t>Fill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160" dirty="0">
                <a:latin typeface="Arial"/>
                <a:cs typeface="Arial"/>
              </a:rPr>
              <a:t>gaps </a:t>
            </a:r>
            <a:r>
              <a:rPr sz="2000" spc="-25" dirty="0">
                <a:latin typeface="Arial"/>
                <a:cs typeface="Arial"/>
              </a:rPr>
              <a:t>in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29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data.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125" dirty="0">
                <a:latin typeface="Arial"/>
                <a:cs typeface="Arial"/>
              </a:rPr>
              <a:t>Analyze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data.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100" dirty="0">
                <a:latin typeface="Arial"/>
                <a:cs typeface="Arial"/>
              </a:rPr>
              <a:t>Disseminate </a:t>
            </a:r>
            <a:r>
              <a:rPr sz="2000" spc="-65" dirty="0">
                <a:latin typeface="Arial"/>
                <a:cs typeface="Arial"/>
              </a:rPr>
              <a:t>findings </a:t>
            </a:r>
            <a:r>
              <a:rPr sz="2000" spc="15" dirty="0">
                <a:latin typeface="Arial"/>
                <a:cs typeface="Arial"/>
              </a:rPr>
              <a:t>to </a:t>
            </a:r>
            <a:r>
              <a:rPr sz="2000" spc="-80" dirty="0">
                <a:latin typeface="Arial"/>
                <a:cs typeface="Arial"/>
              </a:rPr>
              <a:t>decision</a:t>
            </a:r>
            <a:r>
              <a:rPr sz="2000" spc="-27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maker.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25" dirty="0">
                <a:latin typeface="Arial"/>
                <a:cs typeface="Arial"/>
              </a:rPr>
              <a:t>Customize </a:t>
            </a:r>
            <a:r>
              <a:rPr sz="2000" spc="-105" dirty="0">
                <a:latin typeface="Arial"/>
                <a:cs typeface="Arial"/>
              </a:rPr>
              <a:t>an </a:t>
            </a:r>
            <a:r>
              <a:rPr sz="2000" spc="-80" dirty="0">
                <a:latin typeface="Arial"/>
                <a:cs typeface="Arial"/>
              </a:rPr>
              <a:t>in-house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database.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155" dirty="0">
                <a:latin typeface="Arial"/>
                <a:cs typeface="Arial"/>
              </a:rPr>
              <a:t>Keep </a:t>
            </a:r>
            <a:r>
              <a:rPr sz="2000" spc="-90" dirty="0">
                <a:latin typeface="Arial"/>
                <a:cs typeface="Arial"/>
              </a:rPr>
              <a:t>abreast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90" dirty="0">
                <a:latin typeface="Arial"/>
                <a:cs typeface="Arial"/>
              </a:rPr>
              <a:t>emerging </a:t>
            </a:r>
            <a:r>
              <a:rPr sz="2000" spc="-110" dirty="0">
                <a:latin typeface="Arial"/>
                <a:cs typeface="Arial"/>
              </a:rPr>
              <a:t>services </a:t>
            </a:r>
            <a:r>
              <a:rPr sz="2000" spc="-95" dirty="0">
                <a:latin typeface="Arial"/>
                <a:cs typeface="Arial"/>
              </a:rPr>
              <a:t>and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databases.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4773" y="461594"/>
            <a:ext cx="28536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65" dirty="0">
                <a:latin typeface="Arial"/>
                <a:cs typeface="Arial"/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797"/>
            <a:ext cx="7933690" cy="431863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425450" indent="-342900" algn="just">
              <a:lnSpc>
                <a:spcPct val="90000"/>
              </a:lnSpc>
              <a:spcBef>
                <a:spcPts val="484"/>
              </a:spcBef>
              <a:buChar char="•"/>
              <a:tabLst>
                <a:tab pos="355600" algn="l"/>
              </a:tabLst>
            </a:pPr>
            <a:r>
              <a:rPr sz="3200" spc="-229" dirty="0">
                <a:latin typeface="Arial"/>
                <a:cs typeface="Arial"/>
              </a:rPr>
              <a:t>The </a:t>
            </a:r>
            <a:r>
              <a:rPr sz="3200" spc="-90" dirty="0">
                <a:latin typeface="Arial"/>
                <a:cs typeface="Arial"/>
              </a:rPr>
              <a:t>historical </a:t>
            </a:r>
            <a:r>
              <a:rPr sz="3200" spc="-130" dirty="0">
                <a:latin typeface="Arial"/>
                <a:cs typeface="Arial"/>
              </a:rPr>
              <a:t>purpose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45" dirty="0">
                <a:latin typeface="Arial"/>
                <a:cs typeface="Arial"/>
              </a:rPr>
              <a:t>the </a:t>
            </a:r>
            <a:r>
              <a:rPr sz="3200" spc="-60" dirty="0">
                <a:latin typeface="Arial"/>
                <a:cs typeface="Arial"/>
              </a:rPr>
              <a:t>patent</a:t>
            </a:r>
            <a:r>
              <a:rPr sz="3200" spc="-515" dirty="0">
                <a:latin typeface="Arial"/>
                <a:cs typeface="Arial"/>
              </a:rPr>
              <a:t> </a:t>
            </a:r>
            <a:r>
              <a:rPr sz="3200" spc="-190" dirty="0">
                <a:latin typeface="Arial"/>
                <a:cs typeface="Arial"/>
              </a:rPr>
              <a:t>system  </a:t>
            </a:r>
            <a:r>
              <a:rPr sz="3200" spc="-215" dirty="0">
                <a:latin typeface="Arial"/>
                <a:cs typeface="Arial"/>
              </a:rPr>
              <a:t>was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165" dirty="0">
                <a:latin typeface="Arial"/>
                <a:cs typeface="Arial"/>
              </a:rPr>
              <a:t>encourage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00" dirty="0">
                <a:latin typeface="Arial"/>
                <a:cs typeface="Arial"/>
              </a:rPr>
              <a:t>development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10" dirty="0">
                <a:latin typeface="Arial"/>
                <a:cs typeface="Arial"/>
              </a:rPr>
              <a:t>new  </a:t>
            </a:r>
            <a:r>
              <a:rPr sz="3200" spc="-100" dirty="0">
                <a:latin typeface="Arial"/>
                <a:cs typeface="Arial"/>
              </a:rPr>
              <a:t>inventions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65" dirty="0">
                <a:latin typeface="Arial"/>
                <a:cs typeface="Arial"/>
              </a:rPr>
              <a:t>Patents </a:t>
            </a:r>
            <a:r>
              <a:rPr sz="3200" spc="-210" dirty="0">
                <a:latin typeface="Arial"/>
                <a:cs typeface="Arial"/>
              </a:rPr>
              <a:t>can </a:t>
            </a:r>
            <a:r>
              <a:rPr sz="3200" spc="-170" dirty="0">
                <a:latin typeface="Arial"/>
                <a:cs typeface="Arial"/>
              </a:rPr>
              <a:t>also </a:t>
            </a:r>
            <a:r>
              <a:rPr sz="3200" spc="-145" dirty="0">
                <a:latin typeface="Arial"/>
                <a:cs typeface="Arial"/>
              </a:rPr>
              <a:t>be </a:t>
            </a:r>
            <a:r>
              <a:rPr sz="3200" spc="-190" dirty="0">
                <a:latin typeface="Arial"/>
                <a:cs typeface="Arial"/>
              </a:rPr>
              <a:t>used </a:t>
            </a:r>
            <a:r>
              <a:rPr sz="3200" spc="-300" dirty="0">
                <a:latin typeface="Arial"/>
                <a:cs typeface="Arial"/>
              </a:rPr>
              <a:t>as </a:t>
            </a:r>
            <a:r>
              <a:rPr sz="3200" spc="-140" dirty="0">
                <a:latin typeface="Arial"/>
                <a:cs typeface="Arial"/>
              </a:rPr>
              <a:t>bargaining</a:t>
            </a:r>
            <a:r>
              <a:rPr sz="3200" spc="65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chips.</a:t>
            </a:r>
            <a:endParaRPr sz="3200" dirty="0">
              <a:latin typeface="Arial"/>
              <a:cs typeface="Arial"/>
            </a:endParaRPr>
          </a:p>
          <a:p>
            <a:pPr marL="355600" marR="130810" indent="-342900">
              <a:lnSpc>
                <a:spcPts val="3460"/>
              </a:lnSpc>
              <a:spcBef>
                <a:spcPts val="8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65" dirty="0">
                <a:latin typeface="Arial"/>
                <a:cs typeface="Arial"/>
              </a:rPr>
              <a:t>Patents </a:t>
            </a:r>
            <a:r>
              <a:rPr sz="3200" spc="-160" dirty="0">
                <a:latin typeface="Arial"/>
                <a:cs typeface="Arial"/>
              </a:rPr>
              <a:t>served </a:t>
            </a:r>
            <a:r>
              <a:rPr sz="3200" spc="-295" dirty="0">
                <a:latin typeface="Arial"/>
                <a:cs typeface="Arial"/>
              </a:rPr>
              <a:t>as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120" dirty="0">
                <a:latin typeface="Arial"/>
                <a:cs typeface="Arial"/>
              </a:rPr>
              <a:t>very </a:t>
            </a:r>
            <a:r>
              <a:rPr sz="3200" spc="-35" dirty="0">
                <a:latin typeface="Arial"/>
                <a:cs typeface="Arial"/>
              </a:rPr>
              <a:t>important </a:t>
            </a:r>
            <a:r>
              <a:rPr sz="3200" spc="-70" dirty="0">
                <a:latin typeface="Arial"/>
                <a:cs typeface="Arial"/>
              </a:rPr>
              <a:t>indication 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worth of</a:t>
            </a:r>
            <a:r>
              <a:rPr sz="3200" spc="-590" dirty="0">
                <a:latin typeface="Arial"/>
                <a:cs typeface="Arial"/>
              </a:rPr>
              <a:t>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180" dirty="0">
                <a:latin typeface="Arial"/>
                <a:cs typeface="Arial"/>
              </a:rPr>
              <a:t>company.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7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latin typeface="Arial"/>
                <a:cs typeface="Arial"/>
              </a:rPr>
              <a:t>Many </a:t>
            </a:r>
            <a:r>
              <a:rPr sz="3200" spc="-85" dirty="0">
                <a:latin typeface="Arial"/>
                <a:cs typeface="Arial"/>
              </a:rPr>
              <a:t>venture </a:t>
            </a:r>
            <a:r>
              <a:rPr sz="3200" spc="-114" dirty="0">
                <a:latin typeface="Arial"/>
                <a:cs typeface="Arial"/>
              </a:rPr>
              <a:t>capitalists </a:t>
            </a:r>
            <a:r>
              <a:rPr sz="3200" spc="-125" dirty="0">
                <a:latin typeface="Arial"/>
                <a:cs typeface="Arial"/>
              </a:rPr>
              <a:t>refused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120" dirty="0">
                <a:latin typeface="Arial"/>
                <a:cs typeface="Arial"/>
              </a:rPr>
              <a:t>invest </a:t>
            </a:r>
            <a:r>
              <a:rPr sz="3200" spc="-40" dirty="0">
                <a:latin typeface="Arial"/>
                <a:cs typeface="Arial"/>
              </a:rPr>
              <a:t>in</a:t>
            </a:r>
            <a:r>
              <a:rPr sz="3200" spc="-555" dirty="0">
                <a:latin typeface="Arial"/>
                <a:cs typeface="Arial"/>
              </a:rPr>
              <a:t> </a:t>
            </a:r>
            <a:r>
              <a:rPr sz="3200" spc="-245" dirty="0">
                <a:latin typeface="Arial"/>
                <a:cs typeface="Arial"/>
              </a:rPr>
              <a:t>a  </a:t>
            </a:r>
            <a:r>
              <a:rPr sz="3200" spc="-165" dirty="0">
                <a:latin typeface="Arial"/>
                <a:cs typeface="Arial"/>
              </a:rPr>
              <a:t>company </a:t>
            </a:r>
            <a:r>
              <a:rPr sz="3200" spc="-5" dirty="0">
                <a:latin typeface="Arial"/>
                <a:cs typeface="Arial"/>
              </a:rPr>
              <a:t>that </a:t>
            </a:r>
            <a:r>
              <a:rPr sz="3200" spc="-60" dirty="0">
                <a:latin typeface="Arial"/>
                <a:cs typeface="Arial"/>
              </a:rPr>
              <a:t>did </a:t>
            </a:r>
            <a:r>
              <a:rPr sz="3200" spc="-5" dirty="0">
                <a:latin typeface="Arial"/>
                <a:cs typeface="Arial"/>
              </a:rPr>
              <a:t>not </a:t>
            </a:r>
            <a:r>
              <a:rPr sz="3200" spc="-195" dirty="0">
                <a:latin typeface="Arial"/>
                <a:cs typeface="Arial"/>
              </a:rPr>
              <a:t>have </a:t>
            </a:r>
            <a:r>
              <a:rPr sz="3200" spc="-40" dirty="0">
                <a:latin typeface="Arial"/>
                <a:cs typeface="Arial"/>
              </a:rPr>
              <a:t>at </a:t>
            </a:r>
            <a:r>
              <a:rPr sz="3200" spc="-125" dirty="0">
                <a:latin typeface="Arial"/>
                <a:cs typeface="Arial"/>
              </a:rPr>
              <a:t>least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60" dirty="0">
                <a:latin typeface="Arial"/>
                <a:cs typeface="Arial"/>
              </a:rPr>
              <a:t>patent  </a:t>
            </a:r>
            <a:r>
              <a:rPr sz="3200" spc="-90" dirty="0">
                <a:latin typeface="Arial"/>
                <a:cs typeface="Arial"/>
              </a:rPr>
              <a:t>application </a:t>
            </a:r>
            <a:r>
              <a:rPr sz="3200" spc="-100" dirty="0">
                <a:latin typeface="Arial"/>
                <a:cs typeface="Arial"/>
              </a:rPr>
              <a:t>on </a:t>
            </a:r>
            <a:r>
              <a:rPr sz="3200" spc="-50" dirty="0">
                <a:latin typeface="Arial"/>
                <a:cs typeface="Arial"/>
              </a:rPr>
              <a:t>its </a:t>
            </a:r>
            <a:r>
              <a:rPr sz="3200" spc="-105" dirty="0">
                <a:latin typeface="Arial"/>
                <a:cs typeface="Arial"/>
              </a:rPr>
              <a:t>product(s) </a:t>
            </a:r>
            <a:r>
              <a:rPr sz="3200" spc="-25" dirty="0">
                <a:latin typeface="Arial"/>
                <a:cs typeface="Arial"/>
              </a:rPr>
              <a:t>or</a:t>
            </a:r>
            <a:r>
              <a:rPr sz="3200" spc="-450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service(s).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4164" y="461594"/>
            <a:ext cx="34575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80" dirty="0">
                <a:latin typeface="Arial"/>
                <a:cs typeface="Arial"/>
              </a:rPr>
              <a:t>Patent</a:t>
            </a:r>
            <a:r>
              <a:rPr b="0" spc="-355" dirty="0">
                <a:latin typeface="Arial"/>
                <a:cs typeface="Arial"/>
              </a:rPr>
              <a:t> </a:t>
            </a:r>
            <a:r>
              <a:rPr b="0" spc="-250" dirty="0">
                <a:latin typeface="Arial"/>
                <a:cs typeface="Arial"/>
              </a:rPr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728584" cy="436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Arial"/>
                <a:cs typeface="Arial"/>
              </a:rPr>
              <a:t>Patent </a:t>
            </a:r>
            <a:r>
              <a:rPr sz="3200" spc="-180" dirty="0">
                <a:latin typeface="Arial"/>
                <a:cs typeface="Arial"/>
              </a:rPr>
              <a:t>analysis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100" dirty="0">
                <a:latin typeface="Arial"/>
                <a:cs typeface="Arial"/>
              </a:rPr>
              <a:t>unique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10" dirty="0">
                <a:latin typeface="Arial"/>
                <a:cs typeface="Arial"/>
              </a:rPr>
              <a:t>tool  </a:t>
            </a:r>
            <a:r>
              <a:rPr sz="3200" spc="-15" dirty="0">
                <a:latin typeface="Arial"/>
                <a:cs typeface="Arial"/>
              </a:rPr>
              <a:t>for </a:t>
            </a:r>
            <a:r>
              <a:rPr sz="3200" spc="-170" dirty="0">
                <a:latin typeface="Arial"/>
                <a:cs typeface="Arial"/>
              </a:rPr>
              <a:t>addressing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4" dirty="0">
                <a:latin typeface="Arial"/>
                <a:cs typeface="Arial"/>
              </a:rPr>
              <a:t>strategic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70" dirty="0">
                <a:latin typeface="Arial"/>
                <a:cs typeface="Arial"/>
              </a:rPr>
              <a:t>firm’s </a:t>
            </a:r>
            <a:r>
              <a:rPr sz="3200" spc="-110" dirty="0">
                <a:latin typeface="Arial"/>
                <a:cs typeface="Arial"/>
              </a:rPr>
              <a:t>technology </a:t>
            </a:r>
            <a:r>
              <a:rPr sz="3200" spc="-150" dirty="0">
                <a:latin typeface="Arial"/>
                <a:cs typeface="Arial"/>
              </a:rPr>
              <a:t>and </a:t>
            </a:r>
            <a:r>
              <a:rPr sz="3200" spc="-70" dirty="0">
                <a:latin typeface="Arial"/>
                <a:cs typeface="Arial"/>
              </a:rPr>
              <a:t>product </a:t>
            </a:r>
            <a:r>
              <a:rPr sz="3200" spc="-25" dirty="0">
                <a:latin typeface="Arial"/>
                <a:cs typeface="Arial"/>
              </a:rPr>
              <a:t>or </a:t>
            </a:r>
            <a:r>
              <a:rPr sz="3200" spc="-150" dirty="0">
                <a:latin typeface="Arial"/>
                <a:cs typeface="Arial"/>
              </a:rPr>
              <a:t>service  </a:t>
            </a:r>
            <a:r>
              <a:rPr sz="3200" spc="-100" dirty="0">
                <a:latin typeface="Arial"/>
                <a:cs typeface="Arial"/>
              </a:rPr>
              <a:t>development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-180" dirty="0">
                <a:latin typeface="Arial"/>
                <a:cs typeface="Arial"/>
              </a:rPr>
              <a:t>process.</a:t>
            </a:r>
            <a:endParaRPr sz="3200">
              <a:latin typeface="Arial"/>
              <a:cs typeface="Arial"/>
            </a:endParaRPr>
          </a:p>
          <a:p>
            <a:pPr marL="756285" marR="1794510" lvl="1" indent="-287020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110" dirty="0">
                <a:latin typeface="Arial"/>
                <a:cs typeface="Arial"/>
              </a:rPr>
              <a:t>allows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204" dirty="0">
                <a:latin typeface="Arial"/>
                <a:cs typeface="Arial"/>
              </a:rPr>
              <a:t>gauge </a:t>
            </a:r>
            <a:r>
              <a:rPr sz="2800" spc="-50" dirty="0">
                <a:latin typeface="Arial"/>
                <a:cs typeface="Arial"/>
              </a:rPr>
              <a:t>its </a:t>
            </a:r>
            <a:r>
              <a:rPr sz="2800" spc="-55" dirty="0">
                <a:latin typeface="Arial"/>
                <a:cs typeface="Arial"/>
              </a:rPr>
              <a:t>current</a:t>
            </a:r>
            <a:r>
              <a:rPr sz="2800" spc="-41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technical  </a:t>
            </a:r>
            <a:r>
              <a:rPr sz="2800" spc="-105" dirty="0">
                <a:latin typeface="Arial"/>
                <a:cs typeface="Arial"/>
              </a:rPr>
              <a:t>competitiveness,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10" dirty="0">
                <a:latin typeface="Arial"/>
                <a:cs typeface="Arial"/>
              </a:rPr>
              <a:t>forecast </a:t>
            </a:r>
            <a:r>
              <a:rPr sz="2800" spc="-100" dirty="0">
                <a:latin typeface="Arial"/>
                <a:cs typeface="Arial"/>
              </a:rPr>
              <a:t>technological </a:t>
            </a:r>
            <a:r>
              <a:rPr sz="2800" spc="-85" dirty="0">
                <a:latin typeface="Arial"/>
                <a:cs typeface="Arial"/>
              </a:rPr>
              <a:t>trends,</a:t>
            </a:r>
            <a:r>
              <a:rPr sz="2800" spc="-38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756285" marR="157480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00" dirty="0">
                <a:latin typeface="Arial"/>
                <a:cs typeface="Arial"/>
              </a:rPr>
              <a:t>plan </a:t>
            </a:r>
            <a:r>
              <a:rPr sz="2800" spc="-15" dirty="0">
                <a:latin typeface="Arial"/>
                <a:cs typeface="Arial"/>
              </a:rPr>
              <a:t>for</a:t>
            </a:r>
            <a:r>
              <a:rPr sz="2800" spc="-575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potential </a:t>
            </a:r>
            <a:r>
              <a:rPr sz="2800" spc="-50" dirty="0">
                <a:latin typeface="Arial"/>
                <a:cs typeface="Arial"/>
              </a:rPr>
              <a:t>competition </a:t>
            </a:r>
            <a:r>
              <a:rPr sz="2800" spc="-180" dirty="0">
                <a:latin typeface="Arial"/>
                <a:cs typeface="Arial"/>
              </a:rPr>
              <a:t>based </a:t>
            </a:r>
            <a:r>
              <a:rPr sz="2800" spc="-90" dirty="0">
                <a:latin typeface="Arial"/>
                <a:cs typeface="Arial"/>
              </a:rPr>
              <a:t>on </a:t>
            </a:r>
            <a:r>
              <a:rPr sz="2800" spc="-105" dirty="0">
                <a:latin typeface="Arial"/>
                <a:cs typeface="Arial"/>
              </a:rPr>
              <a:t>new  technologies.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9848" y="461594"/>
            <a:ext cx="54641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365" dirty="0">
                <a:latin typeface="Arial"/>
                <a:cs typeface="Arial"/>
              </a:rPr>
              <a:t>Types </a:t>
            </a:r>
            <a:r>
              <a:rPr b="0" spc="-5" dirty="0">
                <a:latin typeface="Arial"/>
                <a:cs typeface="Arial"/>
              </a:rPr>
              <a:t>of </a:t>
            </a:r>
            <a:r>
              <a:rPr b="0" spc="-180" dirty="0">
                <a:latin typeface="Arial"/>
                <a:cs typeface="Arial"/>
              </a:rPr>
              <a:t>Patent</a:t>
            </a:r>
            <a:r>
              <a:rPr b="0" spc="-434" dirty="0">
                <a:latin typeface="Arial"/>
                <a:cs typeface="Arial"/>
              </a:rPr>
              <a:t> </a:t>
            </a:r>
            <a:r>
              <a:rPr b="0" spc="-254" dirty="0">
                <a:latin typeface="Arial"/>
                <a:cs typeface="Arial"/>
              </a:rPr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994015" cy="42329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257175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  <a:tab pos="2283460" algn="l"/>
              </a:tabLst>
            </a:pPr>
            <a:r>
              <a:rPr sz="3000" b="1" spc="-10" dirty="0">
                <a:latin typeface="Carlito"/>
                <a:cs typeface="Carlito"/>
              </a:rPr>
              <a:t>Internal </a:t>
            </a:r>
            <a:r>
              <a:rPr sz="3000" b="1" spc="-30" dirty="0">
                <a:latin typeface="Carlito"/>
                <a:cs typeface="Carlito"/>
              </a:rPr>
              <a:t>Patent </a:t>
            </a:r>
            <a:r>
              <a:rPr sz="3000" b="1" spc="-10" dirty="0">
                <a:latin typeface="Carlito"/>
                <a:cs typeface="Carlito"/>
              </a:rPr>
              <a:t>Analysis. </a:t>
            </a:r>
            <a:r>
              <a:rPr sz="3000" spc="-270" dirty="0">
                <a:latin typeface="Arial"/>
                <a:cs typeface="Arial"/>
              </a:rPr>
              <a:t>A </a:t>
            </a:r>
            <a:r>
              <a:rPr sz="3000" spc="5" dirty="0">
                <a:latin typeface="Arial"/>
                <a:cs typeface="Arial"/>
              </a:rPr>
              <a:t>firm </a:t>
            </a:r>
            <a:r>
              <a:rPr sz="3000" spc="-290" dirty="0">
                <a:latin typeface="Arial"/>
                <a:cs typeface="Arial"/>
              </a:rPr>
              <a:t>assess </a:t>
            </a:r>
            <a:r>
              <a:rPr sz="3000" spc="-45" dirty="0">
                <a:latin typeface="Arial"/>
                <a:cs typeface="Arial"/>
              </a:rPr>
              <a:t>its </a:t>
            </a:r>
            <a:r>
              <a:rPr sz="3000" spc="-75" dirty="0">
                <a:latin typeface="Arial"/>
                <a:cs typeface="Arial"/>
              </a:rPr>
              <a:t>own  </a:t>
            </a:r>
            <a:r>
              <a:rPr sz="3000" spc="-105" dirty="0">
                <a:latin typeface="Arial"/>
                <a:cs typeface="Arial"/>
              </a:rPr>
              <a:t>technological </a:t>
            </a:r>
            <a:r>
              <a:rPr sz="3000" spc="-15" dirty="0">
                <a:latin typeface="Arial"/>
                <a:cs typeface="Arial"/>
              </a:rPr>
              <a:t>portfolio </a:t>
            </a:r>
            <a:r>
              <a:rPr sz="3000" spc="-85" dirty="0">
                <a:latin typeface="Arial"/>
                <a:cs typeface="Arial"/>
              </a:rPr>
              <a:t>which </a:t>
            </a:r>
            <a:r>
              <a:rPr sz="3000" spc="-114" dirty="0">
                <a:latin typeface="Arial"/>
                <a:cs typeface="Arial"/>
              </a:rPr>
              <a:t>allows </a:t>
            </a:r>
            <a:r>
              <a:rPr sz="3000" spc="95" dirty="0">
                <a:latin typeface="Arial"/>
                <a:cs typeface="Arial"/>
              </a:rPr>
              <a:t>it </a:t>
            </a:r>
            <a:r>
              <a:rPr sz="3000" spc="30" dirty="0">
                <a:latin typeface="Arial"/>
                <a:cs typeface="Arial"/>
              </a:rPr>
              <a:t>to  </a:t>
            </a:r>
            <a:r>
              <a:rPr sz="3000" spc="-125" dirty="0">
                <a:latin typeface="Arial"/>
                <a:cs typeface="Arial"/>
              </a:rPr>
              <a:t>maneuver </a:t>
            </a:r>
            <a:r>
              <a:rPr sz="3000" spc="-45" dirty="0">
                <a:latin typeface="Arial"/>
                <a:cs typeface="Arial"/>
              </a:rPr>
              <a:t>its </a:t>
            </a:r>
            <a:r>
              <a:rPr sz="3000" spc="-75" dirty="0">
                <a:latin typeface="Arial"/>
                <a:cs typeface="Arial"/>
              </a:rPr>
              <a:t>own </a:t>
            </a:r>
            <a:r>
              <a:rPr sz="3000" spc="-65" dirty="0">
                <a:latin typeface="Arial"/>
                <a:cs typeface="Arial"/>
              </a:rPr>
              <a:t>position </a:t>
            </a:r>
            <a:r>
              <a:rPr sz="3000" spc="-40" dirty="0">
                <a:latin typeface="Arial"/>
                <a:cs typeface="Arial"/>
              </a:rPr>
              <a:t>in </a:t>
            </a:r>
            <a:r>
              <a:rPr sz="3000" spc="-235" dirty="0">
                <a:latin typeface="Arial"/>
                <a:cs typeface="Arial"/>
              </a:rPr>
              <a:t>a </a:t>
            </a:r>
            <a:r>
              <a:rPr sz="3000" spc="-105" dirty="0">
                <a:latin typeface="Arial"/>
                <a:cs typeface="Arial"/>
              </a:rPr>
              <a:t>technology</a:t>
            </a:r>
            <a:r>
              <a:rPr sz="3000" spc="-570" dirty="0">
                <a:latin typeface="Arial"/>
                <a:cs typeface="Arial"/>
              </a:rPr>
              <a:t> </a:t>
            </a:r>
            <a:r>
              <a:rPr sz="3000" spc="-220" dirty="0">
                <a:latin typeface="Arial"/>
                <a:cs typeface="Arial"/>
              </a:rPr>
              <a:t>class  </a:t>
            </a:r>
            <a:r>
              <a:rPr sz="3000" spc="-25" dirty="0">
                <a:latin typeface="Arial"/>
                <a:cs typeface="Arial"/>
              </a:rPr>
              <a:t>or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-95" dirty="0">
                <a:latin typeface="Arial"/>
                <a:cs typeface="Arial"/>
              </a:rPr>
              <a:t>industry.	</a:t>
            </a:r>
            <a:r>
              <a:rPr sz="3000" spc="-65" dirty="0">
                <a:latin typeface="Arial"/>
                <a:cs typeface="Arial"/>
              </a:rPr>
              <a:t>Internal </a:t>
            </a:r>
            <a:r>
              <a:rPr sz="3000" spc="-170" dirty="0">
                <a:latin typeface="Arial"/>
                <a:cs typeface="Arial"/>
              </a:rPr>
              <a:t>analysis </a:t>
            </a:r>
            <a:r>
              <a:rPr sz="3000" spc="-160" dirty="0">
                <a:latin typeface="Arial"/>
                <a:cs typeface="Arial"/>
              </a:rPr>
              <a:t>also </a:t>
            </a:r>
            <a:r>
              <a:rPr sz="3000" spc="-35" dirty="0">
                <a:latin typeface="Arial"/>
                <a:cs typeface="Arial"/>
              </a:rPr>
              <a:t>identify  </a:t>
            </a:r>
            <a:r>
              <a:rPr sz="3000" spc="-114" dirty="0">
                <a:latin typeface="Arial"/>
                <a:cs typeface="Arial"/>
              </a:rPr>
              <a:t>technologies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5" dirty="0">
                <a:latin typeface="Arial"/>
                <a:cs typeface="Arial"/>
              </a:rPr>
              <a:t>firm </a:t>
            </a:r>
            <a:r>
              <a:rPr sz="3000" spc="-175" dirty="0">
                <a:latin typeface="Arial"/>
                <a:cs typeface="Arial"/>
              </a:rPr>
              <a:t>does </a:t>
            </a:r>
            <a:r>
              <a:rPr sz="3000" spc="-10" dirty="0">
                <a:latin typeface="Arial"/>
                <a:cs typeface="Arial"/>
              </a:rPr>
              <a:t>not </a:t>
            </a:r>
            <a:r>
              <a:rPr sz="3000" spc="-204" dirty="0">
                <a:latin typeface="Arial"/>
                <a:cs typeface="Arial"/>
              </a:rPr>
              <a:t>use </a:t>
            </a:r>
            <a:r>
              <a:rPr sz="3000" spc="-5" dirty="0">
                <a:latin typeface="Arial"/>
                <a:cs typeface="Arial"/>
              </a:rPr>
              <a:t>that </a:t>
            </a:r>
            <a:r>
              <a:rPr sz="3000" spc="-180" dirty="0">
                <a:latin typeface="Arial"/>
                <a:cs typeface="Arial"/>
              </a:rPr>
              <a:t>may </a:t>
            </a:r>
            <a:r>
              <a:rPr sz="3000" spc="-140" dirty="0">
                <a:latin typeface="Arial"/>
                <a:cs typeface="Arial"/>
              </a:rPr>
              <a:t>be  </a:t>
            </a:r>
            <a:r>
              <a:rPr sz="3000" spc="-125" dirty="0">
                <a:latin typeface="Arial"/>
                <a:cs typeface="Arial"/>
              </a:rPr>
              <a:t>sold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170" dirty="0">
                <a:latin typeface="Arial"/>
                <a:cs typeface="Arial"/>
              </a:rPr>
              <a:t>leased </a:t>
            </a:r>
            <a:r>
              <a:rPr sz="3000" spc="-10" dirty="0">
                <a:latin typeface="Arial"/>
                <a:cs typeface="Arial"/>
              </a:rPr>
              <a:t>for</a:t>
            </a:r>
            <a:r>
              <a:rPr sz="3000" spc="-3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profit.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latin typeface="Carlito"/>
                <a:cs typeface="Carlito"/>
              </a:rPr>
              <a:t>External </a:t>
            </a:r>
            <a:r>
              <a:rPr sz="3000" b="1" spc="-30" dirty="0">
                <a:latin typeface="Carlito"/>
                <a:cs typeface="Carlito"/>
              </a:rPr>
              <a:t>Patent </a:t>
            </a:r>
            <a:r>
              <a:rPr sz="3000" b="1" spc="-10" dirty="0">
                <a:latin typeface="Carlito"/>
                <a:cs typeface="Carlito"/>
              </a:rPr>
              <a:t>Analysis. </a:t>
            </a:r>
            <a:r>
              <a:rPr sz="3000" spc="-270" dirty="0">
                <a:latin typeface="Arial"/>
                <a:cs typeface="Arial"/>
              </a:rPr>
              <a:t>A </a:t>
            </a:r>
            <a:r>
              <a:rPr sz="3000" spc="5" dirty="0">
                <a:latin typeface="Arial"/>
                <a:cs typeface="Arial"/>
              </a:rPr>
              <a:t>firm </a:t>
            </a:r>
            <a:r>
              <a:rPr sz="3000" spc="-60" dirty="0">
                <a:latin typeface="Arial"/>
                <a:cs typeface="Arial"/>
              </a:rPr>
              <a:t>predict </a:t>
            </a:r>
            <a:r>
              <a:rPr sz="3000" spc="-95" dirty="0">
                <a:latin typeface="Arial"/>
                <a:cs typeface="Arial"/>
              </a:rPr>
              <a:t>where</a:t>
            </a:r>
            <a:r>
              <a:rPr sz="3000" spc="-254" dirty="0">
                <a:latin typeface="Arial"/>
                <a:cs typeface="Arial"/>
              </a:rPr>
              <a:t> </a:t>
            </a:r>
            <a:r>
              <a:rPr sz="3000" spc="-45" dirty="0">
                <a:latin typeface="Arial"/>
                <a:cs typeface="Arial"/>
              </a:rPr>
              <a:t>its  </a:t>
            </a:r>
            <a:r>
              <a:rPr sz="3000" spc="-80" dirty="0">
                <a:latin typeface="Arial"/>
                <a:cs typeface="Arial"/>
              </a:rPr>
              <a:t>competitors </a:t>
            </a:r>
            <a:r>
              <a:rPr sz="3000" spc="-135" dirty="0">
                <a:latin typeface="Arial"/>
                <a:cs typeface="Arial"/>
              </a:rPr>
              <a:t>are </a:t>
            </a:r>
            <a:r>
              <a:rPr sz="3000" spc="-110" dirty="0">
                <a:latin typeface="Arial"/>
                <a:cs typeface="Arial"/>
              </a:rPr>
              <a:t>moving, </a:t>
            </a:r>
            <a:r>
              <a:rPr sz="3000" spc="-70" dirty="0">
                <a:latin typeface="Arial"/>
                <a:cs typeface="Arial"/>
              </a:rPr>
              <a:t>who </a:t>
            </a:r>
            <a:r>
              <a:rPr sz="3000" spc="-180" dirty="0">
                <a:latin typeface="Arial"/>
                <a:cs typeface="Arial"/>
              </a:rPr>
              <a:t>may </a:t>
            </a:r>
            <a:r>
              <a:rPr sz="3000" spc="-140" dirty="0">
                <a:latin typeface="Arial"/>
                <a:cs typeface="Arial"/>
              </a:rPr>
              <a:t>be </a:t>
            </a:r>
            <a:r>
              <a:rPr sz="3000" spc="-120" dirty="0">
                <a:latin typeface="Arial"/>
                <a:cs typeface="Arial"/>
              </a:rPr>
              <a:t>developing  </a:t>
            </a:r>
            <a:r>
              <a:rPr sz="3000" spc="-114" dirty="0">
                <a:latin typeface="Arial"/>
                <a:cs typeface="Arial"/>
              </a:rPr>
              <a:t>technologies </a:t>
            </a:r>
            <a:r>
              <a:rPr sz="3000" spc="-95" dirty="0">
                <a:latin typeface="Arial"/>
                <a:cs typeface="Arial"/>
              </a:rPr>
              <a:t>together, </a:t>
            </a:r>
            <a:r>
              <a:rPr sz="3000" spc="-140" dirty="0">
                <a:latin typeface="Arial"/>
                <a:cs typeface="Arial"/>
              </a:rPr>
              <a:t>and </a:t>
            </a:r>
            <a:r>
              <a:rPr sz="3000" spc="-55" dirty="0">
                <a:latin typeface="Arial"/>
                <a:cs typeface="Arial"/>
              </a:rPr>
              <a:t>whether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10" dirty="0">
                <a:latin typeface="Arial"/>
                <a:cs typeface="Arial"/>
              </a:rPr>
              <a:t>not </a:t>
            </a:r>
            <a:r>
              <a:rPr sz="3000" spc="-60" dirty="0">
                <a:latin typeface="Arial"/>
                <a:cs typeface="Arial"/>
              </a:rPr>
              <a:t>there  </a:t>
            </a:r>
            <a:r>
              <a:rPr sz="3000" spc="-180" dirty="0">
                <a:latin typeface="Arial"/>
                <a:cs typeface="Arial"/>
              </a:rPr>
              <a:t>may </a:t>
            </a:r>
            <a:r>
              <a:rPr sz="3000" spc="-140" dirty="0">
                <a:latin typeface="Arial"/>
                <a:cs typeface="Arial"/>
              </a:rPr>
              <a:t>be possible </a:t>
            </a:r>
            <a:r>
              <a:rPr sz="3000" spc="-85" dirty="0">
                <a:latin typeface="Arial"/>
                <a:cs typeface="Arial"/>
              </a:rPr>
              <a:t>infringements </a:t>
            </a:r>
            <a:r>
              <a:rPr sz="3000" spc="-45" dirty="0">
                <a:latin typeface="Arial"/>
                <a:cs typeface="Arial"/>
              </a:rPr>
              <a:t>(either </a:t>
            </a:r>
            <a:r>
              <a:rPr sz="3000" spc="-95" dirty="0">
                <a:latin typeface="Arial"/>
                <a:cs typeface="Arial"/>
              </a:rPr>
              <a:t>on </a:t>
            </a:r>
            <a:r>
              <a:rPr sz="3000" spc="-10" dirty="0">
                <a:latin typeface="Arial"/>
                <a:cs typeface="Arial"/>
              </a:rPr>
              <a:t>their  </a:t>
            </a:r>
            <a:r>
              <a:rPr sz="3000" spc="-35" dirty="0">
                <a:latin typeface="Arial"/>
                <a:cs typeface="Arial"/>
              </a:rPr>
              <a:t>part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10" dirty="0">
                <a:latin typeface="Arial"/>
                <a:cs typeface="Arial"/>
              </a:rPr>
              <a:t>their</a:t>
            </a:r>
            <a:r>
              <a:rPr sz="3000" spc="-450" dirty="0">
                <a:latin typeface="Arial"/>
                <a:cs typeface="Arial"/>
              </a:rPr>
              <a:t> </a:t>
            </a:r>
            <a:r>
              <a:rPr sz="3000" spc="-70" dirty="0">
                <a:latin typeface="Arial"/>
                <a:cs typeface="Arial"/>
              </a:rPr>
              <a:t>competitor’s).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346" y="457200"/>
            <a:ext cx="7332472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Use of the </a:t>
            </a:r>
            <a:r>
              <a:rPr spc="-35" dirty="0"/>
              <a:t>Patent</a:t>
            </a:r>
            <a:r>
              <a:rPr spc="-135" dirty="0"/>
              <a:t> </a:t>
            </a:r>
            <a:r>
              <a:rPr spc="-35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995284" cy="4583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45" dirty="0">
                <a:latin typeface="Arial"/>
                <a:cs typeface="Arial"/>
              </a:rPr>
              <a:t>Patents</a:t>
            </a:r>
            <a:r>
              <a:rPr sz="2700" spc="-180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are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likely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25" dirty="0">
                <a:latin typeface="Arial"/>
                <a:cs typeface="Arial"/>
              </a:rPr>
              <a:t>to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be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85" dirty="0">
                <a:latin typeface="Arial"/>
                <a:cs typeface="Arial"/>
              </a:rPr>
              <a:t>applied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for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35" dirty="0">
                <a:latin typeface="Arial"/>
                <a:cs typeface="Arial"/>
              </a:rPr>
              <a:t>in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85" dirty="0" smtClean="0">
                <a:latin typeface="Arial"/>
                <a:cs typeface="Arial"/>
              </a:rPr>
              <a:t>industries</a:t>
            </a:r>
            <a:r>
              <a:rPr lang="en-GB" sz="2700" dirty="0">
                <a:latin typeface="Arial"/>
                <a:cs typeface="Arial"/>
              </a:rPr>
              <a:t> </a:t>
            </a:r>
            <a:r>
              <a:rPr sz="2700" spc="-85" dirty="0" smtClean="0">
                <a:latin typeface="Arial"/>
                <a:cs typeface="Arial"/>
              </a:rPr>
              <a:t>where</a:t>
            </a:r>
            <a:r>
              <a:rPr lang="en-GB" sz="2700" spc="-85" dirty="0" smtClean="0">
                <a:latin typeface="Arial"/>
                <a:cs typeface="Arial"/>
              </a:rPr>
              <a:t>:</a:t>
            </a:r>
            <a:endParaRPr lang="en-GB" sz="2700" spc="-8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GB" sz="2700" spc="-30" dirty="0" smtClean="0">
                <a:latin typeface="Arial"/>
                <a:cs typeface="Arial"/>
              </a:rPr>
              <a:t>T</a:t>
            </a:r>
            <a:r>
              <a:rPr sz="2700" spc="-30" dirty="0" smtClean="0">
                <a:latin typeface="Arial"/>
                <a:cs typeface="Arial"/>
              </a:rPr>
              <a:t>he </a:t>
            </a:r>
            <a:r>
              <a:rPr sz="2700" spc="-245" dirty="0">
                <a:latin typeface="Arial"/>
                <a:cs typeface="Arial"/>
              </a:rPr>
              <a:t>R&amp;D </a:t>
            </a:r>
            <a:r>
              <a:rPr sz="2700" spc="-125" dirty="0">
                <a:latin typeface="Arial"/>
                <a:cs typeface="Arial"/>
              </a:rPr>
              <a:t>cost </a:t>
            </a:r>
            <a:r>
              <a:rPr sz="2700" spc="-140" dirty="0">
                <a:latin typeface="Arial"/>
                <a:cs typeface="Arial"/>
              </a:rPr>
              <a:t>is </a:t>
            </a:r>
            <a:r>
              <a:rPr sz="2700" spc="-100" dirty="0">
                <a:latin typeface="Arial"/>
                <a:cs typeface="Arial"/>
              </a:rPr>
              <a:t>high </a:t>
            </a:r>
            <a:r>
              <a:rPr sz="2700" spc="-10" dirty="0">
                <a:latin typeface="Arial"/>
                <a:cs typeface="Arial"/>
              </a:rPr>
              <a:t>but </a:t>
            </a:r>
            <a:r>
              <a:rPr sz="2700" spc="-20" dirty="0">
                <a:latin typeface="Arial"/>
                <a:cs typeface="Arial"/>
              </a:rPr>
              <a:t>imitation</a:t>
            </a:r>
            <a:r>
              <a:rPr sz="2700" spc="-484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is </a:t>
            </a:r>
            <a:r>
              <a:rPr sz="2700" spc="-130" dirty="0" smtClean="0">
                <a:latin typeface="Arial"/>
                <a:cs typeface="Arial"/>
              </a:rPr>
              <a:t>cheap;</a:t>
            </a:r>
            <a:r>
              <a:rPr lang="en-GB" sz="2700" dirty="0">
                <a:latin typeface="Arial"/>
                <a:cs typeface="Arial"/>
              </a:rPr>
              <a:t> </a:t>
            </a:r>
            <a:r>
              <a:rPr sz="2700" spc="-90" dirty="0" smtClean="0">
                <a:latin typeface="Arial"/>
                <a:cs typeface="Arial"/>
              </a:rPr>
              <a:t>when</a:t>
            </a:r>
            <a:r>
              <a:rPr sz="2700" spc="-180" dirty="0" smtClean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40" dirty="0">
                <a:latin typeface="Arial"/>
                <a:cs typeface="Arial"/>
              </a:rPr>
              <a:t>information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35" dirty="0">
                <a:latin typeface="Arial"/>
                <a:cs typeface="Arial"/>
              </a:rPr>
              <a:t>disclosed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by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55" dirty="0">
                <a:latin typeface="Arial"/>
                <a:cs typeface="Arial"/>
              </a:rPr>
              <a:t>patent</a:t>
            </a:r>
            <a:r>
              <a:rPr sz="2700" spc="-180" dirty="0">
                <a:latin typeface="Arial"/>
                <a:cs typeface="Arial"/>
              </a:rPr>
              <a:t> </a:t>
            </a:r>
            <a:r>
              <a:rPr sz="2700" spc="-160" dirty="0">
                <a:latin typeface="Arial"/>
                <a:cs typeface="Arial"/>
              </a:rPr>
              <a:t>does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not  </a:t>
            </a:r>
            <a:r>
              <a:rPr sz="2700" spc="-80" dirty="0">
                <a:latin typeface="Arial"/>
                <a:cs typeface="Arial"/>
              </a:rPr>
              <a:t>provide </a:t>
            </a:r>
            <a:r>
              <a:rPr sz="2700" spc="-70" dirty="0">
                <a:latin typeface="Arial"/>
                <a:cs typeface="Arial"/>
              </a:rPr>
              <a:t>competitors </a:t>
            </a:r>
            <a:r>
              <a:rPr sz="2700" spc="15" dirty="0">
                <a:latin typeface="Arial"/>
                <a:cs typeface="Arial"/>
              </a:rPr>
              <a:t>with </a:t>
            </a:r>
            <a:r>
              <a:rPr sz="2700" spc="-95" dirty="0">
                <a:latin typeface="Arial"/>
                <a:cs typeface="Arial"/>
              </a:rPr>
              <a:t>substantial new </a:t>
            </a:r>
            <a:r>
              <a:rPr sz="2700" spc="-80" dirty="0">
                <a:latin typeface="Arial"/>
                <a:cs typeface="Arial"/>
              </a:rPr>
              <a:t>innovative  </a:t>
            </a:r>
            <a:r>
              <a:rPr sz="2700" spc="-50" dirty="0">
                <a:latin typeface="Arial"/>
                <a:cs typeface="Arial"/>
              </a:rPr>
              <a:t>opportunities</a:t>
            </a:r>
            <a:endParaRPr sz="2700" dirty="0">
              <a:latin typeface="Arial"/>
              <a:cs typeface="Arial"/>
            </a:endParaRPr>
          </a:p>
          <a:p>
            <a:pPr marL="355600" marR="286385" indent="-342900">
              <a:lnSpc>
                <a:spcPct val="8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GB" sz="2700" spc="-90" dirty="0" smtClean="0">
                <a:latin typeface="Arial"/>
                <a:cs typeface="Arial"/>
              </a:rPr>
              <a:t>W</a:t>
            </a:r>
            <a:r>
              <a:rPr sz="2700" spc="-90" dirty="0" smtClean="0">
                <a:latin typeface="Arial"/>
                <a:cs typeface="Arial"/>
              </a:rPr>
              <a:t>hen</a:t>
            </a:r>
            <a:r>
              <a:rPr sz="2700" spc="-175" dirty="0" smtClean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innovation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is</a:t>
            </a:r>
            <a:r>
              <a:rPr sz="2700" spc="-135" dirty="0">
                <a:latin typeface="Arial"/>
                <a:cs typeface="Arial"/>
              </a:rPr>
              <a:t> </a:t>
            </a:r>
            <a:r>
              <a:rPr sz="2700" spc="-85" dirty="0">
                <a:latin typeface="Arial"/>
                <a:cs typeface="Arial"/>
              </a:rPr>
              <a:t>cumulative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25" dirty="0">
                <a:latin typeface="Arial"/>
                <a:cs typeface="Arial"/>
              </a:rPr>
              <a:t>or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requires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229" dirty="0">
                <a:latin typeface="Arial"/>
                <a:cs typeface="Arial"/>
              </a:rPr>
              <a:t>access 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30" dirty="0">
                <a:latin typeface="Arial"/>
                <a:cs typeface="Arial"/>
              </a:rPr>
              <a:t>multiple </a:t>
            </a:r>
            <a:r>
              <a:rPr sz="2700" spc="-100" dirty="0">
                <a:latin typeface="Arial"/>
                <a:cs typeface="Arial"/>
              </a:rPr>
              <a:t>fragments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110" dirty="0">
                <a:latin typeface="Arial"/>
                <a:cs typeface="Arial"/>
              </a:rPr>
              <a:t>knowledge </a:t>
            </a:r>
            <a:r>
              <a:rPr sz="2700" spc="-60" dirty="0">
                <a:latin typeface="Arial"/>
                <a:cs typeface="Arial"/>
              </a:rPr>
              <a:t>controlled  </a:t>
            </a:r>
            <a:r>
              <a:rPr sz="2700" spc="-70" dirty="0">
                <a:latin typeface="Arial"/>
                <a:cs typeface="Arial"/>
              </a:rPr>
              <a:t>(through </a:t>
            </a:r>
            <a:r>
              <a:rPr sz="2700" spc="-90" dirty="0">
                <a:latin typeface="Arial"/>
                <a:cs typeface="Arial"/>
              </a:rPr>
              <a:t>patents) </a:t>
            </a:r>
            <a:r>
              <a:rPr sz="2700" spc="-114" dirty="0">
                <a:latin typeface="Arial"/>
                <a:cs typeface="Arial"/>
              </a:rPr>
              <a:t>by </a:t>
            </a:r>
            <a:r>
              <a:rPr sz="2700" spc="-30" dirty="0">
                <a:latin typeface="Arial"/>
                <a:cs typeface="Arial"/>
              </a:rPr>
              <a:t>other </a:t>
            </a:r>
            <a:r>
              <a:rPr sz="2700" spc="-150" dirty="0">
                <a:latin typeface="Arial"/>
                <a:cs typeface="Arial"/>
              </a:rPr>
              <a:t>agents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185" dirty="0">
                <a:latin typeface="Arial"/>
                <a:cs typeface="Arial"/>
              </a:rPr>
              <a:t>exchange </a:t>
            </a:r>
            <a:r>
              <a:rPr sz="2700" spc="-10" dirty="0">
                <a:latin typeface="Arial"/>
                <a:cs typeface="Arial"/>
              </a:rPr>
              <a:t>of  </a:t>
            </a:r>
            <a:r>
              <a:rPr sz="2700" spc="-95" dirty="0">
                <a:latin typeface="Arial"/>
                <a:cs typeface="Arial"/>
              </a:rPr>
              <a:t>technology </a:t>
            </a:r>
            <a:r>
              <a:rPr sz="2700" spc="-165" dirty="0">
                <a:latin typeface="Arial"/>
                <a:cs typeface="Arial"/>
              </a:rPr>
              <a:t>becomes</a:t>
            </a:r>
            <a:r>
              <a:rPr sz="2700" spc="-240" dirty="0">
                <a:latin typeface="Arial"/>
                <a:cs typeface="Arial"/>
              </a:rPr>
              <a:t> </a:t>
            </a:r>
            <a:r>
              <a:rPr sz="2700" spc="-50" dirty="0" smtClean="0">
                <a:latin typeface="Arial"/>
                <a:cs typeface="Arial"/>
              </a:rPr>
              <a:t>critical;</a:t>
            </a:r>
            <a:r>
              <a:rPr lang="en-GB" sz="2700" dirty="0">
                <a:latin typeface="Arial"/>
                <a:cs typeface="Arial"/>
              </a:rPr>
              <a:t> </a:t>
            </a:r>
            <a:r>
              <a:rPr sz="2700" spc="-85" dirty="0" smtClean="0">
                <a:latin typeface="Arial"/>
                <a:cs typeface="Arial"/>
              </a:rPr>
              <a:t>where </a:t>
            </a:r>
            <a:r>
              <a:rPr sz="2700" spc="-30" dirty="0">
                <a:latin typeface="Arial"/>
                <a:cs typeface="Arial"/>
              </a:rPr>
              <a:t>the </a:t>
            </a:r>
            <a:r>
              <a:rPr sz="2700" spc="-85" dirty="0">
                <a:latin typeface="Arial"/>
                <a:cs typeface="Arial"/>
              </a:rPr>
              <a:t>development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150" dirty="0">
                <a:latin typeface="Arial"/>
                <a:cs typeface="Arial"/>
              </a:rPr>
              <a:t>an </a:t>
            </a:r>
            <a:r>
              <a:rPr sz="2700" spc="-60" dirty="0">
                <a:latin typeface="Arial"/>
                <a:cs typeface="Arial"/>
              </a:rPr>
              <a:t>invention </a:t>
            </a:r>
            <a:r>
              <a:rPr sz="2700" spc="-140" dirty="0">
                <a:latin typeface="Arial"/>
                <a:cs typeface="Arial"/>
              </a:rPr>
              <a:t>made </a:t>
            </a:r>
            <a:r>
              <a:rPr sz="2700" spc="-120" dirty="0">
                <a:latin typeface="Arial"/>
                <a:cs typeface="Arial"/>
              </a:rPr>
              <a:t>by </a:t>
            </a:r>
            <a:r>
              <a:rPr sz="2700" spc="-210" dirty="0">
                <a:latin typeface="Arial"/>
                <a:cs typeface="Arial"/>
              </a:rPr>
              <a:t>a  </a:t>
            </a:r>
            <a:r>
              <a:rPr sz="2700" spc="-114" dirty="0">
                <a:latin typeface="Arial"/>
                <a:cs typeface="Arial"/>
              </a:rPr>
              <a:t>small </a:t>
            </a:r>
            <a:r>
              <a:rPr sz="2700" spc="-80" dirty="0">
                <a:latin typeface="Arial"/>
                <a:cs typeface="Arial"/>
              </a:rPr>
              <a:t>independent </a:t>
            </a:r>
            <a:r>
              <a:rPr sz="2700" spc="-60" dirty="0">
                <a:latin typeface="Arial"/>
                <a:cs typeface="Arial"/>
              </a:rPr>
              <a:t>inventor </a:t>
            </a:r>
            <a:r>
              <a:rPr sz="2700" spc="-95" dirty="0">
                <a:latin typeface="Arial"/>
                <a:cs typeface="Arial"/>
              </a:rPr>
              <a:t>requires substantial </a:t>
            </a:r>
            <a:r>
              <a:rPr sz="2700" spc="-145" dirty="0">
                <a:latin typeface="Arial"/>
                <a:cs typeface="Arial"/>
              </a:rPr>
              <a:t>costs,  </a:t>
            </a:r>
            <a:r>
              <a:rPr sz="2700" spc="-190" dirty="0">
                <a:latin typeface="Arial"/>
                <a:cs typeface="Arial"/>
              </a:rPr>
              <a:t>so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that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55" dirty="0">
                <a:latin typeface="Arial"/>
                <a:cs typeface="Arial"/>
              </a:rPr>
              <a:t>patent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-180" dirty="0">
                <a:latin typeface="Arial"/>
                <a:cs typeface="Arial"/>
              </a:rPr>
              <a:t>can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be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licensed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210" dirty="0">
                <a:latin typeface="Arial"/>
                <a:cs typeface="Arial"/>
              </a:rPr>
              <a:t>a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larger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firm;</a:t>
            </a:r>
            <a:r>
              <a:rPr sz="2700" spc="-135" dirty="0">
                <a:latin typeface="Arial"/>
                <a:cs typeface="Arial"/>
              </a:rPr>
              <a:t> </a:t>
            </a:r>
            <a:r>
              <a:rPr sz="2700" spc="-85" dirty="0">
                <a:latin typeface="Arial"/>
                <a:cs typeface="Arial"/>
              </a:rPr>
              <a:t>etc..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49622"/>
            <a:ext cx="7530998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Advantages </a:t>
            </a:r>
            <a:r>
              <a:rPr dirty="0"/>
              <a:t>of </a:t>
            </a:r>
            <a:r>
              <a:rPr spc="-35" dirty="0"/>
              <a:t>Patent</a:t>
            </a:r>
            <a:r>
              <a:rPr spc="-90" dirty="0"/>
              <a:t> </a:t>
            </a:r>
            <a:r>
              <a:rPr spc="-5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8043545" cy="398272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151130" indent="-342900">
              <a:lnSpc>
                <a:spcPct val="8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20" dirty="0">
                <a:latin typeface="Carlito"/>
                <a:cs typeface="Carlito"/>
              </a:rPr>
              <a:t>Many </a:t>
            </a:r>
            <a:r>
              <a:rPr sz="2200" b="1" spc="-10" dirty="0">
                <a:latin typeface="Carlito"/>
                <a:cs typeface="Carlito"/>
              </a:rPr>
              <a:t>applications: </a:t>
            </a:r>
            <a:r>
              <a:rPr sz="2200" spc="-120" dirty="0">
                <a:latin typeface="Arial"/>
                <a:cs typeface="Arial"/>
              </a:rPr>
              <a:t>Provides </a:t>
            </a:r>
            <a:r>
              <a:rPr sz="2200" spc="-85" dirty="0">
                <a:latin typeface="Arial"/>
                <a:cs typeface="Arial"/>
              </a:rPr>
              <a:t>invaluable </a:t>
            </a:r>
            <a:r>
              <a:rPr sz="2200" spc="-70" dirty="0">
                <a:latin typeface="Arial"/>
                <a:cs typeface="Arial"/>
              </a:rPr>
              <a:t>analytic </a:t>
            </a:r>
            <a:r>
              <a:rPr sz="2200" spc="-55" dirty="0">
                <a:latin typeface="Arial"/>
                <a:cs typeface="Arial"/>
              </a:rPr>
              <a:t>support </a:t>
            </a:r>
            <a:r>
              <a:rPr sz="2200" spc="10" dirty="0">
                <a:latin typeface="Arial"/>
                <a:cs typeface="Arial"/>
              </a:rPr>
              <a:t>to </a:t>
            </a:r>
            <a:r>
              <a:rPr sz="2200" spc="-175" dirty="0">
                <a:latin typeface="Arial"/>
                <a:cs typeface="Arial"/>
              </a:rPr>
              <a:t>a </a:t>
            </a:r>
            <a:r>
              <a:rPr sz="2200" spc="-55" dirty="0">
                <a:latin typeface="Arial"/>
                <a:cs typeface="Arial"/>
              </a:rPr>
              <a:t>firm’s  </a:t>
            </a:r>
            <a:r>
              <a:rPr sz="2200" spc="-200" dirty="0">
                <a:latin typeface="Arial"/>
                <a:cs typeface="Arial"/>
              </a:rPr>
              <a:t>IP </a:t>
            </a:r>
            <a:r>
              <a:rPr sz="2200" spc="-100" dirty="0">
                <a:latin typeface="Arial"/>
                <a:cs typeface="Arial"/>
              </a:rPr>
              <a:t>management, </a:t>
            </a:r>
            <a:r>
              <a:rPr sz="2200" spc="-204" dirty="0">
                <a:latin typeface="Arial"/>
                <a:cs typeface="Arial"/>
              </a:rPr>
              <a:t>R&amp;D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80" dirty="0">
                <a:latin typeface="Arial"/>
                <a:cs typeface="Arial"/>
              </a:rPr>
              <a:t>technology </a:t>
            </a:r>
            <a:r>
              <a:rPr sz="2200" spc="-100" dirty="0">
                <a:latin typeface="Arial"/>
                <a:cs typeface="Arial"/>
              </a:rPr>
              <a:t>management, human  </a:t>
            </a:r>
            <a:r>
              <a:rPr sz="2200" spc="-114" dirty="0">
                <a:latin typeface="Arial"/>
                <a:cs typeface="Arial"/>
              </a:rPr>
              <a:t>resources, </a:t>
            </a:r>
            <a:r>
              <a:rPr sz="2200" spc="-110" dirty="0">
                <a:latin typeface="Arial"/>
                <a:cs typeface="Arial"/>
              </a:rPr>
              <a:t>mergers, </a:t>
            </a:r>
            <a:r>
              <a:rPr sz="2200" spc="-80" dirty="0">
                <a:latin typeface="Arial"/>
                <a:cs typeface="Arial"/>
              </a:rPr>
              <a:t>acquisitions,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85" dirty="0">
                <a:latin typeface="Arial"/>
                <a:cs typeface="Arial"/>
              </a:rPr>
              <a:t>strategic </a:t>
            </a:r>
            <a:r>
              <a:rPr sz="2200" spc="-75" dirty="0">
                <a:latin typeface="Arial"/>
                <a:cs typeface="Arial"/>
              </a:rPr>
              <a:t>planning; </a:t>
            </a:r>
            <a:r>
              <a:rPr sz="2200" spc="70" dirty="0">
                <a:latin typeface="Arial"/>
                <a:cs typeface="Arial"/>
              </a:rPr>
              <a:t>it </a:t>
            </a:r>
            <a:r>
              <a:rPr sz="2200" spc="-150" dirty="0">
                <a:latin typeface="Arial"/>
                <a:cs typeface="Arial"/>
              </a:rPr>
              <a:t>can</a:t>
            </a:r>
            <a:r>
              <a:rPr sz="2200" spc="-409" dirty="0">
                <a:latin typeface="Arial"/>
                <a:cs typeface="Arial"/>
              </a:rPr>
              <a:t> </a:t>
            </a:r>
            <a:r>
              <a:rPr sz="2200" spc="-114" dirty="0">
                <a:latin typeface="Arial"/>
                <a:cs typeface="Arial"/>
              </a:rPr>
              <a:t>also  </a:t>
            </a:r>
            <a:r>
              <a:rPr sz="2200" spc="-120" dirty="0">
                <a:latin typeface="Arial"/>
                <a:cs typeface="Arial"/>
              </a:rPr>
              <a:t>serve </a:t>
            </a:r>
            <a:r>
              <a:rPr sz="2200" spc="-210" dirty="0">
                <a:latin typeface="Arial"/>
                <a:cs typeface="Arial"/>
              </a:rPr>
              <a:t>as </a:t>
            </a:r>
            <a:r>
              <a:rPr sz="2200" spc="-80" dirty="0">
                <a:latin typeface="Arial"/>
                <a:cs typeface="Arial"/>
              </a:rPr>
              <a:t>technological </a:t>
            </a:r>
            <a:r>
              <a:rPr sz="2200" spc="-75" dirty="0">
                <a:latin typeface="Arial"/>
                <a:cs typeface="Arial"/>
              </a:rPr>
              <a:t>indicators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70" dirty="0">
                <a:latin typeface="Arial"/>
                <a:cs typeface="Arial"/>
              </a:rPr>
              <a:t>warning.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15" dirty="0">
                <a:latin typeface="Carlito"/>
                <a:cs typeface="Carlito"/>
              </a:rPr>
              <a:t>Diverse </a:t>
            </a:r>
            <a:r>
              <a:rPr sz="2200" b="1" spc="-5" dirty="0">
                <a:latin typeface="Carlito"/>
                <a:cs typeface="Carlito"/>
              </a:rPr>
              <a:t>analytical </a:t>
            </a:r>
            <a:r>
              <a:rPr sz="2200" b="1" spc="-10" dirty="0">
                <a:latin typeface="Carlito"/>
                <a:cs typeface="Carlito"/>
              </a:rPr>
              <a:t>products</a:t>
            </a:r>
            <a:r>
              <a:rPr sz="2200" spc="-10" dirty="0">
                <a:latin typeface="Arial"/>
                <a:cs typeface="Arial"/>
              </a:rPr>
              <a:t>: </a:t>
            </a:r>
            <a:r>
              <a:rPr sz="2200" spc="-120" dirty="0">
                <a:latin typeface="Arial"/>
                <a:cs typeface="Arial"/>
              </a:rPr>
              <a:t>Specific </a:t>
            </a:r>
            <a:r>
              <a:rPr sz="2200" spc="-75" dirty="0">
                <a:latin typeface="Arial"/>
                <a:cs typeface="Arial"/>
              </a:rPr>
              <a:t>analytical </a:t>
            </a:r>
            <a:r>
              <a:rPr sz="2200" spc="-40" dirty="0">
                <a:latin typeface="Arial"/>
                <a:cs typeface="Arial"/>
              </a:rPr>
              <a:t>criteria</a:t>
            </a:r>
            <a:r>
              <a:rPr sz="2200" spc="-200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355600" marR="5080" algn="just">
              <a:lnSpc>
                <a:spcPts val="2110"/>
              </a:lnSpc>
              <a:spcBef>
                <a:spcPts val="250"/>
              </a:spcBef>
            </a:pPr>
            <a:r>
              <a:rPr sz="2200" spc="-90" dirty="0">
                <a:latin typeface="Arial"/>
                <a:cs typeface="Arial"/>
              </a:rPr>
              <a:t>techniques </a:t>
            </a:r>
            <a:r>
              <a:rPr sz="2200" spc="-135" dirty="0">
                <a:latin typeface="Arial"/>
                <a:cs typeface="Arial"/>
              </a:rPr>
              <a:t>may </a:t>
            </a:r>
            <a:r>
              <a:rPr sz="2200" spc="-105" dirty="0">
                <a:latin typeface="Arial"/>
                <a:cs typeface="Arial"/>
              </a:rPr>
              <a:t>be </a:t>
            </a:r>
            <a:r>
              <a:rPr sz="2200" spc="-45" dirty="0">
                <a:latin typeface="Arial"/>
                <a:cs typeface="Arial"/>
              </a:rPr>
              <a:t>modified </a:t>
            </a:r>
            <a:r>
              <a:rPr sz="2200" spc="10" dirty="0">
                <a:latin typeface="Arial"/>
                <a:cs typeface="Arial"/>
              </a:rPr>
              <a:t>to </a:t>
            </a:r>
            <a:r>
              <a:rPr sz="2200" spc="-50" dirty="0">
                <a:latin typeface="Arial"/>
                <a:cs typeface="Arial"/>
              </a:rPr>
              <a:t>suit </a:t>
            </a:r>
            <a:r>
              <a:rPr sz="2200" spc="-30" dirty="0">
                <a:latin typeface="Arial"/>
                <a:cs typeface="Arial"/>
              </a:rPr>
              <a:t>the </a:t>
            </a:r>
            <a:r>
              <a:rPr sz="2200" spc="-105" dirty="0">
                <a:latin typeface="Arial"/>
                <a:cs typeface="Arial"/>
              </a:rPr>
              <a:t>analyst’s </a:t>
            </a:r>
            <a:r>
              <a:rPr sz="2200" spc="-70" dirty="0">
                <a:latin typeface="Arial"/>
                <a:cs typeface="Arial"/>
              </a:rPr>
              <a:t>unique </a:t>
            </a:r>
            <a:r>
              <a:rPr sz="2200" spc="-125" dirty="0">
                <a:latin typeface="Arial"/>
                <a:cs typeface="Arial"/>
              </a:rPr>
              <a:t>needs. </a:t>
            </a:r>
            <a:r>
              <a:rPr sz="2200" spc="-165" dirty="0">
                <a:latin typeface="Arial"/>
                <a:cs typeface="Arial"/>
              </a:rPr>
              <a:t>The  </a:t>
            </a:r>
            <a:r>
              <a:rPr sz="2200" spc="-105" dirty="0">
                <a:latin typeface="Arial"/>
                <a:cs typeface="Arial"/>
              </a:rPr>
              <a:t>analyst’s </a:t>
            </a:r>
            <a:r>
              <a:rPr sz="2200" spc="-60" dirty="0">
                <a:latin typeface="Arial"/>
                <a:cs typeface="Arial"/>
              </a:rPr>
              <a:t>framework </a:t>
            </a:r>
            <a:r>
              <a:rPr sz="2200" spc="-150" dirty="0">
                <a:latin typeface="Arial"/>
                <a:cs typeface="Arial"/>
              </a:rPr>
              <a:t>can </a:t>
            </a:r>
            <a:r>
              <a:rPr sz="2200" spc="-55" dirty="0">
                <a:latin typeface="Arial"/>
                <a:cs typeface="Arial"/>
              </a:rPr>
              <a:t>determine </a:t>
            </a:r>
            <a:r>
              <a:rPr sz="2200" spc="-30" dirty="0">
                <a:latin typeface="Arial"/>
                <a:cs typeface="Arial"/>
              </a:rPr>
              <a:t>the </a:t>
            </a:r>
            <a:r>
              <a:rPr sz="2200" spc="-60" dirty="0">
                <a:latin typeface="Arial"/>
                <a:cs typeface="Arial"/>
              </a:rPr>
              <a:t>nature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125" dirty="0">
                <a:latin typeface="Arial"/>
                <a:cs typeface="Arial"/>
              </a:rPr>
              <a:t>database</a:t>
            </a:r>
            <a:r>
              <a:rPr sz="2200" spc="-409" dirty="0">
                <a:latin typeface="Arial"/>
                <a:cs typeface="Arial"/>
              </a:rPr>
              <a:t> </a:t>
            </a:r>
            <a:r>
              <a:rPr sz="2200" spc="-150" dirty="0">
                <a:latin typeface="Arial"/>
                <a:cs typeface="Arial"/>
              </a:rPr>
              <a:t>searches 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60" dirty="0">
                <a:latin typeface="Arial"/>
                <a:cs typeface="Arial"/>
              </a:rPr>
              <a:t>related </a:t>
            </a:r>
            <a:r>
              <a:rPr sz="2200" spc="-55" dirty="0">
                <a:latin typeface="Arial"/>
                <a:cs typeface="Arial"/>
              </a:rPr>
              <a:t>collection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50" dirty="0">
                <a:latin typeface="Arial"/>
                <a:cs typeface="Arial"/>
              </a:rPr>
              <a:t>collation</a:t>
            </a:r>
            <a:r>
              <a:rPr sz="2200" spc="-265" dirty="0">
                <a:latin typeface="Arial"/>
                <a:cs typeface="Arial"/>
              </a:rPr>
              <a:t> </a:t>
            </a:r>
            <a:r>
              <a:rPr sz="2200" spc="-140" dirty="0">
                <a:latin typeface="Arial"/>
                <a:cs typeface="Arial"/>
              </a:rPr>
              <a:t>processes.</a:t>
            </a:r>
            <a:endParaRPr sz="2200">
              <a:latin typeface="Arial"/>
              <a:cs typeface="Arial"/>
            </a:endParaRPr>
          </a:p>
          <a:p>
            <a:pPr marL="355600" marR="108585" indent="-342900">
              <a:lnSpc>
                <a:spcPct val="80000"/>
              </a:lnSpc>
              <a:spcBef>
                <a:spcPts val="5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15" dirty="0">
                <a:latin typeface="Carlito"/>
                <a:cs typeface="Carlito"/>
              </a:rPr>
              <a:t>Reduces </a:t>
            </a:r>
            <a:r>
              <a:rPr sz="2200" b="1" spc="-10" dirty="0">
                <a:latin typeface="Carlito"/>
                <a:cs typeface="Carlito"/>
              </a:rPr>
              <a:t>uncertainty</a:t>
            </a:r>
            <a:r>
              <a:rPr sz="2200" spc="-10" dirty="0">
                <a:latin typeface="Arial"/>
                <a:cs typeface="Arial"/>
              </a:rPr>
              <a:t>: </a:t>
            </a:r>
            <a:r>
              <a:rPr sz="2200" spc="-150" dirty="0">
                <a:latin typeface="Arial"/>
                <a:cs typeface="Arial"/>
              </a:rPr>
              <a:t>This </a:t>
            </a:r>
            <a:r>
              <a:rPr sz="2200" spc="-114" dirty="0">
                <a:latin typeface="Arial"/>
                <a:cs typeface="Arial"/>
              </a:rPr>
              <a:t>is </a:t>
            </a:r>
            <a:r>
              <a:rPr sz="2200" spc="-30" dirty="0">
                <a:latin typeface="Arial"/>
                <a:cs typeface="Arial"/>
              </a:rPr>
              <a:t>the </a:t>
            </a:r>
            <a:r>
              <a:rPr sz="2200" spc="-90" dirty="0">
                <a:latin typeface="Arial"/>
                <a:cs typeface="Arial"/>
              </a:rPr>
              <a:t>best </a:t>
            </a:r>
            <a:r>
              <a:rPr sz="2200" spc="-10" dirty="0">
                <a:latin typeface="Arial"/>
                <a:cs typeface="Arial"/>
              </a:rPr>
              <a:t>tool for </a:t>
            </a:r>
            <a:r>
              <a:rPr sz="2200" spc="-40" dirty="0">
                <a:latin typeface="Arial"/>
                <a:cs typeface="Arial"/>
              </a:rPr>
              <a:t>identifying</a:t>
            </a:r>
            <a:r>
              <a:rPr sz="2200" spc="-385" dirty="0">
                <a:latin typeface="Arial"/>
                <a:cs typeface="Arial"/>
              </a:rPr>
              <a:t> </a:t>
            </a:r>
            <a:r>
              <a:rPr sz="2200" spc="-135" dirty="0">
                <a:latin typeface="Arial"/>
                <a:cs typeface="Arial"/>
              </a:rPr>
              <a:t>sources </a:t>
            </a:r>
            <a:r>
              <a:rPr sz="2200" dirty="0">
                <a:latin typeface="Arial"/>
                <a:cs typeface="Arial"/>
              </a:rPr>
              <a:t>of  </a:t>
            </a:r>
            <a:r>
              <a:rPr sz="2200" spc="-55" dirty="0">
                <a:latin typeface="Arial"/>
                <a:cs typeface="Arial"/>
              </a:rPr>
              <a:t>innovation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80" dirty="0">
                <a:latin typeface="Arial"/>
                <a:cs typeface="Arial"/>
              </a:rPr>
              <a:t>technological </a:t>
            </a:r>
            <a:r>
              <a:rPr sz="2200" spc="-130" dirty="0">
                <a:latin typeface="Arial"/>
                <a:cs typeface="Arial"/>
              </a:rPr>
              <a:t>change. </a:t>
            </a:r>
            <a:r>
              <a:rPr sz="2200" spc="-200" dirty="0">
                <a:latin typeface="Arial"/>
                <a:cs typeface="Arial"/>
              </a:rPr>
              <a:t>A </a:t>
            </a:r>
            <a:r>
              <a:rPr sz="2200" dirty="0">
                <a:latin typeface="Arial"/>
                <a:cs typeface="Arial"/>
              </a:rPr>
              <a:t>firm </a:t>
            </a:r>
            <a:r>
              <a:rPr sz="2200" spc="-150" dirty="0">
                <a:latin typeface="Arial"/>
                <a:cs typeface="Arial"/>
              </a:rPr>
              <a:t>can </a:t>
            </a:r>
            <a:r>
              <a:rPr sz="2200" spc="-50" dirty="0">
                <a:latin typeface="Arial"/>
                <a:cs typeface="Arial"/>
              </a:rPr>
              <a:t>mitigate </a:t>
            </a:r>
            <a:r>
              <a:rPr sz="2200" spc="-30" dirty="0">
                <a:latin typeface="Arial"/>
                <a:cs typeface="Arial"/>
              </a:rPr>
              <a:t>the  </a:t>
            </a:r>
            <a:r>
              <a:rPr sz="2200" spc="-150" dirty="0">
                <a:latin typeface="Arial"/>
                <a:cs typeface="Arial"/>
              </a:rPr>
              <a:t>chances </a:t>
            </a:r>
            <a:r>
              <a:rPr sz="2200" spc="-10" dirty="0">
                <a:latin typeface="Arial"/>
                <a:cs typeface="Arial"/>
              </a:rPr>
              <a:t>of </a:t>
            </a:r>
            <a:r>
              <a:rPr sz="2200" spc="-95" dirty="0">
                <a:latin typeface="Arial"/>
                <a:cs typeface="Arial"/>
              </a:rPr>
              <a:t>being </a:t>
            </a:r>
            <a:r>
              <a:rPr sz="2200" spc="-90" dirty="0">
                <a:latin typeface="Arial"/>
                <a:cs typeface="Arial"/>
              </a:rPr>
              <a:t>surprised </a:t>
            </a:r>
            <a:r>
              <a:rPr sz="2200" spc="-100" dirty="0">
                <a:latin typeface="Arial"/>
                <a:cs typeface="Arial"/>
              </a:rPr>
              <a:t>by </a:t>
            </a:r>
            <a:r>
              <a:rPr sz="2200" spc="-85" dirty="0">
                <a:latin typeface="Arial"/>
                <a:cs typeface="Arial"/>
              </a:rPr>
              <a:t>new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95" dirty="0">
                <a:latin typeface="Arial"/>
                <a:cs typeface="Arial"/>
              </a:rPr>
              <a:t>increasingly </a:t>
            </a:r>
            <a:r>
              <a:rPr sz="2200" spc="-125" dirty="0">
                <a:latin typeface="Arial"/>
                <a:cs typeface="Arial"/>
              </a:rPr>
              <a:t>advanced  </a:t>
            </a:r>
            <a:r>
              <a:rPr sz="2200" spc="-90" dirty="0">
                <a:latin typeface="Arial"/>
                <a:cs typeface="Arial"/>
              </a:rPr>
              <a:t>technologies developed </a:t>
            </a:r>
            <a:r>
              <a:rPr sz="2200" spc="-100" dirty="0">
                <a:latin typeface="Arial"/>
                <a:cs typeface="Arial"/>
              </a:rPr>
              <a:t>by </a:t>
            </a:r>
            <a:r>
              <a:rPr sz="2200" spc="-25" dirty="0">
                <a:latin typeface="Arial"/>
                <a:cs typeface="Arial"/>
              </a:rPr>
              <a:t>both </a:t>
            </a:r>
            <a:r>
              <a:rPr sz="2200" spc="-35" dirty="0">
                <a:latin typeface="Arial"/>
                <a:cs typeface="Arial"/>
              </a:rPr>
              <a:t>its </a:t>
            </a:r>
            <a:r>
              <a:rPr sz="2200" spc="-60" dirty="0">
                <a:latin typeface="Arial"/>
                <a:cs typeface="Arial"/>
              </a:rPr>
              <a:t>competitors, </a:t>
            </a:r>
            <a:r>
              <a:rPr sz="2200" spc="-105" dirty="0">
                <a:latin typeface="Arial"/>
                <a:cs typeface="Arial"/>
              </a:rPr>
              <a:t>and </a:t>
            </a:r>
            <a:r>
              <a:rPr sz="2200" spc="-80" dirty="0">
                <a:latin typeface="Arial"/>
                <a:cs typeface="Arial"/>
              </a:rPr>
              <a:t>those </a:t>
            </a:r>
            <a:r>
              <a:rPr sz="2200" spc="-50" dirty="0">
                <a:latin typeface="Arial"/>
                <a:cs typeface="Arial"/>
              </a:rPr>
              <a:t>firms  </a:t>
            </a:r>
            <a:r>
              <a:rPr sz="2200" spc="-85" dirty="0">
                <a:latin typeface="Arial"/>
                <a:cs typeface="Arial"/>
              </a:rPr>
              <a:t>developing </a:t>
            </a:r>
            <a:r>
              <a:rPr sz="2200" spc="-175" dirty="0">
                <a:latin typeface="Arial"/>
                <a:cs typeface="Arial"/>
              </a:rPr>
              <a:t>a </a:t>
            </a:r>
            <a:r>
              <a:rPr sz="2200" spc="-50" dirty="0">
                <a:latin typeface="Arial"/>
                <a:cs typeface="Arial"/>
              </a:rPr>
              <a:t>particular </a:t>
            </a:r>
            <a:r>
              <a:rPr sz="2200" spc="-80" dirty="0">
                <a:latin typeface="Arial"/>
                <a:cs typeface="Arial"/>
              </a:rPr>
              <a:t>technology </a:t>
            </a:r>
            <a:r>
              <a:rPr sz="2200" spc="-25" dirty="0">
                <a:latin typeface="Arial"/>
                <a:cs typeface="Arial"/>
              </a:rPr>
              <a:t>from </a:t>
            </a:r>
            <a:r>
              <a:rPr sz="2200" spc="-70" dirty="0">
                <a:latin typeface="Arial"/>
                <a:cs typeface="Arial"/>
              </a:rPr>
              <a:t>outside </a:t>
            </a:r>
            <a:r>
              <a:rPr sz="2200" spc="-30" dirty="0">
                <a:latin typeface="Arial"/>
                <a:cs typeface="Arial"/>
              </a:rPr>
              <a:t>the traditional  </a:t>
            </a:r>
            <a:r>
              <a:rPr sz="2200" spc="-70" dirty="0">
                <a:latin typeface="Arial"/>
                <a:cs typeface="Arial"/>
              </a:rPr>
              <a:t>industry.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533400"/>
            <a:ext cx="883920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Advantages </a:t>
            </a:r>
            <a:r>
              <a:rPr dirty="0"/>
              <a:t>of </a:t>
            </a:r>
            <a:r>
              <a:rPr spc="-35" dirty="0"/>
              <a:t>Patent</a:t>
            </a:r>
            <a:r>
              <a:rPr spc="-50" dirty="0"/>
              <a:t> </a:t>
            </a:r>
            <a:r>
              <a:rPr spc="-5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8023859" cy="41408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345440" indent="-342900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latin typeface="Carlito"/>
                <a:cs typeface="Carlito"/>
              </a:rPr>
              <a:t>Dependable </a:t>
            </a:r>
            <a:r>
              <a:rPr sz="2500" b="1" spc="-15" dirty="0">
                <a:latin typeface="Carlito"/>
                <a:cs typeface="Carlito"/>
              </a:rPr>
              <a:t>data: </a:t>
            </a:r>
            <a:r>
              <a:rPr sz="2500" spc="-185" dirty="0">
                <a:latin typeface="Arial"/>
                <a:cs typeface="Arial"/>
              </a:rPr>
              <a:t>The </a:t>
            </a:r>
            <a:r>
              <a:rPr sz="2500" spc="-100" dirty="0">
                <a:latin typeface="Arial"/>
                <a:cs typeface="Arial"/>
              </a:rPr>
              <a:t>data </a:t>
            </a:r>
            <a:r>
              <a:rPr sz="2500" spc="-5" dirty="0">
                <a:latin typeface="Arial"/>
                <a:cs typeface="Arial"/>
              </a:rPr>
              <a:t>that </a:t>
            </a:r>
            <a:r>
              <a:rPr sz="2500" spc="-130" dirty="0">
                <a:latin typeface="Arial"/>
                <a:cs typeface="Arial"/>
              </a:rPr>
              <a:t>is </a:t>
            </a:r>
            <a:r>
              <a:rPr sz="2500" spc="-80" dirty="0">
                <a:latin typeface="Arial"/>
                <a:cs typeface="Arial"/>
              </a:rPr>
              <a:t>mined </a:t>
            </a:r>
            <a:r>
              <a:rPr sz="2500" spc="-10" dirty="0">
                <a:latin typeface="Arial"/>
                <a:cs typeface="Arial"/>
              </a:rPr>
              <a:t>for </a:t>
            </a:r>
            <a:r>
              <a:rPr sz="2500" spc="-50" dirty="0">
                <a:latin typeface="Arial"/>
                <a:cs typeface="Arial"/>
              </a:rPr>
              <a:t>patent </a:t>
            </a:r>
            <a:r>
              <a:rPr sz="2500" spc="-120" dirty="0">
                <a:latin typeface="Arial"/>
                <a:cs typeface="Arial"/>
              </a:rPr>
              <a:t>and  </a:t>
            </a:r>
            <a:r>
              <a:rPr sz="2500" spc="-40" dirty="0">
                <a:latin typeface="Arial"/>
                <a:cs typeface="Arial"/>
              </a:rPr>
              <a:t>bibliometric </a:t>
            </a:r>
            <a:r>
              <a:rPr sz="2500" spc="-165" dirty="0">
                <a:latin typeface="Arial"/>
                <a:cs typeface="Arial"/>
              </a:rPr>
              <a:t>analyses </a:t>
            </a:r>
            <a:r>
              <a:rPr sz="2500" spc="-130" dirty="0">
                <a:latin typeface="Arial"/>
                <a:cs typeface="Arial"/>
              </a:rPr>
              <a:t>is </a:t>
            </a:r>
            <a:r>
              <a:rPr sz="2500" spc="-45" dirty="0">
                <a:latin typeface="Arial"/>
                <a:cs typeface="Arial"/>
              </a:rPr>
              <a:t>entirely </a:t>
            </a:r>
            <a:r>
              <a:rPr sz="2500" spc="-75" dirty="0">
                <a:latin typeface="Arial"/>
                <a:cs typeface="Arial"/>
              </a:rPr>
              <a:t>credible, </a:t>
            </a:r>
            <a:r>
              <a:rPr sz="2500" spc="-65" dirty="0">
                <a:latin typeface="Arial"/>
                <a:cs typeface="Arial"/>
              </a:rPr>
              <a:t>reliable, </a:t>
            </a:r>
            <a:r>
              <a:rPr sz="2500" spc="-120" dirty="0">
                <a:latin typeface="Arial"/>
                <a:cs typeface="Arial"/>
              </a:rPr>
              <a:t>and  </a:t>
            </a:r>
            <a:r>
              <a:rPr sz="2500" spc="-70" dirty="0">
                <a:latin typeface="Arial"/>
                <a:cs typeface="Arial"/>
              </a:rPr>
              <a:t>objective, </a:t>
            </a:r>
            <a:r>
              <a:rPr sz="2500" spc="-165" dirty="0">
                <a:latin typeface="Arial"/>
                <a:cs typeface="Arial"/>
              </a:rPr>
              <a:t>because </a:t>
            </a:r>
            <a:r>
              <a:rPr sz="2500" spc="80" dirty="0">
                <a:latin typeface="Arial"/>
                <a:cs typeface="Arial"/>
              </a:rPr>
              <a:t>it </a:t>
            </a:r>
            <a:r>
              <a:rPr sz="2500" spc="-70" dirty="0">
                <a:latin typeface="Arial"/>
                <a:cs typeface="Arial"/>
              </a:rPr>
              <a:t>flows </a:t>
            </a:r>
            <a:r>
              <a:rPr sz="2500" spc="-50" dirty="0">
                <a:latin typeface="Arial"/>
                <a:cs typeface="Arial"/>
              </a:rPr>
              <a:t>directly </a:t>
            </a:r>
            <a:r>
              <a:rPr sz="2500" spc="-30" dirty="0">
                <a:latin typeface="Arial"/>
                <a:cs typeface="Arial"/>
              </a:rPr>
              <a:t>from </a:t>
            </a:r>
            <a:r>
              <a:rPr sz="2500" spc="-100" dirty="0">
                <a:latin typeface="Arial"/>
                <a:cs typeface="Arial"/>
              </a:rPr>
              <a:t>legally </a:t>
            </a:r>
            <a:r>
              <a:rPr sz="2500" spc="-85" dirty="0">
                <a:latin typeface="Arial"/>
                <a:cs typeface="Arial"/>
              </a:rPr>
              <a:t>bound  </a:t>
            </a:r>
            <a:r>
              <a:rPr sz="2500" spc="-90" dirty="0">
                <a:latin typeface="Arial"/>
                <a:cs typeface="Arial"/>
              </a:rPr>
              <a:t>government </a:t>
            </a:r>
            <a:r>
              <a:rPr sz="2500" spc="-145" dirty="0">
                <a:latin typeface="Arial"/>
                <a:cs typeface="Arial"/>
              </a:rPr>
              <a:t>databases. </a:t>
            </a:r>
            <a:r>
              <a:rPr sz="2500" spc="-190" dirty="0">
                <a:latin typeface="Arial"/>
                <a:cs typeface="Arial"/>
              </a:rPr>
              <a:t>Regardless </a:t>
            </a:r>
            <a:r>
              <a:rPr sz="2500" spc="-10" dirty="0">
                <a:latin typeface="Arial"/>
                <a:cs typeface="Arial"/>
              </a:rPr>
              <a:t>of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105" dirty="0">
                <a:latin typeface="Arial"/>
                <a:cs typeface="Arial"/>
              </a:rPr>
              <a:t>specific </a:t>
            </a:r>
            <a:r>
              <a:rPr sz="2500" spc="-55" dirty="0">
                <a:latin typeface="Arial"/>
                <a:cs typeface="Arial"/>
              </a:rPr>
              <a:t>type</a:t>
            </a:r>
            <a:r>
              <a:rPr sz="2500" spc="-27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of  </a:t>
            </a:r>
            <a:r>
              <a:rPr sz="2500" spc="-100" dirty="0">
                <a:latin typeface="Arial"/>
                <a:cs typeface="Arial"/>
              </a:rPr>
              <a:t>data </a:t>
            </a:r>
            <a:r>
              <a:rPr sz="2500" spc="-65" dirty="0">
                <a:latin typeface="Arial"/>
                <a:cs typeface="Arial"/>
              </a:rPr>
              <a:t>required </a:t>
            </a:r>
            <a:r>
              <a:rPr sz="2500" spc="-10" dirty="0">
                <a:latin typeface="Arial"/>
                <a:cs typeface="Arial"/>
              </a:rPr>
              <a:t>for </a:t>
            </a:r>
            <a:r>
              <a:rPr sz="2500" spc="-135" dirty="0">
                <a:latin typeface="Arial"/>
                <a:cs typeface="Arial"/>
              </a:rPr>
              <a:t>analysis, </a:t>
            </a:r>
            <a:r>
              <a:rPr sz="2500" spc="-30" dirty="0">
                <a:latin typeface="Arial"/>
                <a:cs typeface="Arial"/>
              </a:rPr>
              <a:t>world </a:t>
            </a:r>
            <a:r>
              <a:rPr sz="2500" spc="-50" dirty="0">
                <a:latin typeface="Arial"/>
                <a:cs typeface="Arial"/>
              </a:rPr>
              <a:t>patent </a:t>
            </a:r>
            <a:r>
              <a:rPr sz="2500" spc="-155" dirty="0">
                <a:latin typeface="Arial"/>
                <a:cs typeface="Arial"/>
              </a:rPr>
              <a:t>databases </a:t>
            </a:r>
            <a:r>
              <a:rPr sz="2500" spc="-114" dirty="0">
                <a:latin typeface="Arial"/>
                <a:cs typeface="Arial"/>
              </a:rPr>
              <a:t>are  </a:t>
            </a:r>
            <a:r>
              <a:rPr sz="2500" spc="-85" dirty="0">
                <a:latin typeface="Arial"/>
                <a:cs typeface="Arial"/>
              </a:rPr>
              <a:t>highly </a:t>
            </a:r>
            <a:r>
              <a:rPr sz="2500" spc="-145" dirty="0">
                <a:latin typeface="Arial"/>
                <a:cs typeface="Arial"/>
              </a:rPr>
              <a:t>accessible, </a:t>
            </a:r>
            <a:r>
              <a:rPr sz="2500" spc="-120" dirty="0">
                <a:latin typeface="Arial"/>
                <a:cs typeface="Arial"/>
              </a:rPr>
              <a:t>easily </a:t>
            </a:r>
            <a:r>
              <a:rPr sz="2500" spc="-125" dirty="0">
                <a:latin typeface="Arial"/>
                <a:cs typeface="Arial"/>
              </a:rPr>
              <a:t>searchable, </a:t>
            </a:r>
            <a:r>
              <a:rPr sz="2500" spc="-120" dirty="0">
                <a:latin typeface="Arial"/>
                <a:cs typeface="Arial"/>
              </a:rPr>
              <a:t>and </a:t>
            </a:r>
            <a:r>
              <a:rPr sz="2500" spc="-110" dirty="0">
                <a:latin typeface="Arial"/>
                <a:cs typeface="Arial"/>
              </a:rPr>
              <a:t>available </a:t>
            </a:r>
            <a:r>
              <a:rPr sz="2500" spc="-35" dirty="0">
                <a:latin typeface="Arial"/>
                <a:cs typeface="Arial"/>
              </a:rPr>
              <a:t>in </a:t>
            </a:r>
            <a:r>
              <a:rPr sz="2500" spc="-140" dirty="0">
                <a:latin typeface="Arial"/>
                <a:cs typeface="Arial"/>
              </a:rPr>
              <a:t>an  </a:t>
            </a:r>
            <a:r>
              <a:rPr sz="2500" spc="-120" dirty="0">
                <a:latin typeface="Arial"/>
                <a:cs typeface="Arial"/>
              </a:rPr>
              <a:t>increasing </a:t>
            </a:r>
            <a:r>
              <a:rPr sz="2500" spc="-80" dirty="0">
                <a:latin typeface="Arial"/>
                <a:cs typeface="Arial"/>
              </a:rPr>
              <a:t>number </a:t>
            </a:r>
            <a:r>
              <a:rPr sz="2500" spc="-10" dirty="0">
                <a:latin typeface="Arial"/>
                <a:cs typeface="Arial"/>
              </a:rPr>
              <a:t>of </a:t>
            </a:r>
            <a:r>
              <a:rPr sz="2500" spc="-160" dirty="0">
                <a:latin typeface="Arial"/>
                <a:cs typeface="Arial"/>
              </a:rPr>
              <a:t>languages </a:t>
            </a:r>
            <a:r>
              <a:rPr sz="2500" spc="-120" dirty="0">
                <a:latin typeface="Arial"/>
                <a:cs typeface="Arial"/>
              </a:rPr>
              <a:t>and</a:t>
            </a:r>
            <a:r>
              <a:rPr sz="2500" spc="-245" dirty="0">
                <a:latin typeface="Arial"/>
                <a:cs typeface="Arial"/>
              </a:rPr>
              <a:t> </a:t>
            </a:r>
            <a:r>
              <a:rPr sz="2500" spc="-80" dirty="0">
                <a:latin typeface="Arial"/>
                <a:cs typeface="Arial"/>
              </a:rPr>
              <a:t>countries.</a:t>
            </a:r>
            <a:endParaRPr sz="25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10" dirty="0">
                <a:latin typeface="Carlito"/>
                <a:cs typeface="Carlito"/>
              </a:rPr>
              <a:t>Customizable </a:t>
            </a:r>
            <a:r>
              <a:rPr sz="2500" b="1" dirty="0">
                <a:latin typeface="Carlito"/>
                <a:cs typeface="Carlito"/>
              </a:rPr>
              <a:t>analytic </a:t>
            </a:r>
            <a:r>
              <a:rPr sz="2500" b="1" spc="-5" dirty="0">
                <a:latin typeface="Carlito"/>
                <a:cs typeface="Carlito"/>
              </a:rPr>
              <a:t>and </a:t>
            </a:r>
            <a:r>
              <a:rPr sz="2500" b="1" spc="-10" dirty="0">
                <a:latin typeface="Carlito"/>
                <a:cs typeface="Carlito"/>
              </a:rPr>
              <a:t>visualization tools are widely  available: </a:t>
            </a:r>
            <a:r>
              <a:rPr sz="2500" spc="-75" dirty="0">
                <a:latin typeface="Arial"/>
                <a:cs typeface="Arial"/>
              </a:rPr>
              <a:t>Although </a:t>
            </a:r>
            <a:r>
              <a:rPr sz="2500" spc="-60" dirty="0">
                <a:latin typeface="Arial"/>
                <a:cs typeface="Arial"/>
              </a:rPr>
              <a:t>relatively </a:t>
            </a:r>
            <a:r>
              <a:rPr sz="2500" spc="-120" dirty="0">
                <a:latin typeface="Arial"/>
                <a:cs typeface="Arial"/>
              </a:rPr>
              <a:t>costly, </a:t>
            </a:r>
            <a:r>
              <a:rPr sz="2500" spc="-45" dirty="0">
                <a:latin typeface="Arial"/>
                <a:cs typeface="Arial"/>
              </a:rPr>
              <a:t>there </a:t>
            </a:r>
            <a:r>
              <a:rPr sz="2500" spc="-114" dirty="0">
                <a:latin typeface="Arial"/>
                <a:cs typeface="Arial"/>
              </a:rPr>
              <a:t>are </a:t>
            </a:r>
            <a:r>
              <a:rPr sz="2500" spc="-135" dirty="0">
                <a:latin typeface="Arial"/>
                <a:cs typeface="Arial"/>
              </a:rPr>
              <a:t>many  </a:t>
            </a:r>
            <a:r>
              <a:rPr sz="2500" spc="-70" dirty="0">
                <a:latin typeface="Arial"/>
                <a:cs typeface="Arial"/>
              </a:rPr>
              <a:t>software </a:t>
            </a:r>
            <a:r>
              <a:rPr sz="2500" spc="-65" dirty="0">
                <a:latin typeface="Arial"/>
                <a:cs typeface="Arial"/>
              </a:rPr>
              <a:t>options </a:t>
            </a:r>
            <a:r>
              <a:rPr sz="2500" spc="-110" dirty="0">
                <a:latin typeface="Arial"/>
                <a:cs typeface="Arial"/>
              </a:rPr>
              <a:t>available </a:t>
            </a:r>
            <a:r>
              <a:rPr sz="2500" spc="-10" dirty="0">
                <a:latin typeface="Arial"/>
                <a:cs typeface="Arial"/>
              </a:rPr>
              <a:t>for </a:t>
            </a:r>
            <a:r>
              <a:rPr sz="2500" spc="-135" dirty="0">
                <a:latin typeface="Arial"/>
                <a:cs typeface="Arial"/>
              </a:rPr>
              <a:t>purchase </a:t>
            </a:r>
            <a:r>
              <a:rPr sz="2500" spc="-65" dirty="0">
                <a:latin typeface="Arial"/>
                <a:cs typeface="Arial"/>
              </a:rPr>
              <a:t>online. </a:t>
            </a:r>
            <a:r>
              <a:rPr sz="2500" spc="-200" dirty="0">
                <a:latin typeface="Arial"/>
                <a:cs typeface="Arial"/>
              </a:rPr>
              <a:t>These  </a:t>
            </a:r>
            <a:r>
              <a:rPr sz="2500" spc="-120" dirty="0">
                <a:latin typeface="Arial"/>
                <a:cs typeface="Arial"/>
              </a:rPr>
              <a:t>programs </a:t>
            </a:r>
            <a:r>
              <a:rPr sz="2500" spc="-55" dirty="0">
                <a:latin typeface="Arial"/>
                <a:cs typeface="Arial"/>
              </a:rPr>
              <a:t>allow </a:t>
            </a:r>
            <a:r>
              <a:rPr sz="2500" spc="-30" dirty="0">
                <a:latin typeface="Arial"/>
                <a:cs typeface="Arial"/>
              </a:rPr>
              <a:t>the </a:t>
            </a:r>
            <a:r>
              <a:rPr sz="2500" spc="-120" dirty="0">
                <a:latin typeface="Arial"/>
                <a:cs typeface="Arial"/>
              </a:rPr>
              <a:t>user </a:t>
            </a:r>
            <a:r>
              <a:rPr sz="2500" spc="20" dirty="0">
                <a:latin typeface="Arial"/>
                <a:cs typeface="Arial"/>
              </a:rPr>
              <a:t>to</a:t>
            </a:r>
            <a:r>
              <a:rPr sz="2500" spc="-455" dirty="0">
                <a:latin typeface="Arial"/>
                <a:cs typeface="Arial"/>
              </a:rPr>
              <a:t> </a:t>
            </a:r>
            <a:r>
              <a:rPr sz="2500" spc="-70" dirty="0">
                <a:latin typeface="Arial"/>
                <a:cs typeface="Arial"/>
              </a:rPr>
              <a:t>collect, </a:t>
            </a:r>
            <a:r>
              <a:rPr sz="2500" spc="-75" dirty="0">
                <a:latin typeface="Arial"/>
                <a:cs typeface="Arial"/>
              </a:rPr>
              <a:t>manipulate, </a:t>
            </a:r>
            <a:r>
              <a:rPr sz="2500" spc="-120" dirty="0">
                <a:latin typeface="Arial"/>
                <a:cs typeface="Arial"/>
              </a:rPr>
              <a:t>and </a:t>
            </a:r>
            <a:r>
              <a:rPr sz="2500" spc="-155" dirty="0">
                <a:latin typeface="Arial"/>
                <a:cs typeface="Arial"/>
              </a:rPr>
              <a:t>analyze  </a:t>
            </a:r>
            <a:r>
              <a:rPr sz="2500" spc="-100" dirty="0">
                <a:latin typeface="Arial"/>
                <a:cs typeface="Arial"/>
              </a:rPr>
              <a:t>data </a:t>
            </a:r>
            <a:r>
              <a:rPr sz="2500" spc="-120" dirty="0">
                <a:latin typeface="Arial"/>
                <a:cs typeface="Arial"/>
              </a:rPr>
              <a:t>and </a:t>
            </a:r>
            <a:r>
              <a:rPr sz="2500" spc="-100" dirty="0">
                <a:latin typeface="Arial"/>
                <a:cs typeface="Arial"/>
              </a:rPr>
              <a:t>create </a:t>
            </a:r>
            <a:r>
              <a:rPr sz="2500" spc="-120" dirty="0">
                <a:latin typeface="Arial"/>
                <a:cs typeface="Arial"/>
              </a:rPr>
              <a:t>customized </a:t>
            </a:r>
            <a:r>
              <a:rPr sz="2500" spc="-100" dirty="0">
                <a:latin typeface="Arial"/>
                <a:cs typeface="Arial"/>
              </a:rPr>
              <a:t>visualizations </a:t>
            </a:r>
            <a:r>
              <a:rPr sz="2500" spc="-15" dirty="0">
                <a:latin typeface="Arial"/>
                <a:cs typeface="Arial"/>
              </a:rPr>
              <a:t>for </a:t>
            </a:r>
            <a:r>
              <a:rPr sz="2500" spc="-25" dirty="0">
                <a:latin typeface="Arial"/>
                <a:cs typeface="Arial"/>
              </a:rPr>
              <a:t>better  </a:t>
            </a:r>
            <a:r>
              <a:rPr sz="2500" spc="-90" dirty="0">
                <a:latin typeface="Arial"/>
                <a:cs typeface="Arial"/>
              </a:rPr>
              <a:t>dissemination </a:t>
            </a:r>
            <a:r>
              <a:rPr sz="2500" spc="-5" dirty="0">
                <a:latin typeface="Arial"/>
                <a:cs typeface="Arial"/>
              </a:rPr>
              <a:t>of </a:t>
            </a:r>
            <a:r>
              <a:rPr sz="2500" spc="-160" dirty="0">
                <a:latin typeface="Arial"/>
                <a:cs typeface="Arial"/>
              </a:rPr>
              <a:t>key </a:t>
            </a:r>
            <a:r>
              <a:rPr sz="2500" spc="-80" dirty="0">
                <a:latin typeface="Arial"/>
                <a:cs typeface="Arial"/>
              </a:rPr>
              <a:t>analytical</a:t>
            </a:r>
            <a:r>
              <a:rPr sz="2500" spc="-270" dirty="0">
                <a:latin typeface="Arial"/>
                <a:cs typeface="Arial"/>
              </a:rPr>
              <a:t> </a:t>
            </a:r>
            <a:r>
              <a:rPr sz="2500" spc="-85" dirty="0">
                <a:latin typeface="Arial"/>
                <a:cs typeface="Arial"/>
              </a:rPr>
              <a:t>findings.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76300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Weaknesses </a:t>
            </a:r>
            <a:r>
              <a:rPr dirty="0"/>
              <a:t>of </a:t>
            </a:r>
            <a:r>
              <a:rPr spc="-35" dirty="0"/>
              <a:t>Patent</a:t>
            </a:r>
            <a:r>
              <a:rPr spc="-80" dirty="0"/>
              <a:t> </a:t>
            </a:r>
            <a:r>
              <a:rPr spc="-5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1800" y="1676400"/>
            <a:ext cx="8219440" cy="4986622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469900" marR="105410" indent="-457200">
              <a:lnSpc>
                <a:spcPts val="1920"/>
              </a:lnSpc>
              <a:spcBef>
                <a:spcPts val="56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3000" b="1" spc="-15" dirty="0">
                <a:latin typeface="Carlito"/>
                <a:cs typeface="Carlito"/>
              </a:rPr>
              <a:t>Large </a:t>
            </a:r>
            <a:r>
              <a:rPr sz="3000" b="1" spc="-5" dirty="0">
                <a:latin typeface="Carlito"/>
                <a:cs typeface="Carlito"/>
              </a:rPr>
              <a:t>volume </a:t>
            </a:r>
            <a:r>
              <a:rPr sz="3000" b="1" dirty="0">
                <a:latin typeface="Carlito"/>
                <a:cs typeface="Carlito"/>
              </a:rPr>
              <a:t>of </a:t>
            </a:r>
            <a:r>
              <a:rPr sz="3000" b="1" spc="-10" dirty="0">
                <a:latin typeface="Carlito"/>
                <a:cs typeface="Carlito"/>
              </a:rPr>
              <a:t>data: </a:t>
            </a:r>
            <a:r>
              <a:rPr sz="3000" spc="-125" dirty="0">
                <a:latin typeface="Arial"/>
                <a:cs typeface="Arial"/>
              </a:rPr>
              <a:t>Searching </a:t>
            </a:r>
            <a:r>
              <a:rPr sz="3000" spc="-70" dirty="0" smtClean="0">
                <a:latin typeface="Arial"/>
                <a:cs typeface="Arial"/>
              </a:rPr>
              <a:t>patents</a:t>
            </a:r>
            <a:endParaRPr lang="en-GB" sz="3000" spc="-70" dirty="0" smtClean="0">
              <a:latin typeface="Arial"/>
              <a:cs typeface="Arial"/>
            </a:endParaRPr>
          </a:p>
          <a:p>
            <a:pPr marL="12700" marR="105410">
              <a:lnSpc>
                <a:spcPts val="1920"/>
              </a:lnSpc>
              <a:spcBef>
                <a:spcPts val="565"/>
              </a:spcBef>
              <a:tabLst>
                <a:tab pos="355600" algn="l"/>
              </a:tabLst>
            </a:pPr>
            <a:r>
              <a:rPr sz="3000" spc="-70" dirty="0" smtClean="0">
                <a:latin typeface="Arial"/>
                <a:cs typeface="Arial"/>
              </a:rPr>
              <a:t> </a:t>
            </a:r>
            <a:r>
              <a:rPr lang="en-GB" sz="3000" spc="-70" dirty="0" smtClean="0">
                <a:latin typeface="Arial"/>
                <a:cs typeface="Arial"/>
              </a:rPr>
              <a:t>    </a:t>
            </a:r>
            <a:r>
              <a:rPr sz="3000" spc="-95" dirty="0" smtClean="0">
                <a:latin typeface="Arial"/>
                <a:cs typeface="Arial"/>
              </a:rPr>
              <a:t>and </a:t>
            </a:r>
            <a:r>
              <a:rPr sz="3000" spc="-70" dirty="0">
                <a:latin typeface="Arial"/>
                <a:cs typeface="Arial"/>
              </a:rPr>
              <a:t>technology </a:t>
            </a:r>
            <a:r>
              <a:rPr sz="3000" spc="-60" dirty="0">
                <a:latin typeface="Arial"/>
                <a:cs typeface="Arial"/>
              </a:rPr>
              <a:t>trends </a:t>
            </a:r>
            <a:r>
              <a:rPr sz="3000" spc="-125" dirty="0">
                <a:latin typeface="Arial"/>
                <a:cs typeface="Arial"/>
              </a:rPr>
              <a:t>can </a:t>
            </a:r>
            <a:r>
              <a:rPr sz="3000" spc="-50" dirty="0">
                <a:latin typeface="Arial"/>
                <a:cs typeface="Arial"/>
              </a:rPr>
              <a:t>yield  </a:t>
            </a:r>
            <a:r>
              <a:rPr sz="3000" spc="-95" dirty="0" smtClean="0">
                <a:latin typeface="Arial"/>
                <a:cs typeface="Arial"/>
              </a:rPr>
              <a:t>seemingly</a:t>
            </a:r>
            <a:endParaRPr lang="en-GB" sz="3000" spc="-95" dirty="0" smtClean="0">
              <a:latin typeface="Arial"/>
              <a:cs typeface="Arial"/>
            </a:endParaRPr>
          </a:p>
          <a:p>
            <a:pPr marL="12700" marR="105410">
              <a:lnSpc>
                <a:spcPts val="1920"/>
              </a:lnSpc>
              <a:spcBef>
                <a:spcPts val="565"/>
              </a:spcBef>
              <a:tabLst>
                <a:tab pos="355600" algn="l"/>
              </a:tabLst>
            </a:pPr>
            <a:r>
              <a:rPr sz="3000" spc="-114" dirty="0" smtClean="0">
                <a:latin typeface="Arial"/>
                <a:cs typeface="Arial"/>
              </a:rPr>
              <a:t> </a:t>
            </a:r>
            <a:r>
              <a:rPr lang="en-GB" sz="3000" spc="-114" dirty="0" smtClean="0">
                <a:latin typeface="Arial"/>
                <a:cs typeface="Arial"/>
              </a:rPr>
              <a:t>    </a:t>
            </a:r>
            <a:r>
              <a:rPr sz="3000" spc="-65" dirty="0" smtClean="0">
                <a:latin typeface="Arial"/>
                <a:cs typeface="Arial"/>
              </a:rPr>
              <a:t>overwhelming</a:t>
            </a:r>
            <a:r>
              <a:rPr sz="3000" spc="-95" dirty="0" smtClean="0">
                <a:latin typeface="Arial"/>
                <a:cs typeface="Arial"/>
              </a:rPr>
              <a:t> </a:t>
            </a:r>
            <a:r>
              <a:rPr sz="3000" spc="-75" dirty="0">
                <a:latin typeface="Arial"/>
                <a:cs typeface="Arial"/>
              </a:rPr>
              <a:t>amounts</a:t>
            </a:r>
            <a:r>
              <a:rPr sz="3000" spc="-10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of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-75" dirty="0">
                <a:latin typeface="Arial"/>
                <a:cs typeface="Arial"/>
              </a:rPr>
              <a:t>data.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spc="30" dirty="0">
                <a:latin typeface="Arial"/>
                <a:cs typeface="Arial"/>
              </a:rPr>
              <a:t>It</a:t>
            </a:r>
            <a:r>
              <a:rPr sz="3000" spc="-100" dirty="0">
                <a:latin typeface="Arial"/>
                <a:cs typeface="Arial"/>
              </a:rPr>
              <a:t> </a:t>
            </a:r>
            <a:r>
              <a:rPr sz="3000" spc="-105" dirty="0">
                <a:latin typeface="Arial"/>
                <a:cs typeface="Arial"/>
              </a:rPr>
              <a:t>is</a:t>
            </a:r>
            <a:r>
              <a:rPr sz="3000" spc="-100" dirty="0">
                <a:latin typeface="Arial"/>
                <a:cs typeface="Arial"/>
              </a:rPr>
              <a:t> </a:t>
            </a:r>
            <a:r>
              <a:rPr sz="3000" spc="-20" dirty="0" smtClean="0">
                <a:latin typeface="Arial"/>
                <a:cs typeface="Arial"/>
              </a:rPr>
              <a:t>important</a:t>
            </a:r>
            <a:endParaRPr lang="en-GB" sz="3000" spc="-20" dirty="0" smtClean="0">
              <a:latin typeface="Arial"/>
              <a:cs typeface="Arial"/>
            </a:endParaRPr>
          </a:p>
          <a:p>
            <a:pPr marL="12700" marR="105410">
              <a:lnSpc>
                <a:spcPts val="1920"/>
              </a:lnSpc>
              <a:spcBef>
                <a:spcPts val="565"/>
              </a:spcBef>
              <a:tabLst>
                <a:tab pos="355600" algn="l"/>
              </a:tabLst>
            </a:pPr>
            <a:r>
              <a:rPr sz="3000" spc="-85" dirty="0" smtClean="0">
                <a:latin typeface="Arial"/>
                <a:cs typeface="Arial"/>
              </a:rPr>
              <a:t> </a:t>
            </a:r>
            <a:r>
              <a:rPr lang="en-GB" sz="3000" spc="-85" dirty="0" smtClean="0">
                <a:latin typeface="Arial"/>
                <a:cs typeface="Arial"/>
              </a:rPr>
              <a:t>    </a:t>
            </a:r>
            <a:r>
              <a:rPr sz="3000" spc="15" dirty="0" smtClean="0">
                <a:latin typeface="Arial"/>
                <a:cs typeface="Arial"/>
              </a:rPr>
              <a:t>to</a:t>
            </a:r>
            <a:r>
              <a:rPr sz="3000" spc="-114" dirty="0" smtClean="0">
                <a:latin typeface="Arial"/>
                <a:cs typeface="Arial"/>
              </a:rPr>
              <a:t> </a:t>
            </a:r>
            <a:r>
              <a:rPr sz="3000" spc="-114" dirty="0">
                <a:latin typeface="Arial"/>
                <a:cs typeface="Arial"/>
              </a:rPr>
              <a:t>stay</a:t>
            </a:r>
            <a:r>
              <a:rPr sz="3000" spc="-95" dirty="0">
                <a:latin typeface="Arial"/>
                <a:cs typeface="Arial"/>
              </a:rPr>
              <a:t> focused  </a:t>
            </a:r>
            <a:r>
              <a:rPr sz="3000" spc="-60" dirty="0">
                <a:latin typeface="Arial"/>
                <a:cs typeface="Arial"/>
              </a:rPr>
              <a:t>on relevant </a:t>
            </a:r>
            <a:r>
              <a:rPr sz="3000" spc="-75" dirty="0">
                <a:latin typeface="Arial"/>
                <a:cs typeface="Arial"/>
              </a:rPr>
              <a:t>data </a:t>
            </a:r>
            <a:r>
              <a:rPr sz="3000" spc="-90" dirty="0" smtClean="0">
                <a:latin typeface="Arial"/>
                <a:cs typeface="Arial"/>
              </a:rPr>
              <a:t>and</a:t>
            </a:r>
            <a:endParaRPr lang="en-GB" sz="3000" spc="-90" dirty="0" smtClean="0">
              <a:latin typeface="Arial"/>
              <a:cs typeface="Arial"/>
            </a:endParaRPr>
          </a:p>
          <a:p>
            <a:pPr marL="12700" marR="105410">
              <a:lnSpc>
                <a:spcPts val="1920"/>
              </a:lnSpc>
              <a:spcBef>
                <a:spcPts val="565"/>
              </a:spcBef>
              <a:tabLst>
                <a:tab pos="355600" algn="l"/>
              </a:tabLst>
            </a:pPr>
            <a:r>
              <a:rPr sz="3000" spc="-90" dirty="0" smtClean="0">
                <a:latin typeface="Arial"/>
                <a:cs typeface="Arial"/>
              </a:rPr>
              <a:t> </a:t>
            </a:r>
            <a:r>
              <a:rPr lang="en-GB" sz="3000" spc="-90" dirty="0" smtClean="0">
                <a:latin typeface="Arial"/>
                <a:cs typeface="Arial"/>
              </a:rPr>
              <a:t>    </a:t>
            </a:r>
            <a:r>
              <a:rPr sz="3000" spc="-65" dirty="0" smtClean="0">
                <a:latin typeface="Arial"/>
                <a:cs typeface="Arial"/>
              </a:rPr>
              <a:t>technologically </a:t>
            </a:r>
            <a:r>
              <a:rPr sz="3000" spc="-60" dirty="0">
                <a:latin typeface="Arial"/>
                <a:cs typeface="Arial"/>
              </a:rPr>
              <a:t>significant </a:t>
            </a:r>
            <a:r>
              <a:rPr sz="3000" spc="-55" dirty="0">
                <a:latin typeface="Arial"/>
                <a:cs typeface="Arial"/>
              </a:rPr>
              <a:t>filings </a:t>
            </a:r>
            <a:r>
              <a:rPr sz="3000" spc="-90" dirty="0">
                <a:latin typeface="Arial"/>
                <a:cs typeface="Arial"/>
              </a:rPr>
              <a:t>and</a:t>
            </a:r>
            <a:r>
              <a:rPr sz="3000" spc="-400" dirty="0">
                <a:latin typeface="Arial"/>
                <a:cs typeface="Arial"/>
              </a:rPr>
              <a:t> </a:t>
            </a:r>
            <a:r>
              <a:rPr sz="3000" spc="-130" dirty="0">
                <a:latin typeface="Arial"/>
                <a:cs typeface="Arial"/>
              </a:rPr>
              <a:t>issuances.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5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3000" b="1" spc="-20" dirty="0" smtClean="0">
                <a:latin typeface="Carlito"/>
                <a:cs typeface="Carlito"/>
              </a:rPr>
              <a:t> </a:t>
            </a:r>
            <a:r>
              <a:rPr sz="3000" b="1" spc="-20" dirty="0" smtClean="0">
                <a:latin typeface="Carlito"/>
                <a:cs typeface="Carlito"/>
              </a:rPr>
              <a:t>Patents </a:t>
            </a:r>
            <a:r>
              <a:rPr sz="3000" b="1" spc="-10" dirty="0">
                <a:latin typeface="Carlito"/>
                <a:cs typeface="Carlito"/>
              </a:rPr>
              <a:t>require review: </a:t>
            </a:r>
            <a:r>
              <a:rPr sz="3000" spc="-145" dirty="0">
                <a:latin typeface="Arial"/>
                <a:cs typeface="Arial"/>
              </a:rPr>
              <a:t>The </a:t>
            </a:r>
            <a:r>
              <a:rPr sz="3000" spc="-25" dirty="0">
                <a:latin typeface="Arial"/>
                <a:cs typeface="Arial"/>
              </a:rPr>
              <a:t>majority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70" dirty="0">
                <a:latin typeface="Arial"/>
                <a:cs typeface="Arial"/>
              </a:rPr>
              <a:t>patents represent </a:t>
            </a:r>
            <a:r>
              <a:rPr sz="3000" spc="-80" dirty="0">
                <a:latin typeface="Arial"/>
                <a:cs typeface="Arial"/>
              </a:rPr>
              <a:t>mere  </a:t>
            </a:r>
            <a:r>
              <a:rPr sz="3000" spc="-70" dirty="0">
                <a:latin typeface="Arial"/>
                <a:cs typeface="Arial"/>
              </a:rPr>
              <a:t>technological </a:t>
            </a:r>
            <a:r>
              <a:rPr sz="3000" spc="-95" dirty="0">
                <a:latin typeface="Arial"/>
                <a:cs typeface="Arial"/>
              </a:rPr>
              <a:t>and </a:t>
            </a:r>
            <a:r>
              <a:rPr sz="3000" spc="-60" dirty="0">
                <a:latin typeface="Arial"/>
                <a:cs typeface="Arial"/>
              </a:rPr>
              <a:t>innovative </a:t>
            </a:r>
            <a:r>
              <a:rPr sz="3000" spc="-110" dirty="0">
                <a:latin typeface="Arial"/>
                <a:cs typeface="Arial"/>
              </a:rPr>
              <a:t>nuances. </a:t>
            </a:r>
            <a:r>
              <a:rPr sz="3000" spc="-80" dirty="0">
                <a:latin typeface="Arial"/>
                <a:cs typeface="Arial"/>
              </a:rPr>
              <a:t>Publications </a:t>
            </a:r>
            <a:r>
              <a:rPr sz="3000" spc="-95" dirty="0">
                <a:latin typeface="Arial"/>
                <a:cs typeface="Arial"/>
              </a:rPr>
              <a:t>and </a:t>
            </a:r>
            <a:r>
              <a:rPr sz="3000" spc="-114" dirty="0">
                <a:latin typeface="Arial"/>
                <a:cs typeface="Arial"/>
              </a:rPr>
              <a:t>issued </a:t>
            </a:r>
            <a:r>
              <a:rPr sz="3000" spc="-65" dirty="0">
                <a:latin typeface="Arial"/>
                <a:cs typeface="Arial"/>
              </a:rPr>
              <a:t>patents</a:t>
            </a:r>
            <a:r>
              <a:rPr sz="3000" spc="-190" dirty="0">
                <a:latin typeface="Arial"/>
                <a:cs typeface="Arial"/>
              </a:rPr>
              <a:t> </a:t>
            </a:r>
            <a:r>
              <a:rPr sz="3000" spc="-90" dirty="0">
                <a:latin typeface="Arial"/>
                <a:cs typeface="Arial"/>
              </a:rPr>
              <a:t>are  </a:t>
            </a:r>
            <a:r>
              <a:rPr sz="3000" spc="-75" dirty="0">
                <a:latin typeface="Arial"/>
                <a:cs typeface="Arial"/>
              </a:rPr>
              <a:t>largely </a:t>
            </a:r>
            <a:r>
              <a:rPr sz="3000" spc="-85" dirty="0">
                <a:latin typeface="Arial"/>
                <a:cs typeface="Arial"/>
              </a:rPr>
              <a:t>comprised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90" dirty="0">
                <a:latin typeface="Arial"/>
                <a:cs typeface="Arial"/>
              </a:rPr>
              <a:t>company-specific </a:t>
            </a:r>
            <a:r>
              <a:rPr sz="3000" spc="-95" dirty="0">
                <a:latin typeface="Arial"/>
                <a:cs typeface="Arial"/>
              </a:rPr>
              <a:t>and </a:t>
            </a:r>
            <a:r>
              <a:rPr sz="3000" spc="-25" dirty="0">
                <a:latin typeface="Arial"/>
                <a:cs typeface="Arial"/>
              </a:rPr>
              <a:t>other </a:t>
            </a:r>
            <a:r>
              <a:rPr sz="3000" spc="-35" dirty="0">
                <a:latin typeface="Arial"/>
                <a:cs typeface="Arial"/>
              </a:rPr>
              <a:t>minute </a:t>
            </a:r>
            <a:r>
              <a:rPr sz="3000" spc="-70" dirty="0">
                <a:latin typeface="Arial"/>
                <a:cs typeface="Arial"/>
              </a:rPr>
              <a:t>technology  </a:t>
            </a:r>
            <a:r>
              <a:rPr sz="3000" spc="-65" dirty="0">
                <a:latin typeface="Arial"/>
                <a:cs typeface="Arial"/>
              </a:rPr>
              <a:t>improvements; </a:t>
            </a:r>
            <a:r>
              <a:rPr sz="3000" spc="-80" dirty="0">
                <a:latin typeface="Arial"/>
                <a:cs typeface="Arial"/>
              </a:rPr>
              <a:t>very </a:t>
            </a:r>
            <a:r>
              <a:rPr sz="3000" spc="-50" dirty="0">
                <a:latin typeface="Arial"/>
                <a:cs typeface="Arial"/>
              </a:rPr>
              <a:t>few </a:t>
            </a:r>
            <a:r>
              <a:rPr sz="3000" spc="-65" dirty="0">
                <a:latin typeface="Arial"/>
                <a:cs typeface="Arial"/>
              </a:rPr>
              <a:t>patents </a:t>
            </a:r>
            <a:r>
              <a:rPr sz="3000" spc="-70" dirty="0">
                <a:latin typeface="Arial"/>
                <a:cs typeface="Arial"/>
              </a:rPr>
              <a:t>represent </a:t>
            </a:r>
            <a:r>
              <a:rPr sz="3000" spc="-75" dirty="0">
                <a:latin typeface="Arial"/>
                <a:cs typeface="Arial"/>
              </a:rPr>
              <a:t>drastic </a:t>
            </a:r>
            <a:r>
              <a:rPr sz="3000" spc="-55" dirty="0">
                <a:latin typeface="Arial"/>
                <a:cs typeface="Arial"/>
              </a:rPr>
              <a:t>shifts </a:t>
            </a:r>
            <a:r>
              <a:rPr sz="3000" spc="-25" dirty="0">
                <a:latin typeface="Arial"/>
                <a:cs typeface="Arial"/>
              </a:rPr>
              <a:t>in </a:t>
            </a:r>
            <a:r>
              <a:rPr sz="3000" spc="-50" dirty="0">
                <a:latin typeface="Arial"/>
                <a:cs typeface="Arial"/>
              </a:rPr>
              <a:t>innovation.  </a:t>
            </a:r>
            <a:r>
              <a:rPr sz="3000" spc="-110" dirty="0">
                <a:latin typeface="Arial"/>
                <a:cs typeface="Arial"/>
              </a:rPr>
              <a:t>Technological </a:t>
            </a:r>
            <a:r>
              <a:rPr sz="3000" spc="-95" dirty="0">
                <a:latin typeface="Arial"/>
                <a:cs typeface="Arial"/>
              </a:rPr>
              <a:t>and </a:t>
            </a:r>
            <a:r>
              <a:rPr sz="3000" spc="-90" dirty="0">
                <a:latin typeface="Arial"/>
                <a:cs typeface="Arial"/>
              </a:rPr>
              <a:t>legal </a:t>
            </a:r>
            <a:r>
              <a:rPr sz="3000" spc="-75" dirty="0">
                <a:latin typeface="Arial"/>
                <a:cs typeface="Arial"/>
              </a:rPr>
              <a:t>expertise </a:t>
            </a:r>
            <a:r>
              <a:rPr sz="3000" spc="-120" dirty="0">
                <a:latin typeface="Arial"/>
                <a:cs typeface="Arial"/>
              </a:rPr>
              <a:t>may </a:t>
            </a:r>
            <a:r>
              <a:rPr sz="3000" spc="-90" dirty="0">
                <a:latin typeface="Arial"/>
                <a:cs typeface="Arial"/>
              </a:rPr>
              <a:t>be </a:t>
            </a:r>
            <a:r>
              <a:rPr sz="3000" spc="-125" dirty="0">
                <a:latin typeface="Arial"/>
                <a:cs typeface="Arial"/>
              </a:rPr>
              <a:t>necessary </a:t>
            </a:r>
            <a:r>
              <a:rPr sz="3000" spc="15" dirty="0">
                <a:latin typeface="Arial"/>
                <a:cs typeface="Arial"/>
              </a:rPr>
              <a:t>to </a:t>
            </a:r>
            <a:r>
              <a:rPr sz="3000" spc="-65" dirty="0">
                <a:latin typeface="Arial"/>
                <a:cs typeface="Arial"/>
              </a:rPr>
              <a:t>streamline </a:t>
            </a:r>
            <a:r>
              <a:rPr sz="3000" spc="-95" dirty="0">
                <a:latin typeface="Arial"/>
                <a:cs typeface="Arial"/>
              </a:rPr>
              <a:t>and  </a:t>
            </a:r>
            <a:r>
              <a:rPr sz="3000" spc="-70" dirty="0">
                <a:latin typeface="Arial"/>
                <a:cs typeface="Arial"/>
              </a:rPr>
              <a:t>expedite </a:t>
            </a:r>
            <a:r>
              <a:rPr sz="3000" spc="-20" dirty="0">
                <a:latin typeface="Arial"/>
                <a:cs typeface="Arial"/>
              </a:rPr>
              <a:t>the</a:t>
            </a:r>
            <a:r>
              <a:rPr sz="3000" spc="-155" dirty="0">
                <a:latin typeface="Arial"/>
                <a:cs typeface="Arial"/>
              </a:rPr>
              <a:t> </a:t>
            </a:r>
            <a:r>
              <a:rPr sz="3000" spc="-114" dirty="0">
                <a:latin typeface="Arial"/>
                <a:cs typeface="Arial"/>
              </a:rPr>
              <a:t>process</a:t>
            </a:r>
            <a:r>
              <a:rPr sz="3000" spc="-114" dirty="0" smtClean="0">
                <a:latin typeface="Arial"/>
                <a:cs typeface="Arial"/>
              </a:rPr>
              <a:t>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278290" cy="1400530"/>
          </a:xfrm>
        </p:spPr>
        <p:txBody>
          <a:bodyPr/>
          <a:lstStyle/>
          <a:p>
            <a:r>
              <a:rPr lang="en-GB" spc="-20" dirty="0"/>
              <a:t>Weaknesses </a:t>
            </a:r>
            <a:r>
              <a:rPr lang="en-GB" dirty="0"/>
              <a:t>of </a:t>
            </a:r>
            <a:r>
              <a:rPr lang="en-GB" spc="-35" dirty="0"/>
              <a:t>Patent</a:t>
            </a:r>
            <a:r>
              <a:rPr lang="en-GB" spc="-80" dirty="0"/>
              <a:t> </a:t>
            </a:r>
            <a:r>
              <a:rPr lang="en-GB" spc="-5" dirty="0"/>
              <a:t>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4554" cy="4648207"/>
          </a:xfrm>
        </p:spPr>
        <p:txBody>
          <a:bodyPr/>
          <a:lstStyle/>
          <a:p>
            <a:r>
              <a:rPr lang="en-GB" b="1" dirty="0">
                <a:latin typeface="Carlito"/>
                <a:cs typeface="Carlito"/>
              </a:rPr>
              <a:t>Human and </a:t>
            </a:r>
            <a:r>
              <a:rPr lang="en-GB" b="1" spc="-5" dirty="0">
                <a:latin typeface="Carlito"/>
                <a:cs typeface="Carlito"/>
              </a:rPr>
              <a:t>typographical </a:t>
            </a:r>
            <a:r>
              <a:rPr lang="en-GB" b="1" spc="-10" dirty="0">
                <a:latin typeface="Carlito"/>
                <a:cs typeface="Carlito"/>
              </a:rPr>
              <a:t>errors: </a:t>
            </a:r>
            <a:r>
              <a:rPr lang="en-GB" spc="-150" dirty="0">
                <a:latin typeface="Arial"/>
                <a:cs typeface="Arial"/>
              </a:rPr>
              <a:t>Since </a:t>
            </a:r>
            <a:r>
              <a:rPr lang="en-GB" spc="-40" dirty="0">
                <a:latin typeface="Arial"/>
                <a:cs typeface="Arial"/>
              </a:rPr>
              <a:t>patent </a:t>
            </a:r>
            <a:r>
              <a:rPr lang="en-GB" spc="-105" dirty="0">
                <a:latin typeface="Arial"/>
                <a:cs typeface="Arial"/>
              </a:rPr>
              <a:t>analysts </a:t>
            </a:r>
            <a:r>
              <a:rPr lang="en-GB" spc="-50" dirty="0">
                <a:latin typeface="Arial"/>
                <a:cs typeface="Arial"/>
              </a:rPr>
              <a:t>rely </a:t>
            </a:r>
            <a:r>
              <a:rPr lang="en-GB" spc="-80" dirty="0">
                <a:latin typeface="Arial"/>
                <a:cs typeface="Arial"/>
              </a:rPr>
              <a:t>solely </a:t>
            </a:r>
            <a:r>
              <a:rPr lang="en-GB" spc="-65" dirty="0">
                <a:latin typeface="Arial"/>
                <a:cs typeface="Arial"/>
              </a:rPr>
              <a:t>on  </a:t>
            </a:r>
            <a:r>
              <a:rPr lang="en-GB" spc="-40" dirty="0">
                <a:latin typeface="Arial"/>
                <a:cs typeface="Arial"/>
              </a:rPr>
              <a:t>patent </a:t>
            </a:r>
            <a:r>
              <a:rPr lang="en-GB" spc="-105" dirty="0">
                <a:latin typeface="Arial"/>
                <a:cs typeface="Arial"/>
              </a:rPr>
              <a:t>database </a:t>
            </a:r>
            <a:r>
              <a:rPr lang="en-GB" spc="-35" dirty="0">
                <a:latin typeface="Arial"/>
                <a:cs typeface="Arial"/>
              </a:rPr>
              <a:t>information, </a:t>
            </a:r>
            <a:r>
              <a:rPr lang="en-GB" spc="65" dirty="0">
                <a:latin typeface="Arial"/>
                <a:cs typeface="Arial"/>
              </a:rPr>
              <a:t>it </a:t>
            </a:r>
            <a:r>
              <a:rPr lang="en-GB" spc="-105" dirty="0">
                <a:latin typeface="Arial"/>
                <a:cs typeface="Arial"/>
              </a:rPr>
              <a:t>is </a:t>
            </a:r>
            <a:r>
              <a:rPr lang="en-GB" spc="-40" dirty="0">
                <a:latin typeface="Arial"/>
                <a:cs typeface="Arial"/>
              </a:rPr>
              <a:t>critical </a:t>
            </a:r>
            <a:r>
              <a:rPr lang="en-GB" spc="15" dirty="0">
                <a:latin typeface="Arial"/>
                <a:cs typeface="Arial"/>
              </a:rPr>
              <a:t>to </a:t>
            </a:r>
            <a:r>
              <a:rPr lang="en-GB" spc="-85" dirty="0">
                <a:latin typeface="Arial"/>
                <a:cs typeface="Arial"/>
              </a:rPr>
              <a:t>evaluate </a:t>
            </a:r>
            <a:r>
              <a:rPr lang="en-GB" spc="-240" dirty="0">
                <a:latin typeface="Arial"/>
                <a:cs typeface="Arial"/>
              </a:rPr>
              <a:t>ALL </a:t>
            </a:r>
            <a:r>
              <a:rPr lang="en-GB" spc="-240" dirty="0" smtClean="0">
                <a:latin typeface="Arial"/>
                <a:cs typeface="Arial"/>
              </a:rPr>
              <a:t> </a:t>
            </a:r>
            <a:r>
              <a:rPr lang="en-GB" spc="-60" dirty="0" smtClean="0">
                <a:latin typeface="Arial"/>
                <a:cs typeface="Arial"/>
              </a:rPr>
              <a:t>relevant</a:t>
            </a:r>
            <a:r>
              <a:rPr lang="en-GB" spc="-385" dirty="0" smtClean="0">
                <a:latin typeface="Arial"/>
                <a:cs typeface="Arial"/>
              </a:rPr>
              <a:t>  </a:t>
            </a:r>
            <a:r>
              <a:rPr lang="en-GB" spc="-65" dirty="0" smtClean="0">
                <a:latin typeface="Arial"/>
                <a:cs typeface="Arial"/>
              </a:rPr>
              <a:t>patents  </a:t>
            </a:r>
            <a:r>
              <a:rPr lang="en-GB" spc="15" dirty="0">
                <a:latin typeface="Arial"/>
                <a:cs typeface="Arial"/>
              </a:rPr>
              <a:t>to </a:t>
            </a:r>
            <a:r>
              <a:rPr lang="en-GB" spc="-65" dirty="0">
                <a:latin typeface="Arial"/>
                <a:cs typeface="Arial"/>
              </a:rPr>
              <a:t>get </a:t>
            </a:r>
            <a:r>
              <a:rPr lang="en-GB" spc="-155" dirty="0">
                <a:latin typeface="Arial"/>
                <a:cs typeface="Arial"/>
              </a:rPr>
              <a:t>a </a:t>
            </a:r>
            <a:r>
              <a:rPr lang="en-GB" spc="-90" dirty="0">
                <a:latin typeface="Arial"/>
                <a:cs typeface="Arial"/>
              </a:rPr>
              <a:t>comprehensive </a:t>
            </a:r>
            <a:r>
              <a:rPr lang="en-GB" spc="-110" dirty="0">
                <a:latin typeface="Arial"/>
                <a:cs typeface="Arial"/>
              </a:rPr>
              <a:t>search. </a:t>
            </a:r>
            <a:r>
              <a:rPr lang="en-GB" spc="-90" dirty="0">
                <a:latin typeface="Arial"/>
                <a:cs typeface="Arial"/>
              </a:rPr>
              <a:t>Patent </a:t>
            </a:r>
            <a:r>
              <a:rPr lang="en-GB" spc="-60" dirty="0">
                <a:latin typeface="Arial"/>
                <a:cs typeface="Arial"/>
              </a:rPr>
              <a:t>officers </a:t>
            </a:r>
            <a:r>
              <a:rPr lang="en-GB" spc="-40" dirty="0">
                <a:latin typeface="Arial"/>
                <a:cs typeface="Arial"/>
              </a:rPr>
              <a:t>tend </a:t>
            </a:r>
            <a:r>
              <a:rPr lang="en-GB" spc="15" dirty="0">
                <a:latin typeface="Arial"/>
                <a:cs typeface="Arial"/>
              </a:rPr>
              <a:t>to </a:t>
            </a:r>
            <a:r>
              <a:rPr lang="en-GB" spc="-40" dirty="0">
                <a:latin typeface="Arial"/>
                <a:cs typeface="Arial"/>
              </a:rPr>
              <a:t>enter </a:t>
            </a:r>
            <a:r>
              <a:rPr lang="en-GB" spc="-80" dirty="0">
                <a:latin typeface="Arial"/>
                <a:cs typeface="Arial"/>
              </a:rPr>
              <a:t>data  </a:t>
            </a:r>
            <a:r>
              <a:rPr lang="en-GB" spc="-45" dirty="0">
                <a:latin typeface="Arial"/>
                <a:cs typeface="Arial"/>
              </a:rPr>
              <a:t>differently, </a:t>
            </a:r>
            <a:r>
              <a:rPr lang="en-GB" spc="-145" dirty="0">
                <a:latin typeface="Arial"/>
                <a:cs typeface="Arial"/>
              </a:rPr>
              <a:t>so </a:t>
            </a:r>
            <a:r>
              <a:rPr lang="en-GB" spc="-110" dirty="0">
                <a:latin typeface="Arial"/>
                <a:cs typeface="Arial"/>
              </a:rPr>
              <a:t>care </a:t>
            </a:r>
            <a:r>
              <a:rPr lang="en-GB" spc="-65" dirty="0">
                <a:latin typeface="Arial"/>
                <a:cs typeface="Arial"/>
              </a:rPr>
              <a:t>must </a:t>
            </a:r>
            <a:r>
              <a:rPr lang="en-GB" spc="-90" dirty="0">
                <a:latin typeface="Arial"/>
                <a:cs typeface="Arial"/>
              </a:rPr>
              <a:t>be </a:t>
            </a:r>
            <a:r>
              <a:rPr lang="en-GB" spc="-80" dirty="0">
                <a:latin typeface="Arial"/>
                <a:cs typeface="Arial"/>
              </a:rPr>
              <a:t>taken </a:t>
            </a:r>
            <a:r>
              <a:rPr lang="en-GB" spc="20" dirty="0">
                <a:latin typeface="Arial"/>
                <a:cs typeface="Arial"/>
              </a:rPr>
              <a:t>to </a:t>
            </a:r>
            <a:r>
              <a:rPr lang="en-GB" spc="-80" dirty="0">
                <a:latin typeface="Arial"/>
                <a:cs typeface="Arial"/>
              </a:rPr>
              <a:t>account </a:t>
            </a:r>
            <a:r>
              <a:rPr lang="en-GB" spc="-5" dirty="0">
                <a:latin typeface="Arial"/>
                <a:cs typeface="Arial"/>
              </a:rPr>
              <a:t>for </a:t>
            </a:r>
            <a:r>
              <a:rPr lang="en-GB" spc="-45" dirty="0">
                <a:latin typeface="Arial"/>
                <a:cs typeface="Arial"/>
              </a:rPr>
              <a:t>all </a:t>
            </a:r>
            <a:r>
              <a:rPr lang="en-GB" spc="-95" dirty="0">
                <a:latin typeface="Arial"/>
                <a:cs typeface="Arial"/>
              </a:rPr>
              <a:t>possible </a:t>
            </a:r>
            <a:r>
              <a:rPr lang="en-GB" spc="-100" dirty="0">
                <a:latin typeface="Arial"/>
                <a:cs typeface="Arial"/>
              </a:rPr>
              <a:t>occurrences  </a:t>
            </a:r>
            <a:r>
              <a:rPr lang="en-GB" spc="-5" dirty="0">
                <a:latin typeface="Arial"/>
                <a:cs typeface="Arial"/>
              </a:rPr>
              <a:t>of </a:t>
            </a:r>
            <a:r>
              <a:rPr lang="en-GB" spc="-155" dirty="0">
                <a:latin typeface="Arial"/>
                <a:cs typeface="Arial"/>
              </a:rPr>
              <a:t>a </a:t>
            </a:r>
            <a:r>
              <a:rPr lang="en-GB" spc="-114" dirty="0">
                <a:latin typeface="Arial"/>
                <a:cs typeface="Arial"/>
              </a:rPr>
              <a:t>company, </a:t>
            </a:r>
            <a:r>
              <a:rPr lang="en-GB" spc="-65" dirty="0">
                <a:latin typeface="Arial"/>
                <a:cs typeface="Arial"/>
              </a:rPr>
              <a:t>inventor, </a:t>
            </a:r>
            <a:r>
              <a:rPr lang="en-GB" spc="-130" dirty="0">
                <a:latin typeface="Arial"/>
                <a:cs typeface="Arial"/>
              </a:rPr>
              <a:t>assignee </a:t>
            </a:r>
            <a:r>
              <a:rPr lang="en-GB" spc="-95" dirty="0">
                <a:latin typeface="Arial"/>
                <a:cs typeface="Arial"/>
              </a:rPr>
              <a:t>name, and </a:t>
            </a:r>
            <a:r>
              <a:rPr lang="en-GB" spc="-25" dirty="0">
                <a:latin typeface="Arial"/>
                <a:cs typeface="Arial"/>
              </a:rPr>
              <a:t>other </a:t>
            </a:r>
            <a:r>
              <a:rPr lang="en-GB" spc="-60" dirty="0">
                <a:latin typeface="Arial"/>
                <a:cs typeface="Arial"/>
              </a:rPr>
              <a:t>relevant </a:t>
            </a:r>
            <a:r>
              <a:rPr lang="en-GB" spc="-75" dirty="0">
                <a:latin typeface="Arial"/>
                <a:cs typeface="Arial"/>
              </a:rPr>
              <a:t>data. </a:t>
            </a:r>
            <a:r>
              <a:rPr lang="en-GB" spc="-130" dirty="0">
                <a:latin typeface="Arial"/>
                <a:cs typeface="Arial"/>
              </a:rPr>
              <a:t>This </a:t>
            </a:r>
            <a:r>
              <a:rPr lang="en-GB" spc="-105" dirty="0">
                <a:latin typeface="Arial"/>
                <a:cs typeface="Arial"/>
              </a:rPr>
              <a:t>is  </a:t>
            </a:r>
            <a:r>
              <a:rPr lang="en-GB" spc="-90" dirty="0">
                <a:latin typeface="Arial"/>
                <a:cs typeface="Arial"/>
              </a:rPr>
              <a:t>especially </a:t>
            </a:r>
            <a:r>
              <a:rPr lang="en-GB" spc="-25" dirty="0">
                <a:latin typeface="Arial"/>
                <a:cs typeface="Arial"/>
              </a:rPr>
              <a:t>important </a:t>
            </a:r>
            <a:r>
              <a:rPr lang="en-GB" spc="-65" dirty="0">
                <a:latin typeface="Arial"/>
                <a:cs typeface="Arial"/>
              </a:rPr>
              <a:t>when </a:t>
            </a:r>
            <a:r>
              <a:rPr lang="en-GB" spc="-95" dirty="0">
                <a:latin typeface="Arial"/>
                <a:cs typeface="Arial"/>
              </a:rPr>
              <a:t>examining </a:t>
            </a:r>
            <a:r>
              <a:rPr lang="en-GB" spc="-65" dirty="0">
                <a:latin typeface="Arial"/>
                <a:cs typeface="Arial"/>
              </a:rPr>
              <a:t>patents </a:t>
            </a:r>
            <a:r>
              <a:rPr lang="en-GB" spc="-25" dirty="0">
                <a:latin typeface="Arial"/>
                <a:cs typeface="Arial"/>
              </a:rPr>
              <a:t>from </a:t>
            </a:r>
            <a:r>
              <a:rPr lang="en-GB" spc="-30" dirty="0">
                <a:latin typeface="Arial"/>
                <a:cs typeface="Arial"/>
              </a:rPr>
              <a:t>multinational  </a:t>
            </a:r>
            <a:r>
              <a:rPr lang="en-GB" spc="-60" dirty="0">
                <a:latin typeface="Arial"/>
                <a:cs typeface="Arial"/>
              </a:rPr>
              <a:t>countries, </a:t>
            </a:r>
            <a:r>
              <a:rPr lang="en-GB" spc="-95" dirty="0">
                <a:latin typeface="Arial"/>
                <a:cs typeface="Arial"/>
              </a:rPr>
              <a:t>given </a:t>
            </a:r>
            <a:r>
              <a:rPr lang="en-GB" spc="-45" dirty="0">
                <a:latin typeface="Arial"/>
                <a:cs typeface="Arial"/>
              </a:rPr>
              <a:t>translation</a:t>
            </a:r>
            <a:r>
              <a:rPr lang="en-GB" spc="-170" dirty="0">
                <a:latin typeface="Arial"/>
                <a:cs typeface="Arial"/>
              </a:rPr>
              <a:t> </a:t>
            </a:r>
            <a:r>
              <a:rPr lang="en-GB" spc="-130" dirty="0">
                <a:latin typeface="Arial"/>
                <a:cs typeface="Arial"/>
              </a:rPr>
              <a:t>issues</a:t>
            </a:r>
            <a:r>
              <a:rPr lang="en-GB" spc="-130" dirty="0" smtClean="0">
                <a:latin typeface="Arial"/>
                <a:cs typeface="Arial"/>
              </a:rPr>
              <a:t>.</a:t>
            </a:r>
          </a:p>
          <a:p>
            <a:r>
              <a:rPr lang="en-GB" b="1" spc="-10" dirty="0">
                <a:latin typeface="Carlito"/>
                <a:cs typeface="Carlito"/>
              </a:rPr>
              <a:t>Methodological limitations: </a:t>
            </a:r>
            <a:r>
              <a:rPr lang="en-GB" spc="-200" dirty="0">
                <a:latin typeface="Arial"/>
                <a:cs typeface="Arial"/>
              </a:rPr>
              <a:t>Because </a:t>
            </a:r>
            <a:r>
              <a:rPr lang="en-GB" spc="-10" dirty="0">
                <a:latin typeface="Arial"/>
                <a:cs typeface="Arial"/>
              </a:rPr>
              <a:t>of </a:t>
            </a:r>
            <a:r>
              <a:rPr lang="en-GB" spc="-30" dirty="0">
                <a:latin typeface="Arial"/>
                <a:cs typeface="Arial"/>
              </a:rPr>
              <a:t>the </a:t>
            </a:r>
            <a:r>
              <a:rPr lang="en-GB" spc="-90" dirty="0">
                <a:latin typeface="Arial"/>
                <a:cs typeface="Arial"/>
              </a:rPr>
              <a:t>method’s </a:t>
            </a:r>
            <a:r>
              <a:rPr lang="en-GB" spc="-175" dirty="0">
                <a:latin typeface="Arial"/>
                <a:cs typeface="Arial"/>
              </a:rPr>
              <a:t>use  </a:t>
            </a:r>
            <a:r>
              <a:rPr lang="en-GB" spc="-10" dirty="0">
                <a:latin typeface="Arial"/>
                <a:cs typeface="Arial"/>
              </a:rPr>
              <a:t>of </a:t>
            </a:r>
            <a:r>
              <a:rPr lang="en-GB" spc="-100" dirty="0">
                <a:latin typeface="Arial"/>
                <a:cs typeface="Arial"/>
              </a:rPr>
              <a:t>commercial </a:t>
            </a:r>
            <a:r>
              <a:rPr lang="en-GB" spc="-95" dirty="0">
                <a:latin typeface="Arial"/>
                <a:cs typeface="Arial"/>
              </a:rPr>
              <a:t>data, </a:t>
            </a:r>
            <a:r>
              <a:rPr lang="en-GB" spc="-50" dirty="0">
                <a:latin typeface="Arial"/>
                <a:cs typeface="Arial"/>
              </a:rPr>
              <a:t>patent </a:t>
            </a:r>
            <a:r>
              <a:rPr lang="en-GB" spc="-145" dirty="0">
                <a:latin typeface="Arial"/>
                <a:cs typeface="Arial"/>
              </a:rPr>
              <a:t>analysis </a:t>
            </a:r>
            <a:r>
              <a:rPr lang="en-GB" spc="-130" dirty="0">
                <a:latin typeface="Arial"/>
                <a:cs typeface="Arial"/>
              </a:rPr>
              <a:t>is </a:t>
            </a:r>
            <a:r>
              <a:rPr lang="en-GB" spc="-45" dirty="0">
                <a:latin typeface="Arial"/>
                <a:cs typeface="Arial"/>
              </a:rPr>
              <a:t>primarily </a:t>
            </a:r>
            <a:r>
              <a:rPr lang="en-GB" spc="-25" dirty="0">
                <a:latin typeface="Arial"/>
                <a:cs typeface="Arial"/>
              </a:rPr>
              <a:t>limited </a:t>
            </a:r>
            <a:r>
              <a:rPr lang="en-GB" spc="20" dirty="0">
                <a:latin typeface="Arial"/>
                <a:cs typeface="Arial"/>
              </a:rPr>
              <a:t>to  </a:t>
            </a:r>
            <a:r>
              <a:rPr lang="en-GB" spc="-30" dirty="0">
                <a:latin typeface="Arial"/>
                <a:cs typeface="Arial"/>
              </a:rPr>
              <a:t>the field </a:t>
            </a:r>
            <a:r>
              <a:rPr lang="en-GB" spc="-5" dirty="0">
                <a:latin typeface="Arial"/>
                <a:cs typeface="Arial"/>
              </a:rPr>
              <a:t>of </a:t>
            </a:r>
            <a:r>
              <a:rPr lang="en-GB" spc="-155" dirty="0">
                <a:latin typeface="Arial"/>
                <a:cs typeface="Arial"/>
              </a:rPr>
              <a:t>business </a:t>
            </a:r>
            <a:r>
              <a:rPr lang="en-GB" spc="-120" dirty="0">
                <a:latin typeface="Arial"/>
                <a:cs typeface="Arial"/>
              </a:rPr>
              <a:t>and </a:t>
            </a:r>
            <a:r>
              <a:rPr lang="en-GB" spc="-60" dirty="0">
                <a:latin typeface="Arial"/>
                <a:cs typeface="Arial"/>
              </a:rPr>
              <a:t>competitive </a:t>
            </a:r>
            <a:r>
              <a:rPr lang="en-GB" spc="-75" dirty="0">
                <a:latin typeface="Arial"/>
                <a:cs typeface="Arial"/>
              </a:rPr>
              <a:t>intelligence, </a:t>
            </a:r>
            <a:r>
              <a:rPr lang="en-GB" spc="15" dirty="0">
                <a:latin typeface="Arial"/>
                <a:cs typeface="Arial"/>
              </a:rPr>
              <a:t>with</a:t>
            </a:r>
            <a:r>
              <a:rPr lang="en-GB" spc="-520" dirty="0">
                <a:latin typeface="Arial"/>
                <a:cs typeface="Arial"/>
              </a:rPr>
              <a:t> </a:t>
            </a:r>
            <a:r>
              <a:rPr lang="en-GB" spc="-60" dirty="0">
                <a:latin typeface="Arial"/>
                <a:cs typeface="Arial"/>
              </a:rPr>
              <a:t>few  </a:t>
            </a:r>
            <a:r>
              <a:rPr lang="en-GB" spc="-70" dirty="0">
                <a:latin typeface="Arial"/>
                <a:cs typeface="Arial"/>
              </a:rPr>
              <a:t>implications </a:t>
            </a:r>
            <a:r>
              <a:rPr lang="en-GB" spc="-15" dirty="0">
                <a:latin typeface="Arial"/>
                <a:cs typeface="Arial"/>
              </a:rPr>
              <a:t>into </a:t>
            </a:r>
            <a:r>
              <a:rPr lang="en-GB" spc="-30" dirty="0">
                <a:latin typeface="Arial"/>
                <a:cs typeface="Arial"/>
              </a:rPr>
              <a:t>the </a:t>
            </a:r>
            <a:r>
              <a:rPr lang="en-GB" spc="-65" dirty="0">
                <a:latin typeface="Arial"/>
                <a:cs typeface="Arial"/>
              </a:rPr>
              <a:t>national </a:t>
            </a:r>
            <a:r>
              <a:rPr lang="en-GB" spc="-80" dirty="0">
                <a:latin typeface="Arial"/>
                <a:cs typeface="Arial"/>
              </a:rPr>
              <a:t>security</a:t>
            </a:r>
            <a:r>
              <a:rPr lang="en-GB" spc="-484" dirty="0">
                <a:latin typeface="Arial"/>
                <a:cs typeface="Arial"/>
              </a:rPr>
              <a:t> </a:t>
            </a:r>
            <a:r>
              <a:rPr lang="en-GB" spc="-80" dirty="0">
                <a:latin typeface="Arial"/>
                <a:cs typeface="Arial"/>
              </a:rPr>
              <a:t>realm.</a:t>
            </a:r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945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896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Carlito</vt:lpstr>
      <vt:lpstr>Century Gothic</vt:lpstr>
      <vt:lpstr>Wingdings 3</vt:lpstr>
      <vt:lpstr>Ion</vt:lpstr>
      <vt:lpstr>TM Tools Patent Analysis</vt:lpstr>
      <vt:lpstr>Introduction</vt:lpstr>
      <vt:lpstr>Patent Analysis</vt:lpstr>
      <vt:lpstr>Types of Patent Analysis</vt:lpstr>
      <vt:lpstr>Use of the Patent System</vt:lpstr>
      <vt:lpstr>Advantages of Patent Analysis</vt:lpstr>
      <vt:lpstr>Advantages of Patent Analysis</vt:lpstr>
      <vt:lpstr>Weaknesses of Patent Analysis</vt:lpstr>
      <vt:lpstr>Weaknesses of Patent Analysis</vt:lpstr>
      <vt:lpstr>PowerPoint Presentation</vt:lpstr>
      <vt:lpstr>Patent Analysis Tools</vt:lpstr>
      <vt:lpstr>How to Conduct Patent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8 - TM Tools-Patent Analysis</dc:title>
  <dc:creator>D</dc:creator>
  <cp:lastModifiedBy>Multi Laptops 88 G</cp:lastModifiedBy>
  <cp:revision>8</cp:revision>
  <dcterms:created xsi:type="dcterms:W3CDTF">2021-01-17T19:36:35Z</dcterms:created>
  <dcterms:modified xsi:type="dcterms:W3CDTF">2021-01-19T19:11:54Z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2021-01-17T00:00:00Z</vt:filetime>
  </property>
</Properties>
</file>