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56" r:id="rId17"/>
    <p:sldId id="257" r:id="rId18"/>
    <p:sldId id="258" r:id="rId19"/>
    <p:sldId id="259" r:id="rId20"/>
    <p:sldId id="261" r:id="rId21"/>
    <p:sldId id="260" r:id="rId22"/>
    <p:sldId id="262" r:id="rId23"/>
    <p:sldId id="263" r:id="rId24"/>
    <p:sldId id="264" r:id="rId25"/>
    <p:sldId id="265" r:id="rId26"/>
    <p:sldId id="266" r:id="rId27"/>
    <p:sldId id="273" r:id="rId28"/>
    <p:sldId id="267" r:id="rId29"/>
    <p:sldId id="268" r:id="rId30"/>
    <p:sldId id="269" r:id="rId31"/>
    <p:sldId id="270" r:id="rId32"/>
    <p:sldId id="274" r:id="rId33"/>
    <p:sldId id="271" r:id="rId34"/>
    <p:sldId id="272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09" r:id="rId51"/>
    <p:sldId id="310" r:id="rId52"/>
    <p:sldId id="311" r:id="rId53"/>
    <p:sldId id="313" r:id="rId54"/>
    <p:sldId id="314" r:id="rId55"/>
    <p:sldId id="315" r:id="rId56"/>
    <p:sldId id="316" r:id="rId57"/>
    <p:sldId id="317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E2AC8-FEB4-4D06-98D7-D17A8D9DA83B}" type="datetimeFigureOut">
              <a:rPr lang="en-US" smtClean="0"/>
              <a:pPr/>
              <a:t>11/11/2020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BCE85-9D0E-44EB-89C8-A57BFC0CAE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1"/>
            <a:ext cx="7772400" cy="5410200"/>
          </a:xfrm>
        </p:spPr>
        <p:txBody>
          <a:bodyPr/>
          <a:lstStyle/>
          <a:p>
            <a:r>
              <a:rPr lang="en-US" sz="7200" dirty="0" smtClean="0"/>
              <a:t>Immunogenetics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Humoral</a:t>
            </a:r>
            <a:r>
              <a:rPr lang="en-US" b="1" dirty="0" smtClean="0"/>
              <a:t> Immune System way to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48307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 foreign peptide is transported  to  the  surface  of  the APC  by  a  </a:t>
            </a:r>
            <a:r>
              <a:rPr lang="en-US" b="1" dirty="0" smtClean="0"/>
              <a:t>class II major </a:t>
            </a:r>
            <a:r>
              <a:rPr lang="en-US" b="1" dirty="0" err="1" smtClean="0"/>
              <a:t>histocompatibility</a:t>
            </a:r>
            <a:r>
              <a:rPr lang="en-US" b="1" dirty="0" smtClean="0"/>
              <a:t> complex (MHC)</a:t>
            </a:r>
            <a:r>
              <a:rPr lang="en-US" dirty="0" smtClean="0"/>
              <a:t> molecule </a:t>
            </a:r>
          </a:p>
          <a:p>
            <a:r>
              <a:rPr lang="en-US" b="1" dirty="0" smtClean="0"/>
              <a:t>somatic </a:t>
            </a:r>
            <a:r>
              <a:rPr lang="en-US" b="1" dirty="0" err="1" smtClean="0"/>
              <a:t>hypermutation</a:t>
            </a:r>
            <a:endParaRPr lang="en-US" b="1" dirty="0" smtClean="0"/>
          </a:p>
          <a:p>
            <a:r>
              <a:rPr lang="en-US" b="1" dirty="0" smtClean="0"/>
              <a:t>memory B cells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534400" cy="5943600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In the </a:t>
            </a:r>
            <a:r>
              <a:rPr lang="en-US" sz="3600" dirty="0" err="1" smtClean="0"/>
              <a:t>humoral</a:t>
            </a:r>
            <a:r>
              <a:rPr lang="en-US" sz="3600" dirty="0" smtClean="0"/>
              <a:t> immune response, foreign particles are displayed in conjunction with class II MHC molecules by antigen-presenting cells. These displayed molecules are recognized by helper T cells, which then stimulate proliferation of B cells whose receptors (</a:t>
            </a:r>
            <a:r>
              <a:rPr lang="en-US" sz="3600" dirty="0" err="1" smtClean="0"/>
              <a:t>immunoglobulins</a:t>
            </a:r>
            <a:r>
              <a:rPr lang="en-US" sz="3600" dirty="0" smtClean="0"/>
              <a:t>) can bind to the foreign pathogen. </a:t>
            </a:r>
            <a:br>
              <a:rPr lang="en-US" sz="3600" dirty="0" smtClean="0"/>
            </a:b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Cellular Immune System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915400" cy="4830763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smtClean="0"/>
              <a:t>Cellular immunity</a:t>
            </a:r>
            <a:r>
              <a:rPr lang="en-US" sz="3600" dirty="0" smtClean="0"/>
              <a:t> is a protective </a:t>
            </a:r>
            <a:r>
              <a:rPr lang="en-US" sz="3600" b="1" dirty="0" smtClean="0"/>
              <a:t>immune</a:t>
            </a:r>
            <a:r>
              <a:rPr lang="en-US" sz="3600" dirty="0" smtClean="0"/>
              <a:t> process that involves the activation of phagocytes, antigen-sensitized </a:t>
            </a:r>
            <a:r>
              <a:rPr lang="en-US" sz="3600" dirty="0" err="1" smtClean="0"/>
              <a:t>cytotoxic</a:t>
            </a:r>
            <a:r>
              <a:rPr lang="en-US" sz="3600" dirty="0" smtClean="0"/>
              <a:t> T cells and the release of cytokines and </a:t>
            </a:r>
            <a:r>
              <a:rPr lang="en-US" sz="3600" dirty="0" err="1" smtClean="0"/>
              <a:t>chemokines</a:t>
            </a:r>
            <a:r>
              <a:rPr lang="en-US" sz="3600" dirty="0" smtClean="0"/>
              <a:t> in </a:t>
            </a:r>
            <a:r>
              <a:rPr lang="en-US" sz="3600" b="1" dirty="0" smtClean="0"/>
              <a:t>response</a:t>
            </a:r>
            <a:r>
              <a:rPr lang="en-US" sz="3600" dirty="0" smtClean="0"/>
              <a:t> to antigen.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10600" cy="5867400"/>
          </a:xfrm>
        </p:spPr>
        <p:txBody>
          <a:bodyPr/>
          <a:lstStyle/>
          <a:p>
            <a:pPr algn="just"/>
            <a:r>
              <a:rPr lang="en-US" dirty="0" smtClean="0"/>
              <a:t>The immune system is capable of destroying</a:t>
            </a:r>
            <a:br>
              <a:rPr lang="en-US" dirty="0" smtClean="0"/>
            </a:br>
            <a:r>
              <a:rPr lang="en-US" dirty="0" smtClean="0"/>
              <a:t>the body’s cells once they are infected. Peptides from the pathogen are displayed on cell</a:t>
            </a:r>
            <a:br>
              <a:rPr lang="en-US" dirty="0" smtClean="0"/>
            </a:br>
            <a:r>
              <a:rPr lang="en-US" dirty="0" smtClean="0"/>
              <a:t>surfaces by class I MHC molecules. These are</a:t>
            </a:r>
            <a:br>
              <a:rPr lang="en-US" dirty="0" smtClean="0"/>
            </a:br>
            <a:r>
              <a:rPr lang="en-US" dirty="0" smtClean="0"/>
              <a:t>recognized by </a:t>
            </a:r>
            <a:r>
              <a:rPr lang="en-US" dirty="0" err="1" smtClean="0"/>
              <a:t>cytotoxic</a:t>
            </a:r>
            <a:r>
              <a:rPr lang="en-US" dirty="0" smtClean="0"/>
              <a:t> (killer) T lymphocytes,</a:t>
            </a:r>
            <a:br>
              <a:rPr lang="en-US" dirty="0" smtClean="0"/>
            </a:br>
            <a:r>
              <a:rPr lang="en-US" dirty="0" smtClean="0"/>
              <a:t>which destroy the infected cell.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Turn Back\Desktop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725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3657600"/>
          </a:xfrm>
        </p:spPr>
        <p:txBody>
          <a:bodyPr>
            <a:normAutofit/>
          </a:bodyPr>
          <a:lstStyle/>
          <a:p>
            <a:r>
              <a:rPr lang="en-US" b="1" dirty="0" smtClean="0"/>
              <a:t>The Innate, </a:t>
            </a:r>
            <a:r>
              <a:rPr lang="en-US" b="1" dirty="0" err="1" smtClean="0"/>
              <a:t>Humoral</a:t>
            </a:r>
            <a:r>
              <a:rPr lang="en-US" b="1" dirty="0" smtClean="0"/>
              <a:t>, and Cellular Immune</a:t>
            </a:r>
            <a:br>
              <a:rPr lang="en-US" b="1" dirty="0" smtClean="0"/>
            </a:br>
            <a:r>
              <a:rPr lang="en-US" b="1" dirty="0" smtClean="0"/>
              <a:t>Systems: A Comparison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US" b="1" u="sng" dirty="0" smtClean="0">
                <a:solidFill>
                  <a:schemeClr val="tx1"/>
                </a:solidFill>
              </a:rPr>
              <a:t>IMMUNE RESPONSE PROTEINS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Immunoglobulin molecules &amp; genes</a:t>
            </a:r>
            <a:r>
              <a:rPr lang="en-US" b="1" u="sng" dirty="0" smtClean="0">
                <a:solidFill>
                  <a:schemeClr val="tx1"/>
                </a:solidFill>
              </a:rPr>
              <a:t>:</a:t>
            </a:r>
            <a:endParaRPr lang="en-US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Each immunoglobulin or antibody molecule is composed of 4 chains: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  An identical pair of longer heavy chains 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An identical pair of shorter light chains which are linked together by disulphide bond.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 there are 5 different types of heavy chains also present:</a:t>
            </a:r>
          </a:p>
          <a:p>
            <a:pPr algn="l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gamma, </a:t>
            </a:r>
            <a:r>
              <a:rPr lang="en-US" dirty="0" err="1" smtClean="0">
                <a:solidFill>
                  <a:schemeClr val="tx1"/>
                </a:solidFill>
              </a:rPr>
              <a:t>meu</a:t>
            </a:r>
            <a:r>
              <a:rPr lang="en-US" dirty="0" smtClean="0">
                <a:solidFill>
                  <a:schemeClr val="tx1"/>
                </a:solidFill>
              </a:rPr>
              <a:t>, alpha, sigma and </a:t>
            </a:r>
            <a:r>
              <a:rPr lang="en-US" dirty="0" err="1" smtClean="0">
                <a:solidFill>
                  <a:schemeClr val="tx1"/>
                </a:solidFill>
              </a:rPr>
              <a:t>eeta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algn="l">
              <a:buFont typeface="Wingdings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Two types of light chains are also present: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Krypta</a:t>
            </a:r>
            <a:r>
              <a:rPr lang="en-US" dirty="0" smtClean="0"/>
              <a:t> and </a:t>
            </a:r>
            <a:r>
              <a:rPr lang="en-US" dirty="0" err="1" smtClean="0"/>
              <a:t>lammda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  <a:p>
            <a:r>
              <a:rPr lang="en-US" dirty="0" smtClean="0"/>
              <a:t>The five types of heavy chains determine the major class to which an immunoglobulin molecule belongs:( gamma, </a:t>
            </a:r>
            <a:r>
              <a:rPr lang="en-US" dirty="0" err="1" smtClean="0"/>
              <a:t>meu</a:t>
            </a:r>
            <a:r>
              <a:rPr lang="en-US" dirty="0" smtClean="0"/>
              <a:t>, alpha, delta, </a:t>
            </a:r>
            <a:r>
              <a:rPr lang="en-US" dirty="0" err="1" smtClean="0"/>
              <a:t>eeta</a:t>
            </a:r>
            <a:r>
              <a:rPr lang="en-US" dirty="0" smtClean="0"/>
              <a:t>) corresponds to the immunoglobulin </a:t>
            </a:r>
            <a:r>
              <a:rPr lang="en-US" dirty="0" err="1" smtClean="0"/>
              <a:t>isotypes</a:t>
            </a:r>
            <a:r>
              <a:rPr lang="en-US" dirty="0" smtClean="0"/>
              <a:t> </a:t>
            </a:r>
            <a:r>
              <a:rPr lang="en-US" dirty="0" err="1" smtClean="0"/>
              <a:t>IgG</a:t>
            </a:r>
            <a:r>
              <a:rPr lang="en-US" dirty="0" smtClean="0"/>
              <a:t>, </a:t>
            </a:r>
            <a:r>
              <a:rPr lang="en-US" dirty="0" err="1" smtClean="0"/>
              <a:t>IgM</a:t>
            </a:r>
            <a:r>
              <a:rPr lang="en-US" dirty="0" smtClean="0"/>
              <a:t>, </a:t>
            </a:r>
            <a:r>
              <a:rPr lang="en-US" dirty="0" err="1" smtClean="0"/>
              <a:t>IgA</a:t>
            </a:r>
            <a:r>
              <a:rPr lang="en-US" dirty="0" smtClean="0"/>
              <a:t>, </a:t>
            </a:r>
            <a:r>
              <a:rPr lang="en-US" dirty="0" err="1" smtClean="0"/>
              <a:t>IgD,IgE</a:t>
            </a:r>
            <a:r>
              <a:rPr lang="en-US" dirty="0" smtClean="0"/>
              <a:t> respectively.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Immature B lymphocytes produces only </a:t>
            </a:r>
            <a:r>
              <a:rPr lang="en-US" dirty="0" err="1" smtClean="0"/>
              <a:t>IgM</a:t>
            </a:r>
            <a:r>
              <a:rPr lang="en-US" dirty="0" smtClean="0"/>
              <a:t> , but as they mature  a rearrangement of heavy chains genes called </a:t>
            </a:r>
            <a:r>
              <a:rPr lang="en-US" b="1" dirty="0" smtClean="0"/>
              <a:t>class switching </a:t>
            </a:r>
            <a:r>
              <a:rPr lang="en-US" dirty="0" smtClean="0"/>
              <a:t>occurs.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This produces the other four major group of immunoglobulin , each of which differs in amino acid composition , charge, size, and carbohydrate content.</a:t>
            </a:r>
          </a:p>
          <a:p>
            <a:endParaRPr lang="en-US" dirty="0" smtClean="0"/>
          </a:p>
          <a:p>
            <a:r>
              <a:rPr lang="en-US" dirty="0" smtClean="0"/>
              <a:t>Each class tend to be localized in certain parts of the body and try to respond to different type of infection.</a:t>
            </a:r>
          </a:p>
          <a:p>
            <a:endParaRPr lang="en-US" dirty="0" smtClean="0"/>
          </a:p>
          <a:p>
            <a:r>
              <a:rPr lang="en-US" dirty="0" smtClean="0"/>
              <a:t>The 2 type of the light chains can be found in </a:t>
            </a:r>
            <a:r>
              <a:rPr lang="en-US" dirty="0" err="1" smtClean="0"/>
              <a:t>acossiation</a:t>
            </a:r>
            <a:r>
              <a:rPr lang="en-US" dirty="0" smtClean="0"/>
              <a:t> with 5 types of the heavy chains.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The heavy and light both chains contains a constant and a variable region, which are located at carboxyl and amino terminal end of the chains respectively,</a:t>
            </a:r>
          </a:p>
          <a:p>
            <a:endParaRPr lang="en-US" dirty="0"/>
          </a:p>
          <a:p>
            <a:r>
              <a:rPr lang="en-US" dirty="0" smtClean="0"/>
              <a:t>The arrangement of genes determines the major class of the </a:t>
            </a:r>
            <a:r>
              <a:rPr lang="en-US" dirty="0" err="1" smtClean="0"/>
              <a:t>Ig</a:t>
            </a:r>
            <a:r>
              <a:rPr lang="en-US" dirty="0" smtClean="0"/>
              <a:t> molecule.</a:t>
            </a:r>
          </a:p>
          <a:p>
            <a:endParaRPr lang="en-US" dirty="0"/>
          </a:p>
          <a:p>
            <a:r>
              <a:rPr lang="en-US" dirty="0" smtClean="0"/>
              <a:t>The variable region is responsible for antigen recognition and binding and thus varies with </a:t>
            </a:r>
            <a:r>
              <a:rPr lang="en-US" dirty="0" err="1" smtClean="0"/>
              <a:t>immuglobulin</a:t>
            </a:r>
            <a:r>
              <a:rPr lang="en-US" dirty="0" smtClean="0"/>
              <a:t> classes.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 smtClean="0"/>
              <a:t>immunogenetics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The study of the genetics of the immune system,  known  as  </a:t>
            </a:r>
            <a:r>
              <a:rPr lang="en-US" sz="4000" b="1" dirty="0" err="1" smtClean="0"/>
              <a:t>immunogenetics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Three distinct gene segments encode the light chains: 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 for constant region,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V for variable region,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J for region that joins the constant and variable region.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1 more gene is also present called as diversity D region located between the </a:t>
            </a:r>
            <a:r>
              <a:rPr lang="en-US" dirty="0" err="1" smtClean="0"/>
              <a:t>joinning</a:t>
            </a:r>
            <a:r>
              <a:rPr lang="en-US" dirty="0" smtClean="0"/>
              <a:t> and variable region.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u="sng" dirty="0" smtClean="0"/>
          </a:p>
          <a:p>
            <a:pPr algn="ctr">
              <a:buNone/>
            </a:pPr>
            <a:r>
              <a:rPr lang="en-US" u="sng" dirty="0" smtClean="0"/>
              <a:t>The genetic basis of antibody diversity: </a:t>
            </a:r>
          </a:p>
          <a:p>
            <a:pPr>
              <a:buNone/>
            </a:pPr>
            <a:endParaRPr lang="en-US" u="sng" dirty="0" smtClean="0"/>
          </a:p>
          <a:p>
            <a:r>
              <a:rPr lang="en-US" dirty="0" smtClean="0"/>
              <a:t>Because the immune system can not know in advance which type of microbes it will encounter, the system must contain a huge </a:t>
            </a:r>
            <a:r>
              <a:rPr lang="en-US" dirty="0" err="1" smtClean="0"/>
              <a:t>reservior</a:t>
            </a:r>
            <a:r>
              <a:rPr lang="en-US" dirty="0" smtClean="0"/>
              <a:t> of structurally diverse immune cells so that at least a few cells can respond or bind to any invading microbe.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Indeed , the hormonal immune system is capable of generating approximately 100 billion structurally distinct antibodies.</a:t>
            </a:r>
          </a:p>
          <a:p>
            <a:endParaRPr lang="en-US" dirty="0" smtClean="0"/>
          </a:p>
          <a:p>
            <a:r>
              <a:rPr lang="en-US" dirty="0" smtClean="0"/>
              <a:t>At one time, it was </a:t>
            </a:r>
            <a:r>
              <a:rPr lang="en-US" dirty="0" err="1" smtClean="0"/>
              <a:t>tought</a:t>
            </a:r>
            <a:r>
              <a:rPr lang="en-US" dirty="0" smtClean="0"/>
              <a:t> that because each antibody has a unique sequence of </a:t>
            </a:r>
            <a:r>
              <a:rPr lang="en-US" dirty="0" err="1" smtClean="0"/>
              <a:t>A.A,each</a:t>
            </a:r>
            <a:r>
              <a:rPr lang="en-US" dirty="0" smtClean="0"/>
              <a:t> must be encoded by a different </a:t>
            </a:r>
            <a:r>
              <a:rPr lang="en-US" dirty="0" err="1" smtClean="0"/>
              <a:t>gene.However</a:t>
            </a:r>
            <a:r>
              <a:rPr lang="en-US" dirty="0" smtClean="0"/>
              <a:t>, this 1 gene 1 hypothesis was not possibly be correct, because the human genome has only 20,000 to 25,000 protein coding genes.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en-US" dirty="0" smtClean="0"/>
              <a:t>Further study has shown that several mechanisms are responsible for generating antibody diversity in somatic cells: 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Multiple </a:t>
            </a:r>
            <a:r>
              <a:rPr lang="en-US" b="1" dirty="0" err="1" smtClean="0"/>
              <a:t>germline</a:t>
            </a:r>
            <a:r>
              <a:rPr lang="en-US" b="1" dirty="0" smtClean="0"/>
              <a:t> immunoglobulin genes: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Molecular genetic studies have shown that  for each heavy and light chain, an individual has more then 80 different V segments located </a:t>
            </a:r>
            <a:r>
              <a:rPr lang="en-US" dirty="0" err="1" smtClean="0"/>
              <a:t>contigiously</a:t>
            </a:r>
            <a:r>
              <a:rPr lang="en-US" dirty="0" smtClean="0"/>
              <a:t> in his or her </a:t>
            </a:r>
            <a:r>
              <a:rPr lang="en-US" dirty="0" err="1" smtClean="0"/>
              <a:t>germline</a:t>
            </a:r>
            <a:r>
              <a:rPr lang="en-US" dirty="0" smtClean="0"/>
              <a:t> and 6 different J segments.</a:t>
            </a:r>
          </a:p>
          <a:p>
            <a:r>
              <a:rPr lang="en-US" dirty="0" smtClean="0"/>
              <a:t>There are at least 30D segments in heavy chain region.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dirty="0" smtClean="0"/>
              <a:t>Somatic recombination (VDJ recombination)</a:t>
            </a:r>
          </a:p>
          <a:p>
            <a:pPr>
              <a:buFont typeface="Wingdings" pitchFamily="2" charset="2"/>
              <a:buChar char="Ø"/>
            </a:pPr>
            <a:endParaRPr lang="en-US" b="1" dirty="0" smtClean="0"/>
          </a:p>
          <a:p>
            <a:r>
              <a:rPr lang="en-US" dirty="0" smtClean="0"/>
              <a:t>As immunoglobulin molecules are formed during B lymphocytes maturation, a specific combination of single V and J segments is selected for the heavy chain.</a:t>
            </a:r>
          </a:p>
          <a:p>
            <a:endParaRPr lang="en-US" dirty="0" smtClean="0"/>
          </a:p>
          <a:p>
            <a:r>
              <a:rPr lang="en-US" dirty="0" smtClean="0"/>
              <a:t>This is accomplished by deleting the DNA sequence </a:t>
            </a:r>
            <a:r>
              <a:rPr lang="en-US" dirty="0" err="1" smtClean="0"/>
              <a:t>seperating</a:t>
            </a:r>
            <a:r>
              <a:rPr lang="en-US" dirty="0" smtClean="0"/>
              <a:t> the single  V,J and D  segments before they transcribed into mRNA.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The deletion process is carried out in parts by </a:t>
            </a:r>
            <a:r>
              <a:rPr lang="en-US" dirty="0" err="1" smtClean="0"/>
              <a:t>recombinases</a:t>
            </a:r>
            <a:r>
              <a:rPr lang="en-US" dirty="0" smtClean="0"/>
              <a:t>(encoded by the </a:t>
            </a:r>
            <a:r>
              <a:rPr lang="en-US" i="1" dirty="0" smtClean="0"/>
              <a:t>RAG</a:t>
            </a:r>
            <a:r>
              <a:rPr lang="en-US" dirty="0" smtClean="0"/>
              <a:t>1 and </a:t>
            </a:r>
            <a:r>
              <a:rPr lang="en-US" i="1" dirty="0" smtClean="0"/>
              <a:t>RAG</a:t>
            </a:r>
            <a:r>
              <a:rPr lang="en-US" dirty="0" smtClean="0"/>
              <a:t>2 genes) which initiate the double-strand DNA breaks at specific DNA sequences that flank the </a:t>
            </a:r>
            <a:r>
              <a:rPr lang="en-US" dirty="0" err="1" smtClean="0"/>
              <a:t>the</a:t>
            </a:r>
            <a:r>
              <a:rPr lang="en-US" dirty="0" smtClean="0"/>
              <a:t> V and D gene segments.</a:t>
            </a:r>
          </a:p>
          <a:p>
            <a:endParaRPr lang="en-US" dirty="0" smtClean="0"/>
          </a:p>
          <a:p>
            <a:r>
              <a:rPr lang="en-US" dirty="0" smtClean="0"/>
              <a:t>After the deletion of all but one V,D and J segments, the </a:t>
            </a:r>
            <a:r>
              <a:rPr lang="en-US" dirty="0" err="1" smtClean="0"/>
              <a:t>nondeleted</a:t>
            </a:r>
            <a:r>
              <a:rPr lang="en-US" dirty="0" smtClean="0"/>
              <a:t> segments are joined by </a:t>
            </a:r>
            <a:r>
              <a:rPr lang="en-US" dirty="0" err="1" smtClean="0"/>
              <a:t>ligases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This cutting-and-passing process is known as </a:t>
            </a:r>
            <a:r>
              <a:rPr lang="en-US" b="1" dirty="0" smtClean="0"/>
              <a:t>somatic recombination.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Somatic recombination produces a </a:t>
            </a:r>
            <a:r>
              <a:rPr lang="en-US" dirty="0" err="1" smtClean="0"/>
              <a:t>distictive</a:t>
            </a:r>
            <a:r>
              <a:rPr lang="en-US" dirty="0" smtClean="0"/>
              <a:t> result: unlike most other cells of a </a:t>
            </a:r>
            <a:r>
              <a:rPr lang="en-US" dirty="0" err="1" smtClean="0"/>
              <a:t>body,whose</a:t>
            </a:r>
            <a:r>
              <a:rPr lang="en-US" dirty="0" smtClean="0"/>
              <a:t> DNA sequence are identical to one another, mature B lymphocytes are vary in terms of their arranged immunoglobulin DNA sequence.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omatic+VDJ+recombination+and+somatic+hypermut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Because there are many possible combinations of single V,J and D </a:t>
            </a:r>
            <a:r>
              <a:rPr lang="en-US" dirty="0" err="1" smtClean="0"/>
              <a:t>segments,somatic</a:t>
            </a:r>
            <a:r>
              <a:rPr lang="en-US" dirty="0" smtClean="0"/>
              <a:t> recombination can generate approximately 100,000 to 1,000,000 different types of antibody molecules.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err="1" smtClean="0"/>
              <a:t>Junctional</a:t>
            </a:r>
            <a:r>
              <a:rPr lang="en-US" b="1" dirty="0" smtClean="0"/>
              <a:t> diversity:</a:t>
            </a:r>
          </a:p>
          <a:p>
            <a:r>
              <a:rPr lang="en-US" dirty="0" smtClean="0"/>
              <a:t>As the V,D and J regions are assembled, slight variations </a:t>
            </a:r>
            <a:r>
              <a:rPr lang="en-US" dirty="0" err="1" smtClean="0"/>
              <a:t>occuer</a:t>
            </a:r>
            <a:r>
              <a:rPr lang="en-US" dirty="0" smtClean="0"/>
              <a:t> in the position at which they are joined, and small numbers of nucleotides may be deleted or inserted at the junctions.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This creates even more variations in antibody A.A sequence.</a:t>
            </a:r>
          </a:p>
          <a:p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Somatic </a:t>
            </a:r>
            <a:r>
              <a:rPr lang="en-US" b="1" dirty="0" err="1" smtClean="0"/>
              <a:t>hypermutation</a:t>
            </a:r>
            <a:r>
              <a:rPr lang="en-US" b="1" dirty="0" smtClean="0"/>
              <a:t>:</a:t>
            </a:r>
          </a:p>
          <a:p>
            <a:r>
              <a:rPr lang="en-US" dirty="0" smtClean="0"/>
              <a:t>Typically, only a small subset of B cells has cell-surface receptors that bind specifically and has low affinity in binding.</a:t>
            </a:r>
          </a:p>
          <a:p>
            <a:r>
              <a:rPr lang="en-US" dirty="0" smtClean="0"/>
              <a:t>Once these B cells are stimulated by a foreign antigen, they undergo </a:t>
            </a:r>
            <a:r>
              <a:rPr lang="en-US" b="1" dirty="0" smtClean="0"/>
              <a:t>affinity maturation</a:t>
            </a:r>
            <a:r>
              <a:rPr lang="en-US" dirty="0" smtClean="0"/>
              <a:t> process.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THE IMMUNE RESPONSE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Innate Immune System</a:t>
            </a:r>
            <a:r>
              <a:rPr lang="en-US" sz="3600" dirty="0" smtClean="0"/>
              <a:t> </a:t>
            </a:r>
          </a:p>
          <a:p>
            <a:r>
              <a:rPr lang="en-US" sz="3600" b="1" dirty="0" smtClean="0"/>
              <a:t>The Adaptive Immune System</a:t>
            </a:r>
            <a:r>
              <a:rPr lang="en-US" sz="3600" dirty="0" smtClean="0"/>
              <a:t> </a:t>
            </a:r>
          </a:p>
          <a:p>
            <a:pPr algn="ctr">
              <a:buNone/>
            </a:pP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</a:t>
            </a:r>
            <a:br>
              <a:rPr lang="en-US" sz="3600" dirty="0" smtClean="0"/>
            </a:br>
            <a:endParaRPr 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An enzyme termed activation-induced  </a:t>
            </a:r>
            <a:r>
              <a:rPr lang="en-US" i="1" dirty="0" err="1" smtClean="0"/>
              <a:t>deaminase</a:t>
            </a:r>
            <a:r>
              <a:rPr lang="en-US" dirty="0" smtClean="0"/>
              <a:t> causes cytosine bases to be replaced by </a:t>
            </a:r>
            <a:r>
              <a:rPr lang="en-US" dirty="0" err="1" smtClean="0"/>
              <a:t>uracil</a:t>
            </a:r>
            <a:r>
              <a:rPr lang="en-US" dirty="0" smtClean="0"/>
              <a:t>.</a:t>
            </a:r>
          </a:p>
          <a:p>
            <a:r>
              <a:rPr lang="en-US" dirty="0" smtClean="0"/>
              <a:t>Error-prone DNA polymerases are recruited, and DNA repair process are modified so that mutations can persist in the DNA sequence.</a:t>
            </a:r>
          </a:p>
          <a:p>
            <a:r>
              <a:rPr lang="en-US" dirty="0" smtClean="0"/>
              <a:t>Consequently, mutation rate of these gene segments is approximately 10 raise to power -3 per base per generation.</a:t>
            </a:r>
          </a:p>
          <a:p>
            <a:r>
              <a:rPr lang="en-US" dirty="0" smtClean="0"/>
              <a:t>This causes much variation.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b="1" dirty="0" smtClean="0"/>
              <a:t>Multiple combination of light and heavy chain: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Random combination of light and heavy chains create a further diversity.</a:t>
            </a:r>
          </a:p>
          <a:p>
            <a:r>
              <a:rPr lang="en-US" dirty="0" smtClean="0"/>
              <a:t>These mechanisms contributes to antibody diversity.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b="1" dirty="0" smtClean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Mechanisms that produce antibody diversity include multiple germ line immunoglobulin gene segments, somatic recombination of the immunoglobulin gene segments, </a:t>
            </a:r>
            <a:r>
              <a:rPr lang="en-US" b="1" dirty="0" err="1" smtClean="0"/>
              <a:t>junctional</a:t>
            </a:r>
            <a:r>
              <a:rPr lang="en-US" b="1" dirty="0" smtClean="0"/>
              <a:t> diversity, somatic </a:t>
            </a:r>
            <a:r>
              <a:rPr lang="en-US" b="1" dirty="0" err="1" smtClean="0"/>
              <a:t>hypermatutation</a:t>
            </a:r>
            <a:r>
              <a:rPr lang="en-US" b="1" dirty="0" smtClean="0"/>
              <a:t> and the potential for multiple combinations of heavy and light chains.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/>
              <a:t>T-CELL RECEPTORS:</a:t>
            </a:r>
          </a:p>
          <a:p>
            <a:pPr algn="ctr"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  T-cell receptors are similar in function to B-cells receptors. However, they can bind to a foreign peptide only when it is presented by an MHC molecule. Their diversity is created by the same mechanisms that produce immunoglobulin diversity, with the exception of somatic </a:t>
            </a:r>
            <a:r>
              <a:rPr lang="en-US" dirty="0" err="1" smtClean="0"/>
              <a:t>hypermutation</a:t>
            </a:r>
            <a:r>
              <a:rPr lang="en-US" dirty="0" smtClean="0"/>
              <a:t>.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90% of the T-cells are </a:t>
            </a:r>
            <a:r>
              <a:rPr lang="en-US" dirty="0" err="1" smtClean="0"/>
              <a:t>hetrodimers</a:t>
            </a:r>
            <a:r>
              <a:rPr lang="en-US" dirty="0" smtClean="0"/>
              <a:t> composed of alpha and </a:t>
            </a:r>
            <a:r>
              <a:rPr lang="en-US" dirty="0" err="1" smtClean="0"/>
              <a:t>betta</a:t>
            </a:r>
            <a:r>
              <a:rPr lang="en-US" dirty="0" smtClean="0"/>
              <a:t> chain and approximately 100% of cells are composed of a gamma and a delta </a:t>
            </a:r>
            <a:r>
              <a:rPr lang="en-US" smtClean="0"/>
              <a:t>chain.</a:t>
            </a:r>
            <a:endParaRPr lang="en-US" dirty="0" smtClean="0"/>
          </a:p>
        </p:txBody>
      </p:sp>
      <p:pic>
        <p:nvPicPr>
          <p:cNvPr id="5" name="Picture 4" descr="2215_Alpha-Beta_T_Cell_Recept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590800"/>
            <a:ext cx="579120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4E353BA-F93B-7243-BB34-C8D7A3CC63E2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xfrm>
            <a:off x="1168978" y="729838"/>
            <a:ext cx="6633482" cy="5398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Tx/>
              <a:buNone/>
            </a:pPr>
            <a:r>
              <a:rPr lang="en-US" altLang="en-US" sz="3200" b="1" u="sng">
                <a:solidFill>
                  <a:srgbClr val="FF0000"/>
                </a:solidFill>
                <a:latin typeface="Bookman Old Style" panose="02050604050505020204" pitchFamily="18" charset="0"/>
              </a:rPr>
              <a:t>Lecture Outlines</a:t>
            </a:r>
          </a:p>
          <a:p>
            <a:pPr fontAlgn="auto"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latin typeface="Comic Sans MS" panose="030F0702030302020204" pitchFamily="66" charset="0"/>
              </a:rPr>
              <a:t>Define immunodeficiency</a:t>
            </a:r>
          </a:p>
          <a:p>
            <a:pPr fontAlgn="auto"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latin typeface="Comic Sans MS" panose="030F0702030302020204" pitchFamily="66" charset="0"/>
              </a:rPr>
              <a:t>Classification </a:t>
            </a:r>
          </a:p>
          <a:p>
            <a:pPr lvl="4" fontAlgn="auto"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latin typeface="Comic Sans MS" panose="030F0702030302020204" pitchFamily="66" charset="0"/>
              </a:rPr>
              <a:t>Specific non specific </a:t>
            </a:r>
          </a:p>
          <a:p>
            <a:pPr lvl="4" fontAlgn="auto"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latin typeface="Comic Sans MS" panose="030F0702030302020204" pitchFamily="66" charset="0"/>
              </a:rPr>
              <a:t>Primary and secondary</a:t>
            </a:r>
          </a:p>
          <a:p>
            <a:pPr fontAlgn="auto"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latin typeface="Comic Sans MS" panose="030F0702030302020204" pitchFamily="66" charset="0"/>
              </a:rPr>
              <a:t>B cell deficiency &amp; Examples</a:t>
            </a:r>
          </a:p>
          <a:p>
            <a:pPr fontAlgn="auto"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latin typeface="Comic Sans MS" panose="030F0702030302020204" pitchFamily="66" charset="0"/>
              </a:rPr>
              <a:t>T Cell deficiency &amp; Examples</a:t>
            </a:r>
          </a:p>
          <a:p>
            <a:pPr fontAlgn="auto"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latin typeface="Comic Sans MS" panose="030F0702030302020204" pitchFamily="66" charset="0"/>
              </a:rPr>
              <a:t>SCID</a:t>
            </a:r>
          </a:p>
          <a:p>
            <a:pPr fontAlgn="auto"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latin typeface="Comic Sans MS" panose="030F0702030302020204" pitchFamily="66" charset="0"/>
              </a:rPr>
              <a:t>Drug induced immunodeficiency</a:t>
            </a:r>
          </a:p>
          <a:p>
            <a:pPr fontAlgn="auto"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10822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E94B86-AC02-3B46-9507-DB5589652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3707" y="-3370654"/>
            <a:ext cx="7886700" cy="1325563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Content Placeholder 4" descr="dev-def2">
            <a:extLst>
              <a:ext uri="{FF2B5EF4-FFF2-40B4-BE49-F238E27FC236}">
                <a16:creationId xmlns="" xmlns:a16="http://schemas.microsoft.com/office/drawing/2014/main" id="{B243767C-4685-494B-BEFF-83B4BD829CB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9943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7C854A2-11CC-DE4A-B013-CB7AE2974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 lnSpcReduction="10000"/>
          </a:bodyPr>
          <a:lstStyle/>
          <a:p>
            <a:pPr algn="l" rtl="0"/>
            <a:endParaRPr lang="en-GB" altLang="en-US" sz="320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 marL="0" indent="0" algn="l" rtl="0">
              <a:buNone/>
            </a:pPr>
            <a:r>
              <a:rPr lang="en-GB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4000" b="1" u="sng">
                <a:solidFill>
                  <a:srgbClr val="FF0000"/>
                </a:solidFill>
                <a:latin typeface="Comic Sans MS" panose="030F0702030302020204" pitchFamily="66" charset="0"/>
              </a:rPr>
              <a:t>IMMUNODEFICIENCY </a:t>
            </a:r>
          </a:p>
          <a:p>
            <a:pPr algn="l" rtl="0"/>
            <a:endParaRPr lang="en-GB" altLang="en-US" sz="320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 algn="l" rtl="0"/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It is the absence or failure of normal function of one or more elements of the immune system</a:t>
            </a:r>
          </a:p>
          <a:p>
            <a:pPr algn="l" rtl="0">
              <a:buFontTx/>
              <a:buNone/>
            </a:pPr>
            <a:endParaRPr lang="en-US" altLang="en-US" sz="320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 algn="l" rtl="0"/>
            <a:r>
              <a:rPr lang="en-US" altLang="en-US" sz="3200">
                <a:latin typeface="Comic Sans MS" panose="030F0702030302020204" pitchFamily="66" charset="0"/>
              </a:rPr>
              <a:t>Results in immunodeficiency disease</a:t>
            </a:r>
          </a:p>
          <a:p>
            <a:pPr algn="l" rtl="0">
              <a:buFontTx/>
              <a:buNone/>
            </a:pPr>
            <a:endParaRPr lang="en-US" altLang="en-US" sz="3200">
              <a:latin typeface="Comic Sans MS" panose="030F0702030302020204" pitchFamily="66" charset="0"/>
            </a:endParaRPr>
          </a:p>
          <a:p>
            <a:pPr algn="l" rtl="0"/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Can be specific or non specific</a:t>
            </a:r>
          </a:p>
          <a:p>
            <a:pPr algn="l" rtl="0">
              <a:buFontTx/>
              <a:buNone/>
            </a:pPr>
            <a:r>
              <a:rPr lang="en-US" altLang="en-US" sz="3200">
                <a:solidFill>
                  <a:srgbClr val="FF0000"/>
                </a:solidFill>
                <a:latin typeface="Comic Sans MS" panose="030F0702030302020204" pitchFamily="66" charset="0"/>
              </a:rPr>
              <a:t>Specific =  Abnormalities of B &amp; T cells</a:t>
            </a:r>
          </a:p>
          <a:p>
            <a:pPr algn="l" rtl="0">
              <a:buFontTx/>
              <a:buNone/>
            </a:pPr>
            <a:r>
              <a:rPr lang="en-US" altLang="en-US" sz="3200">
                <a:solidFill>
                  <a:srgbClr val="FF0000"/>
                </a:solidFill>
                <a:latin typeface="Comic Sans MS" panose="030F0702030302020204" pitchFamily="66" charset="0"/>
              </a:rPr>
              <a:t>Non specefic = Abnormalities of non specific components</a:t>
            </a:r>
          </a:p>
          <a:p>
            <a:pPr algn="l" rtl="0">
              <a:buFontTx/>
              <a:buNone/>
            </a:pPr>
            <a:r>
              <a:rPr lang="en-US" altLang="en-US" sz="3200" b="1">
                <a:latin typeface="Comic Sans MS" panose="030F0702030302020204" pitchFamily="66" charset="0"/>
              </a:rPr>
              <a:t>PRIMARY OR SECONDARY</a:t>
            </a:r>
          </a:p>
        </p:txBody>
      </p:sp>
    </p:spTree>
    <p:extLst>
      <p:ext uri="{BB962C8B-B14F-4D97-AF65-F5344CB8AC3E}">
        <p14:creationId xmlns:p14="http://schemas.microsoft.com/office/powerpoint/2010/main" val="1274954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DCAEA6A-4DA5-754A-9732-EC28570353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03275"/>
            <a:ext cx="7886700" cy="1325563"/>
          </a:xfrm>
        </p:spPr>
        <p:txBody>
          <a:bodyPr/>
          <a:lstStyle/>
          <a:p>
            <a:r>
              <a:rPr lang="en-US" altLang="en-US" sz="4400" b="1">
                <a:solidFill>
                  <a:srgbClr val="FF0000"/>
                </a:solidFill>
              </a:rPr>
              <a:t>PRIMARY IMMUNODEFICIENCIES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91D4B59-0882-C44E-A947-FDB049A6E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877" y="1917370"/>
            <a:ext cx="7884473" cy="3983182"/>
          </a:xfrm>
        </p:spPr>
        <p:txBody>
          <a:bodyPr>
            <a:normAutofit fontScale="92500"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Primary immunodeficiencies are inherited defects of the immune system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 These defects may be in the specific or nonspecific immune mechanisms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They are classified on the basis of the site of lesion in the developmental or differentiation pathway of the immune system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4808943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="" xmlns:a16="http://schemas.microsoft.com/office/drawing/2014/main" id="{E3617974-0E27-4422-93FC-34E0DCE283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>
                <a:solidFill>
                  <a:srgbClr val="FF0000"/>
                </a:solidFill>
                <a:latin typeface="Bookman Old Style" panose="02050604050505020204" pitchFamily="18" charset="0"/>
              </a:rPr>
              <a:t>B CELL DEFICIENCY</a:t>
            </a:r>
            <a:endParaRPr lang="en-US" altLang="en-US" sz="4000" b="1"/>
          </a:p>
        </p:txBody>
      </p:sp>
      <p:sp>
        <p:nvSpPr>
          <p:cNvPr id="6147" name="Rectangle 3">
            <a:extLst>
              <a:ext uri="{FF2B5EF4-FFF2-40B4-BE49-F238E27FC236}">
                <a16:creationId xmlns="" xmlns:a16="http://schemas.microsoft.com/office/drawing/2014/main" id="{5FF184CF-EB70-4B6B-88F4-C1D49AA623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28650" y="1800885"/>
            <a:ext cx="7886700" cy="4351338"/>
          </a:xfrm>
        </p:spPr>
        <p:txBody>
          <a:bodyPr>
            <a:normAutofit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X liked agammaglobuinemia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IgA deficiency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IgG subclass deficiency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Immunodeficiency with increased Igm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Common variable immundeficiency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Transient hypogammaglobulinaemia of infancy</a:t>
            </a:r>
          </a:p>
        </p:txBody>
      </p:sp>
    </p:spTree>
    <p:extLst>
      <p:ext uri="{BB962C8B-B14F-4D97-AF65-F5344CB8AC3E}">
        <p14:creationId xmlns:p14="http://schemas.microsoft.com/office/powerpoint/2010/main" val="152048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2954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The Innate Immune System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800600"/>
          </a:xfrm>
        </p:spPr>
        <p:txBody>
          <a:bodyPr>
            <a:normAutofit/>
          </a:bodyPr>
          <a:lstStyle/>
          <a:p>
            <a:pPr algn="just"/>
            <a:r>
              <a:rPr lang="en-US" sz="3400" dirty="0" smtClean="0"/>
              <a:t>The innate immune system, which includes</a:t>
            </a:r>
            <a:br>
              <a:rPr lang="en-US" sz="3400" dirty="0" smtClean="0"/>
            </a:br>
            <a:r>
              <a:rPr lang="en-US" sz="3400" dirty="0" smtClean="0"/>
              <a:t>some phagocytes, natural killer cells, and the</a:t>
            </a:r>
            <a:br>
              <a:rPr lang="en-US" sz="3400" dirty="0" smtClean="0"/>
            </a:br>
            <a:r>
              <a:rPr lang="en-US" sz="3400" dirty="0" smtClean="0"/>
              <a:t>complement system, is an early part of the</a:t>
            </a:r>
            <a:br>
              <a:rPr lang="en-US" sz="3400" dirty="0" smtClean="0"/>
            </a:br>
            <a:r>
              <a:rPr lang="en-US" sz="3400" dirty="0" smtClean="0"/>
              <a:t>immune response and recognizes general features of invading microorganisms. </a:t>
            </a:r>
            <a:br>
              <a:rPr lang="en-US" sz="3400" dirty="0" smtClean="0"/>
            </a:br>
            <a:endParaRPr lang="en-US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F948D7E-F01D-8C43-807A-A56229F70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b="1">
                <a:solidFill>
                  <a:srgbClr val="FF0000"/>
                </a:solidFill>
              </a:rPr>
              <a:t>1- X-linked agammaglobulinemia</a:t>
            </a:r>
            <a:r>
              <a:rPr lang="en-US" altLang="en-US" b="1"/>
              <a:t> 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A45029-7FC6-6541-A548-EBF7A1DFB8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6"/>
            <a:ext cx="7886700" cy="4223369"/>
          </a:xfrm>
        </p:spPr>
        <p:txBody>
          <a:bodyPr>
            <a:normAutofit lnSpcReduction="10000"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In X-LA early maturation of B cells fails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Affect males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Few or no B cells in blood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Very small lymph nodes and tonsils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No Ig</a:t>
            </a:r>
            <a:r>
              <a:rPr lang="en-GB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(Immunoglobulin)</a:t>
            </a:r>
            <a:endParaRPr lang="en-US" altLang="en-US" sz="320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Small amount of Ig G in early age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Recurrent pyogenic infection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6082134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4FA67FA-E035-3D41-BE68-401352FBA8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400" b="1">
                <a:solidFill>
                  <a:srgbClr val="FF0000"/>
                </a:solidFill>
              </a:rPr>
              <a:t>2- IgA and IgG subclass </a:t>
            </a:r>
            <a:r>
              <a:rPr lang="en-GB" altLang="en-US" sz="4400" b="1">
                <a:solidFill>
                  <a:srgbClr val="FF0000"/>
                </a:solidFill>
              </a:rPr>
              <a:t>deficiency </a:t>
            </a:r>
            <a:endParaRPr lang="en-US" b="1"/>
          </a:p>
        </p:txBody>
      </p:sp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3279D412-58ED-A541-B7FC-95334987A41F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IgA deficiency is most common</a:t>
            </a:r>
          </a:p>
          <a:p>
            <a:pPr fontAlgn="auto"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Patients tend to develop immune complex disease </a:t>
            </a:r>
          </a:p>
          <a:p>
            <a:pPr fontAlgn="auto"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About 20% lack IgG2and IgG4</a:t>
            </a:r>
          </a:p>
          <a:p>
            <a:pPr fontAlgn="auto"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Susceptible to pyogenic infection</a:t>
            </a:r>
          </a:p>
          <a:p>
            <a:pPr fontAlgn="auto">
              <a:spcAft>
                <a:spcPts val="0"/>
              </a:spcAft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Result from failure in terminal differentiation of B cells</a:t>
            </a:r>
          </a:p>
        </p:txBody>
      </p:sp>
    </p:spTree>
    <p:extLst>
      <p:ext uri="{BB962C8B-B14F-4D97-AF65-F5344CB8AC3E}">
        <p14:creationId xmlns:p14="http://schemas.microsoft.com/office/powerpoint/2010/main" val="18409591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520E818-5585-EB4B-8165-3BAB191EE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400" b="1">
                <a:solidFill>
                  <a:srgbClr val="FF0000"/>
                </a:solidFill>
              </a:rPr>
              <a:t>3- </a:t>
            </a:r>
            <a:r>
              <a:rPr lang="en-GB" altLang="en-US" sz="4400" b="1">
                <a:solidFill>
                  <a:srgbClr val="FF0000"/>
                </a:solidFill>
              </a:rPr>
              <a:t>Immunodeficiency </a:t>
            </a:r>
            <a:r>
              <a:rPr lang="en-US" altLang="en-US" sz="4400" b="1">
                <a:solidFill>
                  <a:srgbClr val="FF0000"/>
                </a:solidFill>
              </a:rPr>
              <a:t>with increased IgM (HIgM)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88991DF-38E1-6343-A055-C6C088D47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Results in patients with IgA and IgG deficiency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Production of large amount of IgM &gt;200mg/dl of polyclonal IgM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Susceptible to pyogenic infection 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Treatment by iv gamma globulin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Formation of IgM to neutrophils, platelets and other blood components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Due to inability of B cells to isotype switching</a:t>
            </a:r>
          </a:p>
        </p:txBody>
      </p:sp>
    </p:spTree>
    <p:extLst>
      <p:ext uri="{BB962C8B-B14F-4D97-AF65-F5344CB8AC3E}">
        <p14:creationId xmlns:p14="http://schemas.microsoft.com/office/powerpoint/2010/main" val="5630843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736844-2C4E-BF40-8250-C271DB174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400" b="1">
                <a:solidFill>
                  <a:srgbClr val="FF0000"/>
                </a:solidFill>
              </a:rPr>
              <a:t>4- Common Variable Immunodeficiency</a:t>
            </a:r>
            <a:r>
              <a:rPr lang="en-US" altLang="en-US" sz="4800" b="1">
                <a:solidFill>
                  <a:srgbClr val="FF0000"/>
                </a:solidFill>
              </a:rPr>
              <a:t> (CVID)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749A509-C553-8A47-89D0-FA0A29D1A4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1" y="1825625"/>
            <a:ext cx="7554191" cy="4903726"/>
          </a:xfrm>
        </p:spPr>
        <p:txBody>
          <a:bodyPr>
            <a:noAutofit/>
          </a:bodyPr>
          <a:lstStyle/>
          <a:p>
            <a:pPr algn="l" rtl="0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There are defect in T cell signaling to B cells</a:t>
            </a:r>
          </a:p>
          <a:p>
            <a:pPr algn="l" rtl="0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Acquired a gammaglobulinemia in the 2</a:t>
            </a:r>
            <a:r>
              <a:rPr lang="en-US" altLang="en-US" sz="3200" baseline="30000">
                <a:solidFill>
                  <a:srgbClr val="000099"/>
                </a:solidFill>
                <a:latin typeface="Comic Sans MS" panose="030F0702030302020204" pitchFamily="66" charset="0"/>
              </a:rPr>
              <a:t>nd</a:t>
            </a: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 or 3</a:t>
            </a:r>
            <a:r>
              <a:rPr lang="en-US" altLang="en-US" sz="3200" baseline="30000">
                <a:solidFill>
                  <a:srgbClr val="000099"/>
                </a:solidFill>
                <a:latin typeface="Comic Sans MS" panose="030F0702030302020204" pitchFamily="66" charset="0"/>
              </a:rPr>
              <a:t>rd</a:t>
            </a: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 decade of life</a:t>
            </a:r>
          </a:p>
          <a:p>
            <a:pPr algn="l" rtl="0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May follow viral infection</a:t>
            </a:r>
          </a:p>
          <a:p>
            <a:pPr algn="l" rtl="0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Pyogenic infection</a:t>
            </a:r>
          </a:p>
          <a:p>
            <a:pPr algn="l" rtl="0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80% of patients have B cells that are not functioning</a:t>
            </a:r>
          </a:p>
          <a:p>
            <a:pPr algn="l" rtl="0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B cells are not defective. They fail to receive signaling from T lymphocytes</a:t>
            </a:r>
          </a:p>
        </p:txBody>
      </p:sp>
    </p:spTree>
    <p:extLst>
      <p:ext uri="{BB962C8B-B14F-4D97-AF65-F5344CB8AC3E}">
        <p14:creationId xmlns:p14="http://schemas.microsoft.com/office/powerpoint/2010/main" val="9715180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6BB4927-91B6-454E-9031-F3F1FE680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800" b="1">
                <a:solidFill>
                  <a:srgbClr val="FF0000"/>
                </a:solidFill>
              </a:rPr>
              <a:t>5- </a:t>
            </a:r>
            <a:r>
              <a:rPr lang="en-US" altLang="en-US" sz="4400" b="1">
                <a:solidFill>
                  <a:srgbClr val="FF0000"/>
                </a:solidFill>
              </a:rPr>
              <a:t>Hypogamaglobulinemia of infancy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A249D54-D09D-0844-BF50-7CBF5830C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Due to delay in in IgG synthesis approximately up to 36 months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In normal infants synthesis begins at 3 months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Normal B lymphocytes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Probably lack help of T lymphocytes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3484818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5CE8841-FE44-824D-8006-9087F7FD7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Bookman Old Style" panose="02050604050505020204" pitchFamily="18" charset="0"/>
              </a:rPr>
              <a:t>DISORDERS of T CELLS</a:t>
            </a:r>
            <a:r>
              <a:rPr lang="en-US" altLang="en-US"/>
              <a:t>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EDC7420-1AE3-924F-9768-00B72D3DC0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92671"/>
            <a:ext cx="5921334" cy="5349050"/>
          </a:xfrm>
        </p:spPr>
        <p:txBody>
          <a:bodyPr>
            <a:normAutofit fontScale="92500" lnSpcReduction="10000"/>
          </a:bodyPr>
          <a:lstStyle/>
          <a:p>
            <a:pPr algn="l" rtl="0"/>
            <a:r>
              <a:rPr lang="en-US" altLang="en-US" sz="3600" b="1" i="1" u="sng">
                <a:solidFill>
                  <a:srgbClr val="FF0000"/>
                </a:solidFill>
              </a:rPr>
              <a:t>DiGeorge's syndrome:</a:t>
            </a:r>
            <a:r>
              <a:rPr lang="en-US" altLang="en-US" sz="2800" b="1"/>
              <a:t> 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2800">
                <a:solidFill>
                  <a:srgbClr val="000099"/>
                </a:solidFill>
                <a:latin typeface="Comic Sans MS" panose="030F0702030302020204" pitchFamily="66" charset="0"/>
              </a:rPr>
              <a:t>It the most understood  T-cell immunodeficienc 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2800">
                <a:solidFill>
                  <a:srgbClr val="000099"/>
                </a:solidFill>
                <a:latin typeface="Comic Sans MS" panose="030F0702030302020204" pitchFamily="66" charset="0"/>
              </a:rPr>
              <a:t>Also known as </a:t>
            </a:r>
            <a:r>
              <a:rPr lang="en-US" altLang="en-US" sz="2800">
                <a:latin typeface="Comic Sans MS" panose="030F0702030302020204" pitchFamily="66" charset="0"/>
              </a:rPr>
              <a:t>congenital thymic aplasia/hypoplasia</a:t>
            </a:r>
            <a:r>
              <a:rPr lang="en-US" altLang="en-US" sz="2800">
                <a:solidFill>
                  <a:srgbClr val="000099"/>
                </a:solidFill>
                <a:latin typeface="Comic Sans MS" panose="030F0702030302020204" pitchFamily="66" charset="0"/>
              </a:rPr>
              <a:t> 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2800">
                <a:solidFill>
                  <a:srgbClr val="000099"/>
                </a:solidFill>
                <a:latin typeface="Comic Sans MS" panose="030F0702030302020204" pitchFamily="66" charset="0"/>
              </a:rPr>
              <a:t>Associated with hypoparathyroidism, congenital heart disease,  fish shaped mouth. </a:t>
            </a:r>
          </a:p>
          <a:p>
            <a:pPr algn="l" rtl="0"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altLang="en-US" sz="2800">
                <a:solidFill>
                  <a:srgbClr val="000099"/>
                </a:solidFill>
                <a:latin typeface="Comic Sans MS" panose="030F0702030302020204" pitchFamily="66" charset="0"/>
              </a:rPr>
              <a:t> Defects results from </a:t>
            </a:r>
            <a:r>
              <a:rPr lang="en-US" altLang="en-US" sz="2800">
                <a:latin typeface="Comic Sans MS" panose="030F0702030302020204" pitchFamily="66" charset="0"/>
              </a:rPr>
              <a:t>abnormal development of fetus during 6th-10th week</a:t>
            </a:r>
            <a:r>
              <a:rPr lang="en-US" altLang="en-US" sz="2800">
                <a:solidFill>
                  <a:srgbClr val="000099"/>
                </a:solidFill>
                <a:latin typeface="Comic Sans MS" panose="030F0702030302020204" pitchFamily="66" charset="0"/>
              </a:rPr>
              <a:t> of gestation when parathyroid, thymus, lips, ears and aortic arch are being formed </a:t>
            </a:r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="" xmlns:a16="http://schemas.microsoft.com/office/drawing/2014/main" id="{959066E4-5082-794D-95B9-44CA68B28E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542" y="1392671"/>
            <a:ext cx="2812457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36242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967A8AA-417F-1148-B58D-B0E4733A0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400" b="1">
                <a:solidFill>
                  <a:srgbClr val="FF0000"/>
                </a:solidFill>
              </a:rPr>
              <a:t>T cell deficiencies with variable degrees of B cell deficiency</a:t>
            </a:r>
            <a:r>
              <a:rPr lang="en-US" altLang="en-US" sz="4800"/>
              <a:t>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8A418DC-F5C5-524A-AF33-C9E337907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86583"/>
            <a:ext cx="7350084" cy="3442916"/>
          </a:xfrm>
        </p:spPr>
        <p:txBody>
          <a:bodyPr>
            <a:normAutofit/>
          </a:bodyPr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altLang="en-US" sz="3200" b="1" i="1">
                <a:solidFill>
                  <a:srgbClr val="000099"/>
                </a:solidFill>
                <a:latin typeface="Comic Sans MS" panose="030F0702030302020204" pitchFamily="66" charset="0"/>
              </a:rPr>
              <a:t>1- Ataxia-telangiectasia:</a:t>
            </a:r>
            <a:r>
              <a:rPr lang="en-US" altLang="en-US" sz="3200" b="1">
                <a:latin typeface="Comic Sans MS" panose="030F0702030302020204" pitchFamily="66" charset="0"/>
              </a:rPr>
              <a:t> </a:t>
            </a:r>
          </a:p>
          <a:p>
            <a:pPr algn="l" rtl="0">
              <a:lnSpc>
                <a:spcPct val="90000"/>
              </a:lnSpc>
            </a:pPr>
            <a:r>
              <a:rPr lang="en-US" altLang="en-US" sz="3200">
                <a:latin typeface="Comic Sans MS" panose="030F0702030302020204" pitchFamily="66" charset="0"/>
              </a:rPr>
              <a:t> Associated with a lack of coordination of movement (ataxis) and dilation of small blood vessels of the facial area (telangiectasis). </a:t>
            </a:r>
          </a:p>
          <a:p>
            <a:pPr algn="l" rtl="0">
              <a:lnSpc>
                <a:spcPct val="90000"/>
              </a:lnSpc>
            </a:pPr>
            <a:r>
              <a:rPr lang="en-US" altLang="en-US" sz="3200">
                <a:latin typeface="Comic Sans MS" panose="030F0702030302020204" pitchFamily="66" charset="0"/>
              </a:rPr>
              <a:t>T-cells and their functions are reduced to various degrees. </a:t>
            </a:r>
          </a:p>
          <a:p>
            <a:pPr algn="l" rtl="0">
              <a:lnSpc>
                <a:spcPct val="90000"/>
              </a:lnSpc>
            </a:pPr>
            <a:endParaRPr lang="en-US" sz="32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356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="" xmlns:a16="http://schemas.microsoft.com/office/drawing/2014/main" id="{5A9C372D-E028-114B-BADD-C82A7968CBCE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xfrm>
            <a:off x="628650" y="1669968"/>
            <a:ext cx="7886700" cy="39627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200">
                <a:latin typeface="Comic Sans MS" panose="030F0702030302020204" pitchFamily="66" charset="0"/>
              </a:rPr>
              <a:t>B cell numbers and IgM concentrations are normal to low. </a:t>
            </a:r>
            <a:endParaRPr lang="en-GB" altLang="en-US" sz="320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</a:pPr>
            <a:r>
              <a:rPr lang="en-US" altLang="en-US" sz="3200">
                <a:latin typeface="Comic Sans MS" panose="030F0702030302020204" pitchFamily="66" charset="0"/>
              </a:rPr>
              <a:t>IgG is often reduced </a:t>
            </a:r>
          </a:p>
          <a:p>
            <a:pPr fontAlgn="auto">
              <a:spcAft>
                <a:spcPts val="0"/>
              </a:spcAft>
            </a:pPr>
            <a:r>
              <a:rPr lang="en-US" altLang="en-US" sz="3200">
                <a:latin typeface="Comic Sans MS" panose="030F0702030302020204" pitchFamily="66" charset="0"/>
              </a:rPr>
              <a:t> IgA is considerably reduced (in 70% of the cases). </a:t>
            </a:r>
          </a:p>
          <a:p>
            <a:pPr fontAlgn="auto">
              <a:spcAft>
                <a:spcPts val="0"/>
              </a:spcAft>
            </a:pPr>
            <a:r>
              <a:rPr lang="en-US" altLang="en-US" sz="3200">
                <a:latin typeface="Comic Sans MS" panose="030F0702030302020204" pitchFamily="66" charset="0"/>
              </a:rPr>
              <a:t>There is a high incidence of malignancy, particularly leukemia in these patients.</a:t>
            </a:r>
          </a:p>
          <a:p>
            <a:pPr fontAlgn="auto">
              <a:spcAft>
                <a:spcPts val="0"/>
              </a:spcAft>
            </a:pPr>
            <a:r>
              <a:rPr lang="en-US" altLang="en-US" sz="3200">
                <a:latin typeface="Comic Sans MS" panose="030F0702030302020204" pitchFamily="66" charset="0"/>
              </a:rPr>
              <a:t>The defects arise from a breakage in chromosome 14 at the site of TCR and Ig heavy chain genes </a:t>
            </a:r>
          </a:p>
          <a:p>
            <a:pPr fontAlgn="auto">
              <a:spcAft>
                <a:spcPts val="0"/>
              </a:spcAft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921800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9CECE1-E035-F943-9BC7-97D2DC84B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783266"/>
            <a:ext cx="7886700" cy="5604670"/>
          </a:xfrm>
        </p:spPr>
        <p:txBody>
          <a:bodyPr>
            <a:noAutofit/>
          </a:bodyPr>
          <a:lstStyle/>
          <a:p>
            <a:pPr algn="l" rtl="0">
              <a:lnSpc>
                <a:spcPct val="80000"/>
              </a:lnSpc>
              <a:buFontTx/>
              <a:buNone/>
            </a:pPr>
            <a:r>
              <a:rPr lang="en-US" altLang="en-US" sz="3200" b="1">
                <a:solidFill>
                  <a:srgbClr val="FF0000"/>
                </a:solidFill>
                <a:latin typeface="Comic Sans MS" panose="030F0702030302020204" pitchFamily="66" charset="0"/>
              </a:rPr>
              <a:t>2- Wiskott-Aldrich syndrome</a:t>
            </a:r>
            <a:r>
              <a:rPr lang="en-US" altLang="en-US" sz="3200" b="1">
                <a:latin typeface="Comic Sans MS" panose="030F0702030302020204" pitchFamily="66" charset="0"/>
              </a:rPr>
              <a:t>:</a:t>
            </a:r>
            <a:r>
              <a:rPr lang="en-US" altLang="en-US" sz="3200">
                <a:latin typeface="Comic Sans MS" panose="030F0702030302020204" pitchFamily="66" charset="0"/>
              </a:rPr>
              <a:t> </a:t>
            </a:r>
          </a:p>
          <a:p>
            <a:pPr algn="l" rtl="0">
              <a:lnSpc>
                <a:spcPct val="80000"/>
              </a:lnSpc>
              <a:buFontTx/>
              <a:buNone/>
            </a:pPr>
            <a:endParaRPr lang="en-US" altLang="en-US" sz="3200">
              <a:latin typeface="Comic Sans MS" panose="030F0702030302020204" pitchFamily="66" charset="0"/>
            </a:endParaRPr>
          </a:p>
          <a:p>
            <a:pPr algn="l" rtl="0">
              <a:lnSpc>
                <a:spcPct val="80000"/>
              </a:lnSpc>
            </a:pPr>
            <a:r>
              <a:rPr lang="en-US" altLang="en-US" sz="3200">
                <a:latin typeface="Comic Sans MS" panose="030F0702030302020204" pitchFamily="66" charset="0"/>
              </a:rPr>
              <a:t>Associated with normal T cell numbers with </a:t>
            </a:r>
            <a:r>
              <a:rPr lang="en-US" altLang="en-US" sz="3200" b="1">
                <a:solidFill>
                  <a:srgbClr val="000099"/>
                </a:solidFill>
                <a:latin typeface="Comic Sans MS" panose="030F0702030302020204" pitchFamily="66" charset="0"/>
              </a:rPr>
              <a:t>reduced functions</a:t>
            </a:r>
            <a:r>
              <a:rPr lang="en-US" altLang="en-US" sz="3200">
                <a:latin typeface="Comic Sans MS" panose="030F0702030302020204" pitchFamily="66" charset="0"/>
              </a:rPr>
              <a:t>, which get progressively worse. </a:t>
            </a:r>
          </a:p>
          <a:p>
            <a:pPr algn="l" rtl="0">
              <a:lnSpc>
                <a:spcPct val="80000"/>
              </a:lnSpc>
            </a:pPr>
            <a:r>
              <a:rPr lang="en-US" altLang="en-US" sz="3200">
                <a:latin typeface="Comic Sans MS" panose="030F0702030302020204" pitchFamily="66" charset="0"/>
              </a:rPr>
              <a:t>IgM concentrations are reduced but IgG levels are normal</a:t>
            </a:r>
          </a:p>
          <a:p>
            <a:pPr algn="l" rtl="0">
              <a:lnSpc>
                <a:spcPct val="80000"/>
              </a:lnSpc>
            </a:pPr>
            <a:r>
              <a:rPr lang="en-US" altLang="en-US" sz="3200">
                <a:latin typeface="Comic Sans MS" panose="030F0702030302020204" pitchFamily="66" charset="0"/>
              </a:rPr>
              <a:t>Both IgA and IgE levels are elevated. </a:t>
            </a:r>
          </a:p>
          <a:p>
            <a:pPr algn="l" rtl="0">
              <a:lnSpc>
                <a:spcPct val="80000"/>
              </a:lnSpc>
            </a:pPr>
            <a:endParaRPr lang="en-US" altLang="en-US" sz="3200">
              <a:latin typeface="Comic Sans MS" panose="030F0702030302020204" pitchFamily="66" charset="0"/>
            </a:endParaRPr>
          </a:p>
          <a:p>
            <a:pPr algn="l" rtl="0">
              <a:lnSpc>
                <a:spcPct val="80000"/>
              </a:lnSpc>
            </a:pPr>
            <a:r>
              <a:rPr lang="en-US" altLang="en-US" sz="3200">
                <a:latin typeface="Comic Sans MS" panose="030F0702030302020204" pitchFamily="66" charset="0"/>
              </a:rPr>
              <a:t>Boys with this syndrome develop severe eczema. </a:t>
            </a:r>
          </a:p>
          <a:p>
            <a:pPr algn="l" rtl="0">
              <a:lnSpc>
                <a:spcPct val="80000"/>
              </a:lnSpc>
            </a:pPr>
            <a:r>
              <a:rPr lang="en-US" altLang="en-US" sz="3200">
                <a:latin typeface="Comic Sans MS" panose="030F0702030302020204" pitchFamily="66" charset="0"/>
              </a:rPr>
              <a:t>They respond poorly to polysaccharide antigens and are prone to pyogenic infection. </a:t>
            </a:r>
            <a:endParaRPr lang="en-US" sz="32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38709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11CB96-EB80-7B45-B396-2D10ADB43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400" b="1">
                <a:solidFill>
                  <a:srgbClr val="FF0000"/>
                </a:solidFill>
              </a:rPr>
              <a:t>MHC DEFICIENCY </a:t>
            </a:r>
            <a:br>
              <a:rPr lang="en-US" altLang="en-US" sz="4400" b="1">
                <a:solidFill>
                  <a:srgbClr val="FF0000"/>
                </a:solidFill>
              </a:rPr>
            </a:br>
            <a:r>
              <a:rPr lang="en-US" altLang="en-US" sz="4400" b="1">
                <a:solidFill>
                  <a:srgbClr val="FF0000"/>
                </a:solidFill>
              </a:rPr>
              <a:t>(Bare leukocyte syndrome):</a:t>
            </a:r>
            <a:r>
              <a:rPr lang="en-US" altLang="en-US" sz="4800"/>
              <a:t>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6901D91-72ED-B248-BCF5-FA83E20FDD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 rtl="0">
              <a:lnSpc>
                <a:spcPct val="90000"/>
              </a:lnSpc>
            </a:pPr>
            <a:r>
              <a:rPr lang="en-US" altLang="en-US" sz="3200">
                <a:latin typeface="Comic Sans MS" panose="030F0702030302020204" pitchFamily="66" charset="0"/>
              </a:rPr>
              <a:t>Due to defect in the MHC class II transactivator (CIITA) protein gene, which results in a lack of class-II MHC molecule on APC. </a:t>
            </a:r>
          </a:p>
          <a:p>
            <a:pPr algn="l" rtl="0">
              <a:lnSpc>
                <a:spcPct val="90000"/>
              </a:lnSpc>
            </a:pPr>
            <a:r>
              <a:rPr lang="en-US" altLang="en-US" sz="3200">
                <a:latin typeface="Comic Sans MS" panose="030F0702030302020204" pitchFamily="66" charset="0"/>
              </a:rPr>
              <a:t> Patients have fewer CD4 cells and are infection prone !. </a:t>
            </a:r>
          </a:p>
          <a:p>
            <a:pPr algn="l" rtl="0">
              <a:lnSpc>
                <a:spcPct val="90000"/>
              </a:lnSpc>
            </a:pPr>
            <a:r>
              <a:rPr lang="en-US" altLang="en-US" sz="3200">
                <a:latin typeface="Comic Sans MS" panose="030F0702030302020204" pitchFamily="66" charset="0"/>
              </a:rPr>
              <a:t>There are also individuals who have a defect in their transport associated protein (TAP) gene and hence do not express the class-I MHC molecules and consequently are deficient in CD8+ T cells. </a:t>
            </a:r>
            <a:endParaRPr lang="en-US" sz="320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437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Users\Turn Back\Desktop\innate-adaptive-response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8458200" cy="655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="" xmlns:a16="http://schemas.microsoft.com/office/drawing/2014/main" id="{29B360DD-3893-3D4D-8E27-D08F42C9956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en-US" b="1">
                <a:solidFill>
                  <a:srgbClr val="FF0000"/>
                </a:solidFill>
              </a:rPr>
              <a:t>SEVERE</a:t>
            </a:r>
            <a:r>
              <a:rPr lang="en-US" altLang="en-US">
                <a:solidFill>
                  <a:srgbClr val="FF0000"/>
                </a:solidFill>
              </a:rPr>
              <a:t> </a:t>
            </a:r>
            <a:r>
              <a:rPr lang="en-US" altLang="en-US" b="1">
                <a:solidFill>
                  <a:srgbClr val="FF0000"/>
                </a:solidFill>
              </a:rPr>
              <a:t>COMBINED IMMUNODEFICENCY</a:t>
            </a:r>
            <a:r>
              <a:rPr lang="en-GB" altLang="en-US" b="1">
                <a:solidFill>
                  <a:srgbClr val="FF0000"/>
                </a:solidFill>
              </a:rPr>
              <a:t> (SCID)</a:t>
            </a:r>
            <a:endParaRPr lang="en-US" b="1"/>
          </a:p>
        </p:txBody>
      </p:sp>
      <p:sp>
        <p:nvSpPr>
          <p:cNvPr id="11" name="Rectangle 3">
            <a:extLst>
              <a:ext uri="{FF2B5EF4-FFF2-40B4-BE49-F238E27FC236}">
                <a16:creationId xmlns="" xmlns:a16="http://schemas.microsoft.com/office/drawing/2014/main" id="{389443CF-9645-534F-BD46-D4A5EFBCBBB5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en-US" sz="3200">
                <a:latin typeface="Comic Sans MS" panose="030F0702030302020204" pitchFamily="66" charset="0"/>
              </a:rPr>
              <a:t>In about 50% of SCID patients the immunodeficiency is </a:t>
            </a: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x-linked</a:t>
            </a:r>
            <a:r>
              <a:rPr lang="en-US" altLang="en-US" sz="3200">
                <a:latin typeface="Comic Sans MS" panose="030F0702030302020204" pitchFamily="66" charset="0"/>
              </a:rPr>
              <a:t> whereas in the other half the deficiency is </a:t>
            </a: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autosomal.</a:t>
            </a:r>
            <a:r>
              <a:rPr lang="en-US" altLang="en-US" sz="3200">
                <a:latin typeface="Comic Sans MS" panose="030F0702030302020204" pitchFamily="66" charset="0"/>
              </a:rPr>
              <a:t>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en-US" sz="3200">
                <a:latin typeface="Comic Sans MS" panose="030F0702030302020204" pitchFamily="66" charset="0"/>
              </a:rPr>
              <a:t>They are both characterized by an </a:t>
            </a:r>
            <a:r>
              <a:rPr lang="en-US" altLang="en-US" sz="3200" b="1">
                <a:solidFill>
                  <a:srgbClr val="000099"/>
                </a:solidFill>
                <a:latin typeface="Comic Sans MS" panose="030F0702030302020204" pitchFamily="66" charset="0"/>
              </a:rPr>
              <a:t>absence of T cell and B cell immunity and absence (or very low numbers) of circulating T and B lymphocytes</a:t>
            </a: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en-US" sz="3200">
                <a:latin typeface="Comic Sans MS" panose="030F0702030302020204" pitchFamily="66" charset="0"/>
              </a:rPr>
              <a:t>Patients with SCID are susceptible to a variety of bacterial, viral, mycotic and protozoan infections. </a:t>
            </a:r>
          </a:p>
        </p:txBody>
      </p:sp>
    </p:spTree>
    <p:extLst>
      <p:ext uri="{BB962C8B-B14F-4D97-AF65-F5344CB8AC3E}">
        <p14:creationId xmlns:p14="http://schemas.microsoft.com/office/powerpoint/2010/main" val="41872848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="" xmlns:a16="http://schemas.microsoft.com/office/drawing/2014/main" id="{3D23D0A4-5D40-0C47-B1CB-2511BDF51481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xfrm>
            <a:off x="628650" y="125333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en-US" sz="3200">
                <a:latin typeface="Comic Sans MS" panose="030F0702030302020204" pitchFamily="66" charset="0"/>
              </a:rPr>
              <a:t>The </a:t>
            </a:r>
            <a:r>
              <a:rPr lang="en-US" altLang="en-US" sz="3200" i="1">
                <a:latin typeface="Comic Sans MS" panose="030F0702030302020204" pitchFamily="66" charset="0"/>
              </a:rPr>
              <a:t>x</a:t>
            </a:r>
            <a:r>
              <a:rPr lang="en-US" altLang="en-US" sz="3200">
                <a:latin typeface="Comic Sans MS" panose="030F0702030302020204" pitchFamily="66" charset="0"/>
              </a:rPr>
              <a:t>-linked SCID is due to a defect in </a:t>
            </a:r>
            <a:r>
              <a:rPr lang="en-US" altLang="en-US" sz="3200" b="1">
                <a:solidFill>
                  <a:srgbClr val="000099"/>
                </a:solidFill>
                <a:latin typeface="Comic Sans MS" panose="030F0702030302020204" pitchFamily="66" charset="0"/>
              </a:rPr>
              <a:t>gamma-chain of IL-2</a:t>
            </a:r>
            <a:r>
              <a:rPr lang="en-US" altLang="en-US" sz="3200">
                <a:latin typeface="Comic Sans MS" panose="030F0702030302020204" pitchFamily="66" charset="0"/>
              </a:rPr>
              <a:t> also shared by IL-4, -7, -11 and 15, all involved in lymphocyte proliferation and/or differentiation. 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endParaRPr lang="en-US" altLang="en-US" sz="3200">
              <a:latin typeface="Comic Sans MS" panose="030F0702030302020204" pitchFamily="66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altLang="en-US" sz="3200">
                <a:latin typeface="Comic Sans MS" panose="030F0702030302020204" pitchFamily="66" charset="0"/>
              </a:rPr>
              <a:t>The autosomal SCIDs arise primarily from defects in </a:t>
            </a:r>
            <a:r>
              <a:rPr lang="en-US" altLang="en-US" sz="3200" b="1">
                <a:solidFill>
                  <a:srgbClr val="000099"/>
                </a:solidFill>
                <a:latin typeface="Comic Sans MS" panose="030F0702030302020204" pitchFamily="66" charset="0"/>
              </a:rPr>
              <a:t>adenosine deaminase</a:t>
            </a:r>
            <a:r>
              <a:rPr lang="en-US" altLang="en-US" sz="3200">
                <a:latin typeface="Comic Sans MS" panose="030F0702030302020204" pitchFamily="66" charset="0"/>
              </a:rPr>
              <a:t> </a:t>
            </a:r>
            <a:r>
              <a:rPr lang="en-US" altLang="en-US" sz="3200" b="1">
                <a:latin typeface="Comic Sans MS" panose="030F0702030302020204" pitchFamily="66" charset="0"/>
              </a:rPr>
              <a:t>(ADA)</a:t>
            </a:r>
            <a:r>
              <a:rPr lang="en-US" altLang="en-US" sz="3200">
                <a:latin typeface="Comic Sans MS" panose="030F0702030302020204" pitchFamily="66" charset="0"/>
              </a:rPr>
              <a:t> or </a:t>
            </a:r>
            <a:r>
              <a:rPr lang="en-US" altLang="en-US" sz="3200" b="1">
                <a:solidFill>
                  <a:srgbClr val="000099"/>
                </a:solidFill>
                <a:latin typeface="Comic Sans MS" panose="030F0702030302020204" pitchFamily="66" charset="0"/>
              </a:rPr>
              <a:t>purine nucleoside phosphorylase</a:t>
            </a:r>
            <a:r>
              <a:rPr lang="en-US" altLang="en-US" sz="3200">
                <a:latin typeface="Comic Sans MS" panose="030F0702030302020204" pitchFamily="66" charset="0"/>
              </a:rPr>
              <a:t> </a:t>
            </a:r>
            <a:r>
              <a:rPr lang="en-US" altLang="en-US" sz="3200" b="1">
                <a:latin typeface="Comic Sans MS" panose="030F0702030302020204" pitchFamily="66" charset="0"/>
              </a:rPr>
              <a:t>(PNP)</a:t>
            </a:r>
            <a:r>
              <a:rPr lang="en-US" altLang="en-US" sz="3200">
                <a:latin typeface="Comic Sans MS" panose="030F0702030302020204" pitchFamily="66" charset="0"/>
              </a:rPr>
              <a:t> genes which results is accumulation of dATP or dGTP, respectively, and cause toxicity to lymphoid stem cells </a:t>
            </a:r>
          </a:p>
        </p:txBody>
      </p:sp>
    </p:spTree>
    <p:extLst>
      <p:ext uri="{BB962C8B-B14F-4D97-AF65-F5344CB8AC3E}">
        <p14:creationId xmlns:p14="http://schemas.microsoft.com/office/powerpoint/2010/main" val="56662941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="" xmlns:a16="http://schemas.microsoft.com/office/drawing/2014/main" id="{B43285DF-C69B-D746-816F-40F909742CEF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xfrm>
            <a:off x="628650" y="1253331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sz="3200" b="1" i="1" u="sng">
                <a:latin typeface="Comic Sans MS" panose="030F0702030302020204" pitchFamily="66" charset="0"/>
              </a:rPr>
              <a:t>Diagnosis</a:t>
            </a:r>
          </a:p>
          <a:p>
            <a:pPr>
              <a:buFontTx/>
              <a:buNone/>
            </a:pPr>
            <a:r>
              <a:rPr lang="en-US" altLang="en-US" sz="3200">
                <a:latin typeface="Comic Sans MS" panose="030F0702030302020204" pitchFamily="66" charset="0"/>
              </a:rPr>
              <a:t>Is based on enumeration of T and B cells and immunoglobulin measurement. </a:t>
            </a:r>
          </a:p>
          <a:p>
            <a:pPr>
              <a:buFontTx/>
              <a:buNone/>
            </a:pPr>
            <a:endParaRPr lang="en-US" altLang="en-US" sz="3200"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r>
              <a:rPr lang="en-US" altLang="en-US" sz="3200">
                <a:latin typeface="Comic Sans MS" panose="030F0702030302020204" pitchFamily="66" charset="0"/>
              </a:rPr>
              <a:t>Severe combined immunodeficiency can be treated with bone marrow transplant </a:t>
            </a:r>
          </a:p>
        </p:txBody>
      </p:sp>
    </p:spTree>
    <p:extLst>
      <p:ext uri="{BB962C8B-B14F-4D97-AF65-F5344CB8AC3E}">
        <p14:creationId xmlns:p14="http://schemas.microsoft.com/office/powerpoint/2010/main" val="19882421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="" xmlns:a16="http://schemas.microsoft.com/office/drawing/2014/main" id="{9CDA9B85-2C2D-1B4A-AE45-884E4DBDA701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4000" b="1">
                <a:solidFill>
                  <a:srgbClr val="FF0000"/>
                </a:solidFill>
              </a:rPr>
              <a:t>IMMUNODEGECIENCY CAUSED BY DRUGS</a:t>
            </a:r>
          </a:p>
        </p:txBody>
      </p:sp>
      <p:sp>
        <p:nvSpPr>
          <p:cNvPr id="11" name="Rectangle 3">
            <a:extLst>
              <a:ext uri="{FF2B5EF4-FFF2-40B4-BE49-F238E27FC236}">
                <a16:creationId xmlns="" xmlns:a16="http://schemas.microsoft.com/office/drawing/2014/main" id="{88EB7CA0-7341-B147-AB69-B561DA5A2ACA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Bookman Old Style" panose="02050604050505020204" pitchFamily="18" charset="0"/>
              </a:rPr>
              <a:t>CORTICOSTEROIDS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Cause changes in circulating leukocytes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Depletion of CD4 cells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Monocytopenia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Decreased in circulating eosinophils and basophils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Inhibition of T cell activation and B cell maturation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Inhibit cytokine synthesis</a:t>
            </a:r>
          </a:p>
          <a:p>
            <a:pPr>
              <a:buFontTx/>
              <a:buNone/>
            </a:pPr>
            <a:endParaRPr lang="en-US" altLang="en-US">
              <a:solidFill>
                <a:srgbClr val="000099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16437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>
            <a:extLst>
              <a:ext uri="{FF2B5EF4-FFF2-40B4-BE49-F238E27FC236}">
                <a16:creationId xmlns="" xmlns:a16="http://schemas.microsoft.com/office/drawing/2014/main" id="{1C835CD9-B70E-B94F-8150-96B0230741B0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b="1" u="sng">
                <a:solidFill>
                  <a:srgbClr val="FF0000"/>
                </a:solidFill>
                <a:latin typeface="Bookman Old Style" panose="02050604050505020204" pitchFamily="18" charset="0"/>
              </a:rPr>
              <a:t>METHOTREXATE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Structural analogue of folic acid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Blocks folic acid dependent synthetic pathways essential for DNA synthesis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Prolonged use for treatment reduces immunoglobulin synthesis</a:t>
            </a:r>
          </a:p>
        </p:txBody>
      </p:sp>
    </p:spTree>
    <p:extLst>
      <p:ext uri="{BB962C8B-B14F-4D97-AF65-F5344CB8AC3E}">
        <p14:creationId xmlns:p14="http://schemas.microsoft.com/office/powerpoint/2010/main" val="305092283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>
            <a:extLst>
              <a:ext uri="{FF2B5EF4-FFF2-40B4-BE49-F238E27FC236}">
                <a16:creationId xmlns="" xmlns:a16="http://schemas.microsoft.com/office/drawing/2014/main" id="{42A52AD6-D38B-E74F-AC2E-D8E24D5F03DB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b="1">
                <a:solidFill>
                  <a:srgbClr val="FF0000"/>
                </a:solidFill>
                <a:latin typeface="Bookman Old Style" panose="02050604050505020204" pitchFamily="18" charset="0"/>
              </a:rPr>
              <a:t>CYCOLOSPORIN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Have severe effects on T cell signaling and functions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It binds to </a:t>
            </a:r>
            <a:r>
              <a:rPr lang="en-US" altLang="en-US" sz="3200">
                <a:latin typeface="Comic Sans MS" panose="030F0702030302020204" pitchFamily="66" charset="0"/>
              </a:rPr>
              <a:t>immunophilins </a:t>
            </a: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which are believed to have a critical role in signal transduction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Also inhibit IL 2 dependent signal transduction</a:t>
            </a:r>
          </a:p>
          <a:p>
            <a:pPr>
              <a:buFontTx/>
              <a:buNone/>
            </a:pPr>
            <a:endParaRPr lang="en-US" altLang="en-US">
              <a:solidFill>
                <a:srgbClr val="000099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81498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75968A90-E912-9B48-8328-CFE1F0B9223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28650" y="309563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>
                <a:solidFill>
                  <a:srgbClr val="FF0000"/>
                </a:solidFill>
              </a:rPr>
              <a:t>OTHER CAUSES 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="" xmlns:a16="http://schemas.microsoft.com/office/drawing/2014/main" id="{B6AA4E0C-99DD-2841-90E3-12EEBFF5DB89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ü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Malnutrition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320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Minerals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320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Vitamins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sz="3200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en-US" sz="3200">
                <a:solidFill>
                  <a:srgbClr val="000099"/>
                </a:solidFill>
                <a:latin typeface="Comic Sans MS" panose="030F0702030302020204" pitchFamily="66" charset="0"/>
              </a:rPr>
              <a:t>Obesity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altLang="en-US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endParaRPr lang="en-US" altLang="en-US">
              <a:solidFill>
                <a:srgbClr val="000099"/>
              </a:solidFill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133772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771795E3-916A-3A43-91BE-1A2A6B0B074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4429" y="2659063"/>
            <a:ext cx="7886700" cy="1539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>
                <a:solidFill>
                  <a:srgbClr val="FF0000"/>
                </a:solidFill>
              </a:rPr>
              <a:t>THANK YOU!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661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70000"/>
              </a:lnSpc>
            </a:pPr>
            <a:r>
              <a:rPr lang="en-US" sz="4000" b="1" dirty="0" smtClean="0"/>
              <a:t>Phagocytes </a:t>
            </a:r>
          </a:p>
          <a:p>
            <a:pPr>
              <a:lnSpc>
                <a:spcPct val="170000"/>
              </a:lnSpc>
            </a:pPr>
            <a:r>
              <a:rPr lang="en-US" sz="4000" b="1" dirty="0" smtClean="0"/>
              <a:t>Complement system </a:t>
            </a:r>
          </a:p>
          <a:p>
            <a:pPr>
              <a:lnSpc>
                <a:spcPct val="170000"/>
              </a:lnSpc>
            </a:pPr>
            <a:r>
              <a:rPr lang="en-US" sz="4000" b="1" dirty="0" smtClean="0"/>
              <a:t>Natural killer cells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Adaptive Immune System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 smtClean="0"/>
              <a:t>B lymphocytes are a component of the adaptive immune system; they produce circulating antibodies in response to infection.</a:t>
            </a:r>
          </a:p>
          <a:p>
            <a:pPr algn="just">
              <a:buNone/>
            </a:pPr>
            <a:r>
              <a:rPr lang="en-US" dirty="0" smtClean="0"/>
              <a:t>T lymphocytes, another component of the adaptive immune system, interact directly with infected cells to kill these cells, and they aid in the B-cell response. 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382000" cy="3763963"/>
          </a:xfrm>
        </p:spPr>
        <p:txBody>
          <a:bodyPr>
            <a:normAutofit/>
          </a:bodyPr>
          <a:lstStyle/>
          <a:p>
            <a:r>
              <a:rPr lang="en-US" sz="4400" b="1" dirty="0" err="1" smtClean="0"/>
              <a:t>Humoral</a:t>
            </a:r>
            <a:r>
              <a:rPr lang="en-US" sz="4400" b="1" dirty="0" smtClean="0"/>
              <a:t> Immune System</a:t>
            </a:r>
            <a:r>
              <a:rPr lang="en-US" sz="4400" dirty="0" smtClean="0"/>
              <a:t> </a:t>
            </a:r>
          </a:p>
          <a:p>
            <a:r>
              <a:rPr lang="en-US" sz="4400" b="1" dirty="0" smtClean="0"/>
              <a:t>The Cellular Immune System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/>
          </a:bodyPr>
          <a:lstStyle/>
          <a:p>
            <a:r>
              <a:rPr lang="en-US" b="1" dirty="0" smtClean="0"/>
              <a:t>The B-Cell Response: </a:t>
            </a:r>
            <a:r>
              <a:rPr lang="en-US" b="1" dirty="0" err="1" smtClean="0"/>
              <a:t>Humoral</a:t>
            </a:r>
            <a:r>
              <a:rPr lang="en-US" b="1" dirty="0" smtClean="0"/>
              <a:t> Immune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3916363"/>
          </a:xfrm>
        </p:spPr>
        <p:txBody>
          <a:bodyPr>
            <a:normAutofit/>
          </a:bodyPr>
          <a:lstStyle/>
          <a:p>
            <a:pPr algn="just"/>
            <a:r>
              <a:rPr lang="en-US" sz="3600" dirty="0" smtClean="0"/>
              <a:t>The </a:t>
            </a:r>
            <a:r>
              <a:rPr lang="en-US" sz="3600" b="1" dirty="0" err="1" smtClean="0"/>
              <a:t>humoral</a:t>
            </a:r>
            <a:r>
              <a:rPr lang="en-US" sz="3600" dirty="0" smtClean="0"/>
              <a:t> </a:t>
            </a:r>
            <a:r>
              <a:rPr lang="en-US" sz="3600" b="1" dirty="0" smtClean="0"/>
              <a:t>immune response</a:t>
            </a:r>
            <a:r>
              <a:rPr lang="en-US" sz="3600" dirty="0" smtClean="0"/>
              <a:t> involving the transformation of B cells into plasma cells that produce and secrete antibodies to a specific antigen.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2146</Words>
  <Application>Microsoft Office PowerPoint</Application>
  <PresentationFormat>On-screen Show (4:3)</PresentationFormat>
  <Paragraphs>249</Paragraphs>
  <Slides>57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Office Theme</vt:lpstr>
      <vt:lpstr>Immunogenetics  </vt:lpstr>
      <vt:lpstr>immunogenetics</vt:lpstr>
      <vt:lpstr>THE IMMUNE RESPONSE  </vt:lpstr>
      <vt:lpstr>The Innate Immune System  </vt:lpstr>
      <vt:lpstr>PowerPoint Presentation</vt:lpstr>
      <vt:lpstr>PowerPoint Presentation</vt:lpstr>
      <vt:lpstr>The Adaptive Immune System  </vt:lpstr>
      <vt:lpstr>PowerPoint Presentation</vt:lpstr>
      <vt:lpstr>The B-Cell Response: Humoral Immune System</vt:lpstr>
      <vt:lpstr>Humoral Immune System way to work</vt:lpstr>
      <vt:lpstr>PowerPoint Presentation</vt:lpstr>
      <vt:lpstr>The Cellular Immune System  </vt:lpstr>
      <vt:lpstr>PowerPoint Presentation</vt:lpstr>
      <vt:lpstr>PowerPoint Presentation</vt:lpstr>
      <vt:lpstr>The Innate, Humoral, and Cellular Immune Systems: A Comparison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PRIMARY IMMUNODEFICIENCIES</vt:lpstr>
      <vt:lpstr>B CELL DEFICIENCY</vt:lpstr>
      <vt:lpstr>1- X-linked agammaglobulinemia </vt:lpstr>
      <vt:lpstr>2- IgA and IgG subclass deficiency </vt:lpstr>
      <vt:lpstr>3- Immunodeficiency with increased IgM (HIgM)</vt:lpstr>
      <vt:lpstr>4- Common Variable Immunodeficiency (CVID)</vt:lpstr>
      <vt:lpstr>5- Hypogamaglobulinemia of infancy</vt:lpstr>
      <vt:lpstr>DISORDERS of T CELLS </vt:lpstr>
      <vt:lpstr>T cell deficiencies with variable degrees of B cell deficiency </vt:lpstr>
      <vt:lpstr>PowerPoint Presentation</vt:lpstr>
      <vt:lpstr>PowerPoint Presentation</vt:lpstr>
      <vt:lpstr>MHC DEFICIENCY  (Bare leukocyte syndrome): </vt:lpstr>
      <vt:lpstr>SEVERE COMBINED IMMUNODEFICENCY (SCID)</vt:lpstr>
      <vt:lpstr>PowerPoint Presentation</vt:lpstr>
      <vt:lpstr>PowerPoint Presentation</vt:lpstr>
      <vt:lpstr>IMMUNODEGECIENCY CAUSED BY DRUGS</vt:lpstr>
      <vt:lpstr>PowerPoint Presentation</vt:lpstr>
      <vt:lpstr>PowerPoint Presentation</vt:lpstr>
      <vt:lpstr>OTHER CAUSES </vt:lpstr>
      <vt:lpstr>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Digital Mobiles</dc:creator>
  <cp:lastModifiedBy>MyUserName</cp:lastModifiedBy>
  <cp:revision>22</cp:revision>
  <dcterms:created xsi:type="dcterms:W3CDTF">2019-12-17T00:44:07Z</dcterms:created>
  <dcterms:modified xsi:type="dcterms:W3CDTF">2020-11-11T05:50:03Z</dcterms:modified>
</cp:coreProperties>
</file>