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351" r:id="rId3"/>
    <p:sldId id="352" r:id="rId4"/>
    <p:sldId id="260" r:id="rId5"/>
    <p:sldId id="318" r:id="rId6"/>
    <p:sldId id="321" r:id="rId7"/>
    <p:sldId id="320" r:id="rId8"/>
    <p:sldId id="323" r:id="rId9"/>
    <p:sldId id="324" r:id="rId10"/>
    <p:sldId id="280" r:id="rId11"/>
    <p:sldId id="319" r:id="rId12"/>
    <p:sldId id="273" r:id="rId13"/>
    <p:sldId id="322" r:id="rId14"/>
    <p:sldId id="274" r:id="rId15"/>
    <p:sldId id="325" r:id="rId16"/>
    <p:sldId id="326" r:id="rId17"/>
    <p:sldId id="328" r:id="rId18"/>
    <p:sldId id="327" r:id="rId19"/>
    <p:sldId id="275" r:id="rId20"/>
    <p:sldId id="281" r:id="rId21"/>
    <p:sldId id="263" r:id="rId22"/>
    <p:sldId id="330" r:id="rId23"/>
    <p:sldId id="282" r:id="rId24"/>
    <p:sldId id="329" r:id="rId25"/>
    <p:sldId id="278" r:id="rId26"/>
    <p:sldId id="264" r:id="rId27"/>
    <p:sldId id="331" r:id="rId28"/>
    <p:sldId id="333" r:id="rId29"/>
    <p:sldId id="334" r:id="rId30"/>
    <p:sldId id="265" r:id="rId31"/>
    <p:sldId id="315" r:id="rId32"/>
    <p:sldId id="335" r:id="rId33"/>
    <p:sldId id="336" r:id="rId34"/>
    <p:sldId id="266" r:id="rId35"/>
    <p:sldId id="337" r:id="rId36"/>
    <p:sldId id="286" r:id="rId37"/>
    <p:sldId id="338" r:id="rId38"/>
    <p:sldId id="287" r:id="rId39"/>
    <p:sldId id="339" r:id="rId40"/>
    <p:sldId id="288" r:id="rId41"/>
    <p:sldId id="340" r:id="rId42"/>
    <p:sldId id="341" r:id="rId43"/>
    <p:sldId id="343" r:id="rId44"/>
    <p:sldId id="345" r:id="rId45"/>
    <p:sldId id="346" r:id="rId46"/>
    <p:sldId id="347" r:id="rId47"/>
    <p:sldId id="344" r:id="rId48"/>
    <p:sldId id="296" r:id="rId49"/>
    <p:sldId id="297" r:id="rId50"/>
    <p:sldId id="348" r:id="rId51"/>
    <p:sldId id="299" r:id="rId52"/>
    <p:sldId id="300" r:id="rId53"/>
    <p:sldId id="349" r:id="rId54"/>
    <p:sldId id="301" r:id="rId55"/>
    <p:sldId id="350" r:id="rId56"/>
    <p:sldId id="312" r:id="rId57"/>
    <p:sldId id="311" r:id="rId58"/>
    <p:sldId id="302" r:id="rId59"/>
    <p:sldId id="313" r:id="rId60"/>
    <p:sldId id="303" r:id="rId61"/>
    <p:sldId id="314" r:id="rId62"/>
    <p:sldId id="304" r:id="rId63"/>
    <p:sldId id="305" r:id="rId64"/>
    <p:sldId id="306" r:id="rId65"/>
    <p:sldId id="307" r:id="rId66"/>
    <p:sldId id="308" r:id="rId67"/>
    <p:sldId id="309"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00FF"/>
    <a:srgbClr val="6E0026"/>
    <a:srgbClr val="48001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95" autoAdjust="0"/>
  </p:normalViewPr>
  <p:slideViewPr>
    <p:cSldViewPr>
      <p:cViewPr>
        <p:scale>
          <a:sx n="76" d="100"/>
          <a:sy n="76" d="100"/>
        </p:scale>
        <p:origin x="-120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9144000" cy="6858000"/>
            <a:chOff x="0" y="0"/>
            <a:chExt cx="5760" cy="4320"/>
          </a:xfrm>
        </p:grpSpPr>
        <p:sp>
          <p:nvSpPr>
            <p:cNvPr id="2765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27652"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FFFFFF"/>
                </a:solidFill>
                <a:latin typeface="Times New Roman" pitchFamily="18" charset="0"/>
              </a:endParaRPr>
            </a:p>
          </p:txBody>
        </p:sp>
        <p:grpSp>
          <p:nvGrpSpPr>
            <p:cNvPr id="27653" name="Group 5"/>
            <p:cNvGrpSpPr>
              <a:grpSpLocks/>
            </p:cNvGrpSpPr>
            <p:nvPr/>
          </p:nvGrpSpPr>
          <p:grpSpPr bwMode="auto">
            <a:xfrm>
              <a:off x="0" y="672"/>
              <a:ext cx="1806" cy="1989"/>
              <a:chOff x="0" y="672"/>
              <a:chExt cx="1806" cy="1989"/>
            </a:xfrm>
          </p:grpSpPr>
          <p:sp>
            <p:nvSpPr>
              <p:cNvPr id="27654"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FFFFFF"/>
                  </a:solidFill>
                  <a:latin typeface="Times New Roman" pitchFamily="18" charset="0"/>
                </a:endParaRPr>
              </a:p>
            </p:txBody>
          </p:sp>
          <p:sp>
            <p:nvSpPr>
              <p:cNvPr id="27655"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FFFFFF"/>
                  </a:solidFill>
                  <a:latin typeface="Times New Roman" pitchFamily="18" charset="0"/>
                </a:endParaRPr>
              </a:p>
            </p:txBody>
          </p:sp>
          <p:sp>
            <p:nvSpPr>
              <p:cNvPr id="27656"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FFFFFF"/>
                  </a:solidFill>
                  <a:latin typeface="Times New Roman" pitchFamily="18" charset="0"/>
                </a:endParaRPr>
              </a:p>
            </p:txBody>
          </p:sp>
          <p:sp>
            <p:nvSpPr>
              <p:cNvPr id="27657"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FFFFFF"/>
                  </a:solidFill>
                  <a:latin typeface="Times New Roman" pitchFamily="18" charset="0"/>
                </a:endParaRPr>
              </a:p>
            </p:txBody>
          </p:sp>
          <p:sp>
            <p:nvSpPr>
              <p:cNvPr id="27658"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FFFFFF"/>
                  </a:solidFill>
                  <a:latin typeface="Times New Roman" pitchFamily="18" charset="0"/>
                </a:endParaRPr>
              </a:p>
            </p:txBody>
          </p:sp>
          <p:sp>
            <p:nvSpPr>
              <p:cNvPr id="27659"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FFFFFF"/>
                  </a:solidFill>
                  <a:latin typeface="Times New Roman" pitchFamily="18" charset="0"/>
                </a:endParaRPr>
              </a:p>
            </p:txBody>
          </p:sp>
          <p:sp>
            <p:nvSpPr>
              <p:cNvPr id="27660"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FFFFFF"/>
                  </a:solidFill>
                  <a:latin typeface="Times New Roman" pitchFamily="18" charset="0"/>
                </a:endParaRPr>
              </a:p>
            </p:txBody>
          </p:sp>
          <p:sp>
            <p:nvSpPr>
              <p:cNvPr id="27661"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FFFFFF"/>
                  </a:solidFill>
                  <a:latin typeface="Times New Roman" pitchFamily="18" charset="0"/>
                </a:endParaRPr>
              </a:p>
            </p:txBody>
          </p:sp>
          <p:sp>
            <p:nvSpPr>
              <p:cNvPr id="27662"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FFFFFF"/>
                  </a:solidFill>
                  <a:latin typeface="Times New Roman" pitchFamily="18" charset="0"/>
                </a:endParaRPr>
              </a:p>
            </p:txBody>
          </p:sp>
          <p:sp>
            <p:nvSpPr>
              <p:cNvPr id="27663"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FFFFFF"/>
                  </a:solidFill>
                  <a:latin typeface="Times New Roman" pitchFamily="18" charset="0"/>
                </a:endParaRPr>
              </a:p>
            </p:txBody>
          </p:sp>
        </p:grpSp>
      </p:grpSp>
      <p:sp>
        <p:nvSpPr>
          <p:cNvPr id="27664" name="Rectangle 16"/>
          <p:cNvSpPr>
            <a:spLocks noGrp="1" noChangeArrowheads="1"/>
          </p:cNvSpPr>
          <p:nvPr>
            <p:ph type="dt" sz="half" idx="2"/>
          </p:nvPr>
        </p:nvSpPr>
        <p:spPr>
          <a:xfrm>
            <a:off x="457200" y="6248400"/>
            <a:ext cx="2133600" cy="457200"/>
          </a:xfrm>
        </p:spPr>
        <p:txBody>
          <a:bodyPr/>
          <a:lstStyle>
            <a:lvl1pPr>
              <a:defRPr/>
            </a:lvl1pPr>
          </a:lstStyle>
          <a:p>
            <a:endParaRPr lang="en-US">
              <a:solidFill>
                <a:srgbClr val="FFFFFF"/>
              </a:solidFill>
            </a:endParaRPr>
          </a:p>
        </p:txBody>
      </p:sp>
      <p:sp>
        <p:nvSpPr>
          <p:cNvPr id="27665" name="Rectangle 17"/>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27666" name="Rectangle 18"/>
          <p:cNvSpPr>
            <a:spLocks noGrp="1" noChangeArrowheads="1"/>
          </p:cNvSpPr>
          <p:nvPr>
            <p:ph type="sldNum" sz="quarter" idx="4"/>
          </p:nvPr>
        </p:nvSpPr>
        <p:spPr/>
        <p:txBody>
          <a:bodyPr/>
          <a:lstStyle>
            <a:lvl1pPr>
              <a:defRPr/>
            </a:lvl1pPr>
          </a:lstStyle>
          <a:p>
            <a:fld id="{8C5AE6C5-78C7-44BC-8BD6-69943EB9D743}" type="slidenum">
              <a:rPr lang="en-US">
                <a:solidFill>
                  <a:srgbClr val="FFFFFF"/>
                </a:solidFill>
              </a:rPr>
              <a:pPr/>
              <a:t>‹#›</a:t>
            </a:fld>
            <a:endParaRPr lang="en-US">
              <a:solidFill>
                <a:srgbClr val="FFFFFF"/>
              </a:solidFill>
            </a:endParaRPr>
          </a:p>
        </p:txBody>
      </p:sp>
      <p:sp>
        <p:nvSpPr>
          <p:cNvPr id="2766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2766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smtClean="0"/>
              <a:t>Click to edit Master subtitle style</a:t>
            </a:r>
          </a:p>
        </p:txBody>
      </p:sp>
    </p:spTree>
    <p:extLst>
      <p:ext uri="{BB962C8B-B14F-4D97-AF65-F5344CB8AC3E}">
        <p14:creationId xmlns:p14="http://schemas.microsoft.com/office/powerpoint/2010/main" val="3924692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FCCF545E-1CFF-46A8-9CBC-4A374FF48221}"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09756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E2CF33B6-7995-4C7E-8284-98AAD8578BAE}"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570005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81200"/>
            <a:ext cx="8229600" cy="3886200"/>
          </a:xfrm>
        </p:spPr>
        <p:txBody>
          <a:bodyPr/>
          <a:lstStyle/>
          <a:p>
            <a:endParaRPr lang="en-US"/>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47068AEF-37A7-410D-95FF-DCB5515E5870}"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a:xfrm>
            <a:off x="457200" y="6245225"/>
            <a:ext cx="2133600" cy="476250"/>
          </a:xfrm>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758455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46BC0993-8F3E-426D-8AD8-4745BE0418D6}"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001036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3B462584-2E7C-4054-BE2D-BEE176A239A9}" type="slidenum">
              <a:rPr lang="en-US">
                <a:solidFill>
                  <a:srgbClr val="FFFFFF"/>
                </a:solidFill>
              </a:rPr>
              <a:pPr/>
              <a:t>‹#›</a:t>
            </a:fld>
            <a:endParaRPr lang="en-US">
              <a:solidFill>
                <a:srgbClr val="FFFFFF"/>
              </a:solidFill>
            </a:endParaRPr>
          </a:p>
        </p:txBody>
      </p:sp>
      <p:sp>
        <p:nvSpPr>
          <p:cNvPr id="6" name="Date Placeholder 5"/>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517946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3BADF1AC-11D0-4E02-8E23-66A1491F4C58}"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8804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218E01B0-CCBC-46EA-8F9D-E02A5DA1E9A0}" type="slidenum">
              <a:rPr lang="en-US">
                <a:solidFill>
                  <a:srgbClr val="FFFFFF"/>
                </a:solidFill>
              </a:rPr>
              <a:pPr/>
              <a:t>‹#›</a:t>
            </a:fld>
            <a:endParaRPr lang="en-US">
              <a:solidFill>
                <a:srgbClr val="FFFFFF"/>
              </a:solidFill>
            </a:endParaRPr>
          </a:p>
        </p:txBody>
      </p:sp>
      <p:sp>
        <p:nvSpPr>
          <p:cNvPr id="9" name="Date Placeholder 8"/>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17749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E4E30E42-7FA1-4ECD-A13C-A58830CFFE8D}" type="slidenum">
              <a:rPr lang="en-US">
                <a:solidFill>
                  <a:srgbClr val="FFFFFF"/>
                </a:solidFill>
              </a:rPr>
              <a:pPr/>
              <a:t>‹#›</a:t>
            </a:fld>
            <a:endParaRPr lang="en-US">
              <a:solidFill>
                <a:srgbClr val="FFFFFF"/>
              </a:solidFill>
            </a:endParaRPr>
          </a:p>
        </p:txBody>
      </p:sp>
      <p:sp>
        <p:nvSpPr>
          <p:cNvPr id="5" name="Date Placeholder 4"/>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46147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ADB5E269-75D5-449D-B398-0F4C88AE3F99}" type="slidenum">
              <a:rPr lang="en-US">
                <a:solidFill>
                  <a:srgbClr val="FFFFFF"/>
                </a:solidFill>
              </a:rPr>
              <a:pPr/>
              <a:t>‹#›</a:t>
            </a:fld>
            <a:endParaRPr lang="en-US">
              <a:solidFill>
                <a:srgbClr val="FFFFFF"/>
              </a:solidFill>
            </a:endParaRPr>
          </a:p>
        </p:txBody>
      </p:sp>
      <p:sp>
        <p:nvSpPr>
          <p:cNvPr id="4" name="Date Placeholder 3"/>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462847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FA7F8695-5AD5-4904-A1B0-9875885E5C81}"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68304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3BED70DF-7F49-4385-BD86-56FB6D7A58F3}" type="slidenum">
              <a:rPr lang="en-US">
                <a:solidFill>
                  <a:srgbClr val="FFFFFF"/>
                </a:solidFill>
              </a:rPr>
              <a:pPr/>
              <a:t>‹#›</a:t>
            </a:fld>
            <a:endParaRPr lang="en-US">
              <a:solidFill>
                <a:srgbClr val="FFFFFF"/>
              </a:solidFill>
            </a:endParaRPr>
          </a:p>
        </p:txBody>
      </p:sp>
      <p:sp>
        <p:nvSpPr>
          <p:cNvPr id="7" name="Date Placeholder 6"/>
          <p:cNvSpPr>
            <a:spLocks noGrp="1"/>
          </p:cNvSpPr>
          <p:nvPr>
            <p:ph type="dt" sz="half" idx="12"/>
          </p:nvPr>
        </p:nvSpPr>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280992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pPr fontAlgn="base">
              <a:spcBef>
                <a:spcPct val="0"/>
              </a:spcBef>
              <a:spcAft>
                <a:spcPct val="0"/>
              </a:spcAft>
            </a:pPr>
            <a:endParaRPr lang="en-US">
              <a:solidFill>
                <a:srgbClr val="FFFFFF"/>
              </a:solidFill>
            </a:endParaRPr>
          </a:p>
        </p:txBody>
      </p:sp>
      <p:sp>
        <p:nvSpPr>
          <p:cNvPr id="26627"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fontAlgn="base">
              <a:spcBef>
                <a:spcPct val="0"/>
              </a:spcBef>
              <a:spcAft>
                <a:spcPct val="0"/>
              </a:spcAft>
            </a:pPr>
            <a:fld id="{12F505AD-A727-4496-9AE5-45204D730FD8}" type="slidenum">
              <a:rPr lang="en-US">
                <a:solidFill>
                  <a:srgbClr val="FFFFFF"/>
                </a:solidFill>
              </a:rPr>
              <a:pPr fontAlgn="base">
                <a:spcBef>
                  <a:spcPct val="0"/>
                </a:spcBef>
                <a:spcAft>
                  <a:spcPct val="0"/>
                </a:spcAft>
              </a:pPr>
              <a:t>‹#›</a:t>
            </a:fld>
            <a:endParaRPr lang="en-US">
              <a:solidFill>
                <a:srgbClr val="FFFFFF"/>
              </a:solidFill>
            </a:endParaRPr>
          </a:p>
        </p:txBody>
      </p:sp>
      <p:grpSp>
        <p:nvGrpSpPr>
          <p:cNvPr id="26628" name="Group 4"/>
          <p:cNvGrpSpPr>
            <a:grpSpLocks/>
          </p:cNvGrpSpPr>
          <p:nvPr/>
        </p:nvGrpSpPr>
        <p:grpSpPr bwMode="auto">
          <a:xfrm>
            <a:off x="0" y="0"/>
            <a:ext cx="9144000" cy="546100"/>
            <a:chOff x="0" y="0"/>
            <a:chExt cx="5760" cy="344"/>
          </a:xfrm>
        </p:grpSpPr>
        <p:sp>
          <p:nvSpPr>
            <p:cNvPr id="2662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2663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FFFFFF"/>
                </a:solidFill>
                <a:latin typeface="Times New Roman" pitchFamily="18" charset="0"/>
              </a:endParaRPr>
            </a:p>
          </p:txBody>
        </p:sp>
        <p:sp>
          <p:nvSpPr>
            <p:cNvPr id="26631"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9900"/>
                </a:solidFill>
              </a:endParaRPr>
            </a:p>
          </p:txBody>
        </p:sp>
        <p:sp>
          <p:nvSpPr>
            <p:cNvPr id="26632"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9900"/>
                </a:solidFill>
              </a:endParaRPr>
            </a:p>
          </p:txBody>
        </p:sp>
        <p:sp>
          <p:nvSpPr>
            <p:cNvPr id="26633"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3333FF"/>
                </a:solidFill>
              </a:endParaRPr>
            </a:p>
          </p:txBody>
        </p:sp>
        <p:sp>
          <p:nvSpPr>
            <p:cNvPr id="26634"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009900"/>
                </a:solidFill>
              </a:endParaRPr>
            </a:p>
          </p:txBody>
        </p:sp>
        <p:sp>
          <p:nvSpPr>
            <p:cNvPr id="26635"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400">
                <a:solidFill>
                  <a:srgbClr val="FFFFFF"/>
                </a:solidFill>
                <a:latin typeface="Times New Roman" pitchFamily="18" charset="0"/>
              </a:endParaRPr>
            </a:p>
          </p:txBody>
        </p:sp>
        <p:sp>
          <p:nvSpPr>
            <p:cNvPr id="26636"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3333FF"/>
                </a:solidFill>
              </a:endParaRPr>
            </a:p>
          </p:txBody>
        </p:sp>
        <p:sp>
          <p:nvSpPr>
            <p:cNvPr id="26637"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3333FF"/>
                </a:solidFill>
              </a:endParaRPr>
            </a:p>
          </p:txBody>
        </p:sp>
      </p:grpSp>
      <p:sp>
        <p:nvSpPr>
          <p:cNvPr id="26638"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39"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40"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32506529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learn.genetics.utah.edu/content/labs/extraction/"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learn.genetics.utah.edu/content/labs/ge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learn.genetics.utah.edu/content/labs/pcr/"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dna.gov/basics/evidence_collection/identifyin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457200" y="762000"/>
            <a:ext cx="8229600" cy="1371600"/>
          </a:xfrm>
        </p:spPr>
        <p:txBody>
          <a:bodyPr/>
          <a:lstStyle/>
          <a:p>
            <a:pPr algn="ctr"/>
            <a:r>
              <a:rPr lang="en-US" sz="6600" b="1" dirty="0" smtClean="0">
                <a:solidFill>
                  <a:schemeClr val="bg1"/>
                </a:solidFill>
              </a:rPr>
              <a:t>Forensic Serology</a:t>
            </a:r>
            <a:br>
              <a:rPr lang="en-US" sz="6600" b="1" dirty="0" smtClean="0">
                <a:solidFill>
                  <a:schemeClr val="bg1"/>
                </a:solidFill>
              </a:rPr>
            </a:br>
            <a:r>
              <a:rPr lang="en-US" sz="6600" b="1" dirty="0" smtClean="0">
                <a:solidFill>
                  <a:schemeClr val="bg1"/>
                </a:solidFill>
              </a:rPr>
              <a:t>and DNA Analysis</a:t>
            </a:r>
            <a:endParaRPr lang="en-US" sz="6600" b="1" dirty="0">
              <a:solidFill>
                <a:schemeClr val="bg1"/>
              </a:solidFill>
            </a:endParaRPr>
          </a:p>
        </p:txBody>
      </p:sp>
      <p:sp>
        <p:nvSpPr>
          <p:cNvPr id="2" name="Content Placeholder 1"/>
          <p:cNvSpPr>
            <a:spLocks noGrp="1"/>
          </p:cNvSpPr>
          <p:nvPr>
            <p:ph idx="1"/>
          </p:nvPr>
        </p:nvSpPr>
        <p:spPr>
          <a:xfrm>
            <a:off x="533400" y="2743200"/>
            <a:ext cx="8229600" cy="1981200"/>
          </a:xfrm>
        </p:spPr>
        <p:txBody>
          <a:bodyPr/>
          <a:lstStyle/>
          <a:p>
            <a:pPr>
              <a:buNone/>
            </a:pPr>
            <a:r>
              <a:rPr lang="en-US" sz="1800" dirty="0" smtClean="0">
                <a:solidFill>
                  <a:schemeClr val="bg1"/>
                </a:solidFill>
              </a:rPr>
              <a:t>SFS1.   Students will recognize and classify various types of evidence in relation to the definition and scope of Forensic Science.</a:t>
            </a:r>
          </a:p>
          <a:p>
            <a:pPr>
              <a:buNone/>
            </a:pPr>
            <a:r>
              <a:rPr lang="en-US" sz="1800" dirty="0" smtClean="0">
                <a:solidFill>
                  <a:schemeClr val="bg1"/>
                </a:solidFill>
              </a:rPr>
              <a:t>SFS2.   Students will use various scientific techniques to analyze physical and trace evidence.</a:t>
            </a:r>
          </a:p>
          <a:p>
            <a:pPr>
              <a:buNone/>
            </a:pPr>
            <a:r>
              <a:rPr lang="en-US" sz="1800" dirty="0" smtClean="0">
                <a:solidFill>
                  <a:schemeClr val="bg1"/>
                </a:solidFill>
              </a:rPr>
              <a:t>SFS3.  Students will analyze the use of … serology and DNA technology in forensic investigations.</a:t>
            </a:r>
          </a:p>
          <a:p>
            <a:pPr>
              <a:buNone/>
            </a:pPr>
            <a:r>
              <a:rPr lang="en-US" sz="1800" dirty="0" smtClean="0">
                <a:solidFill>
                  <a:schemeClr val="bg1"/>
                </a:solidFill>
              </a:rPr>
              <a:t>	</a:t>
            </a:r>
            <a:r>
              <a:rPr lang="en-US" sz="1600" dirty="0" smtClean="0">
                <a:solidFill>
                  <a:schemeClr val="bg1"/>
                </a:solidFill>
              </a:rPr>
              <a:t>d.  Differentiate the forensic techniques used to distinguish human and animal blood </a:t>
            </a:r>
          </a:p>
          <a:p>
            <a:pPr>
              <a:buNone/>
            </a:pPr>
            <a:r>
              <a:rPr lang="en-US" sz="1600" dirty="0" smtClean="0">
                <a:solidFill>
                  <a:schemeClr val="bg1"/>
                </a:solidFill>
              </a:rPr>
              <a:t>	e.  Analyze the physics of blood stain patterns. </a:t>
            </a:r>
          </a:p>
          <a:p>
            <a:pPr>
              <a:buNone/>
            </a:pPr>
            <a:r>
              <a:rPr lang="en-US" sz="1600" dirty="0" smtClean="0">
                <a:solidFill>
                  <a:schemeClr val="bg1"/>
                </a:solidFill>
              </a:rPr>
              <a:t>	f.  Compare short tandem repeat patterns (STR) and relate to identifying the DNA of	an individual. </a:t>
            </a:r>
          </a:p>
          <a:p>
            <a:pPr>
              <a:buNone/>
            </a:pPr>
            <a:r>
              <a:rPr lang="en-US" sz="1600" dirty="0" smtClean="0">
                <a:solidFill>
                  <a:schemeClr val="bg1"/>
                </a:solidFill>
              </a:rPr>
              <a:t>	g.  Explain the use of the DNA database for DNA profiling.</a:t>
            </a:r>
            <a:endParaRPr lang="en-US" sz="1400" dirty="0" smtClean="0">
              <a:solidFill>
                <a:schemeClr val="bg1"/>
              </a:solidFill>
            </a:endParaRPr>
          </a:p>
        </p:txBody>
      </p:sp>
    </p:spTree>
    <p:extLst>
      <p:ext uri="{BB962C8B-B14F-4D97-AF65-F5344CB8AC3E}">
        <p14:creationId xmlns:p14="http://schemas.microsoft.com/office/powerpoint/2010/main" val="3471340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685800"/>
            <a:ext cx="6867069" cy="5548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eft Arrow Callout 10"/>
          <p:cNvSpPr/>
          <p:nvPr/>
        </p:nvSpPr>
        <p:spPr>
          <a:xfrm>
            <a:off x="2743200" y="838200"/>
            <a:ext cx="2667000" cy="609600"/>
          </a:xfrm>
          <a:prstGeom prst="leftArrowCallout">
            <a:avLst>
              <a:gd name="adj1" fmla="val 25000"/>
              <a:gd name="adj2" fmla="val 25000"/>
              <a:gd name="adj3" fmla="val 25000"/>
              <a:gd name="adj4" fmla="val 8001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THROMBOCYTE</a:t>
            </a:r>
          </a:p>
          <a:p>
            <a:pPr algn="ctr"/>
            <a:r>
              <a:rPr lang="en-US" dirty="0" smtClean="0"/>
              <a:t>(platelet)</a:t>
            </a:r>
            <a:endParaRPr lang="en-US" dirty="0"/>
          </a:p>
        </p:txBody>
      </p:sp>
      <p:sp>
        <p:nvSpPr>
          <p:cNvPr id="12" name="Right Arrow Callout 11"/>
          <p:cNvSpPr/>
          <p:nvPr/>
        </p:nvSpPr>
        <p:spPr>
          <a:xfrm>
            <a:off x="1905000" y="3048000"/>
            <a:ext cx="2743200" cy="685800"/>
          </a:xfrm>
          <a:prstGeom prst="rightArrowCallout">
            <a:avLst>
              <a:gd name="adj1" fmla="val 25000"/>
              <a:gd name="adj2" fmla="val 25000"/>
              <a:gd name="adj3" fmla="val 25000"/>
              <a:gd name="adj4" fmla="val 8074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ERYTHROCYTE</a:t>
            </a:r>
          </a:p>
          <a:p>
            <a:pPr algn="ctr"/>
            <a:r>
              <a:rPr lang="en-US" dirty="0" smtClean="0"/>
              <a:t>(red blood cell)</a:t>
            </a:r>
            <a:endParaRPr lang="en-US" dirty="0"/>
          </a:p>
        </p:txBody>
      </p:sp>
      <p:sp>
        <p:nvSpPr>
          <p:cNvPr id="13" name="Right Arrow Callout 12"/>
          <p:cNvSpPr/>
          <p:nvPr/>
        </p:nvSpPr>
        <p:spPr>
          <a:xfrm>
            <a:off x="990600" y="4572000"/>
            <a:ext cx="2590800" cy="762000"/>
          </a:xfrm>
          <a:prstGeom prst="rightArrowCallout">
            <a:avLst>
              <a:gd name="adj1" fmla="val 25000"/>
              <a:gd name="adj2" fmla="val 25000"/>
              <a:gd name="adj3" fmla="val 25000"/>
              <a:gd name="adj4" fmla="val 7842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LEUKOCYTE</a:t>
            </a:r>
          </a:p>
          <a:p>
            <a:pPr algn="ctr"/>
            <a:r>
              <a:rPr lang="en-US" dirty="0" smtClean="0"/>
              <a:t>(white blood cell)</a:t>
            </a:r>
            <a:endParaRPr lang="en-US" dirty="0"/>
          </a:p>
        </p:txBody>
      </p:sp>
    </p:spTree>
    <p:extLst>
      <p:ext uri="{BB962C8B-B14F-4D97-AF65-F5344CB8AC3E}">
        <p14:creationId xmlns:p14="http://schemas.microsoft.com/office/powerpoint/2010/main" val="1452041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228600"/>
            <a:ext cx="8229600" cy="1371600"/>
          </a:xfrm>
        </p:spPr>
        <p:txBody>
          <a:bodyPr/>
          <a:lstStyle/>
          <a:p>
            <a:r>
              <a:rPr lang="en-US" sz="4800" dirty="0">
                <a:solidFill>
                  <a:schemeClr val="bg1"/>
                </a:solidFill>
              </a:rPr>
              <a:t>The Nature of </a:t>
            </a:r>
            <a:r>
              <a:rPr lang="en-US" sz="4800" dirty="0" smtClean="0">
                <a:solidFill>
                  <a:schemeClr val="bg1"/>
                </a:solidFill>
              </a:rPr>
              <a:t>Blood </a:t>
            </a:r>
            <a:endParaRPr lang="en-US" sz="4800" dirty="0">
              <a:solidFill>
                <a:schemeClr val="bg1"/>
              </a:solidFill>
            </a:endParaRPr>
          </a:p>
        </p:txBody>
      </p:sp>
      <p:sp>
        <p:nvSpPr>
          <p:cNvPr id="247811" name="Rectangle 3"/>
          <p:cNvSpPr>
            <a:spLocks noGrp="1" noChangeArrowheads="1"/>
          </p:cNvSpPr>
          <p:nvPr>
            <p:ph type="body" idx="1"/>
          </p:nvPr>
        </p:nvSpPr>
        <p:spPr>
          <a:xfrm>
            <a:off x="533400" y="1524000"/>
            <a:ext cx="8229600" cy="4648200"/>
          </a:xfrm>
        </p:spPr>
        <p:txBody>
          <a:bodyPr/>
          <a:lstStyle/>
          <a:p>
            <a:pPr>
              <a:lnSpc>
                <a:spcPct val="90000"/>
              </a:lnSpc>
            </a:pPr>
            <a:r>
              <a:rPr lang="en-US" sz="3600" dirty="0" smtClean="0">
                <a:solidFill>
                  <a:srgbClr val="FF0000"/>
                </a:solidFill>
              </a:rPr>
              <a:t>Plasma</a:t>
            </a:r>
            <a:r>
              <a:rPr lang="en-US" sz="3600" dirty="0" smtClean="0">
                <a:solidFill>
                  <a:schemeClr val="bg1"/>
                </a:solidFill>
              </a:rPr>
              <a:t> </a:t>
            </a:r>
            <a:r>
              <a:rPr lang="en-US" sz="3600" dirty="0">
                <a:solidFill>
                  <a:schemeClr val="bg1"/>
                </a:solidFill>
              </a:rPr>
              <a:t>is the fluid portion of </a:t>
            </a:r>
            <a:r>
              <a:rPr lang="en-US" sz="3600" dirty="0" smtClean="0">
                <a:solidFill>
                  <a:schemeClr val="bg1"/>
                </a:solidFill>
              </a:rPr>
              <a:t>blood </a:t>
            </a:r>
            <a:r>
              <a:rPr lang="en-US" sz="3600" dirty="0">
                <a:solidFill>
                  <a:schemeClr val="bg1"/>
                </a:solidFill>
              </a:rPr>
              <a:t>and accounts for 55% of the blood content</a:t>
            </a:r>
            <a:r>
              <a:rPr lang="en-US" sz="3600" dirty="0" smtClean="0">
                <a:solidFill>
                  <a:schemeClr val="bg1"/>
                </a:solidFill>
              </a:rPr>
              <a:t>. </a:t>
            </a:r>
          </a:p>
          <a:p>
            <a:pPr>
              <a:lnSpc>
                <a:spcPct val="90000"/>
              </a:lnSpc>
            </a:pPr>
            <a:r>
              <a:rPr lang="en-US" sz="3600" dirty="0" smtClean="0">
                <a:solidFill>
                  <a:schemeClr val="bg1"/>
                </a:solidFill>
              </a:rPr>
              <a:t>It is mostly water, and it contains the clotting factors, other proteins, hormones, and various chemicals.</a:t>
            </a:r>
          </a:p>
          <a:p>
            <a:pPr>
              <a:lnSpc>
                <a:spcPct val="90000"/>
              </a:lnSpc>
            </a:pPr>
            <a:r>
              <a:rPr lang="en-US" sz="3600" dirty="0" smtClean="0">
                <a:solidFill>
                  <a:srgbClr val="FF0000"/>
                </a:solidFill>
              </a:rPr>
              <a:t>Serum</a:t>
            </a:r>
            <a:r>
              <a:rPr lang="en-US" sz="3600" dirty="0" smtClean="0">
                <a:solidFill>
                  <a:schemeClr val="bg1"/>
                </a:solidFill>
              </a:rPr>
              <a:t> is the liquid that separates from the blood when a clot is formed (serum = plasma – clotting factors)</a:t>
            </a:r>
          </a:p>
          <a:p>
            <a:pPr>
              <a:lnSpc>
                <a:spcPct val="90000"/>
              </a:lnSpc>
              <a:buNone/>
            </a:pPr>
            <a:endParaRPr lang="en-US" sz="3600" dirty="0" smtClean="0">
              <a:solidFill>
                <a:schemeClr val="bg1"/>
              </a:solidFill>
            </a:endParaRPr>
          </a:p>
        </p:txBody>
      </p:sp>
    </p:spTree>
    <p:extLst>
      <p:ext uri="{BB962C8B-B14F-4D97-AF65-F5344CB8AC3E}">
        <p14:creationId xmlns:p14="http://schemas.microsoft.com/office/powerpoint/2010/main" val="3051541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228600"/>
            <a:ext cx="8229600" cy="1371600"/>
          </a:xfrm>
        </p:spPr>
        <p:txBody>
          <a:bodyPr/>
          <a:lstStyle/>
          <a:p>
            <a:r>
              <a:rPr lang="en-US" sz="4800" dirty="0">
                <a:solidFill>
                  <a:schemeClr val="bg1"/>
                </a:solidFill>
              </a:rPr>
              <a:t>The Nature of Blood: </a:t>
            </a:r>
          </a:p>
        </p:txBody>
      </p:sp>
      <p:pic>
        <p:nvPicPr>
          <p:cNvPr id="1026" name="Picture 2"/>
          <p:cNvPicPr>
            <a:picLocks noChangeAspect="1" noChangeArrowheads="1"/>
          </p:cNvPicPr>
          <p:nvPr/>
        </p:nvPicPr>
        <p:blipFill>
          <a:blip r:embed="rId2" cstate="print"/>
          <a:srcRect/>
          <a:stretch>
            <a:fillRect/>
          </a:stretch>
        </p:blipFill>
        <p:spPr bwMode="auto">
          <a:xfrm>
            <a:off x="1447800" y="1524000"/>
            <a:ext cx="3266423" cy="4529138"/>
          </a:xfrm>
          <a:prstGeom prst="rect">
            <a:avLst/>
          </a:prstGeom>
          <a:noFill/>
          <a:ln w="9525">
            <a:noFill/>
            <a:miter lim="800000"/>
            <a:headEnd/>
            <a:tailEnd/>
          </a:ln>
          <a:scene3d>
            <a:camera prst="orthographicFront">
              <a:rot lat="0" lon="10800000" rev="0"/>
            </a:camera>
            <a:lightRig rig="threePt" dir="t"/>
          </a:scene3d>
        </p:spPr>
      </p:pic>
      <p:pic>
        <p:nvPicPr>
          <p:cNvPr id="1027" name="Picture 3"/>
          <p:cNvPicPr>
            <a:picLocks noChangeAspect="1" noChangeArrowheads="1"/>
          </p:cNvPicPr>
          <p:nvPr/>
        </p:nvPicPr>
        <p:blipFill>
          <a:blip r:embed="rId3" cstate="print"/>
          <a:srcRect/>
          <a:stretch>
            <a:fillRect/>
          </a:stretch>
        </p:blipFill>
        <p:spPr bwMode="auto">
          <a:xfrm>
            <a:off x="5486400" y="2819400"/>
            <a:ext cx="2981325" cy="2970404"/>
          </a:xfrm>
          <a:prstGeom prst="rect">
            <a:avLst/>
          </a:prstGeom>
          <a:noFill/>
          <a:ln w="9525">
            <a:noFill/>
            <a:miter lim="800000"/>
            <a:headEnd/>
            <a:tailEnd/>
          </a:ln>
        </p:spPr>
      </p:pic>
    </p:spTree>
    <p:extLst>
      <p:ext uri="{BB962C8B-B14F-4D97-AF65-F5344CB8AC3E}">
        <p14:creationId xmlns:p14="http://schemas.microsoft.com/office/powerpoint/2010/main" val="348218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228600"/>
            <a:ext cx="8229600" cy="1371600"/>
          </a:xfrm>
        </p:spPr>
        <p:txBody>
          <a:bodyPr/>
          <a:lstStyle/>
          <a:p>
            <a:r>
              <a:rPr lang="en-US" sz="4800" dirty="0" smtClean="0">
                <a:solidFill>
                  <a:schemeClr val="bg1"/>
                </a:solidFill>
              </a:rPr>
              <a:t>Basic Immunology</a:t>
            </a:r>
            <a:endParaRPr lang="en-US" sz="4800" dirty="0">
              <a:solidFill>
                <a:schemeClr val="bg1"/>
              </a:solidFill>
            </a:endParaRPr>
          </a:p>
        </p:txBody>
      </p:sp>
      <p:sp>
        <p:nvSpPr>
          <p:cNvPr id="247811" name="Rectangle 3"/>
          <p:cNvSpPr>
            <a:spLocks noGrp="1" noChangeArrowheads="1"/>
          </p:cNvSpPr>
          <p:nvPr>
            <p:ph type="body" idx="1"/>
          </p:nvPr>
        </p:nvSpPr>
        <p:spPr>
          <a:xfrm>
            <a:off x="457200" y="1371600"/>
            <a:ext cx="8305800" cy="4648200"/>
          </a:xfrm>
        </p:spPr>
        <p:txBody>
          <a:bodyPr/>
          <a:lstStyle/>
          <a:p>
            <a:pPr>
              <a:lnSpc>
                <a:spcPct val="90000"/>
              </a:lnSpc>
            </a:pPr>
            <a:r>
              <a:rPr lang="en-US" sz="3600" dirty="0" smtClean="0">
                <a:solidFill>
                  <a:schemeClr val="bg1"/>
                </a:solidFill>
              </a:rPr>
              <a:t>An </a:t>
            </a:r>
            <a:r>
              <a:rPr lang="en-US" sz="3600" dirty="0" smtClean="0">
                <a:solidFill>
                  <a:srgbClr val="FF0000"/>
                </a:solidFill>
              </a:rPr>
              <a:t>antigen</a:t>
            </a:r>
            <a:r>
              <a:rPr lang="en-US" sz="3600" dirty="0" smtClean="0">
                <a:solidFill>
                  <a:schemeClr val="bg1"/>
                </a:solidFill>
              </a:rPr>
              <a:t> is any substance that causes your immune system to produce </a:t>
            </a:r>
            <a:r>
              <a:rPr lang="en-US" sz="3600" dirty="0" smtClean="0">
                <a:solidFill>
                  <a:srgbClr val="FF0000"/>
                </a:solidFill>
              </a:rPr>
              <a:t>antibodies</a:t>
            </a:r>
            <a:r>
              <a:rPr lang="en-US" sz="3600" dirty="0" smtClean="0">
                <a:solidFill>
                  <a:schemeClr val="bg1"/>
                </a:solidFill>
              </a:rPr>
              <a:t> against it.</a:t>
            </a:r>
          </a:p>
          <a:p>
            <a:pPr>
              <a:lnSpc>
                <a:spcPct val="90000"/>
              </a:lnSpc>
            </a:pPr>
            <a:r>
              <a:rPr lang="en-US" sz="3600" dirty="0" smtClean="0">
                <a:solidFill>
                  <a:schemeClr val="bg1"/>
                </a:solidFill>
              </a:rPr>
              <a:t>The substance may be from the environment or formed within the body.</a:t>
            </a:r>
          </a:p>
          <a:p>
            <a:pPr>
              <a:lnSpc>
                <a:spcPct val="90000"/>
              </a:lnSpc>
            </a:pPr>
            <a:r>
              <a:rPr lang="en-US" sz="3600" dirty="0" smtClean="0">
                <a:solidFill>
                  <a:schemeClr val="bg1"/>
                </a:solidFill>
              </a:rPr>
              <a:t>The immune system will kill or neutralize any antigen that is recognized as a foreign and potentially harmful invader.</a:t>
            </a:r>
          </a:p>
        </p:txBody>
      </p:sp>
    </p:spTree>
    <p:extLst>
      <p:ext uri="{BB962C8B-B14F-4D97-AF65-F5344CB8AC3E}">
        <p14:creationId xmlns:p14="http://schemas.microsoft.com/office/powerpoint/2010/main" val="348218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228600"/>
            <a:ext cx="8229600" cy="1371600"/>
          </a:xfrm>
        </p:spPr>
        <p:txBody>
          <a:bodyPr/>
          <a:lstStyle/>
          <a:p>
            <a:r>
              <a:rPr lang="en-US" sz="4800" dirty="0" smtClean="0">
                <a:solidFill>
                  <a:schemeClr val="bg1"/>
                </a:solidFill>
              </a:rPr>
              <a:t>Blood typing is…</a:t>
            </a:r>
            <a:endParaRPr lang="en-US" sz="4800" dirty="0">
              <a:solidFill>
                <a:schemeClr val="bg1"/>
              </a:solidFill>
            </a:endParaRPr>
          </a:p>
        </p:txBody>
      </p:sp>
      <p:sp>
        <p:nvSpPr>
          <p:cNvPr id="247811" name="Rectangle 3"/>
          <p:cNvSpPr>
            <a:spLocks noGrp="1" noChangeArrowheads="1"/>
          </p:cNvSpPr>
          <p:nvPr>
            <p:ph type="body" idx="1"/>
          </p:nvPr>
        </p:nvSpPr>
        <p:spPr>
          <a:xfrm>
            <a:off x="457200" y="1447800"/>
            <a:ext cx="8305800" cy="4648200"/>
          </a:xfrm>
        </p:spPr>
        <p:txBody>
          <a:bodyPr/>
          <a:lstStyle/>
          <a:p>
            <a:pPr>
              <a:lnSpc>
                <a:spcPct val="80000"/>
              </a:lnSpc>
            </a:pPr>
            <a:r>
              <a:rPr lang="en-US" sz="3600" dirty="0" smtClean="0">
                <a:solidFill>
                  <a:schemeClr val="bg1"/>
                </a:solidFill>
              </a:rPr>
              <a:t>the classification of blood based on the presence or absence of inherited (chromosome #9, specifically) antigenic substances on the surface of RBCs</a:t>
            </a:r>
            <a:r>
              <a:rPr lang="en-US" sz="2800" dirty="0" smtClean="0">
                <a:solidFill>
                  <a:schemeClr val="bg1"/>
                </a:solidFill>
              </a:rPr>
              <a:t> (although some people secrete them)</a:t>
            </a:r>
            <a:r>
              <a:rPr lang="en-US" sz="3600" dirty="0" smtClean="0">
                <a:solidFill>
                  <a:schemeClr val="bg1"/>
                </a:solidFill>
              </a:rPr>
              <a:t> </a:t>
            </a:r>
          </a:p>
          <a:p>
            <a:pPr>
              <a:lnSpc>
                <a:spcPct val="80000"/>
              </a:lnSpc>
            </a:pPr>
            <a:r>
              <a:rPr lang="en-US" sz="3600" dirty="0" smtClean="0">
                <a:solidFill>
                  <a:schemeClr val="bg1"/>
                </a:solidFill>
              </a:rPr>
              <a:t>More than 30 blood antigen systems have been identified (over 600 individual antigens!), but the </a:t>
            </a:r>
            <a:r>
              <a:rPr lang="en-US" sz="3600" dirty="0" smtClean="0">
                <a:solidFill>
                  <a:srgbClr val="FF0000"/>
                </a:solidFill>
              </a:rPr>
              <a:t>ABO</a:t>
            </a:r>
            <a:r>
              <a:rPr lang="en-US" sz="3600" dirty="0" smtClean="0">
                <a:solidFill>
                  <a:schemeClr val="bg1"/>
                </a:solidFill>
              </a:rPr>
              <a:t> and </a:t>
            </a:r>
            <a:r>
              <a:rPr lang="en-US" sz="3600" dirty="0" smtClean="0">
                <a:solidFill>
                  <a:srgbClr val="FF0000"/>
                </a:solidFill>
              </a:rPr>
              <a:t>Rh</a:t>
            </a:r>
            <a:r>
              <a:rPr lang="en-US" sz="3600" dirty="0" smtClean="0">
                <a:solidFill>
                  <a:schemeClr val="bg1"/>
                </a:solidFill>
              </a:rPr>
              <a:t> systems are the most important.</a:t>
            </a:r>
          </a:p>
          <a:p>
            <a:pPr lvl="1">
              <a:lnSpc>
                <a:spcPct val="80000"/>
              </a:lnSpc>
            </a:pPr>
            <a:r>
              <a:rPr lang="en-US" dirty="0" smtClean="0">
                <a:solidFill>
                  <a:schemeClr val="bg1"/>
                </a:solidFill>
              </a:rPr>
              <a:t>ABO system was discovered by Landsteiner in 1901 (Nobel Prize in 1930)</a:t>
            </a:r>
          </a:p>
        </p:txBody>
      </p:sp>
    </p:spTree>
    <p:extLst>
      <p:ext uri="{BB962C8B-B14F-4D97-AF65-F5344CB8AC3E}">
        <p14:creationId xmlns:p14="http://schemas.microsoft.com/office/powerpoint/2010/main" val="2678469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228600"/>
            <a:ext cx="8229600" cy="1371600"/>
          </a:xfrm>
        </p:spPr>
        <p:txBody>
          <a:bodyPr/>
          <a:lstStyle/>
          <a:p>
            <a:r>
              <a:rPr lang="en-US" sz="4800" dirty="0" smtClean="0">
                <a:solidFill>
                  <a:schemeClr val="bg1"/>
                </a:solidFill>
              </a:rPr>
              <a:t>Blood Typing</a:t>
            </a:r>
            <a:endParaRPr lang="en-US" sz="4800" dirty="0">
              <a:solidFill>
                <a:schemeClr val="bg1"/>
              </a:solidFill>
            </a:endParaRPr>
          </a:p>
        </p:txBody>
      </p:sp>
      <p:sp>
        <p:nvSpPr>
          <p:cNvPr id="247811" name="Rectangle 3"/>
          <p:cNvSpPr>
            <a:spLocks noGrp="1" noChangeArrowheads="1"/>
          </p:cNvSpPr>
          <p:nvPr>
            <p:ph type="body" idx="1"/>
          </p:nvPr>
        </p:nvSpPr>
        <p:spPr>
          <a:xfrm>
            <a:off x="457200" y="1447800"/>
            <a:ext cx="8229600" cy="4648200"/>
          </a:xfrm>
        </p:spPr>
        <p:txBody>
          <a:bodyPr/>
          <a:lstStyle/>
          <a:p>
            <a:pPr>
              <a:lnSpc>
                <a:spcPct val="80000"/>
              </a:lnSpc>
            </a:pPr>
            <a:r>
              <a:rPr lang="en-US" sz="3500" dirty="0" smtClean="0">
                <a:solidFill>
                  <a:srgbClr val="FF0000"/>
                </a:solidFill>
              </a:rPr>
              <a:t>Type A</a:t>
            </a:r>
            <a:r>
              <a:rPr lang="en-US" sz="3500" dirty="0" smtClean="0">
                <a:solidFill>
                  <a:schemeClr val="bg1"/>
                </a:solidFill>
              </a:rPr>
              <a:t> RBCs have </a:t>
            </a:r>
            <a:r>
              <a:rPr lang="en-US" sz="3500" dirty="0" smtClean="0">
                <a:solidFill>
                  <a:srgbClr val="FF0000"/>
                </a:solidFill>
              </a:rPr>
              <a:t>A antigens</a:t>
            </a:r>
            <a:r>
              <a:rPr lang="en-US" sz="3500" dirty="0" smtClean="0">
                <a:solidFill>
                  <a:schemeClr val="bg1"/>
                </a:solidFill>
              </a:rPr>
              <a:t>, and the blood plasma has </a:t>
            </a:r>
            <a:r>
              <a:rPr lang="en-US" sz="3500" dirty="0" smtClean="0">
                <a:solidFill>
                  <a:srgbClr val="FF0000"/>
                </a:solidFill>
              </a:rPr>
              <a:t>anti-B antibodies</a:t>
            </a:r>
          </a:p>
          <a:p>
            <a:pPr>
              <a:lnSpc>
                <a:spcPct val="80000"/>
              </a:lnSpc>
            </a:pPr>
            <a:r>
              <a:rPr lang="en-US" sz="3500" dirty="0" smtClean="0">
                <a:solidFill>
                  <a:srgbClr val="00B050"/>
                </a:solidFill>
              </a:rPr>
              <a:t>Type B</a:t>
            </a:r>
            <a:r>
              <a:rPr lang="en-US" sz="3500" dirty="0" smtClean="0">
                <a:solidFill>
                  <a:schemeClr val="bg1"/>
                </a:solidFill>
              </a:rPr>
              <a:t> RBCs have </a:t>
            </a:r>
            <a:r>
              <a:rPr lang="en-US" sz="3500" dirty="0" smtClean="0">
                <a:solidFill>
                  <a:srgbClr val="00B050"/>
                </a:solidFill>
              </a:rPr>
              <a:t>B antigens</a:t>
            </a:r>
            <a:r>
              <a:rPr lang="en-US" sz="3500" dirty="0" smtClean="0">
                <a:solidFill>
                  <a:schemeClr val="bg1"/>
                </a:solidFill>
              </a:rPr>
              <a:t>, and the blood plasma has </a:t>
            </a:r>
            <a:r>
              <a:rPr lang="en-US" sz="3500" dirty="0" smtClean="0">
                <a:solidFill>
                  <a:srgbClr val="00B050"/>
                </a:solidFill>
              </a:rPr>
              <a:t>anti-A antibodies</a:t>
            </a:r>
          </a:p>
          <a:p>
            <a:pPr>
              <a:lnSpc>
                <a:spcPct val="80000"/>
              </a:lnSpc>
            </a:pPr>
            <a:r>
              <a:rPr lang="en-US" sz="3500" dirty="0" smtClean="0">
                <a:solidFill>
                  <a:srgbClr val="00B0F0"/>
                </a:solidFill>
              </a:rPr>
              <a:t>Type AB </a:t>
            </a:r>
            <a:r>
              <a:rPr lang="en-US" sz="3500" dirty="0" smtClean="0">
                <a:solidFill>
                  <a:schemeClr val="bg1"/>
                </a:solidFill>
              </a:rPr>
              <a:t>RBCs have </a:t>
            </a:r>
            <a:r>
              <a:rPr lang="en-US" sz="3500" dirty="0" smtClean="0">
                <a:solidFill>
                  <a:srgbClr val="00B0F0"/>
                </a:solidFill>
              </a:rPr>
              <a:t>both A and B antigens</a:t>
            </a:r>
            <a:r>
              <a:rPr lang="en-US" sz="3500" dirty="0" smtClean="0">
                <a:solidFill>
                  <a:schemeClr val="bg1"/>
                </a:solidFill>
              </a:rPr>
              <a:t>, and the blood plasma has </a:t>
            </a:r>
            <a:r>
              <a:rPr lang="en-US" sz="3500" dirty="0" smtClean="0">
                <a:solidFill>
                  <a:srgbClr val="00B0F0"/>
                </a:solidFill>
              </a:rPr>
              <a:t>no antibodies</a:t>
            </a:r>
          </a:p>
          <a:p>
            <a:pPr>
              <a:lnSpc>
                <a:spcPct val="80000"/>
              </a:lnSpc>
            </a:pPr>
            <a:r>
              <a:rPr lang="en-US" sz="3500" dirty="0" smtClean="0">
                <a:solidFill>
                  <a:srgbClr val="7030A0"/>
                </a:solidFill>
              </a:rPr>
              <a:t>Type O</a:t>
            </a:r>
            <a:r>
              <a:rPr lang="en-US" sz="3500" dirty="0" smtClean="0">
                <a:solidFill>
                  <a:schemeClr val="bg1"/>
                </a:solidFill>
              </a:rPr>
              <a:t> RBCs have </a:t>
            </a:r>
            <a:r>
              <a:rPr lang="en-US" sz="3500" dirty="0" smtClean="0">
                <a:solidFill>
                  <a:srgbClr val="7030A0"/>
                </a:solidFill>
              </a:rPr>
              <a:t>no antigens</a:t>
            </a:r>
            <a:r>
              <a:rPr lang="en-US" sz="3500" dirty="0" smtClean="0">
                <a:solidFill>
                  <a:schemeClr val="bg1"/>
                </a:solidFill>
              </a:rPr>
              <a:t>, but the blood plasma has </a:t>
            </a:r>
            <a:r>
              <a:rPr lang="en-US" sz="3500" dirty="0" smtClean="0">
                <a:solidFill>
                  <a:srgbClr val="7030A0"/>
                </a:solidFill>
              </a:rPr>
              <a:t>both anti-A and anti-B antibodies</a:t>
            </a:r>
          </a:p>
        </p:txBody>
      </p:sp>
    </p:spTree>
    <p:extLst>
      <p:ext uri="{BB962C8B-B14F-4D97-AF65-F5344CB8AC3E}">
        <p14:creationId xmlns:p14="http://schemas.microsoft.com/office/powerpoint/2010/main" val="2678469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228600"/>
            <a:ext cx="8229600" cy="1371600"/>
          </a:xfrm>
        </p:spPr>
        <p:txBody>
          <a:bodyPr/>
          <a:lstStyle/>
          <a:p>
            <a:r>
              <a:rPr lang="en-US" sz="4800" dirty="0" smtClean="0">
                <a:solidFill>
                  <a:schemeClr val="bg1"/>
                </a:solidFill>
              </a:rPr>
              <a:t>Blood Typing</a:t>
            </a:r>
            <a:endParaRPr lang="en-US" sz="4800" dirty="0">
              <a:solidFill>
                <a:schemeClr val="bg1"/>
              </a:solidFill>
            </a:endParaRPr>
          </a:p>
        </p:txBody>
      </p:sp>
      <p:sp>
        <p:nvSpPr>
          <p:cNvPr id="247811" name="Rectangle 3"/>
          <p:cNvSpPr>
            <a:spLocks noGrp="1" noChangeArrowheads="1"/>
          </p:cNvSpPr>
          <p:nvPr>
            <p:ph type="body" idx="1"/>
          </p:nvPr>
        </p:nvSpPr>
        <p:spPr>
          <a:xfrm>
            <a:off x="457200" y="1447800"/>
            <a:ext cx="8229600" cy="4648200"/>
          </a:xfrm>
        </p:spPr>
        <p:txBody>
          <a:bodyPr/>
          <a:lstStyle/>
          <a:p>
            <a:pPr>
              <a:lnSpc>
                <a:spcPct val="80000"/>
              </a:lnSpc>
            </a:pPr>
            <a:r>
              <a:rPr lang="en-US" sz="3600" dirty="0" err="1" smtClean="0">
                <a:solidFill>
                  <a:schemeClr val="bg1"/>
                </a:solidFill>
              </a:rPr>
              <a:t>Rh</a:t>
            </a:r>
            <a:r>
              <a:rPr lang="en-US" sz="3600" dirty="0" smtClean="0">
                <a:solidFill>
                  <a:schemeClr val="bg1"/>
                </a:solidFill>
              </a:rPr>
              <a:t> factor is determined primarily by the presence of the D antigen.</a:t>
            </a:r>
          </a:p>
          <a:p>
            <a:pPr>
              <a:lnSpc>
                <a:spcPct val="80000"/>
              </a:lnSpc>
            </a:pPr>
            <a:r>
              <a:rPr lang="en-US" sz="3600" dirty="0" smtClean="0">
                <a:solidFill>
                  <a:schemeClr val="bg1"/>
                </a:solidFill>
              </a:rPr>
              <a:t>RBCs </a:t>
            </a:r>
            <a:r>
              <a:rPr lang="en-US" sz="3600" dirty="0" smtClean="0">
                <a:solidFill>
                  <a:srgbClr val="00B050"/>
                </a:solidFill>
              </a:rPr>
              <a:t>with</a:t>
            </a:r>
            <a:r>
              <a:rPr lang="en-US" sz="3600" dirty="0" smtClean="0">
                <a:solidFill>
                  <a:schemeClr val="bg1"/>
                </a:solidFill>
              </a:rPr>
              <a:t> the D antigen are </a:t>
            </a:r>
            <a:r>
              <a:rPr lang="en-US" sz="3600" dirty="0" err="1" smtClean="0">
                <a:solidFill>
                  <a:schemeClr val="bg1"/>
                </a:solidFill>
              </a:rPr>
              <a:t>Rh</a:t>
            </a:r>
            <a:r>
              <a:rPr lang="en-US" sz="3600" dirty="0" smtClean="0">
                <a:solidFill>
                  <a:schemeClr val="bg1"/>
                </a:solidFill>
              </a:rPr>
              <a:t> </a:t>
            </a:r>
            <a:r>
              <a:rPr lang="en-US" sz="3600" dirty="0" smtClean="0">
                <a:solidFill>
                  <a:srgbClr val="00B050"/>
                </a:solidFill>
              </a:rPr>
              <a:t>+</a:t>
            </a:r>
          </a:p>
          <a:p>
            <a:pPr>
              <a:lnSpc>
                <a:spcPct val="80000"/>
              </a:lnSpc>
            </a:pPr>
            <a:r>
              <a:rPr lang="en-US" sz="3600" dirty="0" smtClean="0">
                <a:solidFill>
                  <a:schemeClr val="bg1"/>
                </a:solidFill>
              </a:rPr>
              <a:t>RBCs </a:t>
            </a:r>
            <a:r>
              <a:rPr lang="en-US" sz="3600" dirty="0" smtClean="0">
                <a:solidFill>
                  <a:srgbClr val="C00000"/>
                </a:solidFill>
              </a:rPr>
              <a:t>without</a:t>
            </a:r>
            <a:r>
              <a:rPr lang="en-US" sz="3600" dirty="0" smtClean="0">
                <a:solidFill>
                  <a:schemeClr val="bg1"/>
                </a:solidFill>
              </a:rPr>
              <a:t> the D antigen are </a:t>
            </a:r>
            <a:r>
              <a:rPr lang="en-US" sz="3600" dirty="0" err="1" smtClean="0">
                <a:solidFill>
                  <a:schemeClr val="bg1"/>
                </a:solidFill>
              </a:rPr>
              <a:t>Rh</a:t>
            </a:r>
            <a:r>
              <a:rPr lang="en-US" sz="3600" dirty="0" smtClean="0">
                <a:solidFill>
                  <a:schemeClr val="bg1"/>
                </a:solidFill>
              </a:rPr>
              <a:t> </a:t>
            </a:r>
            <a:r>
              <a:rPr lang="en-US" sz="3600" dirty="0" smtClean="0">
                <a:solidFill>
                  <a:srgbClr val="C00000"/>
                </a:solidFill>
              </a:rPr>
              <a:t>-</a:t>
            </a:r>
          </a:p>
        </p:txBody>
      </p:sp>
    </p:spTree>
    <p:extLst>
      <p:ext uri="{BB962C8B-B14F-4D97-AF65-F5344CB8AC3E}">
        <p14:creationId xmlns:p14="http://schemas.microsoft.com/office/powerpoint/2010/main" val="2678469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228600"/>
            <a:ext cx="8229600" cy="1371600"/>
          </a:xfrm>
        </p:spPr>
        <p:txBody>
          <a:bodyPr/>
          <a:lstStyle/>
          <a:p>
            <a:r>
              <a:rPr lang="en-US" sz="4800" dirty="0" smtClean="0">
                <a:solidFill>
                  <a:schemeClr val="bg1"/>
                </a:solidFill>
              </a:rPr>
              <a:t>Blood Typing</a:t>
            </a:r>
            <a:endParaRPr lang="en-US" sz="4800" dirty="0">
              <a:solidFill>
                <a:schemeClr val="bg1"/>
              </a:solidFill>
            </a:endParaRPr>
          </a:p>
        </p:txBody>
      </p:sp>
      <p:sp>
        <p:nvSpPr>
          <p:cNvPr id="247811" name="Rectangle 3"/>
          <p:cNvSpPr>
            <a:spLocks noGrp="1" noChangeArrowheads="1"/>
          </p:cNvSpPr>
          <p:nvPr>
            <p:ph type="body" idx="1"/>
          </p:nvPr>
        </p:nvSpPr>
        <p:spPr>
          <a:xfrm>
            <a:off x="457200" y="1447800"/>
            <a:ext cx="4343400" cy="4648200"/>
          </a:xfrm>
        </p:spPr>
        <p:txBody>
          <a:bodyPr/>
          <a:lstStyle/>
          <a:p>
            <a:pPr>
              <a:lnSpc>
                <a:spcPct val="80000"/>
              </a:lnSpc>
            </a:pPr>
            <a:r>
              <a:rPr lang="en-US" sz="3600" dirty="0" smtClean="0">
                <a:solidFill>
                  <a:schemeClr val="bg1"/>
                </a:solidFill>
              </a:rPr>
              <a:t>Because you have pairs of chromosomes, your </a:t>
            </a:r>
            <a:r>
              <a:rPr lang="en-US" sz="3600" dirty="0" smtClean="0">
                <a:solidFill>
                  <a:srgbClr val="FF0000"/>
                </a:solidFill>
              </a:rPr>
              <a:t>genotype</a:t>
            </a:r>
            <a:r>
              <a:rPr lang="en-US" sz="3600" dirty="0" smtClean="0">
                <a:solidFill>
                  <a:schemeClr val="bg1"/>
                </a:solidFill>
              </a:rPr>
              <a:t> is composed of two alleles for the ABO blood group gene.</a:t>
            </a:r>
          </a:p>
          <a:p>
            <a:pPr>
              <a:lnSpc>
                <a:spcPct val="80000"/>
              </a:lnSpc>
            </a:pPr>
            <a:r>
              <a:rPr lang="en-US" sz="3600" dirty="0" smtClean="0">
                <a:solidFill>
                  <a:schemeClr val="bg1"/>
                </a:solidFill>
              </a:rPr>
              <a:t>Your </a:t>
            </a:r>
            <a:r>
              <a:rPr lang="en-US" sz="3600" dirty="0" smtClean="0">
                <a:solidFill>
                  <a:srgbClr val="FF0000"/>
                </a:solidFill>
              </a:rPr>
              <a:t>phenotype</a:t>
            </a:r>
            <a:r>
              <a:rPr lang="en-US" sz="3600" dirty="0" smtClean="0">
                <a:solidFill>
                  <a:schemeClr val="bg1"/>
                </a:solidFill>
              </a:rPr>
              <a:t> results from your specific genotype.</a:t>
            </a:r>
            <a:endParaRPr lang="en-US" sz="3600" dirty="0" smtClean="0">
              <a:solidFill>
                <a:srgbClr val="C00000"/>
              </a:solidFill>
            </a:endParaRPr>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7782" y="1524000"/>
            <a:ext cx="4246218"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469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457200" y="304800"/>
            <a:ext cx="8458200" cy="1371600"/>
          </a:xfrm>
        </p:spPr>
        <p:txBody>
          <a:bodyPr/>
          <a:lstStyle/>
          <a:p>
            <a:r>
              <a:rPr lang="en-US" sz="4000" dirty="0" smtClean="0">
                <a:solidFill>
                  <a:schemeClr val="bg1"/>
                </a:solidFill>
              </a:rPr>
              <a:t>How common are the blood types?</a:t>
            </a:r>
            <a:endParaRPr lang="en-US" sz="4000" dirty="0">
              <a:solidFill>
                <a:schemeClr val="bg1"/>
              </a:solidFill>
            </a:endParaRPr>
          </a:p>
        </p:txBody>
      </p:sp>
      <p:pic>
        <p:nvPicPr>
          <p:cNvPr id="258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09800"/>
            <a:ext cx="4267373" cy="3413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28800" y="1676400"/>
            <a:ext cx="1146468" cy="369332"/>
          </a:xfrm>
          <a:prstGeom prst="rect">
            <a:avLst/>
          </a:prstGeom>
          <a:noFill/>
        </p:spPr>
        <p:txBody>
          <a:bodyPr wrap="none" rtlCol="0">
            <a:spAutoFit/>
          </a:bodyPr>
          <a:lstStyle/>
          <a:p>
            <a:r>
              <a:rPr lang="en-US" dirty="0" smtClean="0">
                <a:solidFill>
                  <a:schemeClr val="bg1"/>
                </a:solidFill>
              </a:rPr>
              <a:t>In the US</a:t>
            </a:r>
            <a:endParaRPr lang="en-US" dirty="0">
              <a:solidFill>
                <a:schemeClr val="bg1"/>
              </a:solidFill>
            </a:endParaRPr>
          </a:p>
        </p:txBody>
      </p:sp>
      <p:sp>
        <p:nvSpPr>
          <p:cNvPr id="8" name="TextBox 7"/>
          <p:cNvSpPr txBox="1"/>
          <p:nvPr/>
        </p:nvSpPr>
        <p:spPr>
          <a:xfrm>
            <a:off x="4876800" y="1981200"/>
            <a:ext cx="3657600" cy="3416320"/>
          </a:xfrm>
          <a:prstGeom prst="rect">
            <a:avLst/>
          </a:prstGeom>
          <a:noFill/>
        </p:spPr>
        <p:txBody>
          <a:bodyPr wrap="square" rtlCol="0">
            <a:spAutoFit/>
          </a:bodyPr>
          <a:lstStyle/>
          <a:p>
            <a:r>
              <a:rPr lang="en-US" sz="2400" dirty="0" smtClean="0">
                <a:solidFill>
                  <a:schemeClr val="bg1"/>
                </a:solidFill>
              </a:rPr>
              <a:t>In general…</a:t>
            </a:r>
          </a:p>
          <a:p>
            <a:pPr>
              <a:buFont typeface="Arial" pitchFamily="34" charset="0"/>
              <a:buChar char="•"/>
            </a:pPr>
            <a:r>
              <a:rPr lang="en-US" sz="2400" dirty="0" smtClean="0">
                <a:solidFill>
                  <a:schemeClr val="bg1"/>
                </a:solidFill>
              </a:rPr>
              <a:t>African Americans and Hispanics are more likely to have Type O blood.</a:t>
            </a:r>
          </a:p>
          <a:p>
            <a:pPr>
              <a:buFont typeface="Arial" pitchFamily="34" charset="0"/>
              <a:buChar char="•"/>
            </a:pPr>
            <a:r>
              <a:rPr lang="en-US" sz="2400" dirty="0" smtClean="0">
                <a:solidFill>
                  <a:schemeClr val="bg1"/>
                </a:solidFill>
              </a:rPr>
              <a:t>Caucasians are more likely to have Type A</a:t>
            </a:r>
          </a:p>
          <a:p>
            <a:pPr>
              <a:buFont typeface="Arial" pitchFamily="34" charset="0"/>
              <a:buChar char="•"/>
            </a:pPr>
            <a:r>
              <a:rPr lang="en-US" sz="2400" dirty="0" smtClean="0">
                <a:solidFill>
                  <a:schemeClr val="bg1"/>
                </a:solidFill>
              </a:rPr>
              <a:t>Asians are more likely to have Type B and AB blood</a:t>
            </a:r>
            <a:endParaRPr lang="en-US" sz="2400" dirty="0">
              <a:solidFill>
                <a:schemeClr val="bg1"/>
              </a:solidFill>
            </a:endParaRPr>
          </a:p>
        </p:txBody>
      </p:sp>
    </p:spTree>
    <p:extLst>
      <p:ext uri="{BB962C8B-B14F-4D97-AF65-F5344CB8AC3E}">
        <p14:creationId xmlns:p14="http://schemas.microsoft.com/office/powerpoint/2010/main" val="2987134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228600"/>
            <a:ext cx="8229600" cy="1371600"/>
          </a:xfrm>
        </p:spPr>
        <p:txBody>
          <a:bodyPr/>
          <a:lstStyle/>
          <a:p>
            <a:r>
              <a:rPr lang="en-US" sz="4800" dirty="0" smtClean="0">
                <a:solidFill>
                  <a:schemeClr val="bg1"/>
                </a:solidFill>
              </a:rPr>
              <a:t>Blood Typing</a:t>
            </a:r>
            <a:endParaRPr lang="en-US" sz="4800" dirty="0">
              <a:solidFill>
                <a:schemeClr val="bg1"/>
              </a:solidFill>
            </a:endParaRPr>
          </a:p>
        </p:txBody>
      </p:sp>
      <p:sp>
        <p:nvSpPr>
          <p:cNvPr id="247811" name="Rectangle 3"/>
          <p:cNvSpPr>
            <a:spLocks noGrp="1" noChangeArrowheads="1"/>
          </p:cNvSpPr>
          <p:nvPr>
            <p:ph type="body" idx="1"/>
          </p:nvPr>
        </p:nvSpPr>
        <p:spPr>
          <a:xfrm>
            <a:off x="457200" y="1600200"/>
            <a:ext cx="4267200" cy="4724400"/>
          </a:xfrm>
        </p:spPr>
        <p:txBody>
          <a:bodyPr/>
          <a:lstStyle/>
          <a:p>
            <a:pPr>
              <a:lnSpc>
                <a:spcPct val="80000"/>
              </a:lnSpc>
            </a:pPr>
            <a:r>
              <a:rPr lang="en-US" sz="3600" dirty="0" smtClean="0">
                <a:solidFill>
                  <a:schemeClr val="bg1"/>
                </a:solidFill>
              </a:rPr>
              <a:t>When an antibody comes into contact with its target antigen, clumping, called </a:t>
            </a:r>
            <a:r>
              <a:rPr lang="en-US" sz="3600" dirty="0" smtClean="0">
                <a:solidFill>
                  <a:srgbClr val="FF0000"/>
                </a:solidFill>
              </a:rPr>
              <a:t>agglutination</a:t>
            </a:r>
            <a:r>
              <a:rPr lang="en-US" sz="3600" dirty="0" smtClean="0">
                <a:solidFill>
                  <a:schemeClr val="bg1"/>
                </a:solidFill>
              </a:rPr>
              <a:t>, occurs.</a:t>
            </a: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524000"/>
            <a:ext cx="4191000" cy="455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409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Essential Questions</a:t>
            </a:r>
            <a:endParaRPr lang="en-US" dirty="0">
              <a:solidFill>
                <a:schemeClr val="bg1"/>
              </a:solidFill>
            </a:endParaRPr>
          </a:p>
        </p:txBody>
      </p:sp>
      <p:sp>
        <p:nvSpPr>
          <p:cNvPr id="3" name="Content Placeholder 2"/>
          <p:cNvSpPr>
            <a:spLocks noGrp="1"/>
          </p:cNvSpPr>
          <p:nvPr>
            <p:ph idx="1"/>
          </p:nvPr>
        </p:nvSpPr>
        <p:spPr/>
        <p:txBody>
          <a:bodyPr/>
          <a:lstStyle/>
          <a:p>
            <a:pPr marL="514350" indent="-514350">
              <a:buAutoNum type="arabicPeriod"/>
            </a:pPr>
            <a:r>
              <a:rPr lang="en-US" sz="3600" dirty="0" smtClean="0">
                <a:solidFill>
                  <a:schemeClr val="bg1"/>
                </a:solidFill>
              </a:rPr>
              <a:t>What is the nature of blood?</a:t>
            </a:r>
          </a:p>
          <a:p>
            <a:pPr marL="514350" indent="-514350">
              <a:buAutoNum type="arabicPeriod"/>
            </a:pPr>
            <a:r>
              <a:rPr lang="en-US" sz="3600" dirty="0" smtClean="0">
                <a:solidFill>
                  <a:schemeClr val="bg1"/>
                </a:solidFill>
              </a:rPr>
              <a:t>How does blood typing work? How can you identify a person using blood type?</a:t>
            </a:r>
          </a:p>
          <a:p>
            <a:pPr marL="514350" indent="-514350">
              <a:buAutoNum type="arabicPeriod"/>
            </a:pPr>
            <a:r>
              <a:rPr lang="en-US" sz="3600" dirty="0" smtClean="0">
                <a:solidFill>
                  <a:schemeClr val="bg1"/>
                </a:solidFill>
              </a:rPr>
              <a:t>What should be considered when examining blood evidence at a crime scene?</a:t>
            </a:r>
          </a:p>
        </p:txBody>
      </p:sp>
      <p:sp>
        <p:nvSpPr>
          <p:cNvPr id="4" name="Slide Number Placeholder 3"/>
          <p:cNvSpPr>
            <a:spLocks noGrp="1"/>
          </p:cNvSpPr>
          <p:nvPr>
            <p:ph type="sldNum" sz="quarter" idx="11"/>
          </p:nvPr>
        </p:nvSpPr>
        <p:spPr/>
        <p:txBody>
          <a:bodyPr/>
          <a:lstStyle/>
          <a:p>
            <a:fld id="{46BC0993-8F3E-426D-8AD8-4745BE0418D6}" type="slidenum">
              <a:rPr lang="en-US" smtClean="0">
                <a:solidFill>
                  <a:srgbClr val="FFFFFF"/>
                </a:solidFill>
              </a:rPr>
              <a:pPr/>
              <a:t>2</a:t>
            </a:fld>
            <a:endParaRPr lang="en-US">
              <a:solidFill>
                <a:srgbClr val="FFFFFF"/>
              </a:solidFill>
            </a:endParaRPr>
          </a:p>
        </p:txBody>
      </p:sp>
    </p:spTree>
    <p:extLst>
      <p:ext uri="{BB962C8B-B14F-4D97-AF65-F5344CB8AC3E}">
        <p14:creationId xmlns:p14="http://schemas.microsoft.com/office/powerpoint/2010/main" val="196393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493" t="18031" r="12276" b="16011"/>
          <a:stretch/>
        </p:blipFill>
        <p:spPr bwMode="auto">
          <a:xfrm>
            <a:off x="1981200" y="533399"/>
            <a:ext cx="5257800" cy="621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546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dirty="0" smtClean="0">
                <a:solidFill>
                  <a:schemeClr val="bg1"/>
                </a:solidFill>
              </a:rPr>
              <a:t>Blood Donation and Transfusion</a:t>
            </a:r>
            <a:endParaRPr lang="en-US" dirty="0">
              <a:solidFill>
                <a:schemeClr val="bg1"/>
              </a:solidFill>
            </a:endParaRPr>
          </a:p>
        </p:txBody>
      </p:sp>
      <p:sp>
        <p:nvSpPr>
          <p:cNvPr id="248835" name="Rectangle 3"/>
          <p:cNvSpPr>
            <a:spLocks noGrp="1" noChangeArrowheads="1"/>
          </p:cNvSpPr>
          <p:nvPr>
            <p:ph type="body" idx="1"/>
          </p:nvPr>
        </p:nvSpPr>
        <p:spPr>
          <a:xfrm>
            <a:off x="457200" y="1752600"/>
            <a:ext cx="8153400" cy="5105400"/>
          </a:xfrm>
        </p:spPr>
        <p:txBody>
          <a:bodyPr/>
          <a:lstStyle/>
          <a:p>
            <a:pPr>
              <a:lnSpc>
                <a:spcPct val="90000"/>
              </a:lnSpc>
            </a:pPr>
            <a:r>
              <a:rPr lang="en-US" sz="3600" dirty="0" smtClean="0">
                <a:solidFill>
                  <a:schemeClr val="bg1"/>
                </a:solidFill>
              </a:rPr>
              <a:t>Because of the immune response in blood, donation and transfusion is dependent on donor and recipient blood type.</a:t>
            </a:r>
          </a:p>
          <a:p>
            <a:pPr>
              <a:lnSpc>
                <a:spcPct val="90000"/>
              </a:lnSpc>
            </a:pPr>
            <a:r>
              <a:rPr lang="en-US" sz="3600" dirty="0" smtClean="0">
                <a:solidFill>
                  <a:schemeClr val="bg1"/>
                </a:solidFill>
              </a:rPr>
              <a:t>Recipient blood should have NO antibodies that could react to the donor antigens, otherwise the blood would agglutinate in the recipient’s vessels, leading to rejection and death.</a:t>
            </a:r>
          </a:p>
        </p:txBody>
      </p:sp>
    </p:spTree>
    <p:extLst>
      <p:ext uri="{BB962C8B-B14F-4D97-AF65-F5344CB8AC3E}">
        <p14:creationId xmlns:p14="http://schemas.microsoft.com/office/powerpoint/2010/main" val="2459308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dirty="0" smtClean="0">
                <a:solidFill>
                  <a:schemeClr val="bg1"/>
                </a:solidFill>
              </a:rPr>
              <a:t>Blood Donation and Transfusion</a:t>
            </a:r>
            <a:endParaRPr lang="en-US" dirty="0">
              <a:solidFill>
                <a:schemeClr val="bg1"/>
              </a:solidFill>
            </a:endParaRPr>
          </a:p>
        </p:txBody>
      </p:sp>
      <p:sp>
        <p:nvSpPr>
          <p:cNvPr id="248835" name="Rectangle 3"/>
          <p:cNvSpPr>
            <a:spLocks noGrp="1" noChangeArrowheads="1"/>
          </p:cNvSpPr>
          <p:nvPr>
            <p:ph type="body" idx="1"/>
          </p:nvPr>
        </p:nvSpPr>
        <p:spPr>
          <a:xfrm>
            <a:off x="457200" y="1752600"/>
            <a:ext cx="8229600" cy="3886200"/>
          </a:xfrm>
        </p:spPr>
        <p:txBody>
          <a:bodyPr/>
          <a:lstStyle/>
          <a:p>
            <a:pPr>
              <a:lnSpc>
                <a:spcPct val="90000"/>
              </a:lnSpc>
            </a:pPr>
            <a:r>
              <a:rPr lang="en-US" sz="3600" dirty="0" smtClean="0">
                <a:solidFill>
                  <a:schemeClr val="bg1"/>
                </a:solidFill>
              </a:rPr>
              <a:t>So, which blood type is BEST for donation?</a:t>
            </a:r>
          </a:p>
          <a:p>
            <a:pPr>
              <a:lnSpc>
                <a:spcPct val="90000"/>
              </a:lnSpc>
            </a:pPr>
            <a:r>
              <a:rPr lang="en-US" sz="3600" dirty="0" smtClean="0">
                <a:solidFill>
                  <a:schemeClr val="bg1"/>
                </a:solidFill>
              </a:rPr>
              <a:t>Which type recipient would have the easiest transfusions?</a:t>
            </a:r>
          </a:p>
        </p:txBody>
      </p:sp>
    </p:spTree>
    <p:extLst>
      <p:ext uri="{BB962C8B-B14F-4D97-AF65-F5344CB8AC3E}">
        <p14:creationId xmlns:p14="http://schemas.microsoft.com/office/powerpoint/2010/main" val="2459308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457200"/>
            <a:ext cx="6286500" cy="6261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669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dirty="0">
                <a:solidFill>
                  <a:schemeClr val="bg1"/>
                </a:solidFill>
              </a:rPr>
              <a:t>Immunoassay Techniques</a:t>
            </a:r>
          </a:p>
        </p:txBody>
      </p:sp>
      <p:sp>
        <p:nvSpPr>
          <p:cNvPr id="248835" name="Rectangle 3"/>
          <p:cNvSpPr>
            <a:spLocks noGrp="1" noChangeArrowheads="1"/>
          </p:cNvSpPr>
          <p:nvPr>
            <p:ph type="body" idx="1"/>
          </p:nvPr>
        </p:nvSpPr>
        <p:spPr>
          <a:xfrm>
            <a:off x="457200" y="1752600"/>
            <a:ext cx="8229600" cy="3886200"/>
          </a:xfrm>
        </p:spPr>
        <p:txBody>
          <a:bodyPr/>
          <a:lstStyle/>
          <a:p>
            <a:pPr>
              <a:lnSpc>
                <a:spcPct val="90000"/>
              </a:lnSpc>
            </a:pPr>
            <a:r>
              <a:rPr lang="en-US" sz="3600" dirty="0" smtClean="0">
                <a:solidFill>
                  <a:schemeClr val="bg1"/>
                </a:solidFill>
              </a:rPr>
              <a:t>An </a:t>
            </a:r>
            <a:r>
              <a:rPr lang="en-US" sz="3600" dirty="0" smtClean="0">
                <a:solidFill>
                  <a:srgbClr val="FF0000"/>
                </a:solidFill>
              </a:rPr>
              <a:t>immunoassay</a:t>
            </a:r>
            <a:r>
              <a:rPr lang="en-US" sz="3600" dirty="0" smtClean="0">
                <a:solidFill>
                  <a:schemeClr val="bg1"/>
                </a:solidFill>
              </a:rPr>
              <a:t> is a biochemical test that measures the presence or concentration of a substance in solutions that frequently contain a complex mixture of substances.</a:t>
            </a:r>
          </a:p>
          <a:p>
            <a:pPr>
              <a:lnSpc>
                <a:spcPct val="90000"/>
              </a:lnSpc>
            </a:pPr>
            <a:r>
              <a:rPr lang="en-US" sz="3600" dirty="0" smtClean="0">
                <a:solidFill>
                  <a:schemeClr val="bg1"/>
                </a:solidFill>
              </a:rPr>
              <a:t>A number of immunological assay techniques are commercially available for detecting drugs through antigen-antibody reaction.</a:t>
            </a:r>
          </a:p>
        </p:txBody>
      </p:sp>
    </p:spTree>
    <p:extLst>
      <p:ext uri="{BB962C8B-B14F-4D97-AF65-F5344CB8AC3E}">
        <p14:creationId xmlns:p14="http://schemas.microsoft.com/office/powerpoint/2010/main" val="2459308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57200" y="457200"/>
            <a:ext cx="8229600" cy="1066800"/>
          </a:xfrm>
        </p:spPr>
        <p:txBody>
          <a:bodyPr/>
          <a:lstStyle/>
          <a:p>
            <a:r>
              <a:rPr lang="en-US" dirty="0" smtClean="0">
                <a:solidFill>
                  <a:schemeClr val="bg1"/>
                </a:solidFill>
              </a:rPr>
              <a:t>Example of Immunoassay</a:t>
            </a:r>
            <a:endParaRPr lang="en-US" dirty="0">
              <a:solidFill>
                <a:schemeClr val="bg1"/>
              </a:solidFill>
            </a:endParaRP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0"/>
            <a:ext cx="79248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558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2E16172A-F849-4CCF-B64E-7EB5EBAB9D44}" type="slidenum">
              <a:rPr lang="en-US">
                <a:solidFill>
                  <a:srgbClr val="FFFFFF"/>
                </a:solidFill>
              </a:rPr>
              <a:pPr/>
              <a:t>26</a:t>
            </a:fld>
            <a:endParaRPr lang="en-US">
              <a:solidFill>
                <a:srgbClr val="FFFFFF"/>
              </a:solidFill>
            </a:endParaRPr>
          </a:p>
        </p:txBody>
      </p:sp>
      <p:sp>
        <p:nvSpPr>
          <p:cNvPr id="249858" name="Rectangle 2"/>
          <p:cNvSpPr>
            <a:spLocks noGrp="1" noChangeArrowheads="1"/>
          </p:cNvSpPr>
          <p:nvPr>
            <p:ph type="title"/>
          </p:nvPr>
        </p:nvSpPr>
        <p:spPr>
          <a:xfrm>
            <a:off x="457200" y="381000"/>
            <a:ext cx="8229600" cy="990600"/>
          </a:xfrm>
        </p:spPr>
        <p:txBody>
          <a:bodyPr/>
          <a:lstStyle/>
          <a:p>
            <a:r>
              <a:rPr lang="en-US" dirty="0" smtClean="0">
                <a:solidFill>
                  <a:schemeClr val="bg1"/>
                </a:solidFill>
              </a:rPr>
              <a:t>Bloodstains at the Crime Scene</a:t>
            </a:r>
            <a:endParaRPr lang="en-US" dirty="0">
              <a:solidFill>
                <a:schemeClr val="bg1"/>
              </a:solidFill>
            </a:endParaRPr>
          </a:p>
        </p:txBody>
      </p:sp>
      <p:sp>
        <p:nvSpPr>
          <p:cNvPr id="249859" name="Rectangle 3"/>
          <p:cNvSpPr>
            <a:spLocks noGrp="1" noChangeArrowheads="1"/>
          </p:cNvSpPr>
          <p:nvPr>
            <p:ph type="body" idx="1"/>
          </p:nvPr>
        </p:nvSpPr>
        <p:spPr>
          <a:xfrm>
            <a:off x="457200" y="1524000"/>
            <a:ext cx="8458200" cy="4495800"/>
          </a:xfrm>
        </p:spPr>
        <p:txBody>
          <a:bodyPr/>
          <a:lstStyle/>
          <a:p>
            <a:pPr>
              <a:spcBef>
                <a:spcPct val="0"/>
              </a:spcBef>
              <a:buNone/>
            </a:pPr>
            <a:r>
              <a:rPr lang="en-US" sz="3600" dirty="0">
                <a:solidFill>
                  <a:schemeClr val="bg1"/>
                </a:solidFill>
              </a:rPr>
              <a:t>When blood is found there are </a:t>
            </a:r>
            <a:r>
              <a:rPr lang="en-US" sz="3600" dirty="0" smtClean="0">
                <a:solidFill>
                  <a:schemeClr val="bg1"/>
                </a:solidFill>
              </a:rPr>
              <a:t>four questions </a:t>
            </a:r>
            <a:r>
              <a:rPr lang="en-US" sz="3600" dirty="0">
                <a:solidFill>
                  <a:schemeClr val="bg1"/>
                </a:solidFill>
              </a:rPr>
              <a:t>to ask</a:t>
            </a:r>
            <a:r>
              <a:rPr lang="en-US" sz="3600" dirty="0" smtClean="0">
                <a:solidFill>
                  <a:schemeClr val="bg1"/>
                </a:solidFill>
              </a:rPr>
              <a:t>:</a:t>
            </a:r>
          </a:p>
          <a:p>
            <a:pPr>
              <a:spcBef>
                <a:spcPct val="0"/>
              </a:spcBef>
              <a:buNone/>
            </a:pPr>
            <a:endParaRPr lang="en-US" sz="3600" dirty="0">
              <a:solidFill>
                <a:schemeClr val="bg1"/>
              </a:solidFill>
            </a:endParaRPr>
          </a:p>
          <a:p>
            <a:pPr marL="800100" indent="-742950">
              <a:spcBef>
                <a:spcPct val="0"/>
              </a:spcBef>
              <a:buFont typeface="+mj-lt"/>
              <a:buAutoNum type="arabicPeriod"/>
            </a:pPr>
            <a:r>
              <a:rPr lang="en-US" dirty="0">
                <a:solidFill>
                  <a:schemeClr val="bg1"/>
                </a:solidFill>
              </a:rPr>
              <a:t>Is it really </a:t>
            </a:r>
            <a:r>
              <a:rPr lang="en-US" dirty="0" smtClean="0">
                <a:solidFill>
                  <a:schemeClr val="bg1"/>
                </a:solidFill>
              </a:rPr>
              <a:t>blood?</a:t>
            </a:r>
            <a:endParaRPr lang="en-US" dirty="0">
              <a:solidFill>
                <a:schemeClr val="bg1"/>
              </a:solidFill>
            </a:endParaRPr>
          </a:p>
          <a:p>
            <a:pPr marL="800100" indent="-742950">
              <a:spcBef>
                <a:spcPct val="0"/>
              </a:spcBef>
              <a:buFont typeface="+mj-lt"/>
              <a:buAutoNum type="arabicPeriod"/>
            </a:pPr>
            <a:r>
              <a:rPr lang="en-US" dirty="0" smtClean="0">
                <a:solidFill>
                  <a:schemeClr val="bg1"/>
                </a:solidFill>
              </a:rPr>
              <a:t>Is the blood human?</a:t>
            </a:r>
            <a:endParaRPr lang="en-US" dirty="0">
              <a:solidFill>
                <a:schemeClr val="bg1"/>
              </a:solidFill>
            </a:endParaRPr>
          </a:p>
          <a:p>
            <a:pPr marL="800100" indent="-742950">
              <a:spcBef>
                <a:spcPct val="0"/>
              </a:spcBef>
              <a:buFont typeface="+mj-lt"/>
              <a:buAutoNum type="arabicPeriod"/>
            </a:pPr>
            <a:r>
              <a:rPr lang="en-US" dirty="0" smtClean="0">
                <a:solidFill>
                  <a:schemeClr val="bg1"/>
                </a:solidFill>
              </a:rPr>
              <a:t>From whom did the blood come?</a:t>
            </a:r>
          </a:p>
          <a:p>
            <a:pPr marL="800100" indent="-742950">
              <a:spcBef>
                <a:spcPct val="0"/>
              </a:spcBef>
              <a:buFont typeface="+mj-lt"/>
              <a:buAutoNum type="arabicPeriod"/>
            </a:pPr>
            <a:r>
              <a:rPr lang="en-US" dirty="0" smtClean="0">
                <a:solidFill>
                  <a:schemeClr val="bg1"/>
                </a:solidFill>
              </a:rPr>
              <a:t>How did the blood get there?</a:t>
            </a:r>
            <a:endParaRPr lang="en-US" dirty="0">
              <a:solidFill>
                <a:schemeClr val="bg1"/>
              </a:solidFill>
            </a:endParaRPr>
          </a:p>
        </p:txBody>
      </p:sp>
    </p:spTree>
    <p:extLst>
      <p:ext uri="{BB962C8B-B14F-4D97-AF65-F5344CB8AC3E}">
        <p14:creationId xmlns:p14="http://schemas.microsoft.com/office/powerpoint/2010/main" val="1911607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2E16172A-F849-4CCF-B64E-7EB5EBAB9D44}" type="slidenum">
              <a:rPr lang="en-US">
                <a:solidFill>
                  <a:srgbClr val="FFFFFF"/>
                </a:solidFill>
              </a:rPr>
              <a:pPr/>
              <a:t>27</a:t>
            </a:fld>
            <a:endParaRPr lang="en-US">
              <a:solidFill>
                <a:srgbClr val="FFFFFF"/>
              </a:solidFill>
            </a:endParaRPr>
          </a:p>
        </p:txBody>
      </p:sp>
      <p:sp>
        <p:nvSpPr>
          <p:cNvPr id="249858" name="Rectangle 2"/>
          <p:cNvSpPr>
            <a:spLocks noGrp="1" noChangeArrowheads="1"/>
          </p:cNvSpPr>
          <p:nvPr>
            <p:ph type="title"/>
          </p:nvPr>
        </p:nvSpPr>
        <p:spPr>
          <a:xfrm>
            <a:off x="457200" y="381000"/>
            <a:ext cx="8229600" cy="990600"/>
          </a:xfrm>
        </p:spPr>
        <p:txBody>
          <a:bodyPr/>
          <a:lstStyle/>
          <a:p>
            <a:r>
              <a:rPr lang="en-US" sz="4800" dirty="0" smtClean="0">
                <a:solidFill>
                  <a:schemeClr val="bg1"/>
                </a:solidFill>
              </a:rPr>
              <a:t>Is it really blood?</a:t>
            </a:r>
            <a:endParaRPr lang="en-US" sz="4800" dirty="0">
              <a:solidFill>
                <a:schemeClr val="bg1"/>
              </a:solidFill>
            </a:endParaRPr>
          </a:p>
        </p:txBody>
      </p:sp>
      <p:sp>
        <p:nvSpPr>
          <p:cNvPr id="249859" name="Rectangle 3"/>
          <p:cNvSpPr>
            <a:spLocks noGrp="1" noChangeArrowheads="1"/>
          </p:cNvSpPr>
          <p:nvPr>
            <p:ph type="body" idx="1"/>
          </p:nvPr>
        </p:nvSpPr>
        <p:spPr>
          <a:xfrm>
            <a:off x="457200" y="1600200"/>
            <a:ext cx="8534400" cy="5257800"/>
          </a:xfrm>
        </p:spPr>
        <p:txBody>
          <a:bodyPr/>
          <a:lstStyle/>
          <a:p>
            <a:pPr>
              <a:spcBef>
                <a:spcPct val="0"/>
              </a:spcBef>
              <a:buNone/>
            </a:pPr>
            <a:r>
              <a:rPr lang="en-US" sz="3600" dirty="0" err="1" smtClean="0">
                <a:solidFill>
                  <a:schemeClr val="bg1"/>
                </a:solidFill>
              </a:rPr>
              <a:t>Kastle</a:t>
            </a:r>
            <a:r>
              <a:rPr lang="en-US" sz="3600" dirty="0" smtClean="0">
                <a:solidFill>
                  <a:schemeClr val="bg1"/>
                </a:solidFill>
              </a:rPr>
              <a:t>-Meyer </a:t>
            </a:r>
            <a:r>
              <a:rPr lang="en-US" sz="3600" dirty="0">
                <a:solidFill>
                  <a:schemeClr val="bg1"/>
                </a:solidFill>
              </a:rPr>
              <a:t>Color </a:t>
            </a:r>
            <a:r>
              <a:rPr lang="en-US" sz="3600" dirty="0" smtClean="0">
                <a:solidFill>
                  <a:schemeClr val="bg1"/>
                </a:solidFill>
              </a:rPr>
              <a:t>Test</a:t>
            </a:r>
          </a:p>
          <a:p>
            <a:pPr>
              <a:spcBef>
                <a:spcPct val="0"/>
              </a:spcBef>
            </a:pPr>
            <a:r>
              <a:rPr lang="en-US" dirty="0" smtClean="0">
                <a:solidFill>
                  <a:schemeClr val="bg1"/>
                </a:solidFill>
              </a:rPr>
              <a:t>Stain </a:t>
            </a:r>
            <a:r>
              <a:rPr lang="en-US" dirty="0">
                <a:solidFill>
                  <a:schemeClr val="bg1"/>
                </a:solidFill>
              </a:rPr>
              <a:t>is mixed with phenolphthalein reagent and </a:t>
            </a:r>
            <a:r>
              <a:rPr lang="en-US" dirty="0" smtClean="0">
                <a:solidFill>
                  <a:schemeClr val="bg1"/>
                </a:solidFill>
              </a:rPr>
              <a:t>then hydrogen peroxide.</a:t>
            </a:r>
          </a:p>
          <a:p>
            <a:pPr>
              <a:spcBef>
                <a:spcPct val="0"/>
              </a:spcBef>
            </a:pPr>
            <a:r>
              <a:rPr lang="en-US" dirty="0" smtClean="0">
                <a:solidFill>
                  <a:schemeClr val="bg1"/>
                </a:solidFill>
              </a:rPr>
              <a:t>If </a:t>
            </a:r>
            <a:r>
              <a:rPr lang="en-US" dirty="0">
                <a:solidFill>
                  <a:schemeClr val="bg1"/>
                </a:solidFill>
              </a:rPr>
              <a:t>it is </a:t>
            </a:r>
            <a:r>
              <a:rPr lang="en-US" dirty="0" smtClean="0">
                <a:solidFill>
                  <a:schemeClr val="bg1"/>
                </a:solidFill>
              </a:rPr>
              <a:t>blood, </a:t>
            </a:r>
            <a:r>
              <a:rPr lang="en-US" dirty="0">
                <a:solidFill>
                  <a:schemeClr val="bg1"/>
                </a:solidFill>
              </a:rPr>
              <a:t>the sample will turn a </a:t>
            </a:r>
            <a:r>
              <a:rPr lang="en-US" b="1" dirty="0">
                <a:solidFill>
                  <a:srgbClr val="FF00FF"/>
                </a:solidFill>
              </a:rPr>
              <a:t>bright pink</a:t>
            </a:r>
            <a:r>
              <a:rPr lang="en-US" dirty="0">
                <a:solidFill>
                  <a:schemeClr val="bg1"/>
                </a:solidFill>
              </a:rPr>
              <a:t> </a:t>
            </a:r>
            <a:r>
              <a:rPr lang="en-US" dirty="0" smtClean="0">
                <a:solidFill>
                  <a:schemeClr val="bg1"/>
                </a:solidFill>
              </a:rPr>
              <a:t>color due to hemoglobin’s oxidative effects.</a:t>
            </a:r>
          </a:p>
          <a:p>
            <a:pPr>
              <a:spcBef>
                <a:spcPct val="0"/>
              </a:spcBef>
            </a:pPr>
            <a:r>
              <a:rPr lang="en-US" dirty="0" smtClean="0">
                <a:solidFill>
                  <a:schemeClr val="bg1"/>
                </a:solidFill>
              </a:rPr>
              <a:t>Can </a:t>
            </a:r>
            <a:r>
              <a:rPr lang="en-US" dirty="0">
                <a:solidFill>
                  <a:schemeClr val="bg1"/>
                </a:solidFill>
              </a:rPr>
              <a:t>be a false positive since some </a:t>
            </a:r>
            <a:r>
              <a:rPr lang="en-US" dirty="0" smtClean="0">
                <a:solidFill>
                  <a:schemeClr val="bg1"/>
                </a:solidFill>
              </a:rPr>
              <a:t>substances have the same oxidative effects, so a confirmatory test would be needed.</a:t>
            </a:r>
            <a:endParaRPr lang="en-US" dirty="0">
              <a:solidFill>
                <a:schemeClr val="bg1"/>
              </a:solidFill>
            </a:endParaRPr>
          </a:p>
        </p:txBody>
      </p:sp>
    </p:spTree>
    <p:extLst>
      <p:ext uri="{BB962C8B-B14F-4D97-AF65-F5344CB8AC3E}">
        <p14:creationId xmlns:p14="http://schemas.microsoft.com/office/powerpoint/2010/main" val="1911607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2E16172A-F849-4CCF-B64E-7EB5EBAB9D44}" type="slidenum">
              <a:rPr lang="en-US">
                <a:solidFill>
                  <a:srgbClr val="FFFFFF"/>
                </a:solidFill>
              </a:rPr>
              <a:pPr/>
              <a:t>28</a:t>
            </a:fld>
            <a:endParaRPr lang="en-US">
              <a:solidFill>
                <a:srgbClr val="FFFFFF"/>
              </a:solidFill>
            </a:endParaRPr>
          </a:p>
        </p:txBody>
      </p:sp>
      <p:sp>
        <p:nvSpPr>
          <p:cNvPr id="249858" name="Rectangle 2"/>
          <p:cNvSpPr>
            <a:spLocks noGrp="1" noChangeArrowheads="1"/>
          </p:cNvSpPr>
          <p:nvPr>
            <p:ph type="title"/>
          </p:nvPr>
        </p:nvSpPr>
        <p:spPr>
          <a:xfrm>
            <a:off x="457200" y="381000"/>
            <a:ext cx="8229600" cy="990600"/>
          </a:xfrm>
        </p:spPr>
        <p:txBody>
          <a:bodyPr/>
          <a:lstStyle/>
          <a:p>
            <a:r>
              <a:rPr lang="en-US" sz="4800" dirty="0" smtClean="0">
                <a:solidFill>
                  <a:schemeClr val="bg1"/>
                </a:solidFill>
              </a:rPr>
              <a:t>Is it really blood?</a:t>
            </a:r>
            <a:endParaRPr lang="en-US" sz="4800" dirty="0">
              <a:solidFill>
                <a:schemeClr val="bg1"/>
              </a:solidFill>
            </a:endParaRPr>
          </a:p>
        </p:txBody>
      </p:sp>
      <p:sp>
        <p:nvSpPr>
          <p:cNvPr id="249859" name="Rectangle 3"/>
          <p:cNvSpPr>
            <a:spLocks noGrp="1" noChangeArrowheads="1"/>
          </p:cNvSpPr>
          <p:nvPr>
            <p:ph type="body" idx="1"/>
          </p:nvPr>
        </p:nvSpPr>
        <p:spPr>
          <a:xfrm>
            <a:off x="457200" y="1600200"/>
            <a:ext cx="8534400" cy="5257800"/>
          </a:xfrm>
        </p:spPr>
        <p:txBody>
          <a:bodyPr/>
          <a:lstStyle/>
          <a:p>
            <a:pPr>
              <a:spcBef>
                <a:spcPct val="0"/>
              </a:spcBef>
              <a:buNone/>
            </a:pPr>
            <a:r>
              <a:rPr lang="en-US" sz="3600" dirty="0" err="1" smtClean="0">
                <a:solidFill>
                  <a:schemeClr val="bg1"/>
                </a:solidFill>
              </a:rPr>
              <a:t>Hemastix</a:t>
            </a:r>
            <a:r>
              <a:rPr lang="en-US" sz="3600" dirty="0" smtClean="0">
                <a:solidFill>
                  <a:schemeClr val="bg1"/>
                </a:solidFill>
              </a:rPr>
              <a:t> </a:t>
            </a:r>
            <a:r>
              <a:rPr lang="en-US" sz="3600" dirty="0">
                <a:solidFill>
                  <a:schemeClr val="bg1"/>
                </a:solidFill>
              </a:rPr>
              <a:t>Strips</a:t>
            </a:r>
          </a:p>
          <a:p>
            <a:pPr>
              <a:spcBef>
                <a:spcPct val="0"/>
              </a:spcBef>
            </a:pPr>
            <a:r>
              <a:rPr lang="en-US" dirty="0">
                <a:solidFill>
                  <a:schemeClr val="bg1"/>
                </a:solidFill>
              </a:rPr>
              <a:t>Strip is moistened with distilled water and placed on blood stain.</a:t>
            </a:r>
          </a:p>
          <a:p>
            <a:pPr>
              <a:spcBef>
                <a:spcPct val="0"/>
              </a:spcBef>
            </a:pPr>
            <a:r>
              <a:rPr lang="en-US" dirty="0">
                <a:solidFill>
                  <a:schemeClr val="bg1"/>
                </a:solidFill>
              </a:rPr>
              <a:t>If blood is </a:t>
            </a:r>
            <a:r>
              <a:rPr lang="en-US" dirty="0" smtClean="0">
                <a:solidFill>
                  <a:schemeClr val="bg1"/>
                </a:solidFill>
              </a:rPr>
              <a:t>present, </a:t>
            </a:r>
            <a:r>
              <a:rPr lang="en-US" dirty="0">
                <a:solidFill>
                  <a:schemeClr val="bg1"/>
                </a:solidFill>
              </a:rPr>
              <a:t>the strip will turn </a:t>
            </a:r>
            <a:r>
              <a:rPr lang="en-US" b="1" dirty="0">
                <a:solidFill>
                  <a:srgbClr val="006600"/>
                </a:solidFill>
              </a:rPr>
              <a:t>green</a:t>
            </a:r>
            <a:r>
              <a:rPr lang="en-US" dirty="0" smtClean="0">
                <a:solidFill>
                  <a:srgbClr val="006600"/>
                </a:solidFill>
              </a:rPr>
              <a:t>.</a:t>
            </a:r>
            <a:endParaRPr lang="en-US" dirty="0">
              <a:solidFill>
                <a:srgbClr val="006600"/>
              </a:solidFill>
            </a:endParaRPr>
          </a:p>
        </p:txBody>
      </p:sp>
    </p:spTree>
    <p:extLst>
      <p:ext uri="{BB962C8B-B14F-4D97-AF65-F5344CB8AC3E}">
        <p14:creationId xmlns:p14="http://schemas.microsoft.com/office/powerpoint/2010/main" val="19116073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2E16172A-F849-4CCF-B64E-7EB5EBAB9D44}" type="slidenum">
              <a:rPr lang="en-US">
                <a:solidFill>
                  <a:srgbClr val="FFFFFF"/>
                </a:solidFill>
              </a:rPr>
              <a:pPr/>
              <a:t>29</a:t>
            </a:fld>
            <a:endParaRPr lang="en-US">
              <a:solidFill>
                <a:srgbClr val="FFFFFF"/>
              </a:solidFill>
            </a:endParaRPr>
          </a:p>
        </p:txBody>
      </p:sp>
      <p:sp>
        <p:nvSpPr>
          <p:cNvPr id="249858" name="Rectangle 2"/>
          <p:cNvSpPr>
            <a:spLocks noGrp="1" noChangeArrowheads="1"/>
          </p:cNvSpPr>
          <p:nvPr>
            <p:ph type="title"/>
          </p:nvPr>
        </p:nvSpPr>
        <p:spPr>
          <a:xfrm>
            <a:off x="457200" y="381000"/>
            <a:ext cx="8229600" cy="990600"/>
          </a:xfrm>
        </p:spPr>
        <p:txBody>
          <a:bodyPr/>
          <a:lstStyle/>
          <a:p>
            <a:r>
              <a:rPr lang="en-US" sz="4800" dirty="0" smtClean="0">
                <a:solidFill>
                  <a:schemeClr val="bg1"/>
                </a:solidFill>
              </a:rPr>
              <a:t>Is it really blood?</a:t>
            </a:r>
            <a:endParaRPr lang="en-US" sz="4800" dirty="0">
              <a:solidFill>
                <a:schemeClr val="bg1"/>
              </a:solidFill>
            </a:endParaRPr>
          </a:p>
        </p:txBody>
      </p:sp>
      <p:sp>
        <p:nvSpPr>
          <p:cNvPr id="249859" name="Rectangle 3"/>
          <p:cNvSpPr>
            <a:spLocks noGrp="1" noChangeArrowheads="1"/>
          </p:cNvSpPr>
          <p:nvPr>
            <p:ph type="body" idx="1"/>
          </p:nvPr>
        </p:nvSpPr>
        <p:spPr>
          <a:xfrm>
            <a:off x="457200" y="1371600"/>
            <a:ext cx="8534400" cy="5257800"/>
          </a:xfrm>
          <a:effectLst>
            <a:glow rad="228600">
              <a:schemeClr val="accent6">
                <a:satMod val="175000"/>
                <a:alpha val="40000"/>
              </a:schemeClr>
            </a:glow>
          </a:effectLst>
        </p:spPr>
        <p:txBody>
          <a:bodyPr/>
          <a:lstStyle/>
          <a:p>
            <a:pPr>
              <a:spcBef>
                <a:spcPct val="0"/>
              </a:spcBef>
              <a:buNone/>
            </a:pPr>
            <a:r>
              <a:rPr lang="en-US" sz="3600" dirty="0" err="1" smtClean="0">
                <a:solidFill>
                  <a:schemeClr val="bg1"/>
                </a:solidFill>
              </a:rPr>
              <a:t>Luminol</a:t>
            </a:r>
            <a:r>
              <a:rPr lang="en-US" sz="3600" dirty="0" smtClean="0">
                <a:solidFill>
                  <a:schemeClr val="bg1"/>
                </a:solidFill>
              </a:rPr>
              <a:t> Test</a:t>
            </a:r>
          </a:p>
          <a:p>
            <a:pPr>
              <a:spcBef>
                <a:spcPct val="0"/>
              </a:spcBef>
            </a:pPr>
            <a:r>
              <a:rPr lang="en-US" dirty="0" err="1" smtClean="0">
                <a:solidFill>
                  <a:schemeClr val="bg1"/>
                </a:solidFill>
              </a:rPr>
              <a:t>Luminol</a:t>
            </a:r>
            <a:r>
              <a:rPr lang="en-US" dirty="0" smtClean="0">
                <a:solidFill>
                  <a:schemeClr val="bg1"/>
                </a:solidFill>
              </a:rPr>
              <a:t> </a:t>
            </a:r>
            <a:r>
              <a:rPr lang="en-US" dirty="0">
                <a:solidFill>
                  <a:schemeClr val="bg1"/>
                </a:solidFill>
              </a:rPr>
              <a:t>reagent is sprayed onto a surface, </a:t>
            </a:r>
            <a:r>
              <a:rPr lang="en-US" dirty="0" smtClean="0">
                <a:solidFill>
                  <a:schemeClr val="bg1"/>
                </a:solidFill>
              </a:rPr>
              <a:t>in as </a:t>
            </a:r>
            <a:r>
              <a:rPr lang="en-US" dirty="0">
                <a:solidFill>
                  <a:schemeClr val="bg1"/>
                </a:solidFill>
              </a:rPr>
              <a:t>dark of a room as possible.</a:t>
            </a:r>
          </a:p>
          <a:p>
            <a:pPr>
              <a:spcBef>
                <a:spcPct val="0"/>
              </a:spcBef>
            </a:pPr>
            <a:r>
              <a:rPr lang="en-US" dirty="0">
                <a:solidFill>
                  <a:schemeClr val="bg1"/>
                </a:solidFill>
              </a:rPr>
              <a:t>If blood is present a </a:t>
            </a:r>
            <a:r>
              <a:rPr lang="en-US" dirty="0">
                <a:solidFill>
                  <a:srgbClr val="FFFF00"/>
                </a:solidFill>
                <a:effectLst>
                  <a:glow rad="228600">
                    <a:schemeClr val="accent1">
                      <a:satMod val="175000"/>
                      <a:alpha val="40000"/>
                    </a:schemeClr>
                  </a:glow>
                </a:effectLst>
              </a:rPr>
              <a:t>luminescent glow </a:t>
            </a:r>
            <a:r>
              <a:rPr lang="en-US" dirty="0">
                <a:solidFill>
                  <a:schemeClr val="bg1"/>
                </a:solidFill>
              </a:rPr>
              <a:t>will show in the area of the </a:t>
            </a:r>
            <a:r>
              <a:rPr lang="en-US" dirty="0" smtClean="0">
                <a:solidFill>
                  <a:schemeClr val="bg1"/>
                </a:solidFill>
              </a:rPr>
              <a:t>blood, as it reacts with the iron in the hemoglobin.</a:t>
            </a:r>
            <a:endParaRPr lang="en-US" dirty="0">
              <a:solidFill>
                <a:schemeClr val="bg1"/>
              </a:solidFill>
            </a:endParaRPr>
          </a:p>
          <a:p>
            <a:pPr>
              <a:spcBef>
                <a:spcPct val="0"/>
              </a:spcBef>
            </a:pPr>
            <a:r>
              <a:rPr lang="en-US" dirty="0">
                <a:solidFill>
                  <a:schemeClr val="bg1"/>
                </a:solidFill>
              </a:rPr>
              <a:t>The </a:t>
            </a:r>
            <a:r>
              <a:rPr lang="en-US" dirty="0" err="1">
                <a:solidFill>
                  <a:schemeClr val="bg1"/>
                </a:solidFill>
              </a:rPr>
              <a:t>Luminol</a:t>
            </a:r>
            <a:r>
              <a:rPr lang="en-US" dirty="0">
                <a:solidFill>
                  <a:schemeClr val="bg1"/>
                </a:solidFill>
              </a:rPr>
              <a:t> test is very sensitive and can detect bloodstains diluted up to </a:t>
            </a:r>
            <a:r>
              <a:rPr lang="en-US" dirty="0" smtClean="0">
                <a:solidFill>
                  <a:schemeClr val="bg1"/>
                </a:solidFill>
              </a:rPr>
              <a:t>10,000 </a:t>
            </a:r>
            <a:r>
              <a:rPr lang="en-US" dirty="0">
                <a:solidFill>
                  <a:schemeClr val="bg1"/>
                </a:solidFill>
              </a:rPr>
              <a:t>times</a:t>
            </a:r>
            <a:r>
              <a:rPr lang="en-US" dirty="0" smtClean="0">
                <a:solidFill>
                  <a:schemeClr val="bg1"/>
                </a:solidFill>
              </a:rPr>
              <a:t>!</a:t>
            </a:r>
          </a:p>
          <a:p>
            <a:pPr>
              <a:spcBef>
                <a:spcPct val="0"/>
              </a:spcBef>
            </a:pPr>
            <a:r>
              <a:rPr lang="en-US" dirty="0" smtClean="0">
                <a:solidFill>
                  <a:schemeClr val="bg1"/>
                </a:solidFill>
              </a:rPr>
              <a:t>Can be false positive with feces, urine, or some bleaches</a:t>
            </a:r>
            <a:endParaRPr lang="en-US" dirty="0">
              <a:solidFill>
                <a:schemeClr val="bg1"/>
              </a:solidFill>
            </a:endParaRPr>
          </a:p>
        </p:txBody>
      </p:sp>
    </p:spTree>
    <p:extLst>
      <p:ext uri="{BB962C8B-B14F-4D97-AF65-F5344CB8AC3E}">
        <p14:creationId xmlns:p14="http://schemas.microsoft.com/office/powerpoint/2010/main" val="1911607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chemeClr val="bg1"/>
                </a:solidFill>
              </a:rPr>
              <a:t>Essential Questions</a:t>
            </a:r>
            <a:endParaRPr lang="en-US" sz="5400" dirty="0">
              <a:solidFill>
                <a:schemeClr val="bg1"/>
              </a:solidFill>
            </a:endParaRPr>
          </a:p>
        </p:txBody>
      </p:sp>
      <p:sp>
        <p:nvSpPr>
          <p:cNvPr id="3" name="Content Placeholder 2"/>
          <p:cNvSpPr>
            <a:spLocks noGrp="1"/>
          </p:cNvSpPr>
          <p:nvPr>
            <p:ph idx="1"/>
          </p:nvPr>
        </p:nvSpPr>
        <p:spPr>
          <a:xfrm>
            <a:off x="457200" y="1981200"/>
            <a:ext cx="8610600" cy="3886200"/>
          </a:xfrm>
        </p:spPr>
        <p:txBody>
          <a:bodyPr/>
          <a:lstStyle/>
          <a:p>
            <a:pPr marL="742950" indent="-742950">
              <a:buFont typeface="+mj-lt"/>
              <a:buAutoNum type="arabicPeriod" startAt="4"/>
            </a:pPr>
            <a:r>
              <a:rPr lang="en-US" sz="3600" dirty="0" smtClean="0">
                <a:solidFill>
                  <a:schemeClr val="bg1"/>
                </a:solidFill>
              </a:rPr>
              <a:t>What </a:t>
            </a:r>
            <a:r>
              <a:rPr lang="en-US" sz="3600" dirty="0">
                <a:solidFill>
                  <a:schemeClr val="bg1"/>
                </a:solidFill>
              </a:rPr>
              <a:t>information can be learned when examining blood spatter </a:t>
            </a:r>
            <a:r>
              <a:rPr lang="en-US" sz="3600" dirty="0" smtClean="0">
                <a:solidFill>
                  <a:schemeClr val="bg1"/>
                </a:solidFill>
              </a:rPr>
              <a:t>evidence?</a:t>
            </a:r>
          </a:p>
          <a:p>
            <a:pPr marL="742950" indent="-742950">
              <a:buFont typeface="+mj-lt"/>
              <a:buAutoNum type="arabicPeriod" startAt="4"/>
            </a:pPr>
            <a:r>
              <a:rPr lang="en-US" sz="3600" dirty="0" smtClean="0">
                <a:solidFill>
                  <a:schemeClr val="bg1"/>
                </a:solidFill>
              </a:rPr>
              <a:t>What are some similarities and differences between RFLP and STR?</a:t>
            </a:r>
          </a:p>
          <a:p>
            <a:pPr marL="742950" indent="-742950">
              <a:buFont typeface="+mj-lt"/>
              <a:buAutoNum type="arabicPeriod" startAt="4"/>
            </a:pPr>
            <a:r>
              <a:rPr lang="en-US" sz="3600" dirty="0" smtClean="0">
                <a:solidFill>
                  <a:schemeClr val="bg1"/>
                </a:solidFill>
              </a:rPr>
              <a:t>What information can be gained with DNA analysis? Why would it be done?</a:t>
            </a:r>
          </a:p>
        </p:txBody>
      </p:sp>
      <p:sp>
        <p:nvSpPr>
          <p:cNvPr id="4" name="Slide Number Placeholder 3"/>
          <p:cNvSpPr>
            <a:spLocks noGrp="1"/>
          </p:cNvSpPr>
          <p:nvPr>
            <p:ph type="sldNum" sz="quarter" idx="11"/>
          </p:nvPr>
        </p:nvSpPr>
        <p:spPr/>
        <p:txBody>
          <a:bodyPr/>
          <a:lstStyle/>
          <a:p>
            <a:fld id="{46BC0993-8F3E-426D-8AD8-4745BE0418D6}" type="slidenum">
              <a:rPr lang="en-US" smtClean="0">
                <a:solidFill>
                  <a:srgbClr val="FFFFFF"/>
                </a:solidFill>
              </a:rPr>
              <a:pPr/>
              <a:t>3</a:t>
            </a:fld>
            <a:endParaRPr lang="en-US">
              <a:solidFill>
                <a:srgbClr val="FFFFFF"/>
              </a:solidFill>
            </a:endParaRPr>
          </a:p>
        </p:txBody>
      </p:sp>
    </p:spTree>
    <p:extLst>
      <p:ext uri="{BB962C8B-B14F-4D97-AF65-F5344CB8AC3E}">
        <p14:creationId xmlns:p14="http://schemas.microsoft.com/office/powerpoint/2010/main" val="2577630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3A7B69CE-C3EC-4549-AE24-368B58D4E883}" type="slidenum">
              <a:rPr lang="en-US">
                <a:solidFill>
                  <a:srgbClr val="FFFFFF"/>
                </a:solidFill>
              </a:rPr>
              <a:pPr/>
              <a:t>30</a:t>
            </a:fld>
            <a:endParaRPr lang="en-US">
              <a:solidFill>
                <a:srgbClr val="FFFFFF"/>
              </a:solidFill>
            </a:endParaRPr>
          </a:p>
        </p:txBody>
      </p:sp>
      <p:pic>
        <p:nvPicPr>
          <p:cNvPr id="261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685800"/>
            <a:ext cx="3352800" cy="2937581"/>
          </a:xfrm>
          <a:prstGeom prst="rect">
            <a:avLst/>
          </a:prstGeom>
          <a:noFill/>
          <a:extLst>
            <a:ext uri="{909E8E84-426E-40DD-AFC4-6F175D3DCCD1}">
              <a14:hiddenFill xmlns:a14="http://schemas.microsoft.com/office/drawing/2010/main">
                <a:solidFill>
                  <a:srgbClr val="FFFFFF"/>
                </a:solidFill>
              </a14:hiddenFill>
            </a:ext>
          </a:extLst>
        </p:spPr>
      </p:pic>
      <p:pic>
        <p:nvPicPr>
          <p:cNvPr id="26112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962400"/>
            <a:ext cx="3505200" cy="250778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srcRect/>
          <a:stretch>
            <a:fillRect/>
          </a:stretch>
        </p:blipFill>
        <p:spPr bwMode="auto">
          <a:xfrm>
            <a:off x="762000" y="1828800"/>
            <a:ext cx="2514600" cy="4010025"/>
          </a:xfrm>
          <a:prstGeom prst="rect">
            <a:avLst/>
          </a:prstGeom>
          <a:noFill/>
          <a:ln w="9525">
            <a:noFill/>
            <a:miter lim="800000"/>
            <a:headEnd/>
            <a:tailEnd/>
          </a:ln>
        </p:spPr>
      </p:pic>
    </p:spTree>
    <p:extLst>
      <p:ext uri="{BB962C8B-B14F-4D97-AF65-F5344CB8AC3E}">
        <p14:creationId xmlns:p14="http://schemas.microsoft.com/office/powerpoint/2010/main" val="14550934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z="4800" dirty="0" smtClean="0">
                <a:solidFill>
                  <a:schemeClr val="bg1"/>
                </a:solidFill>
              </a:rPr>
              <a:t>Is the blood human?</a:t>
            </a:r>
            <a:endParaRPr lang="en-US" sz="4800" dirty="0">
              <a:solidFill>
                <a:schemeClr val="bg1"/>
              </a:solidFill>
            </a:endParaRPr>
          </a:p>
        </p:txBody>
      </p:sp>
      <p:sp>
        <p:nvSpPr>
          <p:cNvPr id="3" name="Content Placeholder 2"/>
          <p:cNvSpPr>
            <a:spLocks noGrp="1"/>
          </p:cNvSpPr>
          <p:nvPr>
            <p:ph idx="1"/>
          </p:nvPr>
        </p:nvSpPr>
        <p:spPr>
          <a:xfrm>
            <a:off x="457200" y="1524000"/>
            <a:ext cx="8229600" cy="3886200"/>
          </a:xfrm>
        </p:spPr>
        <p:txBody>
          <a:bodyPr/>
          <a:lstStyle/>
          <a:p>
            <a:r>
              <a:rPr lang="en-US" dirty="0">
                <a:solidFill>
                  <a:schemeClr val="bg1"/>
                </a:solidFill>
              </a:rPr>
              <a:t>To determine whether a blood sample is from a human or animal source, samples are tested </a:t>
            </a:r>
            <a:r>
              <a:rPr lang="en-US" dirty="0" smtClean="0">
                <a:solidFill>
                  <a:schemeClr val="bg1"/>
                </a:solidFill>
              </a:rPr>
              <a:t>with </a:t>
            </a:r>
            <a:r>
              <a:rPr lang="en-US" dirty="0">
                <a:solidFill>
                  <a:schemeClr val="bg1"/>
                </a:solidFill>
              </a:rPr>
              <a:t>anti-human </a:t>
            </a:r>
            <a:r>
              <a:rPr lang="en-US" dirty="0" smtClean="0">
                <a:solidFill>
                  <a:schemeClr val="bg1"/>
                </a:solidFill>
              </a:rPr>
              <a:t>serum.</a:t>
            </a:r>
          </a:p>
          <a:p>
            <a:pPr lvl="1"/>
            <a:r>
              <a:rPr lang="en-US" dirty="0">
                <a:solidFill>
                  <a:schemeClr val="bg1"/>
                </a:solidFill>
              </a:rPr>
              <a:t>The forensic test consists of collecting the blood sample in a test tube containing </a:t>
            </a:r>
            <a:r>
              <a:rPr lang="en-US" dirty="0" smtClean="0">
                <a:solidFill>
                  <a:schemeClr val="bg1"/>
                </a:solidFill>
              </a:rPr>
              <a:t>an animal-derived serum containing </a:t>
            </a:r>
            <a:r>
              <a:rPr lang="en-US" dirty="0">
                <a:solidFill>
                  <a:schemeClr val="bg1"/>
                </a:solidFill>
              </a:rPr>
              <a:t>antibodies against human </a:t>
            </a:r>
            <a:r>
              <a:rPr lang="en-US" dirty="0" smtClean="0">
                <a:solidFill>
                  <a:schemeClr val="bg1"/>
                </a:solidFill>
              </a:rPr>
              <a:t>blood. </a:t>
            </a:r>
          </a:p>
          <a:p>
            <a:pPr lvl="1"/>
            <a:r>
              <a:rPr lang="en-US" dirty="0" smtClean="0">
                <a:solidFill>
                  <a:schemeClr val="bg1"/>
                </a:solidFill>
              </a:rPr>
              <a:t>If </a:t>
            </a:r>
            <a:r>
              <a:rPr lang="en-US" dirty="0">
                <a:solidFill>
                  <a:schemeClr val="bg1"/>
                </a:solidFill>
              </a:rPr>
              <a:t>an insoluble complex of precipitin </a:t>
            </a:r>
            <a:r>
              <a:rPr lang="en-US" dirty="0" smtClean="0">
                <a:solidFill>
                  <a:schemeClr val="bg1"/>
                </a:solidFill>
              </a:rPr>
              <a:t>(this would be visible as agglutination) occurs</a:t>
            </a:r>
            <a:r>
              <a:rPr lang="en-US" dirty="0">
                <a:solidFill>
                  <a:schemeClr val="bg1"/>
                </a:solidFill>
              </a:rPr>
              <a:t>, the test is positive for human blood.</a:t>
            </a:r>
          </a:p>
        </p:txBody>
      </p:sp>
    </p:spTree>
    <p:extLst>
      <p:ext uri="{BB962C8B-B14F-4D97-AF65-F5344CB8AC3E}">
        <p14:creationId xmlns:p14="http://schemas.microsoft.com/office/powerpoint/2010/main" val="96704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z="4300" dirty="0" smtClean="0">
                <a:solidFill>
                  <a:schemeClr val="bg1"/>
                </a:solidFill>
              </a:rPr>
              <a:t>From whom did the blood come?</a:t>
            </a:r>
            <a:endParaRPr lang="en-US" sz="4300" dirty="0">
              <a:solidFill>
                <a:schemeClr val="bg1"/>
              </a:solidFill>
            </a:endParaRPr>
          </a:p>
        </p:txBody>
      </p:sp>
      <p:sp>
        <p:nvSpPr>
          <p:cNvPr id="3" name="Content Placeholder 2"/>
          <p:cNvSpPr>
            <a:spLocks noGrp="1"/>
          </p:cNvSpPr>
          <p:nvPr>
            <p:ph idx="1"/>
          </p:nvPr>
        </p:nvSpPr>
        <p:spPr>
          <a:xfrm>
            <a:off x="457200" y="1524000"/>
            <a:ext cx="8229600" cy="3886200"/>
          </a:xfrm>
        </p:spPr>
        <p:txBody>
          <a:bodyPr/>
          <a:lstStyle/>
          <a:p>
            <a:r>
              <a:rPr lang="en-US" sz="3600" dirty="0" smtClean="0">
                <a:solidFill>
                  <a:schemeClr val="bg1"/>
                </a:solidFill>
              </a:rPr>
              <a:t>Blood typing and/or DNA testing (discussed later) can determine this.</a:t>
            </a:r>
          </a:p>
        </p:txBody>
      </p:sp>
      <p:pic>
        <p:nvPicPr>
          <p:cNvPr id="3074" name="Picture 2"/>
          <p:cNvPicPr>
            <a:picLocks noChangeAspect="1" noChangeArrowheads="1"/>
          </p:cNvPicPr>
          <p:nvPr/>
        </p:nvPicPr>
        <p:blipFill>
          <a:blip r:embed="rId2" cstate="print"/>
          <a:srcRect/>
          <a:stretch>
            <a:fillRect/>
          </a:stretch>
        </p:blipFill>
        <p:spPr bwMode="auto">
          <a:xfrm>
            <a:off x="2209800" y="2971800"/>
            <a:ext cx="4724400" cy="3224403"/>
          </a:xfrm>
          <a:prstGeom prst="rect">
            <a:avLst/>
          </a:prstGeom>
          <a:noFill/>
          <a:ln w="9525">
            <a:noFill/>
            <a:miter lim="800000"/>
            <a:headEnd/>
            <a:tailEnd/>
          </a:ln>
        </p:spPr>
      </p:pic>
    </p:spTree>
    <p:extLst>
      <p:ext uri="{BB962C8B-B14F-4D97-AF65-F5344CB8AC3E}">
        <p14:creationId xmlns:p14="http://schemas.microsoft.com/office/powerpoint/2010/main" val="967048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z="4800" dirty="0" smtClean="0">
                <a:solidFill>
                  <a:schemeClr val="bg1"/>
                </a:solidFill>
              </a:rPr>
              <a:t>How did the blood get there?</a:t>
            </a:r>
            <a:endParaRPr lang="en-US" sz="4800" dirty="0">
              <a:solidFill>
                <a:schemeClr val="bg1"/>
              </a:solidFill>
            </a:endParaRPr>
          </a:p>
        </p:txBody>
      </p:sp>
      <p:sp>
        <p:nvSpPr>
          <p:cNvPr id="3" name="Content Placeholder 2"/>
          <p:cNvSpPr>
            <a:spLocks noGrp="1"/>
          </p:cNvSpPr>
          <p:nvPr>
            <p:ph idx="1"/>
          </p:nvPr>
        </p:nvSpPr>
        <p:spPr>
          <a:xfrm>
            <a:off x="457200" y="1524000"/>
            <a:ext cx="8229600" cy="3886200"/>
          </a:xfrm>
        </p:spPr>
        <p:txBody>
          <a:bodyPr/>
          <a:lstStyle/>
          <a:p>
            <a:r>
              <a:rPr lang="en-US" sz="3600" dirty="0" smtClean="0">
                <a:solidFill>
                  <a:schemeClr val="bg1"/>
                </a:solidFill>
              </a:rPr>
              <a:t>Dr. Herbert </a:t>
            </a:r>
            <a:r>
              <a:rPr lang="en-US" sz="3600" dirty="0" err="1" smtClean="0">
                <a:solidFill>
                  <a:schemeClr val="bg1"/>
                </a:solidFill>
              </a:rPr>
              <a:t>MacDonell</a:t>
            </a:r>
            <a:r>
              <a:rPr lang="en-US" sz="3600" dirty="0" smtClean="0">
                <a:solidFill>
                  <a:schemeClr val="bg1"/>
                </a:solidFill>
              </a:rPr>
              <a:t>, founder of the Bloodstain Evidence Institute in Corning, New York, is acknowledged as the foremost pioneer in analyzing blood patterns and has been internationally acclaimed for over five decades for his forensic expertise.</a:t>
            </a:r>
          </a:p>
        </p:txBody>
      </p:sp>
    </p:spTree>
    <p:extLst>
      <p:ext uri="{BB962C8B-B14F-4D97-AF65-F5344CB8AC3E}">
        <p14:creationId xmlns:p14="http://schemas.microsoft.com/office/powerpoint/2010/main" val="967048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57200" y="457200"/>
            <a:ext cx="8458200" cy="1371600"/>
          </a:xfrm>
        </p:spPr>
        <p:txBody>
          <a:bodyPr/>
          <a:lstStyle/>
          <a:p>
            <a:r>
              <a:rPr lang="en-US" sz="3600" b="1" u="sng" dirty="0" err="1">
                <a:solidFill>
                  <a:schemeClr val="bg1"/>
                </a:solidFill>
              </a:rPr>
              <a:t>MacDonell’s</a:t>
            </a:r>
            <a:r>
              <a:rPr lang="en-US" sz="3600" b="1" u="sng" dirty="0">
                <a:solidFill>
                  <a:schemeClr val="bg1"/>
                </a:solidFill>
              </a:rPr>
              <a:t> Observations for Blood:</a:t>
            </a:r>
            <a:br>
              <a:rPr lang="en-US" sz="3600" b="1" u="sng" dirty="0">
                <a:solidFill>
                  <a:schemeClr val="bg1"/>
                </a:solidFill>
              </a:rPr>
            </a:br>
            <a:endParaRPr lang="en-US" sz="3600" dirty="0">
              <a:solidFill>
                <a:schemeClr val="bg1"/>
              </a:solidFill>
            </a:endParaRPr>
          </a:p>
        </p:txBody>
      </p:sp>
      <p:sp>
        <p:nvSpPr>
          <p:cNvPr id="250883" name="Rectangle 3"/>
          <p:cNvSpPr>
            <a:spLocks noGrp="1" noChangeArrowheads="1"/>
          </p:cNvSpPr>
          <p:nvPr>
            <p:ph type="body" idx="1"/>
          </p:nvPr>
        </p:nvSpPr>
        <p:spPr>
          <a:xfrm>
            <a:off x="457200" y="1676400"/>
            <a:ext cx="8077200" cy="2895600"/>
          </a:xfrm>
        </p:spPr>
        <p:txBody>
          <a:bodyPr/>
          <a:lstStyle/>
          <a:p>
            <a:pPr marL="457200" lvl="1" indent="0">
              <a:buNone/>
            </a:pPr>
            <a:r>
              <a:rPr lang="en-US" sz="3600" dirty="0" smtClean="0">
                <a:solidFill>
                  <a:srgbClr val="FF0000"/>
                </a:solidFill>
              </a:rPr>
              <a:t>Surface </a:t>
            </a:r>
            <a:r>
              <a:rPr lang="en-US" sz="3600" dirty="0">
                <a:solidFill>
                  <a:srgbClr val="FF0000"/>
                </a:solidFill>
              </a:rPr>
              <a:t>texture </a:t>
            </a:r>
            <a:r>
              <a:rPr lang="en-US" sz="3600" dirty="0">
                <a:solidFill>
                  <a:schemeClr val="bg1"/>
                </a:solidFill>
              </a:rPr>
              <a:t>is of paramount importance in the interpretation of bloodstain patterns, and correlations between standards and unknowns are valid only if identical surfaces are used. </a:t>
            </a:r>
            <a:endParaRPr lang="en-US" sz="3600" dirty="0" smtClean="0">
              <a:solidFill>
                <a:schemeClr val="bg1"/>
              </a:solidFill>
            </a:endParaRPr>
          </a:p>
          <a:p>
            <a:pPr marL="457200" lvl="1" indent="0">
              <a:buNone/>
            </a:pPr>
            <a:r>
              <a:rPr lang="en-US" sz="3600" i="1" dirty="0" smtClean="0">
                <a:solidFill>
                  <a:schemeClr val="bg1"/>
                </a:solidFill>
              </a:rPr>
              <a:t>In </a:t>
            </a:r>
            <a:r>
              <a:rPr lang="en-US" sz="3600" i="1" dirty="0">
                <a:solidFill>
                  <a:schemeClr val="bg1"/>
                </a:solidFill>
              </a:rPr>
              <a:t>general, the harder and less porous the surface, the less spatter results</a:t>
            </a:r>
            <a:r>
              <a:rPr lang="en-US" sz="3600" i="1"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04289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6BC0993-8F3E-426D-8AD8-4745BE0418D6}" type="slidenum">
              <a:rPr lang="en-US" smtClean="0">
                <a:solidFill>
                  <a:srgbClr val="FFFFFF"/>
                </a:solidFill>
              </a:rPr>
              <a:pPr/>
              <a:t>35</a:t>
            </a:fld>
            <a:endParaRPr lang="en-US">
              <a:solidFill>
                <a:srgbClr val="FFFFFF"/>
              </a:solidFill>
            </a:endParaRPr>
          </a:p>
        </p:txBody>
      </p:sp>
      <p:pic>
        <p:nvPicPr>
          <p:cNvPr id="7" name="Picture 6" descr="spat,92"/>
          <p:cNvPicPr>
            <a:picLocks noChangeAspect="1" noChangeArrowheads="1"/>
          </p:cNvPicPr>
          <p:nvPr/>
        </p:nvPicPr>
        <p:blipFill>
          <a:blip r:embed="rId2" cstate="print"/>
          <a:srcRect l="6320" t="2643" r="6320" b="60681"/>
          <a:stretch>
            <a:fillRect/>
          </a:stretch>
        </p:blipFill>
        <p:spPr bwMode="auto">
          <a:xfrm>
            <a:off x="457200" y="762000"/>
            <a:ext cx="4000500" cy="2667000"/>
          </a:xfrm>
          <a:prstGeom prst="rect">
            <a:avLst/>
          </a:prstGeom>
          <a:noFill/>
          <a:ln w="38100">
            <a:solidFill>
              <a:srgbClr val="333333"/>
            </a:solidFill>
            <a:miter lim="800000"/>
            <a:headEnd/>
            <a:tailEnd/>
          </a:ln>
        </p:spPr>
      </p:pic>
      <p:pic>
        <p:nvPicPr>
          <p:cNvPr id="8" name="Picture 7" descr="spat,92"/>
          <p:cNvPicPr>
            <a:picLocks noChangeAspect="1" noChangeArrowheads="1"/>
          </p:cNvPicPr>
          <p:nvPr/>
        </p:nvPicPr>
        <p:blipFill>
          <a:blip r:embed="rId2" cstate="print"/>
          <a:srcRect l="7280" t="43904" r="5359" b="19420"/>
          <a:stretch>
            <a:fillRect/>
          </a:stretch>
        </p:blipFill>
        <p:spPr bwMode="auto">
          <a:xfrm>
            <a:off x="457200" y="3657600"/>
            <a:ext cx="4114800" cy="2743200"/>
          </a:xfrm>
          <a:prstGeom prst="rect">
            <a:avLst/>
          </a:prstGeom>
          <a:noFill/>
          <a:ln w="38100">
            <a:solidFill>
              <a:srgbClr val="333333"/>
            </a:solid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4953000" y="2057400"/>
            <a:ext cx="3628297" cy="303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err="1">
                <a:solidFill>
                  <a:schemeClr val="bg1"/>
                </a:solidFill>
              </a:rPr>
              <a:t>MacDonell’s</a:t>
            </a:r>
            <a:r>
              <a:rPr lang="en-US" sz="3600" b="1" u="sng" dirty="0">
                <a:solidFill>
                  <a:schemeClr val="bg1"/>
                </a:solidFill>
              </a:rPr>
              <a:t> Observations for Blood:</a:t>
            </a:r>
            <a:br>
              <a:rPr lang="en-US" sz="3600" b="1" u="sng" dirty="0">
                <a:solidFill>
                  <a:schemeClr val="bg1"/>
                </a:solidFill>
              </a:rPr>
            </a:br>
            <a:endParaRPr lang="en-US" sz="3600" dirty="0"/>
          </a:p>
        </p:txBody>
      </p:sp>
      <p:sp>
        <p:nvSpPr>
          <p:cNvPr id="3" name="Content Placeholder 2"/>
          <p:cNvSpPr>
            <a:spLocks noGrp="1"/>
          </p:cNvSpPr>
          <p:nvPr>
            <p:ph idx="1"/>
          </p:nvPr>
        </p:nvSpPr>
        <p:spPr>
          <a:xfrm>
            <a:off x="457200" y="1600200"/>
            <a:ext cx="8229600" cy="3886200"/>
          </a:xfrm>
        </p:spPr>
        <p:txBody>
          <a:bodyPr/>
          <a:lstStyle/>
          <a:p>
            <a:pPr marL="457200" lvl="1" indent="0">
              <a:buNone/>
            </a:pPr>
            <a:r>
              <a:rPr lang="en-US" sz="3600" dirty="0">
                <a:solidFill>
                  <a:schemeClr val="bg1"/>
                </a:solidFill>
              </a:rPr>
              <a:t>The </a:t>
            </a:r>
            <a:r>
              <a:rPr lang="en-US" sz="3600" dirty="0">
                <a:solidFill>
                  <a:srgbClr val="FF0000"/>
                </a:solidFill>
              </a:rPr>
              <a:t>direction of travel </a:t>
            </a:r>
            <a:r>
              <a:rPr lang="en-US" sz="3600" dirty="0">
                <a:solidFill>
                  <a:schemeClr val="bg1"/>
                </a:solidFill>
              </a:rPr>
              <a:t>of blood striking an object may be discerned by the stain’s shape. </a:t>
            </a:r>
            <a:endParaRPr lang="en-US" sz="3600" dirty="0" smtClean="0">
              <a:solidFill>
                <a:schemeClr val="bg1"/>
              </a:solidFill>
            </a:endParaRPr>
          </a:p>
          <a:p>
            <a:pPr marL="457200" lvl="1" indent="0">
              <a:buNone/>
            </a:pPr>
            <a:r>
              <a:rPr lang="en-US" sz="3600" i="1" dirty="0" smtClean="0">
                <a:solidFill>
                  <a:schemeClr val="bg1"/>
                </a:solidFill>
              </a:rPr>
              <a:t>The </a:t>
            </a:r>
            <a:r>
              <a:rPr lang="en-US" sz="3600" i="1" dirty="0">
                <a:solidFill>
                  <a:schemeClr val="bg1"/>
                </a:solidFill>
              </a:rPr>
              <a:t>pointed end of a bloodstain always faces its direction of travel. </a:t>
            </a:r>
          </a:p>
          <a:p>
            <a:pPr lvl="1"/>
            <a:endParaRPr lang="en-US" sz="3200" dirty="0">
              <a:solidFill>
                <a:schemeClr val="bg1"/>
              </a:solidFill>
            </a:endParaRPr>
          </a:p>
        </p:txBody>
      </p:sp>
    </p:spTree>
    <p:extLst>
      <p:ext uri="{BB962C8B-B14F-4D97-AF65-F5344CB8AC3E}">
        <p14:creationId xmlns:p14="http://schemas.microsoft.com/office/powerpoint/2010/main" val="42001417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6BC0993-8F3E-426D-8AD8-4745BE0418D6}" type="slidenum">
              <a:rPr lang="en-US" smtClean="0">
                <a:solidFill>
                  <a:srgbClr val="FFFFFF"/>
                </a:solidFill>
              </a:rPr>
              <a:pPr/>
              <a:t>37</a:t>
            </a:fld>
            <a:endParaRPr lang="en-US">
              <a:solidFill>
                <a:srgbClr val="FFFFFF"/>
              </a:solidFill>
            </a:endParaRPr>
          </a:p>
        </p:txBody>
      </p:sp>
      <p:pic>
        <p:nvPicPr>
          <p:cNvPr id="5122" name="Picture 2"/>
          <p:cNvPicPr>
            <a:picLocks noChangeAspect="1" noChangeArrowheads="1"/>
          </p:cNvPicPr>
          <p:nvPr/>
        </p:nvPicPr>
        <p:blipFill>
          <a:blip r:embed="rId2" cstate="print"/>
          <a:srcRect/>
          <a:stretch>
            <a:fillRect/>
          </a:stretch>
        </p:blipFill>
        <p:spPr bwMode="auto">
          <a:xfrm>
            <a:off x="228600" y="1524000"/>
            <a:ext cx="4114800" cy="3722311"/>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724400" y="762000"/>
            <a:ext cx="4038600" cy="2703618"/>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4876800" y="3733800"/>
            <a:ext cx="3352800" cy="28576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err="1">
                <a:solidFill>
                  <a:schemeClr val="bg1"/>
                </a:solidFill>
              </a:rPr>
              <a:t>MacDonell’s</a:t>
            </a:r>
            <a:r>
              <a:rPr lang="en-US" sz="3600" b="1" u="sng" dirty="0">
                <a:solidFill>
                  <a:schemeClr val="bg1"/>
                </a:solidFill>
              </a:rPr>
              <a:t> Observations for Blood:</a:t>
            </a:r>
            <a:br>
              <a:rPr lang="en-US" sz="3600" b="1" u="sng" dirty="0">
                <a:solidFill>
                  <a:schemeClr val="bg1"/>
                </a:solidFill>
              </a:rPr>
            </a:br>
            <a:endParaRPr lang="en-US" sz="3600" dirty="0"/>
          </a:p>
        </p:txBody>
      </p:sp>
      <p:sp>
        <p:nvSpPr>
          <p:cNvPr id="3" name="Content Placeholder 2"/>
          <p:cNvSpPr>
            <a:spLocks noGrp="1"/>
          </p:cNvSpPr>
          <p:nvPr>
            <p:ph idx="1"/>
          </p:nvPr>
        </p:nvSpPr>
        <p:spPr>
          <a:xfrm>
            <a:off x="457200" y="1676400"/>
            <a:ext cx="8305800" cy="5181600"/>
          </a:xfrm>
        </p:spPr>
        <p:txBody>
          <a:bodyPr/>
          <a:lstStyle/>
          <a:p>
            <a:pPr marL="457200" lvl="1" indent="0">
              <a:buNone/>
            </a:pPr>
            <a:r>
              <a:rPr lang="en-US" sz="3600" dirty="0">
                <a:solidFill>
                  <a:schemeClr val="bg1"/>
                </a:solidFill>
              </a:rPr>
              <a:t>It is possible to determine the </a:t>
            </a:r>
            <a:r>
              <a:rPr lang="en-US" sz="3600" dirty="0">
                <a:solidFill>
                  <a:srgbClr val="FF0000"/>
                </a:solidFill>
              </a:rPr>
              <a:t>impact angle</a:t>
            </a:r>
            <a:r>
              <a:rPr lang="en-US" sz="3600" dirty="0">
                <a:solidFill>
                  <a:schemeClr val="bg1"/>
                </a:solidFill>
              </a:rPr>
              <a:t> of blood on a flat surface by measuring the degree of circular distortion of the stain. </a:t>
            </a:r>
            <a:endParaRPr lang="en-US" sz="3600" dirty="0" smtClean="0">
              <a:solidFill>
                <a:schemeClr val="bg1"/>
              </a:solidFill>
            </a:endParaRPr>
          </a:p>
          <a:p>
            <a:pPr marL="457200" lvl="1" indent="0">
              <a:buNone/>
            </a:pPr>
            <a:r>
              <a:rPr lang="en-US" sz="3600" i="1" dirty="0" smtClean="0">
                <a:solidFill>
                  <a:schemeClr val="bg1"/>
                </a:solidFill>
              </a:rPr>
              <a:t>A </a:t>
            </a:r>
            <a:r>
              <a:rPr lang="en-US" sz="3600" i="1" dirty="0">
                <a:solidFill>
                  <a:schemeClr val="bg1"/>
                </a:solidFill>
              </a:rPr>
              <a:t>drop of blood striking a surface at right angles gives rise to a nearly circular stain; as the angle decreases, the stain becomes elongated in shape</a:t>
            </a:r>
            <a:r>
              <a:rPr lang="en-US" sz="3600" i="1"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25277186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6BC0993-8F3E-426D-8AD8-4745BE0418D6}" type="slidenum">
              <a:rPr lang="en-US" smtClean="0">
                <a:solidFill>
                  <a:srgbClr val="FFFFFF"/>
                </a:solidFill>
              </a:rPr>
              <a:pPr/>
              <a:t>39</a:t>
            </a:fld>
            <a:endParaRPr lang="en-US">
              <a:solidFill>
                <a:srgbClr val="FFFFFF"/>
              </a:solidFill>
            </a:endParaRPr>
          </a:p>
        </p:txBody>
      </p:sp>
      <p:pic>
        <p:nvPicPr>
          <p:cNvPr id="6146" name="Picture 2"/>
          <p:cNvPicPr>
            <a:picLocks noChangeAspect="1" noChangeArrowheads="1"/>
          </p:cNvPicPr>
          <p:nvPr/>
        </p:nvPicPr>
        <p:blipFill>
          <a:blip r:embed="rId2" cstate="print"/>
          <a:srcRect/>
          <a:stretch>
            <a:fillRect/>
          </a:stretch>
        </p:blipFill>
        <p:spPr bwMode="auto">
          <a:xfrm>
            <a:off x="1752600" y="685800"/>
            <a:ext cx="54864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228600"/>
            <a:ext cx="8229600" cy="1371600"/>
          </a:xfrm>
        </p:spPr>
        <p:txBody>
          <a:bodyPr/>
          <a:lstStyle/>
          <a:p>
            <a:r>
              <a:rPr lang="en-US" sz="4800" dirty="0" smtClean="0">
                <a:solidFill>
                  <a:schemeClr val="bg1"/>
                </a:solidFill>
              </a:rPr>
              <a:t>What is forensic serology?</a:t>
            </a:r>
            <a:endParaRPr lang="en-US" sz="4800" dirty="0">
              <a:solidFill>
                <a:schemeClr val="bg1"/>
              </a:solidFill>
            </a:endParaRPr>
          </a:p>
        </p:txBody>
      </p:sp>
      <p:sp>
        <p:nvSpPr>
          <p:cNvPr id="247811" name="Rectangle 3"/>
          <p:cNvSpPr>
            <a:spLocks noGrp="1" noChangeArrowheads="1"/>
          </p:cNvSpPr>
          <p:nvPr>
            <p:ph type="body" idx="1"/>
          </p:nvPr>
        </p:nvSpPr>
        <p:spPr>
          <a:xfrm>
            <a:off x="533400" y="1600200"/>
            <a:ext cx="8229600" cy="4648200"/>
          </a:xfrm>
        </p:spPr>
        <p:txBody>
          <a:bodyPr/>
          <a:lstStyle/>
          <a:p>
            <a:pPr>
              <a:lnSpc>
                <a:spcPct val="90000"/>
              </a:lnSpc>
            </a:pPr>
            <a:r>
              <a:rPr lang="en-US" sz="3600" dirty="0" smtClean="0">
                <a:solidFill>
                  <a:srgbClr val="FF0000"/>
                </a:solidFill>
              </a:rPr>
              <a:t>Forensic serology </a:t>
            </a:r>
            <a:r>
              <a:rPr lang="en-US" sz="3600" dirty="0" smtClean="0">
                <a:solidFill>
                  <a:schemeClr val="bg1"/>
                </a:solidFill>
              </a:rPr>
              <a:t>is the detection, classification and study of various bodily fluids such as blood, semen, fecal matter and perspiration, and their relationship to a crime scene.</a:t>
            </a:r>
          </a:p>
          <a:p>
            <a:pPr>
              <a:lnSpc>
                <a:spcPct val="90000"/>
              </a:lnSpc>
            </a:pPr>
            <a:r>
              <a:rPr lang="en-US" sz="3600" dirty="0" smtClean="0">
                <a:solidFill>
                  <a:schemeClr val="bg1"/>
                </a:solidFill>
              </a:rPr>
              <a:t>A forensic serologist may also be involved in </a:t>
            </a:r>
            <a:r>
              <a:rPr lang="en-US" sz="3600" dirty="0" smtClean="0">
                <a:solidFill>
                  <a:srgbClr val="FF0000"/>
                </a:solidFill>
              </a:rPr>
              <a:t>DNA analysis</a:t>
            </a:r>
            <a:r>
              <a:rPr lang="en-US" sz="3600" dirty="0" smtClean="0">
                <a:solidFill>
                  <a:schemeClr val="bg1"/>
                </a:solidFill>
              </a:rPr>
              <a:t> and </a:t>
            </a:r>
            <a:r>
              <a:rPr lang="en-US" sz="3600" dirty="0" smtClean="0">
                <a:solidFill>
                  <a:srgbClr val="FF0000"/>
                </a:solidFill>
              </a:rPr>
              <a:t>bloodstain pattern analysis</a:t>
            </a:r>
            <a:r>
              <a:rPr lang="en-US" sz="3600" dirty="0" smtClean="0">
                <a:solidFill>
                  <a:schemeClr val="bg1"/>
                </a:solidFill>
              </a:rPr>
              <a:t>.</a:t>
            </a:r>
            <a:endParaRPr lang="en-US" sz="3600" dirty="0">
              <a:solidFill>
                <a:schemeClr val="bg1"/>
              </a:solidFill>
            </a:endParaRPr>
          </a:p>
        </p:txBody>
      </p:sp>
    </p:spTree>
    <p:extLst>
      <p:ext uri="{BB962C8B-B14F-4D97-AF65-F5344CB8AC3E}">
        <p14:creationId xmlns:p14="http://schemas.microsoft.com/office/powerpoint/2010/main" val="30515419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u="sng" dirty="0" err="1">
                <a:solidFill>
                  <a:schemeClr val="bg1"/>
                </a:solidFill>
              </a:rPr>
              <a:t>MacDonell’s</a:t>
            </a:r>
            <a:r>
              <a:rPr lang="en-US" sz="3600" b="1" u="sng" dirty="0">
                <a:solidFill>
                  <a:schemeClr val="bg1"/>
                </a:solidFill>
              </a:rPr>
              <a:t> Observations for Blood:</a:t>
            </a:r>
            <a:br>
              <a:rPr lang="en-US" sz="3600" b="1" u="sng" dirty="0">
                <a:solidFill>
                  <a:schemeClr val="bg1"/>
                </a:solidFill>
              </a:rPr>
            </a:br>
            <a:endParaRPr lang="en-US" sz="3600" dirty="0"/>
          </a:p>
        </p:txBody>
      </p:sp>
      <p:sp>
        <p:nvSpPr>
          <p:cNvPr id="3" name="Content Placeholder 2"/>
          <p:cNvSpPr>
            <a:spLocks noGrp="1"/>
          </p:cNvSpPr>
          <p:nvPr>
            <p:ph idx="1"/>
          </p:nvPr>
        </p:nvSpPr>
        <p:spPr>
          <a:xfrm>
            <a:off x="457200" y="1676400"/>
            <a:ext cx="8229600" cy="3886200"/>
          </a:xfrm>
        </p:spPr>
        <p:txBody>
          <a:bodyPr/>
          <a:lstStyle/>
          <a:p>
            <a:pPr marL="457200" lvl="1" indent="0">
              <a:buNone/>
            </a:pPr>
            <a:r>
              <a:rPr lang="en-US" sz="3600" dirty="0">
                <a:solidFill>
                  <a:schemeClr val="bg1"/>
                </a:solidFill>
              </a:rPr>
              <a:t>The </a:t>
            </a:r>
            <a:r>
              <a:rPr lang="en-US" sz="3600" dirty="0">
                <a:solidFill>
                  <a:srgbClr val="FF0000"/>
                </a:solidFill>
              </a:rPr>
              <a:t>origin of a blood spatter </a:t>
            </a:r>
            <a:r>
              <a:rPr lang="en-US" sz="3600" dirty="0">
                <a:solidFill>
                  <a:schemeClr val="bg1"/>
                </a:solidFill>
              </a:rPr>
              <a:t>in a two-dimensional configuration can be established by drawing straight lines through the long axis of several individual bloodstains. </a:t>
            </a:r>
            <a:endParaRPr lang="en-US" sz="3600" dirty="0" smtClean="0">
              <a:solidFill>
                <a:schemeClr val="bg1"/>
              </a:solidFill>
            </a:endParaRPr>
          </a:p>
          <a:p>
            <a:pPr marL="457200" lvl="1" indent="0">
              <a:buNone/>
            </a:pPr>
            <a:r>
              <a:rPr lang="en-US" sz="3600" i="1" dirty="0" smtClean="0">
                <a:solidFill>
                  <a:schemeClr val="bg1"/>
                </a:solidFill>
              </a:rPr>
              <a:t>The </a:t>
            </a:r>
            <a:r>
              <a:rPr lang="en-US" sz="3600" i="1" dirty="0">
                <a:solidFill>
                  <a:schemeClr val="bg1"/>
                </a:solidFill>
              </a:rPr>
              <a:t>intersection or point of convergence of the lines represents the point from which the blood emanated</a:t>
            </a:r>
            <a:r>
              <a:rPr lang="en-US" sz="3600" i="1" dirty="0" smtClean="0">
                <a:solidFill>
                  <a:schemeClr val="bg1"/>
                </a:solidFill>
              </a:rPr>
              <a:t>.</a:t>
            </a:r>
            <a:endParaRPr lang="en-US" sz="4000" dirty="0"/>
          </a:p>
        </p:txBody>
      </p:sp>
    </p:spTree>
    <p:extLst>
      <p:ext uri="{BB962C8B-B14F-4D97-AF65-F5344CB8AC3E}">
        <p14:creationId xmlns:p14="http://schemas.microsoft.com/office/powerpoint/2010/main" val="38603865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46BC0993-8F3E-426D-8AD8-4745BE0418D6}" type="slidenum">
              <a:rPr lang="en-US" smtClean="0">
                <a:solidFill>
                  <a:srgbClr val="FFFFFF"/>
                </a:solidFill>
              </a:rPr>
              <a:pPr/>
              <a:t>41</a:t>
            </a:fld>
            <a:endParaRPr lang="en-US">
              <a:solidFill>
                <a:srgbClr val="FFFFFF"/>
              </a:solidFill>
            </a:endParaRPr>
          </a:p>
        </p:txBody>
      </p:sp>
      <p:pic>
        <p:nvPicPr>
          <p:cNvPr id="7170" name="Picture 2"/>
          <p:cNvPicPr>
            <a:picLocks noChangeAspect="1" noChangeArrowheads="1"/>
          </p:cNvPicPr>
          <p:nvPr/>
        </p:nvPicPr>
        <p:blipFill>
          <a:blip r:embed="rId2" cstate="print"/>
          <a:srcRect/>
          <a:stretch>
            <a:fillRect/>
          </a:stretch>
        </p:blipFill>
        <p:spPr bwMode="auto">
          <a:xfrm>
            <a:off x="1981200" y="685800"/>
            <a:ext cx="54864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z="4800" dirty="0" smtClean="0">
                <a:solidFill>
                  <a:schemeClr val="bg1"/>
                </a:solidFill>
              </a:rPr>
              <a:t>Other issues…</a:t>
            </a:r>
            <a:endParaRPr lang="en-US" sz="4800" dirty="0">
              <a:solidFill>
                <a:schemeClr val="bg1"/>
              </a:solidFill>
            </a:endParaRPr>
          </a:p>
        </p:txBody>
      </p:sp>
      <p:sp>
        <p:nvSpPr>
          <p:cNvPr id="3" name="Content Placeholder 2"/>
          <p:cNvSpPr>
            <a:spLocks noGrp="1"/>
          </p:cNvSpPr>
          <p:nvPr>
            <p:ph idx="1"/>
          </p:nvPr>
        </p:nvSpPr>
        <p:spPr>
          <a:xfrm>
            <a:off x="457200" y="1524000"/>
            <a:ext cx="8229600" cy="3886200"/>
          </a:xfrm>
        </p:spPr>
        <p:txBody>
          <a:bodyPr/>
          <a:lstStyle/>
          <a:p>
            <a:r>
              <a:rPr lang="en-US" sz="3600" dirty="0" smtClean="0">
                <a:solidFill>
                  <a:schemeClr val="bg1"/>
                </a:solidFill>
              </a:rPr>
              <a:t>Wet blood has more value than dried blood because more tests can be run.</a:t>
            </a:r>
          </a:p>
          <a:p>
            <a:pPr lvl="1"/>
            <a:r>
              <a:rPr lang="en-US" sz="3200" dirty="0" smtClean="0">
                <a:solidFill>
                  <a:schemeClr val="bg1"/>
                </a:solidFill>
              </a:rPr>
              <a:t>For example, alcohol and drug content can be determined from wet blood only. </a:t>
            </a:r>
          </a:p>
          <a:p>
            <a:r>
              <a:rPr lang="en-US" sz="3600" dirty="0" smtClean="0">
                <a:solidFill>
                  <a:schemeClr val="bg1"/>
                </a:solidFill>
              </a:rPr>
              <a:t>Blood begins to dry after 3-5 minutes of exposure to air. </a:t>
            </a:r>
          </a:p>
          <a:p>
            <a:pPr lvl="1"/>
            <a:r>
              <a:rPr lang="en-US" sz="3200" dirty="0" smtClean="0">
                <a:solidFill>
                  <a:schemeClr val="bg1"/>
                </a:solidFill>
              </a:rPr>
              <a:t>As it dries, it changes color towards brown and black.</a:t>
            </a:r>
            <a:endParaRPr lang="en-US" dirty="0" smtClean="0">
              <a:solidFill>
                <a:schemeClr val="bg1"/>
              </a:solidFill>
            </a:endParaRPr>
          </a:p>
          <a:p>
            <a:pPr fontAlgn="auto">
              <a:lnSpc>
                <a:spcPct val="80000"/>
              </a:lnSpc>
              <a:spcBef>
                <a:spcPts val="0"/>
              </a:spcBef>
              <a:spcAft>
                <a:spcPts val="0"/>
              </a:spcAft>
              <a:buClrTx/>
              <a:buSzTx/>
              <a:buNone/>
            </a:pPr>
            <a:endParaRPr lang="en-US" sz="3600" dirty="0" smtClean="0">
              <a:solidFill>
                <a:schemeClr val="bg1"/>
              </a:solidFill>
            </a:endParaRPr>
          </a:p>
        </p:txBody>
      </p:sp>
    </p:spTree>
    <p:extLst>
      <p:ext uri="{BB962C8B-B14F-4D97-AF65-F5344CB8AC3E}">
        <p14:creationId xmlns:p14="http://schemas.microsoft.com/office/powerpoint/2010/main" val="967048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z="4800" dirty="0" smtClean="0">
                <a:solidFill>
                  <a:schemeClr val="bg1"/>
                </a:solidFill>
              </a:rPr>
              <a:t>Blood Spatter Types</a:t>
            </a:r>
            <a:endParaRPr lang="en-US" sz="4800" dirty="0">
              <a:solidFill>
                <a:schemeClr val="bg1"/>
              </a:solidFill>
            </a:endParaRPr>
          </a:p>
        </p:txBody>
      </p:sp>
      <p:sp>
        <p:nvSpPr>
          <p:cNvPr id="3" name="Content Placeholder 2"/>
          <p:cNvSpPr>
            <a:spLocks noGrp="1"/>
          </p:cNvSpPr>
          <p:nvPr>
            <p:ph idx="1"/>
          </p:nvPr>
        </p:nvSpPr>
        <p:spPr>
          <a:xfrm>
            <a:off x="457200" y="1524000"/>
            <a:ext cx="8229600" cy="3886200"/>
          </a:xfrm>
        </p:spPr>
        <p:txBody>
          <a:bodyPr/>
          <a:lstStyle/>
          <a:p>
            <a:r>
              <a:rPr lang="en-US" sz="3600" dirty="0" smtClean="0">
                <a:solidFill>
                  <a:schemeClr val="bg1"/>
                </a:solidFill>
              </a:rPr>
              <a:t>Passive</a:t>
            </a:r>
          </a:p>
          <a:p>
            <a:pPr lvl="1"/>
            <a:r>
              <a:rPr lang="en-US" sz="3200" dirty="0" smtClean="0">
                <a:solidFill>
                  <a:schemeClr val="bg1"/>
                </a:solidFill>
              </a:rPr>
              <a:t>Created by the force of gravity</a:t>
            </a:r>
          </a:p>
          <a:p>
            <a:pPr lvl="1">
              <a:buNone/>
            </a:pPr>
            <a:endParaRPr lang="en-US" sz="3200" dirty="0" smtClean="0">
              <a:solidFill>
                <a:schemeClr val="bg1"/>
              </a:solidFill>
            </a:endParaRPr>
          </a:p>
          <a:p>
            <a:pPr lvl="1">
              <a:buNone/>
            </a:pPr>
            <a:r>
              <a:rPr lang="en-US" sz="3200" dirty="0" smtClean="0">
                <a:solidFill>
                  <a:schemeClr val="bg1"/>
                </a:solidFill>
              </a:rPr>
              <a:t>drops       drip            flow               pool</a:t>
            </a:r>
          </a:p>
        </p:txBody>
      </p:sp>
      <p:pic>
        <p:nvPicPr>
          <p:cNvPr id="8198" name="Picture 6"/>
          <p:cNvPicPr>
            <a:picLocks noChangeAspect="1" noChangeArrowheads="1"/>
          </p:cNvPicPr>
          <p:nvPr/>
        </p:nvPicPr>
        <p:blipFill>
          <a:blip r:embed="rId2" cstate="print"/>
          <a:srcRect/>
          <a:stretch>
            <a:fillRect/>
          </a:stretch>
        </p:blipFill>
        <p:spPr bwMode="auto">
          <a:xfrm rot="16200000">
            <a:off x="190500" y="4381500"/>
            <a:ext cx="2514600" cy="1676400"/>
          </a:xfrm>
          <a:prstGeom prst="rect">
            <a:avLst/>
          </a:prstGeom>
          <a:noFill/>
          <a:ln w="9525">
            <a:noFill/>
            <a:miter lim="800000"/>
            <a:headEnd/>
            <a:tailEnd/>
          </a:ln>
        </p:spPr>
      </p:pic>
      <p:pic>
        <p:nvPicPr>
          <p:cNvPr id="8199" name="Picture 7"/>
          <p:cNvPicPr>
            <a:picLocks noChangeAspect="1" noChangeArrowheads="1"/>
          </p:cNvPicPr>
          <p:nvPr/>
        </p:nvPicPr>
        <p:blipFill>
          <a:blip r:embed="rId3" cstate="print"/>
          <a:srcRect/>
          <a:stretch>
            <a:fillRect/>
          </a:stretch>
        </p:blipFill>
        <p:spPr bwMode="auto">
          <a:xfrm rot="16200000">
            <a:off x="2247900" y="4381500"/>
            <a:ext cx="2514600" cy="1676400"/>
          </a:xfrm>
          <a:prstGeom prst="rect">
            <a:avLst/>
          </a:prstGeom>
          <a:noFill/>
          <a:ln w="9525">
            <a:noFill/>
            <a:miter lim="800000"/>
            <a:headEnd/>
            <a:tailEnd/>
          </a:ln>
        </p:spPr>
      </p:pic>
      <p:pic>
        <p:nvPicPr>
          <p:cNvPr id="8200" name="Picture 8"/>
          <p:cNvPicPr>
            <a:picLocks noChangeAspect="1" noChangeArrowheads="1"/>
          </p:cNvPicPr>
          <p:nvPr/>
        </p:nvPicPr>
        <p:blipFill>
          <a:blip r:embed="rId4" cstate="print"/>
          <a:srcRect/>
          <a:stretch>
            <a:fillRect/>
          </a:stretch>
        </p:blipFill>
        <p:spPr bwMode="auto">
          <a:xfrm>
            <a:off x="4495800" y="3810000"/>
            <a:ext cx="1752600" cy="2868421"/>
          </a:xfrm>
          <a:prstGeom prst="rect">
            <a:avLst/>
          </a:prstGeom>
          <a:noFill/>
          <a:ln w="38100">
            <a:solidFill>
              <a:schemeClr val="tx1"/>
            </a:solidFill>
            <a:miter lim="800000"/>
            <a:headEnd/>
            <a:tailEnd/>
          </a:ln>
        </p:spPr>
      </p:pic>
      <p:pic>
        <p:nvPicPr>
          <p:cNvPr id="8201" name="Picture 9"/>
          <p:cNvPicPr>
            <a:picLocks noChangeAspect="1" noChangeArrowheads="1"/>
          </p:cNvPicPr>
          <p:nvPr/>
        </p:nvPicPr>
        <p:blipFill>
          <a:blip r:embed="rId5" cstate="print"/>
          <a:srcRect/>
          <a:stretch>
            <a:fillRect/>
          </a:stretch>
        </p:blipFill>
        <p:spPr bwMode="auto">
          <a:xfrm rot="16200000">
            <a:off x="6502400" y="4394200"/>
            <a:ext cx="2590800" cy="1727200"/>
          </a:xfrm>
          <a:prstGeom prst="rect">
            <a:avLst/>
          </a:prstGeom>
          <a:noFill/>
          <a:ln w="9525">
            <a:noFill/>
            <a:miter lim="800000"/>
            <a:headEnd/>
            <a:tailEnd/>
          </a:ln>
        </p:spPr>
      </p:pic>
      <p:pic>
        <p:nvPicPr>
          <p:cNvPr id="8202" name="Picture 10"/>
          <p:cNvPicPr>
            <a:picLocks noChangeAspect="1" noChangeArrowheads="1"/>
          </p:cNvPicPr>
          <p:nvPr/>
        </p:nvPicPr>
        <p:blipFill>
          <a:blip r:embed="rId6" cstate="print"/>
          <a:srcRect b="56400"/>
          <a:stretch>
            <a:fillRect/>
          </a:stretch>
        </p:blipFill>
        <p:spPr bwMode="auto">
          <a:xfrm>
            <a:off x="6629400" y="914400"/>
            <a:ext cx="2362200" cy="1373226"/>
          </a:xfrm>
          <a:prstGeom prst="rect">
            <a:avLst/>
          </a:prstGeom>
          <a:noFill/>
          <a:ln w="9525">
            <a:noFill/>
            <a:miter lim="800000"/>
            <a:headEnd/>
            <a:tailEnd/>
          </a:ln>
        </p:spPr>
      </p:pic>
      <p:sp>
        <p:nvSpPr>
          <p:cNvPr id="53" name="TextBox 52"/>
          <p:cNvSpPr txBox="1"/>
          <p:nvPr/>
        </p:nvSpPr>
        <p:spPr>
          <a:xfrm>
            <a:off x="6629400" y="381000"/>
            <a:ext cx="1983235" cy="584775"/>
          </a:xfrm>
          <a:prstGeom prst="rect">
            <a:avLst/>
          </a:prstGeom>
          <a:noFill/>
        </p:spPr>
        <p:txBody>
          <a:bodyPr wrap="none" rtlCol="0">
            <a:spAutoFit/>
          </a:bodyPr>
          <a:lstStyle/>
          <a:p>
            <a:r>
              <a:rPr lang="en-US" sz="3200" dirty="0" smtClean="0">
                <a:solidFill>
                  <a:schemeClr val="bg1"/>
                </a:solidFill>
              </a:rPr>
              <a:t>saturation</a:t>
            </a:r>
            <a:endParaRPr lang="en-US" sz="3200" dirty="0">
              <a:solidFill>
                <a:schemeClr val="bg1"/>
              </a:solidFill>
            </a:endParaRPr>
          </a:p>
        </p:txBody>
      </p:sp>
    </p:spTree>
    <p:extLst>
      <p:ext uri="{BB962C8B-B14F-4D97-AF65-F5344CB8AC3E}">
        <p14:creationId xmlns:p14="http://schemas.microsoft.com/office/powerpoint/2010/main" val="967048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z="4800" dirty="0" smtClean="0">
                <a:solidFill>
                  <a:schemeClr val="bg1"/>
                </a:solidFill>
              </a:rPr>
              <a:t>Blood Spatter Types</a:t>
            </a:r>
            <a:endParaRPr lang="en-US" sz="4800" dirty="0">
              <a:solidFill>
                <a:schemeClr val="bg1"/>
              </a:solidFill>
            </a:endParaRPr>
          </a:p>
        </p:txBody>
      </p:sp>
      <p:sp>
        <p:nvSpPr>
          <p:cNvPr id="3" name="Content Placeholder 2"/>
          <p:cNvSpPr>
            <a:spLocks noGrp="1"/>
          </p:cNvSpPr>
          <p:nvPr>
            <p:ph idx="1"/>
          </p:nvPr>
        </p:nvSpPr>
        <p:spPr>
          <a:xfrm>
            <a:off x="457200" y="1524000"/>
            <a:ext cx="8458200" cy="3886200"/>
          </a:xfrm>
        </p:spPr>
        <p:txBody>
          <a:bodyPr/>
          <a:lstStyle/>
          <a:p>
            <a:r>
              <a:rPr lang="en-US" sz="3600" dirty="0" smtClean="0">
                <a:solidFill>
                  <a:schemeClr val="bg1"/>
                </a:solidFill>
              </a:rPr>
              <a:t>Projected</a:t>
            </a:r>
          </a:p>
          <a:p>
            <a:pPr lvl="1"/>
            <a:r>
              <a:rPr lang="en-US" sz="3200" dirty="0" smtClean="0">
                <a:solidFill>
                  <a:schemeClr val="bg1"/>
                </a:solidFill>
              </a:rPr>
              <a:t>Occurs when some form of energy is transferred to the blood source</a:t>
            </a:r>
          </a:p>
        </p:txBody>
      </p:sp>
      <p:pic>
        <p:nvPicPr>
          <p:cNvPr id="9218" name="Picture 2"/>
          <p:cNvPicPr>
            <a:picLocks noChangeAspect="1" noChangeArrowheads="1"/>
          </p:cNvPicPr>
          <p:nvPr/>
        </p:nvPicPr>
        <p:blipFill>
          <a:blip r:embed="rId2" cstate="print"/>
          <a:srcRect/>
          <a:stretch>
            <a:fillRect/>
          </a:stretch>
        </p:blipFill>
        <p:spPr bwMode="auto">
          <a:xfrm>
            <a:off x="304800" y="4724400"/>
            <a:ext cx="2628900" cy="175260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3124200" y="4648200"/>
            <a:ext cx="2819400" cy="1879600"/>
          </a:xfrm>
          <a:prstGeom prst="rect">
            <a:avLst/>
          </a:prstGeom>
          <a:noFill/>
          <a:ln w="9525">
            <a:noFill/>
            <a:miter lim="800000"/>
            <a:headEnd/>
            <a:tailEnd/>
          </a:ln>
        </p:spPr>
      </p:pic>
      <p:pic>
        <p:nvPicPr>
          <p:cNvPr id="9221" name="Picture 5"/>
          <p:cNvPicPr>
            <a:picLocks noChangeAspect="1" noChangeArrowheads="1"/>
          </p:cNvPicPr>
          <p:nvPr/>
        </p:nvPicPr>
        <p:blipFill>
          <a:blip r:embed="rId4" cstate="print"/>
          <a:srcRect/>
          <a:stretch>
            <a:fillRect/>
          </a:stretch>
        </p:blipFill>
        <p:spPr bwMode="auto">
          <a:xfrm>
            <a:off x="6172200" y="4724400"/>
            <a:ext cx="2781300" cy="1854200"/>
          </a:xfrm>
          <a:prstGeom prst="rect">
            <a:avLst/>
          </a:prstGeom>
          <a:noFill/>
          <a:ln w="9525">
            <a:noFill/>
            <a:miter lim="800000"/>
            <a:headEnd/>
            <a:tailEnd/>
          </a:ln>
        </p:spPr>
      </p:pic>
      <p:sp>
        <p:nvSpPr>
          <p:cNvPr id="26" name="TextBox 25"/>
          <p:cNvSpPr txBox="1"/>
          <p:nvPr/>
        </p:nvSpPr>
        <p:spPr>
          <a:xfrm>
            <a:off x="304800" y="3581400"/>
            <a:ext cx="2566214" cy="1077218"/>
          </a:xfrm>
          <a:prstGeom prst="rect">
            <a:avLst/>
          </a:prstGeom>
          <a:noFill/>
        </p:spPr>
        <p:txBody>
          <a:bodyPr wrap="square" rtlCol="0">
            <a:spAutoFit/>
          </a:bodyPr>
          <a:lstStyle/>
          <a:p>
            <a:r>
              <a:rPr lang="en-US" sz="3200" dirty="0" smtClean="0">
                <a:solidFill>
                  <a:schemeClr val="bg1"/>
                </a:solidFill>
              </a:rPr>
              <a:t>Low velocity impact</a:t>
            </a:r>
            <a:endParaRPr lang="en-US" sz="3200" dirty="0">
              <a:solidFill>
                <a:schemeClr val="bg1"/>
              </a:solidFill>
            </a:endParaRPr>
          </a:p>
        </p:txBody>
      </p:sp>
      <p:sp>
        <p:nvSpPr>
          <p:cNvPr id="27" name="TextBox 26"/>
          <p:cNvSpPr txBox="1"/>
          <p:nvPr/>
        </p:nvSpPr>
        <p:spPr>
          <a:xfrm>
            <a:off x="3048000" y="3505200"/>
            <a:ext cx="3124200" cy="1077218"/>
          </a:xfrm>
          <a:prstGeom prst="rect">
            <a:avLst/>
          </a:prstGeom>
          <a:noFill/>
        </p:spPr>
        <p:txBody>
          <a:bodyPr wrap="square" rtlCol="0">
            <a:spAutoFit/>
          </a:bodyPr>
          <a:lstStyle/>
          <a:p>
            <a:r>
              <a:rPr lang="en-US" sz="3200" dirty="0" smtClean="0">
                <a:solidFill>
                  <a:schemeClr val="bg1"/>
                </a:solidFill>
              </a:rPr>
              <a:t>Medium velocity impact</a:t>
            </a:r>
            <a:endParaRPr lang="en-US" sz="3200" dirty="0">
              <a:solidFill>
                <a:schemeClr val="bg1"/>
              </a:solidFill>
            </a:endParaRPr>
          </a:p>
        </p:txBody>
      </p:sp>
      <p:sp>
        <p:nvSpPr>
          <p:cNvPr id="28" name="TextBox 27"/>
          <p:cNvSpPr txBox="1"/>
          <p:nvPr/>
        </p:nvSpPr>
        <p:spPr>
          <a:xfrm>
            <a:off x="6248400" y="3581400"/>
            <a:ext cx="2590800" cy="1077218"/>
          </a:xfrm>
          <a:prstGeom prst="rect">
            <a:avLst/>
          </a:prstGeom>
          <a:noFill/>
        </p:spPr>
        <p:txBody>
          <a:bodyPr wrap="square" rtlCol="0">
            <a:spAutoFit/>
          </a:bodyPr>
          <a:lstStyle/>
          <a:p>
            <a:r>
              <a:rPr lang="en-US" sz="3200" dirty="0" smtClean="0">
                <a:solidFill>
                  <a:schemeClr val="bg1"/>
                </a:solidFill>
              </a:rPr>
              <a:t>High velocity impact</a:t>
            </a:r>
            <a:endParaRPr lang="en-US" sz="3200" dirty="0">
              <a:solidFill>
                <a:schemeClr val="bg1"/>
              </a:solidFill>
            </a:endParaRPr>
          </a:p>
        </p:txBody>
      </p:sp>
    </p:spTree>
    <p:extLst>
      <p:ext uri="{BB962C8B-B14F-4D97-AF65-F5344CB8AC3E}">
        <p14:creationId xmlns:p14="http://schemas.microsoft.com/office/powerpoint/2010/main" val="967048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z="4800" dirty="0" smtClean="0">
                <a:solidFill>
                  <a:schemeClr val="bg1"/>
                </a:solidFill>
              </a:rPr>
              <a:t>Blood Spatter Types</a:t>
            </a:r>
            <a:endParaRPr lang="en-US" sz="4800" dirty="0">
              <a:solidFill>
                <a:schemeClr val="bg1"/>
              </a:solidFill>
            </a:endParaRPr>
          </a:p>
        </p:txBody>
      </p:sp>
      <p:sp>
        <p:nvSpPr>
          <p:cNvPr id="3" name="Content Placeholder 2"/>
          <p:cNvSpPr>
            <a:spLocks noGrp="1"/>
          </p:cNvSpPr>
          <p:nvPr>
            <p:ph idx="1"/>
          </p:nvPr>
        </p:nvSpPr>
        <p:spPr>
          <a:xfrm>
            <a:off x="457200" y="1524000"/>
            <a:ext cx="8229600" cy="3886200"/>
          </a:xfrm>
        </p:spPr>
        <p:txBody>
          <a:bodyPr/>
          <a:lstStyle/>
          <a:p>
            <a:r>
              <a:rPr lang="en-US" sz="3600" dirty="0" smtClean="0">
                <a:solidFill>
                  <a:schemeClr val="bg1"/>
                </a:solidFill>
              </a:rPr>
              <a:t>Projected</a:t>
            </a:r>
          </a:p>
          <a:p>
            <a:pPr>
              <a:buNone/>
            </a:pPr>
            <a:endParaRPr lang="en-US" sz="3600" dirty="0" smtClean="0">
              <a:solidFill>
                <a:schemeClr val="bg1"/>
              </a:solidFill>
            </a:endParaRPr>
          </a:p>
          <a:p>
            <a:pPr>
              <a:buNone/>
            </a:pPr>
            <a:r>
              <a:rPr lang="en-US" sz="3200" dirty="0" smtClean="0">
                <a:solidFill>
                  <a:schemeClr val="bg1"/>
                </a:solidFill>
              </a:rPr>
              <a:t>         cast-off                   arterial spurting</a:t>
            </a:r>
          </a:p>
        </p:txBody>
      </p:sp>
      <p:pic>
        <p:nvPicPr>
          <p:cNvPr id="10242" name="Picture 2"/>
          <p:cNvPicPr>
            <a:picLocks noChangeAspect="1" noChangeArrowheads="1"/>
          </p:cNvPicPr>
          <p:nvPr/>
        </p:nvPicPr>
        <p:blipFill>
          <a:blip r:embed="rId2" cstate="print"/>
          <a:srcRect/>
          <a:stretch>
            <a:fillRect/>
          </a:stretch>
        </p:blipFill>
        <p:spPr bwMode="auto">
          <a:xfrm>
            <a:off x="609600" y="3733800"/>
            <a:ext cx="3537735" cy="2518867"/>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4724400" y="3657600"/>
            <a:ext cx="3476625" cy="2314575"/>
          </a:xfrm>
          <a:prstGeom prst="rect">
            <a:avLst/>
          </a:prstGeom>
          <a:noFill/>
          <a:ln w="9525">
            <a:noFill/>
            <a:miter lim="800000"/>
            <a:headEnd/>
            <a:tailEnd/>
          </a:ln>
        </p:spPr>
      </p:pic>
    </p:spTree>
    <p:extLst>
      <p:ext uri="{BB962C8B-B14F-4D97-AF65-F5344CB8AC3E}">
        <p14:creationId xmlns:p14="http://schemas.microsoft.com/office/powerpoint/2010/main" val="967048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z="4800" dirty="0" smtClean="0">
                <a:solidFill>
                  <a:schemeClr val="bg1"/>
                </a:solidFill>
              </a:rPr>
              <a:t>Blood Spatter Types</a:t>
            </a:r>
            <a:endParaRPr lang="en-US" sz="4800" dirty="0">
              <a:solidFill>
                <a:schemeClr val="bg1"/>
              </a:solidFill>
            </a:endParaRPr>
          </a:p>
        </p:txBody>
      </p:sp>
      <p:sp>
        <p:nvSpPr>
          <p:cNvPr id="3" name="Content Placeholder 2"/>
          <p:cNvSpPr>
            <a:spLocks noGrp="1"/>
          </p:cNvSpPr>
          <p:nvPr>
            <p:ph idx="1"/>
          </p:nvPr>
        </p:nvSpPr>
        <p:spPr>
          <a:xfrm>
            <a:off x="457200" y="1524000"/>
            <a:ext cx="8229600" cy="3886200"/>
          </a:xfrm>
        </p:spPr>
        <p:txBody>
          <a:bodyPr/>
          <a:lstStyle/>
          <a:p>
            <a:r>
              <a:rPr lang="en-US" sz="3600" dirty="0" smtClean="0">
                <a:solidFill>
                  <a:schemeClr val="bg1"/>
                </a:solidFill>
              </a:rPr>
              <a:t>Projected</a:t>
            </a:r>
          </a:p>
          <a:p>
            <a:pPr>
              <a:buNone/>
            </a:pPr>
            <a:endParaRPr lang="en-US" sz="3600" dirty="0" smtClean="0">
              <a:solidFill>
                <a:schemeClr val="bg1"/>
              </a:solidFill>
            </a:endParaRPr>
          </a:p>
          <a:p>
            <a:pPr>
              <a:buNone/>
            </a:pPr>
            <a:r>
              <a:rPr lang="en-US" sz="3600" dirty="0" smtClean="0">
                <a:solidFill>
                  <a:schemeClr val="bg1"/>
                </a:solidFill>
              </a:rPr>
              <a:t>		</a:t>
            </a:r>
            <a:r>
              <a:rPr lang="en-US" dirty="0" smtClean="0">
                <a:solidFill>
                  <a:schemeClr val="bg1"/>
                </a:solidFill>
              </a:rPr>
              <a:t>b</a:t>
            </a:r>
            <a:r>
              <a:rPr lang="en-US" sz="3200" dirty="0" smtClean="0">
                <a:solidFill>
                  <a:schemeClr val="bg1"/>
                </a:solidFill>
              </a:rPr>
              <a:t>ack spatter		expiratory</a:t>
            </a:r>
          </a:p>
        </p:txBody>
      </p:sp>
      <p:pic>
        <p:nvPicPr>
          <p:cNvPr id="11266" name="Picture 2"/>
          <p:cNvPicPr>
            <a:picLocks noChangeAspect="1" noChangeArrowheads="1"/>
          </p:cNvPicPr>
          <p:nvPr/>
        </p:nvPicPr>
        <p:blipFill>
          <a:blip r:embed="rId2" cstate="print"/>
          <a:srcRect/>
          <a:stretch>
            <a:fillRect/>
          </a:stretch>
        </p:blipFill>
        <p:spPr bwMode="auto">
          <a:xfrm>
            <a:off x="1295400" y="3657600"/>
            <a:ext cx="2552700" cy="2425066"/>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4724400" y="3581400"/>
            <a:ext cx="3429000" cy="2286000"/>
          </a:xfrm>
          <a:prstGeom prst="rect">
            <a:avLst/>
          </a:prstGeom>
          <a:noFill/>
          <a:ln w="9525">
            <a:noFill/>
            <a:miter lim="800000"/>
            <a:headEnd/>
            <a:tailEnd/>
          </a:ln>
        </p:spPr>
      </p:pic>
    </p:spTree>
    <p:extLst>
      <p:ext uri="{BB962C8B-B14F-4D97-AF65-F5344CB8AC3E}">
        <p14:creationId xmlns:p14="http://schemas.microsoft.com/office/powerpoint/2010/main" val="967048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z="4800" dirty="0" smtClean="0">
                <a:solidFill>
                  <a:schemeClr val="bg1"/>
                </a:solidFill>
              </a:rPr>
              <a:t>Blood Spatter Types</a:t>
            </a:r>
            <a:endParaRPr lang="en-US" sz="4800" dirty="0">
              <a:solidFill>
                <a:schemeClr val="bg1"/>
              </a:solidFill>
            </a:endParaRPr>
          </a:p>
        </p:txBody>
      </p:sp>
      <p:sp>
        <p:nvSpPr>
          <p:cNvPr id="3" name="Content Placeholder 2"/>
          <p:cNvSpPr>
            <a:spLocks noGrp="1"/>
          </p:cNvSpPr>
          <p:nvPr>
            <p:ph idx="1"/>
          </p:nvPr>
        </p:nvSpPr>
        <p:spPr>
          <a:xfrm>
            <a:off x="457200" y="1524000"/>
            <a:ext cx="8229600" cy="3886200"/>
          </a:xfrm>
        </p:spPr>
        <p:txBody>
          <a:bodyPr/>
          <a:lstStyle/>
          <a:p>
            <a:r>
              <a:rPr lang="en-US" sz="3600" dirty="0" smtClean="0">
                <a:solidFill>
                  <a:schemeClr val="bg1"/>
                </a:solidFill>
              </a:rPr>
              <a:t>Transfer</a:t>
            </a:r>
          </a:p>
          <a:p>
            <a:pPr lvl="1"/>
            <a:r>
              <a:rPr lang="en-US" sz="3200" dirty="0" smtClean="0">
                <a:solidFill>
                  <a:schemeClr val="bg1"/>
                </a:solidFill>
              </a:rPr>
              <a:t>Produced when an object with blood comes in contact with an object or surface that does not have blood</a:t>
            </a:r>
          </a:p>
          <a:p>
            <a:pPr lvl="1">
              <a:buNone/>
            </a:pPr>
            <a:r>
              <a:rPr lang="en-US" sz="3200" dirty="0" smtClean="0">
                <a:solidFill>
                  <a:schemeClr val="bg1"/>
                </a:solidFill>
              </a:rPr>
              <a:t>contact			wipe			swipe</a:t>
            </a:r>
            <a:endParaRPr lang="en-US" dirty="0" smtClean="0">
              <a:solidFill>
                <a:schemeClr val="bg1"/>
              </a:solidFill>
            </a:endParaRPr>
          </a:p>
        </p:txBody>
      </p:sp>
      <p:pic>
        <p:nvPicPr>
          <p:cNvPr id="12290" name="Picture 2"/>
          <p:cNvPicPr>
            <a:picLocks noChangeAspect="1" noChangeArrowheads="1"/>
          </p:cNvPicPr>
          <p:nvPr/>
        </p:nvPicPr>
        <p:blipFill>
          <a:blip r:embed="rId2" cstate="print"/>
          <a:srcRect/>
          <a:stretch>
            <a:fillRect/>
          </a:stretch>
        </p:blipFill>
        <p:spPr bwMode="auto">
          <a:xfrm>
            <a:off x="6172200" y="4572000"/>
            <a:ext cx="2628900" cy="175260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228600" y="4648200"/>
            <a:ext cx="2628900" cy="1752600"/>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3200400" y="4648200"/>
            <a:ext cx="2628900" cy="1752600"/>
          </a:xfrm>
          <a:prstGeom prst="rect">
            <a:avLst/>
          </a:prstGeom>
          <a:noFill/>
          <a:ln w="9525">
            <a:noFill/>
            <a:miter lim="800000"/>
            <a:headEnd/>
            <a:tailEnd/>
          </a:ln>
        </p:spPr>
      </p:pic>
    </p:spTree>
    <p:extLst>
      <p:ext uri="{BB962C8B-B14F-4D97-AF65-F5344CB8AC3E}">
        <p14:creationId xmlns:p14="http://schemas.microsoft.com/office/powerpoint/2010/main" val="967048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4800" dirty="0">
                <a:solidFill>
                  <a:schemeClr val="bg1"/>
                </a:solidFill>
              </a:rPr>
              <a:t>DNA Collection &amp; </a:t>
            </a:r>
            <a:r>
              <a:rPr lang="en-US" sz="4800" dirty="0" smtClean="0">
                <a:solidFill>
                  <a:schemeClr val="bg1"/>
                </a:solidFill>
              </a:rPr>
              <a:t>Analysis</a:t>
            </a:r>
            <a:endParaRPr lang="en-US" sz="4800" dirty="0">
              <a:solidFill>
                <a:schemeClr val="bg1"/>
              </a:solidFill>
            </a:endParaRPr>
          </a:p>
        </p:txBody>
      </p:sp>
      <p:sp>
        <p:nvSpPr>
          <p:cNvPr id="7171" name="Rectangle 3"/>
          <p:cNvSpPr>
            <a:spLocks noGrp="1" noChangeArrowheads="1"/>
          </p:cNvSpPr>
          <p:nvPr>
            <p:ph type="body" idx="1"/>
          </p:nvPr>
        </p:nvSpPr>
        <p:spPr>
          <a:xfrm>
            <a:off x="457200" y="1676400"/>
            <a:ext cx="8229600" cy="3886200"/>
          </a:xfrm>
        </p:spPr>
        <p:txBody>
          <a:bodyPr/>
          <a:lstStyle/>
          <a:p>
            <a:r>
              <a:rPr lang="en-US" sz="3600" dirty="0" smtClean="0">
                <a:solidFill>
                  <a:schemeClr val="bg1"/>
                </a:solidFill>
              </a:rPr>
              <a:t>Investigators </a:t>
            </a:r>
            <a:r>
              <a:rPr lang="en-US" sz="3600" dirty="0">
                <a:solidFill>
                  <a:schemeClr val="bg1"/>
                </a:solidFill>
              </a:rPr>
              <a:t>gather samples from the crime scene and from suspects and then analyze it for a set of specific DNA regions or markers.  </a:t>
            </a:r>
          </a:p>
          <a:p>
            <a:r>
              <a:rPr lang="en-US" sz="3600" dirty="0">
                <a:solidFill>
                  <a:schemeClr val="bg1"/>
                </a:solidFill>
              </a:rPr>
              <a:t>A match of one marker is not usually unique, but if a sample matches four or five markers, there is a very good chance it is a match.</a:t>
            </a:r>
          </a:p>
        </p:txBody>
      </p:sp>
    </p:spTree>
    <p:extLst>
      <p:ext uri="{BB962C8B-B14F-4D97-AF65-F5344CB8AC3E}">
        <p14:creationId xmlns:p14="http://schemas.microsoft.com/office/powerpoint/2010/main" val="36413252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800" dirty="0">
                <a:solidFill>
                  <a:schemeClr val="bg1"/>
                </a:solidFill>
              </a:rPr>
              <a:t>DNA </a:t>
            </a:r>
            <a:r>
              <a:rPr lang="en-US" sz="4800" dirty="0" smtClean="0">
                <a:solidFill>
                  <a:schemeClr val="bg1"/>
                </a:solidFill>
              </a:rPr>
              <a:t>Collection</a:t>
            </a:r>
            <a:endParaRPr lang="en-US" sz="4800" dirty="0">
              <a:solidFill>
                <a:schemeClr val="bg1"/>
              </a:solidFill>
            </a:endParaRPr>
          </a:p>
        </p:txBody>
      </p:sp>
      <p:sp>
        <p:nvSpPr>
          <p:cNvPr id="4099" name="Rectangle 3"/>
          <p:cNvSpPr>
            <a:spLocks noGrp="1" noChangeArrowheads="1"/>
          </p:cNvSpPr>
          <p:nvPr>
            <p:ph type="body" idx="1"/>
          </p:nvPr>
        </p:nvSpPr>
        <p:spPr>
          <a:xfrm>
            <a:off x="457200" y="1676400"/>
            <a:ext cx="8229600" cy="3886200"/>
          </a:xfrm>
        </p:spPr>
        <p:txBody>
          <a:bodyPr/>
          <a:lstStyle/>
          <a:p>
            <a:r>
              <a:rPr lang="en-US" sz="3600" dirty="0">
                <a:solidFill>
                  <a:schemeClr val="bg1"/>
                </a:solidFill>
              </a:rPr>
              <a:t>DNA is collected at crime scenes in a variety of </a:t>
            </a:r>
            <a:r>
              <a:rPr lang="en-US" sz="3600" dirty="0" smtClean="0">
                <a:solidFill>
                  <a:schemeClr val="bg1"/>
                </a:solidFill>
              </a:rPr>
              <a:t>ways:</a:t>
            </a:r>
            <a:endParaRPr lang="en-US" sz="3600" dirty="0">
              <a:solidFill>
                <a:schemeClr val="bg1"/>
              </a:solidFill>
            </a:endParaRPr>
          </a:p>
          <a:p>
            <a:pPr marL="990600" lvl="1" indent="-533400"/>
            <a:r>
              <a:rPr lang="en-US" sz="3200" dirty="0" smtClean="0">
                <a:solidFill>
                  <a:schemeClr val="bg1"/>
                </a:solidFill>
              </a:rPr>
              <a:t>Sterile swabs (for moist substance)</a:t>
            </a:r>
          </a:p>
          <a:p>
            <a:pPr marL="990600" lvl="1" indent="-533400"/>
            <a:r>
              <a:rPr lang="en-US" sz="3200" dirty="0" smtClean="0">
                <a:solidFill>
                  <a:schemeClr val="bg1"/>
                </a:solidFill>
              </a:rPr>
              <a:t>Scalpels (for scraping dried substance)</a:t>
            </a:r>
          </a:p>
          <a:p>
            <a:pPr marL="990600" lvl="1" indent="-533400"/>
            <a:r>
              <a:rPr lang="en-US" sz="3200" dirty="0" smtClean="0">
                <a:solidFill>
                  <a:schemeClr val="bg1"/>
                </a:solidFill>
              </a:rPr>
              <a:t>Collection </a:t>
            </a:r>
            <a:r>
              <a:rPr lang="en-US" sz="3200" dirty="0">
                <a:solidFill>
                  <a:schemeClr val="bg1"/>
                </a:solidFill>
              </a:rPr>
              <a:t>kits </a:t>
            </a:r>
            <a:r>
              <a:rPr lang="en-US" sz="3200" dirty="0" smtClean="0">
                <a:solidFill>
                  <a:schemeClr val="bg1"/>
                </a:solidFill>
              </a:rPr>
              <a:t>(samples from suspects </a:t>
            </a:r>
            <a:r>
              <a:rPr lang="en-US" sz="3200" dirty="0">
                <a:solidFill>
                  <a:schemeClr val="bg1"/>
                </a:solidFill>
              </a:rPr>
              <a:t>or living victims</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4113449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228600"/>
            <a:ext cx="8229600" cy="1371600"/>
          </a:xfrm>
        </p:spPr>
        <p:txBody>
          <a:bodyPr/>
          <a:lstStyle/>
          <a:p>
            <a:r>
              <a:rPr lang="en-US" sz="4800" dirty="0">
                <a:solidFill>
                  <a:schemeClr val="bg1"/>
                </a:solidFill>
              </a:rPr>
              <a:t>The Nature of </a:t>
            </a:r>
            <a:r>
              <a:rPr lang="en-US" sz="4800" dirty="0" smtClean="0">
                <a:solidFill>
                  <a:schemeClr val="bg1"/>
                </a:solidFill>
              </a:rPr>
              <a:t>Blood </a:t>
            </a:r>
            <a:endParaRPr lang="en-US" sz="4800" dirty="0">
              <a:solidFill>
                <a:schemeClr val="bg1"/>
              </a:solidFill>
            </a:endParaRPr>
          </a:p>
        </p:txBody>
      </p:sp>
      <p:sp>
        <p:nvSpPr>
          <p:cNvPr id="247811" name="Rectangle 3"/>
          <p:cNvSpPr>
            <a:spLocks noGrp="1" noChangeArrowheads="1"/>
          </p:cNvSpPr>
          <p:nvPr>
            <p:ph type="body" idx="1"/>
          </p:nvPr>
        </p:nvSpPr>
        <p:spPr>
          <a:xfrm>
            <a:off x="533400" y="1600200"/>
            <a:ext cx="8229600" cy="4648200"/>
          </a:xfrm>
        </p:spPr>
        <p:txBody>
          <a:bodyPr/>
          <a:lstStyle/>
          <a:p>
            <a:pPr>
              <a:lnSpc>
                <a:spcPct val="90000"/>
              </a:lnSpc>
            </a:pPr>
            <a:r>
              <a:rPr lang="en-US" sz="3600" dirty="0">
                <a:solidFill>
                  <a:srgbClr val="FF0000"/>
                </a:solidFill>
              </a:rPr>
              <a:t>Blood</a:t>
            </a:r>
            <a:r>
              <a:rPr lang="en-US" sz="3600" dirty="0">
                <a:solidFill>
                  <a:schemeClr val="bg1"/>
                </a:solidFill>
              </a:rPr>
              <a:t> is a </a:t>
            </a:r>
            <a:r>
              <a:rPr lang="en-US" sz="3600" dirty="0" smtClean="0">
                <a:solidFill>
                  <a:schemeClr val="bg1"/>
                </a:solidFill>
              </a:rPr>
              <a:t>specialized bodily fluid that is composed of two substances – </a:t>
            </a:r>
            <a:r>
              <a:rPr lang="en-US" sz="3600" dirty="0" smtClean="0">
                <a:solidFill>
                  <a:srgbClr val="FF0000"/>
                </a:solidFill>
              </a:rPr>
              <a:t>cells</a:t>
            </a:r>
            <a:r>
              <a:rPr lang="en-US" sz="3600" dirty="0" smtClean="0">
                <a:solidFill>
                  <a:schemeClr val="bg1"/>
                </a:solidFill>
              </a:rPr>
              <a:t> and </a:t>
            </a:r>
            <a:r>
              <a:rPr lang="en-US" sz="3600" dirty="0" smtClean="0">
                <a:solidFill>
                  <a:srgbClr val="FF0000"/>
                </a:solidFill>
              </a:rPr>
              <a:t>plasma</a:t>
            </a:r>
            <a:endParaRPr lang="en-US" dirty="0" smtClean="0">
              <a:solidFill>
                <a:srgbClr val="FF0000"/>
              </a:solidFill>
            </a:endParaRPr>
          </a:p>
          <a:p>
            <a:pPr>
              <a:lnSpc>
                <a:spcPct val="90000"/>
              </a:lnSpc>
            </a:pPr>
            <a:r>
              <a:rPr lang="en-US" sz="3600" dirty="0" smtClean="0">
                <a:solidFill>
                  <a:schemeClr val="bg1"/>
                </a:solidFill>
              </a:rPr>
              <a:t>It is responsible for delivering nutrients and oxygen to and transporting wastes and carbon dioxide from cells, tissues, and organs.</a:t>
            </a:r>
          </a:p>
        </p:txBody>
      </p:sp>
    </p:spTree>
    <p:extLst>
      <p:ext uri="{BB962C8B-B14F-4D97-AF65-F5344CB8AC3E}">
        <p14:creationId xmlns:p14="http://schemas.microsoft.com/office/powerpoint/2010/main" val="30515419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800" dirty="0">
                <a:solidFill>
                  <a:schemeClr val="bg1"/>
                </a:solidFill>
              </a:rPr>
              <a:t>DNA </a:t>
            </a:r>
            <a:r>
              <a:rPr lang="en-US" sz="4800" dirty="0" smtClean="0">
                <a:solidFill>
                  <a:schemeClr val="bg1"/>
                </a:solidFill>
              </a:rPr>
              <a:t>Collection</a:t>
            </a:r>
            <a:endParaRPr lang="en-US" sz="4800" dirty="0">
              <a:solidFill>
                <a:schemeClr val="bg1"/>
              </a:solidFill>
            </a:endParaRPr>
          </a:p>
        </p:txBody>
      </p:sp>
      <p:sp>
        <p:nvSpPr>
          <p:cNvPr id="4099" name="Rectangle 3"/>
          <p:cNvSpPr>
            <a:spLocks noGrp="1" noChangeArrowheads="1"/>
          </p:cNvSpPr>
          <p:nvPr>
            <p:ph type="body" idx="1"/>
          </p:nvPr>
        </p:nvSpPr>
        <p:spPr>
          <a:xfrm>
            <a:off x="457200" y="1676400"/>
            <a:ext cx="8229600" cy="3886200"/>
          </a:xfrm>
        </p:spPr>
        <p:txBody>
          <a:bodyPr/>
          <a:lstStyle/>
          <a:p>
            <a:r>
              <a:rPr lang="en-US" sz="3600" dirty="0" smtClean="0">
                <a:solidFill>
                  <a:schemeClr val="bg1"/>
                </a:solidFill>
              </a:rPr>
              <a:t>DNA </a:t>
            </a:r>
            <a:r>
              <a:rPr lang="en-US" sz="3600" dirty="0">
                <a:solidFill>
                  <a:schemeClr val="bg1"/>
                </a:solidFill>
              </a:rPr>
              <a:t>samples can be from:</a:t>
            </a:r>
          </a:p>
          <a:p>
            <a:pPr marL="990600" lvl="1" indent="-533400"/>
            <a:r>
              <a:rPr lang="en-US" sz="3200" dirty="0" smtClean="0">
                <a:solidFill>
                  <a:schemeClr val="bg1"/>
                </a:solidFill>
              </a:rPr>
              <a:t>Saliva</a:t>
            </a:r>
          </a:p>
          <a:p>
            <a:pPr marL="990600" lvl="1" indent="-533400"/>
            <a:r>
              <a:rPr lang="en-US" sz="3200" dirty="0" smtClean="0">
                <a:solidFill>
                  <a:schemeClr val="bg1"/>
                </a:solidFill>
              </a:rPr>
              <a:t>Blood</a:t>
            </a:r>
          </a:p>
          <a:p>
            <a:pPr marL="990600" lvl="1" indent="-533400"/>
            <a:r>
              <a:rPr lang="en-US" sz="3200" dirty="0" smtClean="0">
                <a:solidFill>
                  <a:schemeClr val="bg1"/>
                </a:solidFill>
              </a:rPr>
              <a:t>Hair</a:t>
            </a:r>
          </a:p>
          <a:p>
            <a:pPr marL="990600" lvl="1" indent="-533400"/>
            <a:r>
              <a:rPr lang="en-US" sz="3200" dirty="0" smtClean="0">
                <a:solidFill>
                  <a:schemeClr val="bg1"/>
                </a:solidFill>
              </a:rPr>
              <a:t>Skin</a:t>
            </a:r>
          </a:p>
          <a:p>
            <a:pPr marL="990600" lvl="1" indent="-533400"/>
            <a:r>
              <a:rPr lang="en-US" sz="3200" dirty="0" smtClean="0">
                <a:solidFill>
                  <a:schemeClr val="bg1"/>
                </a:solidFill>
              </a:rPr>
              <a:t>Finger or toe nails</a:t>
            </a:r>
          </a:p>
          <a:p>
            <a:pPr marL="990600" lvl="1" indent="-533400"/>
            <a:r>
              <a:rPr lang="en-US" sz="3200" dirty="0" smtClean="0">
                <a:solidFill>
                  <a:schemeClr val="bg1"/>
                </a:solidFill>
              </a:rPr>
              <a:t>Tooth </a:t>
            </a:r>
            <a:r>
              <a:rPr lang="en-US" sz="3200" dirty="0">
                <a:solidFill>
                  <a:schemeClr val="bg1"/>
                </a:solidFill>
              </a:rPr>
              <a:t>with root </a:t>
            </a:r>
            <a:r>
              <a:rPr lang="en-US" sz="3200" dirty="0" smtClean="0">
                <a:solidFill>
                  <a:schemeClr val="bg1"/>
                </a:solidFill>
              </a:rPr>
              <a:t>material</a:t>
            </a:r>
          </a:p>
          <a:p>
            <a:pPr marL="457200" lvl="1" indent="0" algn="ctr">
              <a:buNone/>
            </a:pPr>
            <a:r>
              <a:rPr lang="en-US" sz="2400" dirty="0" smtClean="0">
                <a:hlinkClick r:id="rId2"/>
              </a:rPr>
              <a:t>DNA Extraction</a:t>
            </a:r>
            <a:endParaRPr lang="en-US" sz="2400" dirty="0"/>
          </a:p>
        </p:txBody>
      </p:sp>
    </p:spTree>
    <p:extLst>
      <p:ext uri="{BB962C8B-B14F-4D97-AF65-F5344CB8AC3E}">
        <p14:creationId xmlns:p14="http://schemas.microsoft.com/office/powerpoint/2010/main" val="41134493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4800" dirty="0">
                <a:solidFill>
                  <a:schemeClr val="bg1"/>
                </a:solidFill>
              </a:rPr>
              <a:t>DNA </a:t>
            </a:r>
            <a:r>
              <a:rPr lang="en-US" sz="4800" dirty="0" smtClean="0">
                <a:solidFill>
                  <a:schemeClr val="bg1"/>
                </a:solidFill>
              </a:rPr>
              <a:t>Analysis</a:t>
            </a:r>
            <a:endParaRPr lang="en-US" sz="4800" dirty="0">
              <a:solidFill>
                <a:schemeClr val="bg1"/>
              </a:solidFill>
            </a:endParaRPr>
          </a:p>
        </p:txBody>
      </p:sp>
      <p:sp>
        <p:nvSpPr>
          <p:cNvPr id="6147" name="Rectangle 3"/>
          <p:cNvSpPr>
            <a:spLocks noGrp="1" noChangeArrowheads="1"/>
          </p:cNvSpPr>
          <p:nvPr>
            <p:ph type="body" idx="1"/>
          </p:nvPr>
        </p:nvSpPr>
        <p:spPr/>
        <p:txBody>
          <a:bodyPr/>
          <a:lstStyle/>
          <a:p>
            <a:r>
              <a:rPr lang="en-US" dirty="0" smtClean="0">
                <a:solidFill>
                  <a:schemeClr val="bg1"/>
                </a:solidFill>
              </a:rPr>
              <a:t>Several DNA technologies are used in DNA analysis:</a:t>
            </a:r>
            <a:endParaRPr lang="en-US" dirty="0">
              <a:solidFill>
                <a:schemeClr val="bg1"/>
              </a:solidFill>
            </a:endParaRPr>
          </a:p>
          <a:p>
            <a:pPr lvl="1"/>
            <a:r>
              <a:rPr lang="en-US" sz="3200" dirty="0">
                <a:solidFill>
                  <a:schemeClr val="bg1"/>
                </a:solidFill>
              </a:rPr>
              <a:t>RFLP</a:t>
            </a:r>
          </a:p>
          <a:p>
            <a:pPr lvl="1"/>
            <a:r>
              <a:rPr lang="en-US" sz="3200" dirty="0">
                <a:solidFill>
                  <a:schemeClr val="bg1"/>
                </a:solidFill>
              </a:rPr>
              <a:t>PCR</a:t>
            </a:r>
          </a:p>
          <a:p>
            <a:pPr lvl="1"/>
            <a:r>
              <a:rPr lang="en-US" sz="3200" dirty="0">
                <a:solidFill>
                  <a:schemeClr val="bg1"/>
                </a:solidFill>
              </a:rPr>
              <a:t>STR</a:t>
            </a:r>
          </a:p>
          <a:p>
            <a:pPr lvl="1"/>
            <a:r>
              <a:rPr lang="en-US" sz="3200" dirty="0" err="1" smtClean="0">
                <a:solidFill>
                  <a:schemeClr val="bg1"/>
                </a:solidFill>
              </a:rPr>
              <a:t>mtDNA</a:t>
            </a:r>
            <a:r>
              <a:rPr lang="en-US" sz="3200" dirty="0" smtClean="0">
                <a:solidFill>
                  <a:schemeClr val="bg1"/>
                </a:solidFill>
              </a:rPr>
              <a:t> </a:t>
            </a:r>
            <a:r>
              <a:rPr lang="en-US" sz="3200" dirty="0">
                <a:solidFill>
                  <a:schemeClr val="bg1"/>
                </a:solidFill>
              </a:rPr>
              <a:t>Analysis</a:t>
            </a:r>
          </a:p>
        </p:txBody>
      </p:sp>
    </p:spTree>
    <p:extLst>
      <p:ext uri="{BB962C8B-B14F-4D97-AF65-F5344CB8AC3E}">
        <p14:creationId xmlns:p14="http://schemas.microsoft.com/office/powerpoint/2010/main" val="36610617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4000" dirty="0">
                <a:solidFill>
                  <a:schemeClr val="bg1"/>
                </a:solidFill>
              </a:rPr>
              <a:t>RFLP: Restriction Fragment Length Polymorphism</a:t>
            </a:r>
          </a:p>
        </p:txBody>
      </p:sp>
      <p:sp>
        <p:nvSpPr>
          <p:cNvPr id="15363" name="Rectangle 3"/>
          <p:cNvSpPr>
            <a:spLocks noGrp="1" noChangeArrowheads="1"/>
          </p:cNvSpPr>
          <p:nvPr>
            <p:ph type="body" idx="1"/>
          </p:nvPr>
        </p:nvSpPr>
        <p:spPr/>
        <p:txBody>
          <a:bodyPr/>
          <a:lstStyle/>
          <a:p>
            <a:r>
              <a:rPr lang="en-US" dirty="0">
                <a:solidFill>
                  <a:schemeClr val="bg1"/>
                </a:solidFill>
              </a:rPr>
              <a:t>Analyzes variable lengths of DNA fragments</a:t>
            </a:r>
          </a:p>
          <a:p>
            <a:r>
              <a:rPr lang="en-US" dirty="0" smtClean="0">
                <a:solidFill>
                  <a:schemeClr val="bg1"/>
                </a:solidFill>
              </a:rPr>
              <a:t>Used in the development of DNA fingerprinting (Dr. Alec </a:t>
            </a:r>
            <a:r>
              <a:rPr lang="en-US" dirty="0" err="1" smtClean="0">
                <a:solidFill>
                  <a:schemeClr val="bg1"/>
                </a:solidFill>
              </a:rPr>
              <a:t>Jeffreys</a:t>
            </a:r>
            <a:r>
              <a:rPr lang="en-US" dirty="0" smtClean="0">
                <a:solidFill>
                  <a:schemeClr val="bg1"/>
                </a:solidFill>
              </a:rPr>
              <a:t>, 1985)</a:t>
            </a:r>
            <a:endParaRPr lang="en-US" dirty="0">
              <a:solidFill>
                <a:schemeClr val="bg1"/>
              </a:solidFill>
            </a:endParaRPr>
          </a:p>
          <a:p>
            <a:r>
              <a:rPr lang="en-US" dirty="0">
                <a:solidFill>
                  <a:schemeClr val="bg1"/>
                </a:solidFill>
              </a:rPr>
              <a:t>Not used as much anymore </a:t>
            </a:r>
            <a:r>
              <a:rPr lang="en-US" dirty="0" smtClean="0">
                <a:solidFill>
                  <a:schemeClr val="bg1"/>
                </a:solidFill>
              </a:rPr>
              <a:t>because…</a:t>
            </a:r>
          </a:p>
          <a:p>
            <a:pPr lvl="1"/>
            <a:r>
              <a:rPr lang="en-US" dirty="0" smtClean="0">
                <a:solidFill>
                  <a:schemeClr val="bg1"/>
                </a:solidFill>
              </a:rPr>
              <a:t>it </a:t>
            </a:r>
            <a:r>
              <a:rPr lang="en-US" dirty="0">
                <a:solidFill>
                  <a:schemeClr val="bg1"/>
                </a:solidFill>
              </a:rPr>
              <a:t>requires a large </a:t>
            </a:r>
            <a:r>
              <a:rPr lang="en-US" dirty="0" smtClean="0">
                <a:solidFill>
                  <a:schemeClr val="bg1"/>
                </a:solidFill>
              </a:rPr>
              <a:t>DNA sample </a:t>
            </a:r>
          </a:p>
          <a:p>
            <a:pPr lvl="1"/>
            <a:r>
              <a:rPr lang="en-US" dirty="0" smtClean="0">
                <a:solidFill>
                  <a:schemeClr val="bg1"/>
                </a:solidFill>
              </a:rPr>
              <a:t>the processing is slow and tedious </a:t>
            </a:r>
          </a:p>
          <a:p>
            <a:pPr lvl="1"/>
            <a:r>
              <a:rPr lang="en-US" dirty="0" smtClean="0">
                <a:solidFill>
                  <a:schemeClr val="bg1"/>
                </a:solidFill>
              </a:rPr>
              <a:t>samples </a:t>
            </a:r>
            <a:r>
              <a:rPr lang="en-US" dirty="0">
                <a:solidFill>
                  <a:schemeClr val="bg1"/>
                </a:solidFill>
              </a:rPr>
              <a:t>degraded by the environment do not work well with </a:t>
            </a:r>
            <a:r>
              <a:rPr lang="en-US" dirty="0" smtClean="0">
                <a:solidFill>
                  <a:schemeClr val="bg1"/>
                </a:solidFill>
              </a:rPr>
              <a:t>RFLP</a:t>
            </a:r>
            <a:endParaRPr lang="en-US" dirty="0">
              <a:solidFill>
                <a:schemeClr val="bg1"/>
              </a:solidFill>
            </a:endParaRPr>
          </a:p>
        </p:txBody>
      </p:sp>
    </p:spTree>
    <p:extLst>
      <p:ext uri="{BB962C8B-B14F-4D97-AF65-F5344CB8AC3E}">
        <p14:creationId xmlns:p14="http://schemas.microsoft.com/office/powerpoint/2010/main" val="33874197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4000" dirty="0" smtClean="0">
                <a:solidFill>
                  <a:schemeClr val="bg1"/>
                </a:solidFill>
              </a:rPr>
              <a:t>The basic RFLP technique:</a:t>
            </a:r>
            <a:endParaRPr lang="en-US" sz="4000" dirty="0">
              <a:solidFill>
                <a:schemeClr val="bg1"/>
              </a:solidFill>
            </a:endParaRPr>
          </a:p>
        </p:txBody>
      </p:sp>
      <p:sp>
        <p:nvSpPr>
          <p:cNvPr id="15363" name="Rectangle 3"/>
          <p:cNvSpPr>
            <a:spLocks noGrp="1" noChangeArrowheads="1"/>
          </p:cNvSpPr>
          <p:nvPr>
            <p:ph type="body" idx="1"/>
          </p:nvPr>
        </p:nvSpPr>
        <p:spPr>
          <a:xfrm>
            <a:off x="457200" y="1600200"/>
            <a:ext cx="8229600" cy="4267200"/>
          </a:xfrm>
        </p:spPr>
        <p:txBody>
          <a:bodyPr/>
          <a:lstStyle/>
          <a:p>
            <a:r>
              <a:rPr lang="en-US" dirty="0" smtClean="0">
                <a:solidFill>
                  <a:schemeClr val="bg1"/>
                </a:solidFill>
              </a:rPr>
              <a:t>A sample of DNA is combined with restriction enzymes that break apart the strands at specific locations</a:t>
            </a:r>
          </a:p>
          <a:p>
            <a:r>
              <a:rPr lang="en-US" dirty="0" smtClean="0">
                <a:solidFill>
                  <a:schemeClr val="bg1"/>
                </a:solidFill>
              </a:rPr>
              <a:t>The resulting fragments are sorted according to their lengths by </a:t>
            </a:r>
            <a:r>
              <a:rPr lang="en-US" dirty="0" smtClean="0">
                <a:solidFill>
                  <a:srgbClr val="FF0000"/>
                </a:solidFill>
              </a:rPr>
              <a:t>gel electrophoresis</a:t>
            </a:r>
          </a:p>
          <a:p>
            <a:pPr marL="0" indent="0">
              <a:buNone/>
            </a:pPr>
            <a:endParaRPr lang="en-US" dirty="0" smtClean="0">
              <a:solidFill>
                <a:schemeClr val="bg1"/>
              </a:solidFill>
            </a:endParaRPr>
          </a:p>
          <a:p>
            <a:pPr marL="0" indent="0" algn="ctr">
              <a:buNone/>
            </a:pPr>
            <a:r>
              <a:rPr lang="en-US" sz="2400" dirty="0" smtClean="0">
                <a:solidFill>
                  <a:schemeClr val="bg1"/>
                </a:solidFill>
                <a:hlinkClick r:id="rId2"/>
              </a:rPr>
              <a:t>Gel Electrophoresis Simulation</a:t>
            </a:r>
            <a:endParaRPr lang="en-US" sz="2400" dirty="0" smtClean="0">
              <a:solidFill>
                <a:schemeClr val="bg1"/>
              </a:solidFill>
            </a:endParaRPr>
          </a:p>
        </p:txBody>
      </p:sp>
    </p:spTree>
    <p:extLst>
      <p:ext uri="{BB962C8B-B14F-4D97-AF65-F5344CB8AC3E}">
        <p14:creationId xmlns:p14="http://schemas.microsoft.com/office/powerpoint/2010/main" val="34000916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4000" dirty="0">
                <a:solidFill>
                  <a:schemeClr val="bg1"/>
                </a:solidFill>
              </a:rPr>
              <a:t>PCR: Polymerase Chain Reaction</a:t>
            </a:r>
          </a:p>
        </p:txBody>
      </p:sp>
      <p:sp>
        <p:nvSpPr>
          <p:cNvPr id="16387" name="Rectangle 3"/>
          <p:cNvSpPr>
            <a:spLocks noGrp="1" noChangeArrowheads="1"/>
          </p:cNvSpPr>
          <p:nvPr>
            <p:ph type="body" idx="1"/>
          </p:nvPr>
        </p:nvSpPr>
        <p:spPr/>
        <p:txBody>
          <a:bodyPr/>
          <a:lstStyle/>
          <a:p>
            <a:r>
              <a:rPr lang="en-US">
                <a:solidFill>
                  <a:schemeClr val="bg1"/>
                </a:solidFill>
              </a:rPr>
              <a:t>Used to make millions of exact copies of DNA from a biological sample</a:t>
            </a:r>
          </a:p>
          <a:p>
            <a:r>
              <a:rPr lang="en-US">
                <a:solidFill>
                  <a:schemeClr val="bg1"/>
                </a:solidFill>
              </a:rPr>
              <a:t>Allows very small samples to be analyzed, such as a sample of a few skin cells</a:t>
            </a:r>
          </a:p>
          <a:p>
            <a:r>
              <a:rPr lang="en-US">
                <a:solidFill>
                  <a:schemeClr val="bg1"/>
                </a:solidFill>
              </a:rPr>
              <a:t>Must be very careful about contamination in this process</a:t>
            </a:r>
          </a:p>
        </p:txBody>
      </p:sp>
    </p:spTree>
    <p:extLst>
      <p:ext uri="{BB962C8B-B14F-4D97-AF65-F5344CB8AC3E}">
        <p14:creationId xmlns:p14="http://schemas.microsoft.com/office/powerpoint/2010/main" val="31503989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4000" dirty="0" smtClean="0">
                <a:solidFill>
                  <a:schemeClr val="bg1"/>
                </a:solidFill>
              </a:rPr>
              <a:t>The basic PCR technique:</a:t>
            </a:r>
            <a:endParaRPr lang="en-US" sz="4000" dirty="0">
              <a:solidFill>
                <a:schemeClr val="bg1"/>
              </a:solidFill>
            </a:endParaRPr>
          </a:p>
        </p:txBody>
      </p:sp>
      <p:sp>
        <p:nvSpPr>
          <p:cNvPr id="16387" name="Rectangle 3"/>
          <p:cNvSpPr>
            <a:spLocks noGrp="1" noChangeArrowheads="1"/>
          </p:cNvSpPr>
          <p:nvPr>
            <p:ph type="body" idx="1"/>
          </p:nvPr>
        </p:nvSpPr>
        <p:spPr/>
        <p:txBody>
          <a:bodyPr/>
          <a:lstStyle/>
          <a:p>
            <a:r>
              <a:rPr lang="en-US" dirty="0" smtClean="0">
                <a:solidFill>
                  <a:schemeClr val="bg1"/>
                </a:solidFill>
              </a:rPr>
              <a:t>DNA strand is heated; two pieces separate</a:t>
            </a:r>
          </a:p>
          <a:p>
            <a:r>
              <a:rPr lang="en-US" dirty="0" smtClean="0">
                <a:solidFill>
                  <a:schemeClr val="bg1"/>
                </a:solidFill>
              </a:rPr>
              <a:t>Each half is used as a template to build a new complementary strand</a:t>
            </a:r>
          </a:p>
          <a:p>
            <a:pPr marL="0" indent="0">
              <a:buNone/>
            </a:pPr>
            <a:endParaRPr lang="en-US" dirty="0">
              <a:solidFill>
                <a:schemeClr val="bg1"/>
              </a:solidFill>
            </a:endParaRPr>
          </a:p>
          <a:p>
            <a:pPr marL="0" indent="0" algn="ctr">
              <a:buNone/>
            </a:pPr>
            <a:r>
              <a:rPr lang="en-US" sz="2400" dirty="0" smtClean="0">
                <a:solidFill>
                  <a:schemeClr val="bg1"/>
                </a:solidFill>
                <a:hlinkClick r:id="rId2"/>
              </a:rPr>
              <a:t>PCR Simulation</a:t>
            </a:r>
            <a:endParaRPr lang="en-US" sz="2400"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1625043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371600"/>
            <a:ext cx="643890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6544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fld id="{46BC0993-8F3E-426D-8AD8-4745BE0418D6}" type="slidenum">
              <a:rPr lang="en-US" smtClean="0">
                <a:solidFill>
                  <a:srgbClr val="FFFFFF"/>
                </a:solidFill>
              </a:rPr>
              <a:pPr/>
              <a:t>57</a:t>
            </a:fld>
            <a:endParaRPr lang="en-US">
              <a:solidFill>
                <a:srgbClr val="FFFFFF"/>
              </a:solidFill>
            </a:endParaRPr>
          </a:p>
        </p:txBody>
      </p:sp>
      <p:pic>
        <p:nvPicPr>
          <p:cNvPr id="1028" name="Picture 4" descr="C:\Users\BrownLi\Desktop\Picture1.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64545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5798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solidFill>
                  <a:schemeClr val="bg1"/>
                </a:solidFill>
              </a:rPr>
              <a:t>STR: Short Tandem Repeat</a:t>
            </a:r>
          </a:p>
        </p:txBody>
      </p:sp>
      <p:sp>
        <p:nvSpPr>
          <p:cNvPr id="17411" name="Rectangle 3"/>
          <p:cNvSpPr>
            <a:spLocks noGrp="1" noChangeArrowheads="1"/>
          </p:cNvSpPr>
          <p:nvPr>
            <p:ph type="body" idx="1"/>
          </p:nvPr>
        </p:nvSpPr>
        <p:spPr>
          <a:xfrm>
            <a:off x="457200" y="1600200"/>
            <a:ext cx="8229600" cy="3886200"/>
          </a:xfrm>
        </p:spPr>
        <p:txBody>
          <a:bodyPr/>
          <a:lstStyle/>
          <a:p>
            <a:r>
              <a:rPr lang="en-US" dirty="0">
                <a:solidFill>
                  <a:schemeClr val="bg1"/>
                </a:solidFill>
              </a:rPr>
              <a:t>Evaluates specific regions (loci) within nuclear DNA</a:t>
            </a:r>
          </a:p>
          <a:p>
            <a:r>
              <a:rPr lang="en-US" dirty="0">
                <a:solidFill>
                  <a:schemeClr val="bg1"/>
                </a:solidFill>
              </a:rPr>
              <a:t>FBI uses 13 standard specific STR regions for </a:t>
            </a:r>
            <a:r>
              <a:rPr lang="en-US" dirty="0" smtClean="0">
                <a:solidFill>
                  <a:schemeClr val="bg1"/>
                </a:solidFill>
              </a:rPr>
              <a:t>CODIS</a:t>
            </a:r>
          </a:p>
          <a:p>
            <a:r>
              <a:rPr lang="en-US" dirty="0">
                <a:solidFill>
                  <a:schemeClr val="bg1"/>
                </a:solidFill>
              </a:rPr>
              <a:t>The purpose of establishing a core set of STR loci is to ensure that all forensic laboratories can establish uniform DNA databases and, more importantly, share valuable forensic information.</a:t>
            </a:r>
          </a:p>
        </p:txBody>
      </p:sp>
    </p:spTree>
    <p:extLst>
      <p:ext uri="{BB962C8B-B14F-4D97-AF65-F5344CB8AC3E}">
        <p14:creationId xmlns:p14="http://schemas.microsoft.com/office/powerpoint/2010/main" val="42745526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143" y="2286000"/>
            <a:ext cx="4419600" cy="2452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9408" y="1755083"/>
            <a:ext cx="4234592" cy="351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689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228600"/>
            <a:ext cx="8229600" cy="1371600"/>
          </a:xfrm>
        </p:spPr>
        <p:txBody>
          <a:bodyPr/>
          <a:lstStyle/>
          <a:p>
            <a:r>
              <a:rPr lang="en-US" sz="4800" dirty="0">
                <a:solidFill>
                  <a:schemeClr val="bg1"/>
                </a:solidFill>
              </a:rPr>
              <a:t>The Nature of </a:t>
            </a:r>
            <a:r>
              <a:rPr lang="en-US" sz="4800" dirty="0" smtClean="0">
                <a:solidFill>
                  <a:schemeClr val="bg1"/>
                </a:solidFill>
              </a:rPr>
              <a:t>Blood </a:t>
            </a:r>
            <a:endParaRPr lang="en-US" sz="4800" dirty="0">
              <a:solidFill>
                <a:schemeClr val="bg1"/>
              </a:solidFill>
            </a:endParaRPr>
          </a:p>
        </p:txBody>
      </p:sp>
      <p:sp>
        <p:nvSpPr>
          <p:cNvPr id="247811" name="Rectangle 3"/>
          <p:cNvSpPr>
            <a:spLocks noGrp="1" noChangeArrowheads="1"/>
          </p:cNvSpPr>
          <p:nvPr>
            <p:ph type="body" idx="1"/>
          </p:nvPr>
        </p:nvSpPr>
        <p:spPr>
          <a:xfrm>
            <a:off x="533400" y="1600200"/>
            <a:ext cx="8229600" cy="4648200"/>
          </a:xfrm>
        </p:spPr>
        <p:txBody>
          <a:bodyPr/>
          <a:lstStyle/>
          <a:p>
            <a:pPr>
              <a:lnSpc>
                <a:spcPct val="90000"/>
              </a:lnSpc>
            </a:pPr>
            <a:r>
              <a:rPr lang="en-US" sz="3600" dirty="0" smtClean="0">
                <a:solidFill>
                  <a:schemeClr val="bg1"/>
                </a:solidFill>
              </a:rPr>
              <a:t>The average human body has about 5 liters of blood (less for females, more for males).</a:t>
            </a:r>
          </a:p>
          <a:p>
            <a:pPr>
              <a:lnSpc>
                <a:spcPct val="90000"/>
              </a:lnSpc>
            </a:pPr>
            <a:r>
              <a:rPr lang="en-US" sz="3600" dirty="0" smtClean="0">
                <a:solidFill>
                  <a:schemeClr val="bg1"/>
                </a:solidFill>
              </a:rPr>
              <a:t>Blood accounts for 8% of your weight</a:t>
            </a:r>
          </a:p>
          <a:p>
            <a:pPr>
              <a:lnSpc>
                <a:spcPct val="90000"/>
              </a:lnSpc>
            </a:pPr>
            <a:r>
              <a:rPr lang="en-US" sz="3600" dirty="0" smtClean="0">
                <a:solidFill>
                  <a:schemeClr val="bg1"/>
                </a:solidFill>
              </a:rPr>
              <a:t>Oxygenated blood is </a:t>
            </a:r>
            <a:r>
              <a:rPr lang="en-US" sz="3600" dirty="0" smtClean="0">
                <a:solidFill>
                  <a:srgbClr val="FF0000"/>
                </a:solidFill>
              </a:rPr>
              <a:t>bright red</a:t>
            </a:r>
            <a:r>
              <a:rPr lang="en-US" sz="3600" dirty="0" smtClean="0">
                <a:solidFill>
                  <a:schemeClr val="bg1"/>
                </a:solidFill>
              </a:rPr>
              <a:t>, while deoxygenated blood is </a:t>
            </a:r>
            <a:r>
              <a:rPr lang="en-US" sz="3600" dirty="0" smtClean="0">
                <a:solidFill>
                  <a:srgbClr val="6E0026"/>
                </a:solidFill>
              </a:rPr>
              <a:t>darker red</a:t>
            </a:r>
            <a:r>
              <a:rPr lang="en-US" sz="3600" dirty="0" smtClean="0">
                <a:solidFill>
                  <a:schemeClr val="bg1"/>
                </a:solidFill>
              </a:rPr>
              <a:t> due to the nature of </a:t>
            </a:r>
            <a:r>
              <a:rPr lang="en-US" sz="3600" dirty="0" smtClean="0">
                <a:solidFill>
                  <a:srgbClr val="FF0000"/>
                </a:solidFill>
              </a:rPr>
              <a:t>hemoglobin</a:t>
            </a:r>
          </a:p>
        </p:txBody>
      </p:sp>
    </p:spTree>
    <p:extLst>
      <p:ext uri="{BB962C8B-B14F-4D97-AF65-F5344CB8AC3E}">
        <p14:creationId xmlns:p14="http://schemas.microsoft.com/office/powerpoint/2010/main" val="30515419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381000"/>
            <a:ext cx="8229600" cy="1371600"/>
          </a:xfrm>
        </p:spPr>
        <p:txBody>
          <a:bodyPr/>
          <a:lstStyle/>
          <a:p>
            <a:r>
              <a:rPr lang="en-US">
                <a:solidFill>
                  <a:schemeClr val="bg1"/>
                </a:solidFill>
              </a:rPr>
              <a:t>Mitochondrial DNA Analysis</a:t>
            </a:r>
          </a:p>
        </p:txBody>
      </p:sp>
      <p:sp>
        <p:nvSpPr>
          <p:cNvPr id="19459" name="Rectangle 3"/>
          <p:cNvSpPr>
            <a:spLocks noGrp="1" noChangeArrowheads="1"/>
          </p:cNvSpPr>
          <p:nvPr>
            <p:ph type="body" idx="1"/>
          </p:nvPr>
        </p:nvSpPr>
        <p:spPr/>
        <p:txBody>
          <a:bodyPr/>
          <a:lstStyle/>
          <a:p>
            <a:r>
              <a:rPr lang="en-US" dirty="0">
                <a:solidFill>
                  <a:schemeClr val="bg1"/>
                </a:solidFill>
              </a:rPr>
              <a:t>Used for samples that cannot be analyzed using RFLP or STR</a:t>
            </a:r>
          </a:p>
          <a:p>
            <a:r>
              <a:rPr lang="en-US" dirty="0">
                <a:solidFill>
                  <a:schemeClr val="bg1"/>
                </a:solidFill>
              </a:rPr>
              <a:t>Uses DNA extracted from mitochondrion rather than nuclear DNA</a:t>
            </a:r>
          </a:p>
          <a:p>
            <a:r>
              <a:rPr lang="en-US" dirty="0">
                <a:solidFill>
                  <a:schemeClr val="bg1"/>
                </a:solidFill>
              </a:rPr>
              <a:t>Especially useful in old cases and old samples</a:t>
            </a:r>
          </a:p>
        </p:txBody>
      </p:sp>
    </p:spTree>
    <p:extLst>
      <p:ext uri="{BB962C8B-B14F-4D97-AF65-F5344CB8AC3E}">
        <p14:creationId xmlns:p14="http://schemas.microsoft.com/office/powerpoint/2010/main" val="24456107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533400"/>
            <a:ext cx="7568093" cy="578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517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solidFill>
                  <a:schemeClr val="bg1"/>
                </a:solidFill>
              </a:rPr>
              <a:t>DNA Collection &amp; Comparison</a:t>
            </a:r>
          </a:p>
        </p:txBody>
      </p:sp>
      <p:sp>
        <p:nvSpPr>
          <p:cNvPr id="20483" name="Rectangle 3"/>
          <p:cNvSpPr>
            <a:spLocks noGrp="1" noChangeArrowheads="1"/>
          </p:cNvSpPr>
          <p:nvPr>
            <p:ph type="body" idx="1"/>
          </p:nvPr>
        </p:nvSpPr>
        <p:spPr/>
        <p:txBody>
          <a:bodyPr/>
          <a:lstStyle/>
          <a:p>
            <a:r>
              <a:rPr lang="en-US" sz="2800" dirty="0">
                <a:solidFill>
                  <a:schemeClr val="bg1"/>
                </a:solidFill>
              </a:rPr>
              <a:t>What happens after the samples are collected?</a:t>
            </a:r>
          </a:p>
          <a:p>
            <a:pPr lvl="1"/>
            <a:r>
              <a:rPr lang="en-US" sz="2400" dirty="0">
                <a:solidFill>
                  <a:schemeClr val="bg1"/>
                </a:solidFill>
              </a:rPr>
              <a:t>A DNA profile is created….how??</a:t>
            </a:r>
          </a:p>
          <a:p>
            <a:pPr lvl="2"/>
            <a:r>
              <a:rPr lang="en-US" sz="2000" dirty="0">
                <a:solidFill>
                  <a:schemeClr val="bg1"/>
                </a:solidFill>
              </a:rPr>
              <a:t>Markers are found by designing small pieces of DNA (probes) that will seek out and bind to complementary DNA sequences.  This creates a distinct pattern.  Again, one marker is not usually unique, but with four or five regions the match is likely</a:t>
            </a:r>
          </a:p>
          <a:p>
            <a:pPr lvl="1"/>
            <a:r>
              <a:rPr lang="en-US" sz="2400" dirty="0">
                <a:solidFill>
                  <a:schemeClr val="bg1"/>
                </a:solidFill>
              </a:rPr>
              <a:t>The DNA profiles are compared with samples from suspects to find possible matches.</a:t>
            </a:r>
          </a:p>
          <a:p>
            <a:pPr lvl="1"/>
            <a:r>
              <a:rPr lang="en-US" sz="2400" dirty="0">
                <a:solidFill>
                  <a:schemeClr val="bg1"/>
                </a:solidFill>
              </a:rPr>
              <a:t>If there are no suspects, a national database called CODIS may be used to find potential suspects.</a:t>
            </a:r>
          </a:p>
          <a:p>
            <a:pPr lvl="1"/>
            <a:endParaRPr lang="en-US" sz="2400" dirty="0">
              <a:solidFill>
                <a:schemeClr val="bg1"/>
              </a:solidFill>
            </a:endParaRPr>
          </a:p>
        </p:txBody>
      </p:sp>
    </p:spTree>
    <p:extLst>
      <p:ext uri="{BB962C8B-B14F-4D97-AF65-F5344CB8AC3E}">
        <p14:creationId xmlns:p14="http://schemas.microsoft.com/office/powerpoint/2010/main" val="13044657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4000" dirty="0">
                <a:solidFill>
                  <a:schemeClr val="bg1"/>
                </a:solidFill>
              </a:rPr>
              <a:t>DNA Collection &amp; Comparison	</a:t>
            </a:r>
          </a:p>
        </p:txBody>
      </p:sp>
      <p:sp>
        <p:nvSpPr>
          <p:cNvPr id="21507" name="Rectangle 3"/>
          <p:cNvSpPr>
            <a:spLocks noGrp="1" noChangeArrowheads="1"/>
          </p:cNvSpPr>
          <p:nvPr>
            <p:ph type="body" idx="1"/>
          </p:nvPr>
        </p:nvSpPr>
        <p:spPr/>
        <p:txBody>
          <a:bodyPr/>
          <a:lstStyle/>
          <a:p>
            <a:pPr>
              <a:lnSpc>
                <a:spcPct val="90000"/>
              </a:lnSpc>
            </a:pPr>
            <a:r>
              <a:rPr lang="en-US" dirty="0">
                <a:solidFill>
                  <a:schemeClr val="bg1"/>
                </a:solidFill>
              </a:rPr>
              <a:t>More on CODIS:</a:t>
            </a:r>
          </a:p>
          <a:p>
            <a:pPr lvl="1">
              <a:lnSpc>
                <a:spcPct val="90000"/>
              </a:lnSpc>
            </a:pPr>
            <a:r>
              <a:rPr lang="en-US" dirty="0">
                <a:solidFill>
                  <a:schemeClr val="bg1"/>
                </a:solidFill>
              </a:rPr>
              <a:t>Stands for Combined DNA Index System</a:t>
            </a:r>
          </a:p>
          <a:p>
            <a:pPr lvl="1">
              <a:lnSpc>
                <a:spcPct val="90000"/>
              </a:lnSpc>
            </a:pPr>
            <a:r>
              <a:rPr lang="en-US" dirty="0">
                <a:solidFill>
                  <a:schemeClr val="bg1"/>
                </a:solidFill>
              </a:rPr>
              <a:t>National n</a:t>
            </a:r>
            <a:r>
              <a:rPr lang="en-US" dirty="0" smtClean="0">
                <a:solidFill>
                  <a:schemeClr val="bg1"/>
                </a:solidFill>
              </a:rPr>
              <a:t>etwork </a:t>
            </a:r>
            <a:r>
              <a:rPr lang="en-US" dirty="0">
                <a:solidFill>
                  <a:schemeClr val="bg1"/>
                </a:solidFill>
              </a:rPr>
              <a:t>that helps identify leads for crimes with no suspects</a:t>
            </a:r>
          </a:p>
          <a:p>
            <a:pPr lvl="1">
              <a:lnSpc>
                <a:spcPct val="90000"/>
              </a:lnSpc>
            </a:pPr>
            <a:r>
              <a:rPr lang="en-US" dirty="0">
                <a:solidFill>
                  <a:schemeClr val="bg1"/>
                </a:solidFill>
              </a:rPr>
              <a:t>Three tiers: Local (LDIS), State (SDIS), National (NDIS)</a:t>
            </a:r>
          </a:p>
          <a:p>
            <a:pPr lvl="1">
              <a:lnSpc>
                <a:spcPct val="90000"/>
              </a:lnSpc>
            </a:pPr>
            <a:r>
              <a:rPr lang="en-US" dirty="0">
                <a:solidFill>
                  <a:schemeClr val="bg1"/>
                </a:solidFill>
              </a:rPr>
              <a:t>Uses 13 DNA regions that vary from person to person</a:t>
            </a:r>
          </a:p>
          <a:p>
            <a:pPr lvl="1">
              <a:lnSpc>
                <a:spcPct val="90000"/>
              </a:lnSpc>
            </a:pPr>
            <a:r>
              <a:rPr lang="en-US" dirty="0">
                <a:solidFill>
                  <a:schemeClr val="bg1"/>
                </a:solidFill>
              </a:rPr>
              <a:t>Looks for matches at more than one location on a genome for more accurate results</a:t>
            </a:r>
          </a:p>
        </p:txBody>
      </p:sp>
    </p:spTree>
    <p:extLst>
      <p:ext uri="{BB962C8B-B14F-4D97-AF65-F5344CB8AC3E}">
        <p14:creationId xmlns:p14="http://schemas.microsoft.com/office/powerpoint/2010/main" val="22557145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dirty="0">
                <a:solidFill>
                  <a:schemeClr val="bg1"/>
                </a:solidFill>
              </a:rPr>
              <a:t>Sources of DNA at Crime Scenes</a:t>
            </a:r>
          </a:p>
        </p:txBody>
      </p:sp>
      <p:sp>
        <p:nvSpPr>
          <p:cNvPr id="10243" name="Rectangle 3"/>
          <p:cNvSpPr>
            <a:spLocks noGrp="1" noChangeArrowheads="1"/>
          </p:cNvSpPr>
          <p:nvPr>
            <p:ph type="body" idx="1"/>
          </p:nvPr>
        </p:nvSpPr>
        <p:spPr/>
        <p:txBody>
          <a:bodyPr/>
          <a:lstStyle/>
          <a:p>
            <a:r>
              <a:rPr lang="en-US" dirty="0">
                <a:solidFill>
                  <a:schemeClr val="bg1"/>
                </a:solidFill>
              </a:rPr>
              <a:t>Cool table at:</a:t>
            </a:r>
          </a:p>
          <a:p>
            <a:pPr lvl="1"/>
            <a:r>
              <a:rPr lang="en-US" dirty="0">
                <a:solidFill>
                  <a:schemeClr val="bg1"/>
                </a:solidFill>
                <a:hlinkClick r:id="rId2"/>
              </a:rPr>
              <a:t>http://www.dna.gov/basics/evidence_collection/identifying</a:t>
            </a:r>
            <a:endParaRPr lang="en-US" dirty="0">
              <a:solidFill>
                <a:schemeClr val="bg1"/>
              </a:solidFill>
            </a:endParaRPr>
          </a:p>
          <a:p>
            <a:pPr lvl="1">
              <a:buFontTx/>
              <a:buNone/>
            </a:pPr>
            <a:endParaRPr lang="en-US" dirty="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125808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4000">
                <a:solidFill>
                  <a:schemeClr val="bg1"/>
                </a:solidFill>
              </a:rPr>
              <a:t>Sources of DNA at Crime Scenes</a:t>
            </a:r>
          </a:p>
        </p:txBody>
      </p:sp>
      <p:sp>
        <p:nvSpPr>
          <p:cNvPr id="11267" name="Rectangle 3"/>
          <p:cNvSpPr>
            <a:spLocks noGrp="1" noChangeArrowheads="1"/>
          </p:cNvSpPr>
          <p:nvPr>
            <p:ph type="body" idx="1"/>
          </p:nvPr>
        </p:nvSpPr>
        <p:spPr/>
        <p:txBody>
          <a:bodyPr/>
          <a:lstStyle/>
          <a:p>
            <a:r>
              <a:rPr lang="en-US" sz="2800" dirty="0">
                <a:solidFill>
                  <a:schemeClr val="bg1"/>
                </a:solidFill>
              </a:rPr>
              <a:t>Examples of sources from real cases:</a:t>
            </a:r>
          </a:p>
          <a:p>
            <a:pPr lvl="1"/>
            <a:r>
              <a:rPr lang="en-US" sz="2400" dirty="0">
                <a:solidFill>
                  <a:schemeClr val="bg1"/>
                </a:solidFill>
              </a:rPr>
              <a:t>Saliva on the stamp of a stalker’s threatening letter</a:t>
            </a:r>
          </a:p>
          <a:p>
            <a:pPr lvl="1"/>
            <a:r>
              <a:rPr lang="en-US" sz="2400" dirty="0">
                <a:solidFill>
                  <a:schemeClr val="bg1"/>
                </a:solidFill>
              </a:rPr>
              <a:t>Skin cells shed on a ligature of a strangled victim</a:t>
            </a:r>
          </a:p>
          <a:p>
            <a:pPr lvl="1"/>
            <a:r>
              <a:rPr lang="en-US" sz="2400" dirty="0">
                <a:solidFill>
                  <a:schemeClr val="bg1"/>
                </a:solidFill>
              </a:rPr>
              <a:t>Perspiration on a baseball cap discarded by a rapist was compared with the </a:t>
            </a:r>
            <a:r>
              <a:rPr lang="en-US" sz="2400" dirty="0" smtClean="0">
                <a:solidFill>
                  <a:schemeClr val="bg1"/>
                </a:solidFill>
              </a:rPr>
              <a:t>saliva </a:t>
            </a:r>
            <a:r>
              <a:rPr lang="en-US" sz="2400" dirty="0">
                <a:solidFill>
                  <a:schemeClr val="bg1"/>
                </a:solidFill>
              </a:rPr>
              <a:t>swabbed from a bite mark on a different rape victim</a:t>
            </a:r>
          </a:p>
          <a:p>
            <a:pPr lvl="1"/>
            <a:r>
              <a:rPr lang="en-US" sz="2400" dirty="0" smtClean="0">
                <a:solidFill>
                  <a:schemeClr val="bg1"/>
                </a:solidFill>
              </a:rPr>
              <a:t>A </a:t>
            </a:r>
            <a:r>
              <a:rPr lang="en-US" sz="2400" dirty="0">
                <a:solidFill>
                  <a:schemeClr val="bg1"/>
                </a:solidFill>
              </a:rPr>
              <a:t>single hair (without the root) found deep in a victim’s throat</a:t>
            </a:r>
          </a:p>
          <a:p>
            <a:pPr lvl="1"/>
            <a:r>
              <a:rPr lang="en-US" sz="2400" dirty="0" smtClean="0">
                <a:solidFill>
                  <a:schemeClr val="bg1"/>
                </a:solidFill>
              </a:rPr>
              <a:t>Maggot digestive contents</a:t>
            </a:r>
            <a:endParaRPr lang="en-US" sz="2400" dirty="0">
              <a:solidFill>
                <a:schemeClr val="bg1"/>
              </a:solidFill>
            </a:endParaRPr>
          </a:p>
        </p:txBody>
      </p:sp>
      <p:pic>
        <p:nvPicPr>
          <p:cNvPr id="11269" name="Picture 5" descr="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5040539"/>
            <a:ext cx="2381250"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6156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4000" dirty="0">
                <a:solidFill>
                  <a:schemeClr val="bg1"/>
                </a:solidFill>
              </a:rPr>
              <a:t>How can DNA evidence be planted</a:t>
            </a:r>
            <a:r>
              <a:rPr lang="en-US" sz="4000" dirty="0" smtClean="0">
                <a:solidFill>
                  <a:schemeClr val="bg1"/>
                </a:solidFill>
              </a:rPr>
              <a:t>?</a:t>
            </a:r>
            <a:endParaRPr lang="en-US" sz="4000" dirty="0">
              <a:solidFill>
                <a:schemeClr val="bg1"/>
              </a:solidFill>
            </a:endParaRPr>
          </a:p>
        </p:txBody>
      </p:sp>
      <p:sp>
        <p:nvSpPr>
          <p:cNvPr id="22531" name="Rectangle 3"/>
          <p:cNvSpPr>
            <a:spLocks noGrp="1" noChangeArrowheads="1"/>
          </p:cNvSpPr>
          <p:nvPr>
            <p:ph type="body" idx="1"/>
          </p:nvPr>
        </p:nvSpPr>
        <p:spPr/>
        <p:txBody>
          <a:bodyPr/>
          <a:lstStyle/>
          <a:p>
            <a:r>
              <a:rPr lang="en-US" dirty="0">
                <a:solidFill>
                  <a:schemeClr val="bg1"/>
                </a:solidFill>
              </a:rPr>
              <a:t>Sneezing or coughing over evidence</a:t>
            </a:r>
          </a:p>
          <a:p>
            <a:r>
              <a:rPr lang="en-US" dirty="0">
                <a:solidFill>
                  <a:schemeClr val="bg1"/>
                </a:solidFill>
              </a:rPr>
              <a:t>Person touches their mouth, nose or other part of the face and then touches the area that may contain the DNA to be tested.</a:t>
            </a:r>
          </a:p>
          <a:p>
            <a:r>
              <a:rPr lang="en-US" dirty="0">
                <a:solidFill>
                  <a:schemeClr val="bg1"/>
                </a:solidFill>
              </a:rPr>
              <a:t>Scene personnel can deposit hairs, fibers, or trace material from their clothing</a:t>
            </a:r>
          </a:p>
          <a:p>
            <a:r>
              <a:rPr lang="en-US" dirty="0">
                <a:solidFill>
                  <a:schemeClr val="bg1"/>
                </a:solidFill>
              </a:rPr>
              <a:t>Wind can carry in contaminants</a:t>
            </a:r>
          </a:p>
        </p:txBody>
      </p:sp>
    </p:spTree>
    <p:extLst>
      <p:ext uri="{BB962C8B-B14F-4D97-AF65-F5344CB8AC3E}">
        <p14:creationId xmlns:p14="http://schemas.microsoft.com/office/powerpoint/2010/main" val="35555989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381000"/>
            <a:ext cx="8229600" cy="1371600"/>
          </a:xfrm>
        </p:spPr>
        <p:txBody>
          <a:bodyPr/>
          <a:lstStyle/>
          <a:p>
            <a:r>
              <a:rPr lang="en-US">
                <a:solidFill>
                  <a:schemeClr val="bg1"/>
                </a:solidFill>
              </a:rPr>
              <a:t>Other Uses of DNA</a:t>
            </a:r>
          </a:p>
        </p:txBody>
      </p:sp>
      <p:sp>
        <p:nvSpPr>
          <p:cNvPr id="13315" name="Rectangle 3"/>
          <p:cNvSpPr>
            <a:spLocks noGrp="1" noChangeArrowheads="1"/>
          </p:cNvSpPr>
          <p:nvPr>
            <p:ph type="body" idx="1"/>
          </p:nvPr>
        </p:nvSpPr>
        <p:spPr/>
        <p:txBody>
          <a:bodyPr/>
          <a:lstStyle/>
          <a:p>
            <a:r>
              <a:rPr lang="en-US">
                <a:solidFill>
                  <a:schemeClr val="bg1"/>
                </a:solidFill>
              </a:rPr>
              <a:t>Paternity Testing and Proving Family Relations</a:t>
            </a:r>
          </a:p>
          <a:p>
            <a:r>
              <a:rPr lang="en-US">
                <a:solidFill>
                  <a:schemeClr val="bg1"/>
                </a:solidFill>
              </a:rPr>
              <a:t>Identification of John or Jane Does</a:t>
            </a:r>
          </a:p>
          <a:p>
            <a:r>
              <a:rPr lang="en-US">
                <a:solidFill>
                  <a:schemeClr val="bg1"/>
                </a:solidFill>
              </a:rPr>
              <a:t>Study of evolution and ancestry</a:t>
            </a:r>
          </a:p>
          <a:p>
            <a:r>
              <a:rPr lang="en-US">
                <a:solidFill>
                  <a:schemeClr val="bg1"/>
                </a:solidFill>
              </a:rPr>
              <a:t>Studying Inherited Disorders</a:t>
            </a:r>
          </a:p>
        </p:txBody>
      </p:sp>
    </p:spTree>
    <p:extLst>
      <p:ext uri="{BB962C8B-B14F-4D97-AF65-F5344CB8AC3E}">
        <p14:creationId xmlns:p14="http://schemas.microsoft.com/office/powerpoint/2010/main" val="3085290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228600"/>
            <a:ext cx="8229600" cy="1371600"/>
          </a:xfrm>
        </p:spPr>
        <p:txBody>
          <a:bodyPr/>
          <a:lstStyle/>
          <a:p>
            <a:r>
              <a:rPr lang="en-US" sz="4800" dirty="0">
                <a:solidFill>
                  <a:schemeClr val="bg1"/>
                </a:solidFill>
              </a:rPr>
              <a:t>The Nature of </a:t>
            </a:r>
            <a:r>
              <a:rPr lang="en-US" sz="4800" dirty="0" smtClean="0">
                <a:solidFill>
                  <a:schemeClr val="bg1"/>
                </a:solidFill>
              </a:rPr>
              <a:t>Blood </a:t>
            </a:r>
            <a:endParaRPr lang="en-US" sz="4800" dirty="0">
              <a:solidFill>
                <a:schemeClr val="bg1"/>
              </a:solidFill>
            </a:endParaRPr>
          </a:p>
        </p:txBody>
      </p:sp>
      <p:sp>
        <p:nvSpPr>
          <p:cNvPr id="247811" name="Rectangle 3"/>
          <p:cNvSpPr>
            <a:spLocks noGrp="1" noChangeArrowheads="1"/>
          </p:cNvSpPr>
          <p:nvPr>
            <p:ph type="body" idx="1"/>
          </p:nvPr>
        </p:nvSpPr>
        <p:spPr>
          <a:xfrm>
            <a:off x="533400" y="1600200"/>
            <a:ext cx="8229600" cy="4648200"/>
          </a:xfrm>
        </p:spPr>
        <p:txBody>
          <a:bodyPr/>
          <a:lstStyle/>
          <a:p>
            <a:pPr>
              <a:lnSpc>
                <a:spcPct val="90000"/>
              </a:lnSpc>
            </a:pPr>
            <a:r>
              <a:rPr lang="en-US" sz="3600" dirty="0" smtClean="0">
                <a:solidFill>
                  <a:srgbClr val="FF0000"/>
                </a:solidFill>
              </a:rPr>
              <a:t>Erythrocytes</a:t>
            </a:r>
            <a:r>
              <a:rPr lang="en-US" sz="3600" dirty="0" smtClean="0">
                <a:solidFill>
                  <a:schemeClr val="bg1"/>
                </a:solidFill>
              </a:rPr>
              <a:t> </a:t>
            </a:r>
            <a:r>
              <a:rPr lang="en-US" sz="3600" dirty="0">
                <a:solidFill>
                  <a:schemeClr val="bg1"/>
                </a:solidFill>
              </a:rPr>
              <a:t>(red blood </a:t>
            </a:r>
            <a:r>
              <a:rPr lang="en-US" sz="3600" dirty="0" smtClean="0">
                <a:solidFill>
                  <a:schemeClr val="bg1"/>
                </a:solidFill>
              </a:rPr>
              <a:t>cells)</a:t>
            </a:r>
          </a:p>
          <a:p>
            <a:pPr lvl="1">
              <a:lnSpc>
                <a:spcPct val="90000"/>
              </a:lnSpc>
            </a:pPr>
            <a:r>
              <a:rPr lang="en-US" sz="3200" dirty="0" smtClean="0">
                <a:solidFill>
                  <a:schemeClr val="bg1"/>
                </a:solidFill>
              </a:rPr>
              <a:t>Contain hemoglobin and distribute oxygen</a:t>
            </a:r>
          </a:p>
          <a:p>
            <a:pPr lvl="1">
              <a:lnSpc>
                <a:spcPct val="90000"/>
              </a:lnSpc>
            </a:pPr>
            <a:r>
              <a:rPr lang="en-US" sz="3200" dirty="0" smtClean="0">
                <a:solidFill>
                  <a:schemeClr val="bg1"/>
                </a:solidFill>
              </a:rPr>
              <a:t>Account for ~93% of all blood cells</a:t>
            </a:r>
          </a:p>
          <a:p>
            <a:pPr lvl="1">
              <a:lnSpc>
                <a:spcPct val="90000"/>
              </a:lnSpc>
            </a:pPr>
            <a:r>
              <a:rPr lang="en-US" sz="3200" dirty="0" smtClean="0">
                <a:solidFill>
                  <a:schemeClr val="bg1"/>
                </a:solidFill>
              </a:rPr>
              <a:t>Represent ~25% of all cells in the body</a:t>
            </a:r>
          </a:p>
          <a:p>
            <a:pPr lvl="1">
              <a:lnSpc>
                <a:spcPct val="90000"/>
              </a:lnSpc>
            </a:pPr>
            <a:r>
              <a:rPr lang="en-US" sz="3200" dirty="0" smtClean="0">
                <a:solidFill>
                  <a:schemeClr val="bg1"/>
                </a:solidFill>
              </a:rPr>
              <a:t>Over 2 million made every second</a:t>
            </a:r>
          </a:p>
          <a:p>
            <a:pPr lvl="1">
              <a:lnSpc>
                <a:spcPct val="90000"/>
              </a:lnSpc>
            </a:pPr>
            <a:r>
              <a:rPr lang="en-US" sz="3200" dirty="0" smtClean="0">
                <a:solidFill>
                  <a:schemeClr val="bg1"/>
                </a:solidFill>
              </a:rPr>
              <a:t>Live for about 120 days before recycled</a:t>
            </a:r>
          </a:p>
          <a:p>
            <a:pPr lvl="1">
              <a:lnSpc>
                <a:spcPct val="90000"/>
              </a:lnSpc>
            </a:pPr>
            <a:r>
              <a:rPr lang="en-US" sz="3200" dirty="0" err="1" smtClean="0">
                <a:solidFill>
                  <a:srgbClr val="FF0000"/>
                </a:solidFill>
              </a:rPr>
              <a:t>Hematocrit</a:t>
            </a:r>
            <a:r>
              <a:rPr lang="en-US" sz="3200" dirty="0" smtClean="0">
                <a:solidFill>
                  <a:schemeClr val="bg1"/>
                </a:solidFill>
              </a:rPr>
              <a:t> is a measure of RBC volume (45% of whole blood)</a:t>
            </a:r>
            <a:endParaRPr lang="en-US" sz="3200" dirty="0" smtClean="0">
              <a:solidFill>
                <a:srgbClr val="FF0000"/>
              </a:solidFill>
            </a:endParaRPr>
          </a:p>
        </p:txBody>
      </p:sp>
    </p:spTree>
    <p:extLst>
      <p:ext uri="{BB962C8B-B14F-4D97-AF65-F5344CB8AC3E}">
        <p14:creationId xmlns:p14="http://schemas.microsoft.com/office/powerpoint/2010/main" val="3051541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228600"/>
            <a:ext cx="8229600" cy="1371600"/>
          </a:xfrm>
        </p:spPr>
        <p:txBody>
          <a:bodyPr/>
          <a:lstStyle/>
          <a:p>
            <a:r>
              <a:rPr lang="en-US" sz="4800" dirty="0">
                <a:solidFill>
                  <a:schemeClr val="bg1"/>
                </a:solidFill>
              </a:rPr>
              <a:t>The Nature of </a:t>
            </a:r>
            <a:r>
              <a:rPr lang="en-US" sz="4800" dirty="0" smtClean="0">
                <a:solidFill>
                  <a:schemeClr val="bg1"/>
                </a:solidFill>
              </a:rPr>
              <a:t>Blood </a:t>
            </a:r>
            <a:endParaRPr lang="en-US" sz="4800" dirty="0">
              <a:solidFill>
                <a:schemeClr val="bg1"/>
              </a:solidFill>
            </a:endParaRPr>
          </a:p>
        </p:txBody>
      </p:sp>
      <p:sp>
        <p:nvSpPr>
          <p:cNvPr id="247811" name="Rectangle 3"/>
          <p:cNvSpPr>
            <a:spLocks noGrp="1" noChangeArrowheads="1"/>
          </p:cNvSpPr>
          <p:nvPr>
            <p:ph type="body" idx="1"/>
          </p:nvPr>
        </p:nvSpPr>
        <p:spPr>
          <a:xfrm>
            <a:off x="533400" y="1600200"/>
            <a:ext cx="8229600" cy="4648200"/>
          </a:xfrm>
        </p:spPr>
        <p:txBody>
          <a:bodyPr/>
          <a:lstStyle/>
          <a:p>
            <a:pPr>
              <a:lnSpc>
                <a:spcPct val="90000"/>
              </a:lnSpc>
            </a:pPr>
            <a:r>
              <a:rPr lang="en-US" sz="3600" dirty="0" smtClean="0">
                <a:solidFill>
                  <a:srgbClr val="FF0000"/>
                </a:solidFill>
              </a:rPr>
              <a:t>Leukocytes</a:t>
            </a:r>
            <a:r>
              <a:rPr lang="en-US" sz="3600" dirty="0" smtClean="0">
                <a:solidFill>
                  <a:schemeClr val="bg1"/>
                </a:solidFill>
              </a:rPr>
              <a:t> </a:t>
            </a:r>
            <a:r>
              <a:rPr lang="en-US" sz="3600" dirty="0">
                <a:solidFill>
                  <a:schemeClr val="bg1"/>
                </a:solidFill>
              </a:rPr>
              <a:t>(white blood </a:t>
            </a:r>
            <a:r>
              <a:rPr lang="en-US" sz="3600" dirty="0" smtClean="0">
                <a:solidFill>
                  <a:schemeClr val="bg1"/>
                </a:solidFill>
              </a:rPr>
              <a:t>cells)</a:t>
            </a:r>
          </a:p>
          <a:p>
            <a:pPr lvl="1">
              <a:lnSpc>
                <a:spcPct val="90000"/>
              </a:lnSpc>
            </a:pPr>
            <a:r>
              <a:rPr lang="en-US" sz="3200" dirty="0" smtClean="0">
                <a:solidFill>
                  <a:schemeClr val="bg1"/>
                </a:solidFill>
              </a:rPr>
              <a:t>Function in the immune system</a:t>
            </a:r>
          </a:p>
          <a:p>
            <a:pPr lvl="1">
              <a:lnSpc>
                <a:spcPct val="90000"/>
              </a:lnSpc>
            </a:pPr>
            <a:r>
              <a:rPr lang="en-US" sz="3200" dirty="0" smtClean="0">
                <a:solidFill>
                  <a:schemeClr val="bg1"/>
                </a:solidFill>
              </a:rPr>
              <a:t>Five types categorized by immune target and function</a:t>
            </a:r>
          </a:p>
          <a:p>
            <a:pPr lvl="1">
              <a:lnSpc>
                <a:spcPct val="90000"/>
              </a:lnSpc>
            </a:pPr>
            <a:r>
              <a:rPr lang="en-US" sz="3200" dirty="0" smtClean="0">
                <a:solidFill>
                  <a:schemeClr val="bg1"/>
                </a:solidFill>
              </a:rPr>
              <a:t>Account for ~0.1% of all blood cells</a:t>
            </a:r>
          </a:p>
          <a:p>
            <a:pPr lvl="1">
              <a:lnSpc>
                <a:spcPct val="90000"/>
              </a:lnSpc>
            </a:pPr>
            <a:r>
              <a:rPr lang="en-US" sz="3200" dirty="0" smtClean="0">
                <a:solidFill>
                  <a:schemeClr val="bg1"/>
                </a:solidFill>
              </a:rPr>
              <a:t>Live for 3-4 days before recycled</a:t>
            </a:r>
          </a:p>
          <a:p>
            <a:pPr lvl="1">
              <a:lnSpc>
                <a:spcPct val="90000"/>
              </a:lnSpc>
            </a:pPr>
            <a:r>
              <a:rPr lang="en-US" sz="3200" dirty="0" smtClean="0">
                <a:solidFill>
                  <a:schemeClr val="bg1"/>
                </a:solidFill>
              </a:rPr>
              <a:t>Main component of pus</a:t>
            </a:r>
          </a:p>
        </p:txBody>
      </p:sp>
    </p:spTree>
    <p:extLst>
      <p:ext uri="{BB962C8B-B14F-4D97-AF65-F5344CB8AC3E}">
        <p14:creationId xmlns:p14="http://schemas.microsoft.com/office/powerpoint/2010/main" val="3051541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228600"/>
            <a:ext cx="8229600" cy="1371600"/>
          </a:xfrm>
        </p:spPr>
        <p:txBody>
          <a:bodyPr/>
          <a:lstStyle/>
          <a:p>
            <a:r>
              <a:rPr lang="en-US" sz="4800" dirty="0">
                <a:solidFill>
                  <a:schemeClr val="bg1"/>
                </a:solidFill>
              </a:rPr>
              <a:t>The Nature of </a:t>
            </a:r>
            <a:r>
              <a:rPr lang="en-US" sz="4800" dirty="0" smtClean="0">
                <a:solidFill>
                  <a:schemeClr val="bg1"/>
                </a:solidFill>
              </a:rPr>
              <a:t>Blood </a:t>
            </a:r>
            <a:endParaRPr lang="en-US" sz="4800" dirty="0">
              <a:solidFill>
                <a:schemeClr val="bg1"/>
              </a:solidFill>
            </a:endParaRPr>
          </a:p>
        </p:txBody>
      </p:sp>
      <p:sp>
        <p:nvSpPr>
          <p:cNvPr id="247811" name="Rectangle 3"/>
          <p:cNvSpPr>
            <a:spLocks noGrp="1" noChangeArrowheads="1"/>
          </p:cNvSpPr>
          <p:nvPr>
            <p:ph type="body" idx="1"/>
          </p:nvPr>
        </p:nvSpPr>
        <p:spPr>
          <a:xfrm>
            <a:off x="533400" y="1600200"/>
            <a:ext cx="8229600" cy="4648200"/>
          </a:xfrm>
        </p:spPr>
        <p:txBody>
          <a:bodyPr/>
          <a:lstStyle/>
          <a:p>
            <a:pPr>
              <a:lnSpc>
                <a:spcPct val="90000"/>
              </a:lnSpc>
            </a:pPr>
            <a:r>
              <a:rPr lang="en-US" sz="3600" dirty="0" err="1" smtClean="0">
                <a:solidFill>
                  <a:srgbClr val="FF0000"/>
                </a:solidFill>
              </a:rPr>
              <a:t>Thrombocytes</a:t>
            </a:r>
            <a:r>
              <a:rPr lang="en-US" sz="3600" dirty="0" smtClean="0">
                <a:solidFill>
                  <a:schemeClr val="bg1"/>
                </a:solidFill>
              </a:rPr>
              <a:t> (platelets)</a:t>
            </a:r>
          </a:p>
          <a:p>
            <a:pPr lvl="1">
              <a:lnSpc>
                <a:spcPct val="90000"/>
              </a:lnSpc>
            </a:pPr>
            <a:r>
              <a:rPr lang="en-US" sz="3200" dirty="0" smtClean="0">
                <a:solidFill>
                  <a:schemeClr val="bg1"/>
                </a:solidFill>
              </a:rPr>
              <a:t>Responsible for blood clotting</a:t>
            </a:r>
          </a:p>
          <a:p>
            <a:pPr lvl="1">
              <a:lnSpc>
                <a:spcPct val="90000"/>
              </a:lnSpc>
            </a:pPr>
            <a:r>
              <a:rPr lang="en-US" sz="3200" dirty="0" smtClean="0">
                <a:solidFill>
                  <a:schemeClr val="bg1"/>
                </a:solidFill>
              </a:rPr>
              <a:t>Produced by fragmentation of larger stem cells</a:t>
            </a:r>
          </a:p>
          <a:p>
            <a:pPr lvl="1">
              <a:lnSpc>
                <a:spcPct val="90000"/>
              </a:lnSpc>
            </a:pPr>
            <a:r>
              <a:rPr lang="en-US" sz="3200" dirty="0" smtClean="0">
                <a:solidFill>
                  <a:schemeClr val="bg1"/>
                </a:solidFill>
              </a:rPr>
              <a:t>Account for ~7% of all blood cells</a:t>
            </a:r>
          </a:p>
          <a:p>
            <a:pPr lvl="1">
              <a:lnSpc>
                <a:spcPct val="90000"/>
              </a:lnSpc>
            </a:pPr>
            <a:r>
              <a:rPr lang="en-US" sz="3200" dirty="0" smtClean="0">
                <a:solidFill>
                  <a:schemeClr val="bg1"/>
                </a:solidFill>
              </a:rPr>
              <a:t>“Live” for 5-9 days before recycled</a:t>
            </a:r>
          </a:p>
          <a:p>
            <a:pPr lvl="1">
              <a:lnSpc>
                <a:spcPct val="90000"/>
              </a:lnSpc>
            </a:pPr>
            <a:r>
              <a:rPr lang="en-US" sz="3200" dirty="0" smtClean="0">
                <a:solidFill>
                  <a:schemeClr val="bg1"/>
                </a:solidFill>
              </a:rPr>
              <a:t>Form long fibers to trap RBCs and form scab</a:t>
            </a:r>
            <a:endParaRPr lang="en-US" sz="3200" dirty="0">
              <a:solidFill>
                <a:schemeClr val="bg1"/>
              </a:solidFill>
            </a:endParaRPr>
          </a:p>
        </p:txBody>
      </p:sp>
    </p:spTree>
    <p:extLst>
      <p:ext uri="{BB962C8B-B14F-4D97-AF65-F5344CB8AC3E}">
        <p14:creationId xmlns:p14="http://schemas.microsoft.com/office/powerpoint/2010/main" val="3051541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Pixel">
  <a:themeElements>
    <a:clrScheme name="">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009900"/>
      </a:hlink>
      <a:folHlink>
        <a:srgbClr val="0000CC"/>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6666"/>
        </a:dk2>
        <a:lt2>
          <a:srgbClr val="5F5F5F"/>
        </a:lt2>
        <a:accent1>
          <a:srgbClr val="33CCCC"/>
        </a:accent1>
        <a:accent2>
          <a:srgbClr val="494DDF"/>
        </a:accent2>
        <a:accent3>
          <a:srgbClr val="FFFFFF"/>
        </a:accent3>
        <a:accent4>
          <a:srgbClr val="000000"/>
        </a:accent4>
        <a:accent5>
          <a:srgbClr val="ADE2E2"/>
        </a:accent5>
        <a:accent6>
          <a:srgbClr val="4145CA"/>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Pixel 14">
        <a:dk1>
          <a:srgbClr val="000000"/>
        </a:dk1>
        <a:lt1>
          <a:srgbClr val="FFFFFF"/>
        </a:lt1>
        <a:dk2>
          <a:srgbClr val="666699"/>
        </a:dk2>
        <a:lt2>
          <a:srgbClr val="990099"/>
        </a:lt2>
        <a:accent1>
          <a:srgbClr val="FF9900"/>
        </a:accent1>
        <a:accent2>
          <a:srgbClr val="FF66CC"/>
        </a:accent2>
        <a:accent3>
          <a:srgbClr val="FFFFFF"/>
        </a:accent3>
        <a:accent4>
          <a:srgbClr val="000000"/>
        </a:accent4>
        <a:accent5>
          <a:srgbClr val="FFCAAA"/>
        </a:accent5>
        <a:accent6>
          <a:srgbClr val="E75CB9"/>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Pixel 15">
        <a:dk1>
          <a:srgbClr val="000000"/>
        </a:dk1>
        <a:lt1>
          <a:srgbClr val="FFFFFF"/>
        </a:lt1>
        <a:dk2>
          <a:srgbClr val="333366"/>
        </a:dk2>
        <a:lt2>
          <a:srgbClr val="5F5F5F"/>
        </a:lt2>
        <a:accent1>
          <a:srgbClr val="800080"/>
        </a:accent1>
        <a:accent2>
          <a:srgbClr val="E8E307"/>
        </a:accent2>
        <a:accent3>
          <a:srgbClr val="FFFFFF"/>
        </a:accent3>
        <a:accent4>
          <a:srgbClr val="000000"/>
        </a:accent4>
        <a:accent5>
          <a:srgbClr val="C0AAC0"/>
        </a:accent5>
        <a:accent6>
          <a:srgbClr val="D2CE06"/>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Pixel 16">
        <a:dk1>
          <a:srgbClr val="000000"/>
        </a:dk1>
        <a:lt1>
          <a:srgbClr val="FFFFFF"/>
        </a:lt1>
        <a:dk2>
          <a:srgbClr val="333366"/>
        </a:dk2>
        <a:lt2>
          <a:srgbClr val="5F5F5F"/>
        </a:lt2>
        <a:accent1>
          <a:srgbClr val="800080"/>
        </a:accent1>
        <a:accent2>
          <a:srgbClr val="E8E307"/>
        </a:accent2>
        <a:accent3>
          <a:srgbClr val="FFFFFF"/>
        </a:accent3>
        <a:accent4>
          <a:srgbClr val="000000"/>
        </a:accent4>
        <a:accent5>
          <a:srgbClr val="C0AAC0"/>
        </a:accent5>
        <a:accent6>
          <a:srgbClr val="D2CE06"/>
        </a:accent6>
        <a:hlink>
          <a:srgbClr val="FF6600"/>
        </a:hlink>
        <a:folHlink>
          <a:srgbClr val="6600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1001</TotalTime>
  <Words>2360</Words>
  <Application>Microsoft Office PowerPoint</Application>
  <PresentationFormat>On-screen Show (4:3)</PresentationFormat>
  <Paragraphs>265</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Pixel</vt:lpstr>
      <vt:lpstr>Forensic Serology and DNA Analysis</vt:lpstr>
      <vt:lpstr>Essential Questions</vt:lpstr>
      <vt:lpstr>Essential Questions</vt:lpstr>
      <vt:lpstr>What is forensic serology?</vt:lpstr>
      <vt:lpstr>The Nature of Blood </vt:lpstr>
      <vt:lpstr>The Nature of Blood </vt:lpstr>
      <vt:lpstr>The Nature of Blood </vt:lpstr>
      <vt:lpstr>The Nature of Blood </vt:lpstr>
      <vt:lpstr>The Nature of Blood </vt:lpstr>
      <vt:lpstr>PowerPoint Presentation</vt:lpstr>
      <vt:lpstr>The Nature of Blood </vt:lpstr>
      <vt:lpstr>The Nature of Blood: </vt:lpstr>
      <vt:lpstr>Basic Immunology</vt:lpstr>
      <vt:lpstr>Blood typing is…</vt:lpstr>
      <vt:lpstr>Blood Typing</vt:lpstr>
      <vt:lpstr>Blood Typing</vt:lpstr>
      <vt:lpstr>Blood Typing</vt:lpstr>
      <vt:lpstr>How common are the blood types?</vt:lpstr>
      <vt:lpstr>Blood Typing</vt:lpstr>
      <vt:lpstr>PowerPoint Presentation</vt:lpstr>
      <vt:lpstr>Blood Donation and Transfusion</vt:lpstr>
      <vt:lpstr>Blood Donation and Transfusion</vt:lpstr>
      <vt:lpstr>PowerPoint Presentation</vt:lpstr>
      <vt:lpstr>Immunoassay Techniques</vt:lpstr>
      <vt:lpstr>Example of Immunoassay</vt:lpstr>
      <vt:lpstr>Bloodstains at the Crime Scene</vt:lpstr>
      <vt:lpstr>Is it really blood?</vt:lpstr>
      <vt:lpstr>Is it really blood?</vt:lpstr>
      <vt:lpstr>Is it really blood?</vt:lpstr>
      <vt:lpstr>PowerPoint Presentation</vt:lpstr>
      <vt:lpstr>Is the blood human?</vt:lpstr>
      <vt:lpstr>From whom did the blood come?</vt:lpstr>
      <vt:lpstr>How did the blood get there?</vt:lpstr>
      <vt:lpstr>MacDonell’s Observations for Blood: </vt:lpstr>
      <vt:lpstr>PowerPoint Presentation</vt:lpstr>
      <vt:lpstr>MacDonell’s Observations for Blood: </vt:lpstr>
      <vt:lpstr>PowerPoint Presentation</vt:lpstr>
      <vt:lpstr>MacDonell’s Observations for Blood: </vt:lpstr>
      <vt:lpstr>PowerPoint Presentation</vt:lpstr>
      <vt:lpstr>MacDonell’s Observations for Blood: </vt:lpstr>
      <vt:lpstr>PowerPoint Presentation</vt:lpstr>
      <vt:lpstr>Other issues…</vt:lpstr>
      <vt:lpstr>Blood Spatter Types</vt:lpstr>
      <vt:lpstr>Blood Spatter Types</vt:lpstr>
      <vt:lpstr>Blood Spatter Types</vt:lpstr>
      <vt:lpstr>Blood Spatter Types</vt:lpstr>
      <vt:lpstr>Blood Spatter Types</vt:lpstr>
      <vt:lpstr>DNA Collection &amp; Analysis</vt:lpstr>
      <vt:lpstr>DNA Collection</vt:lpstr>
      <vt:lpstr>DNA Collection</vt:lpstr>
      <vt:lpstr>DNA Analysis</vt:lpstr>
      <vt:lpstr>RFLP: Restriction Fragment Length Polymorphism</vt:lpstr>
      <vt:lpstr>The basic RFLP technique:</vt:lpstr>
      <vt:lpstr>PCR: Polymerase Chain Reaction</vt:lpstr>
      <vt:lpstr>The basic PCR technique:</vt:lpstr>
      <vt:lpstr>PowerPoint Presentation</vt:lpstr>
      <vt:lpstr>PowerPoint Presentation</vt:lpstr>
      <vt:lpstr>STR: Short Tandem Repeat</vt:lpstr>
      <vt:lpstr>PowerPoint Presentation</vt:lpstr>
      <vt:lpstr>Mitochondrial DNA Analysis</vt:lpstr>
      <vt:lpstr>PowerPoint Presentation</vt:lpstr>
      <vt:lpstr>DNA Collection &amp; Comparison</vt:lpstr>
      <vt:lpstr>DNA Collection &amp; Comparison </vt:lpstr>
      <vt:lpstr>Sources of DNA at Crime Scenes</vt:lpstr>
      <vt:lpstr>Sources of DNA at Crime Scenes</vt:lpstr>
      <vt:lpstr>How can DNA evidence be planted?</vt:lpstr>
      <vt:lpstr>Other Uses of DNA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Forensic Serology</dc:title>
  <dc:creator>Brown, Lisa</dc:creator>
  <cp:lastModifiedBy>DELL</cp:lastModifiedBy>
  <cp:revision>43</cp:revision>
  <dcterms:created xsi:type="dcterms:W3CDTF">2011-01-31T15:44:17Z</dcterms:created>
  <dcterms:modified xsi:type="dcterms:W3CDTF">2020-10-13T11:44:12Z</dcterms:modified>
</cp:coreProperties>
</file>