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01" r:id="rId3"/>
    <p:sldId id="391" r:id="rId4"/>
    <p:sldId id="392" r:id="rId5"/>
    <p:sldId id="379" r:id="rId6"/>
    <p:sldId id="393" r:id="rId7"/>
    <p:sldId id="394"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 id="421" r:id="rId34"/>
    <p:sldId id="422" r:id="rId35"/>
    <p:sldId id="423" r:id="rId36"/>
    <p:sldId id="424" r:id="rId37"/>
    <p:sldId id="425" r:id="rId38"/>
    <p:sldId id="426" r:id="rId39"/>
    <p:sldId id="427" r:id="rId40"/>
    <p:sldId id="428" r:id="rId41"/>
    <p:sldId id="429" r:id="rId42"/>
    <p:sldId id="430" r:id="rId43"/>
    <p:sldId id="431" r:id="rId44"/>
    <p:sldId id="432" r:id="rId45"/>
    <p:sldId id="433" r:id="rId46"/>
    <p:sldId id="434" r:id="rId47"/>
    <p:sldId id="43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E9CB5-B09A-4655-AF97-8B35942EF7C8}" type="datetimeFigureOut">
              <a:rPr lang="en-US" smtClean="0"/>
              <a:t>4/30/2020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64E42-BB2C-4AA2-96FE-E820699C2484}" type="slidenum">
              <a:rPr lang="en-US" smtClean="0"/>
              <a:t>‹#›</a:t>
            </a:fld>
            <a:endParaRPr lang="en-US"/>
          </a:p>
        </p:txBody>
      </p:sp>
    </p:spTree>
    <p:extLst>
      <p:ext uri="{BB962C8B-B14F-4D97-AF65-F5344CB8AC3E}">
        <p14:creationId xmlns:p14="http://schemas.microsoft.com/office/powerpoint/2010/main" val="135443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5</a:t>
            </a:fld>
            <a:endParaRPr lang="en-US"/>
          </a:p>
        </p:txBody>
      </p:sp>
    </p:spTree>
    <p:extLst>
      <p:ext uri="{BB962C8B-B14F-4D97-AF65-F5344CB8AC3E}">
        <p14:creationId xmlns:p14="http://schemas.microsoft.com/office/powerpoint/2010/main" val="261872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37</a:t>
            </a:fld>
            <a:endParaRPr lang="en-US"/>
          </a:p>
        </p:txBody>
      </p:sp>
    </p:spTree>
    <p:extLst>
      <p:ext uri="{BB962C8B-B14F-4D97-AF65-F5344CB8AC3E}">
        <p14:creationId xmlns:p14="http://schemas.microsoft.com/office/powerpoint/2010/main" val="2260411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38</a:t>
            </a:fld>
            <a:endParaRPr lang="en-US"/>
          </a:p>
        </p:txBody>
      </p:sp>
    </p:spTree>
    <p:extLst>
      <p:ext uri="{BB962C8B-B14F-4D97-AF65-F5344CB8AC3E}">
        <p14:creationId xmlns:p14="http://schemas.microsoft.com/office/powerpoint/2010/main" val="8971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39</a:t>
            </a:fld>
            <a:endParaRPr lang="en-US"/>
          </a:p>
        </p:txBody>
      </p:sp>
    </p:spTree>
    <p:extLst>
      <p:ext uri="{BB962C8B-B14F-4D97-AF65-F5344CB8AC3E}">
        <p14:creationId xmlns:p14="http://schemas.microsoft.com/office/powerpoint/2010/main" val="4257998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40</a:t>
            </a:fld>
            <a:endParaRPr lang="en-US"/>
          </a:p>
        </p:txBody>
      </p:sp>
    </p:spTree>
    <p:extLst>
      <p:ext uri="{BB962C8B-B14F-4D97-AF65-F5344CB8AC3E}">
        <p14:creationId xmlns:p14="http://schemas.microsoft.com/office/powerpoint/2010/main" val="1676650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41</a:t>
            </a:fld>
            <a:endParaRPr lang="en-US"/>
          </a:p>
        </p:txBody>
      </p:sp>
    </p:spTree>
    <p:extLst>
      <p:ext uri="{BB962C8B-B14F-4D97-AF65-F5344CB8AC3E}">
        <p14:creationId xmlns:p14="http://schemas.microsoft.com/office/powerpoint/2010/main" val="3190498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42</a:t>
            </a:fld>
            <a:endParaRPr lang="en-US"/>
          </a:p>
        </p:txBody>
      </p:sp>
    </p:spTree>
    <p:extLst>
      <p:ext uri="{BB962C8B-B14F-4D97-AF65-F5344CB8AC3E}">
        <p14:creationId xmlns:p14="http://schemas.microsoft.com/office/powerpoint/2010/main" val="1430766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43</a:t>
            </a:fld>
            <a:endParaRPr lang="en-US"/>
          </a:p>
        </p:txBody>
      </p:sp>
    </p:spTree>
    <p:extLst>
      <p:ext uri="{BB962C8B-B14F-4D97-AF65-F5344CB8AC3E}">
        <p14:creationId xmlns:p14="http://schemas.microsoft.com/office/powerpoint/2010/main" val="1915174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44</a:t>
            </a:fld>
            <a:endParaRPr lang="en-US"/>
          </a:p>
        </p:txBody>
      </p:sp>
    </p:spTree>
    <p:extLst>
      <p:ext uri="{BB962C8B-B14F-4D97-AF65-F5344CB8AC3E}">
        <p14:creationId xmlns:p14="http://schemas.microsoft.com/office/powerpoint/2010/main" val="1155437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45</a:t>
            </a:fld>
            <a:endParaRPr lang="en-US"/>
          </a:p>
        </p:txBody>
      </p:sp>
    </p:spTree>
    <p:extLst>
      <p:ext uri="{BB962C8B-B14F-4D97-AF65-F5344CB8AC3E}">
        <p14:creationId xmlns:p14="http://schemas.microsoft.com/office/powerpoint/2010/main" val="1247689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46</a:t>
            </a:fld>
            <a:endParaRPr lang="en-US"/>
          </a:p>
        </p:txBody>
      </p:sp>
    </p:spTree>
    <p:extLst>
      <p:ext uri="{BB962C8B-B14F-4D97-AF65-F5344CB8AC3E}">
        <p14:creationId xmlns:p14="http://schemas.microsoft.com/office/powerpoint/2010/main" val="375433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29</a:t>
            </a:fld>
            <a:endParaRPr lang="en-US"/>
          </a:p>
        </p:txBody>
      </p:sp>
    </p:spTree>
    <p:extLst>
      <p:ext uri="{BB962C8B-B14F-4D97-AF65-F5344CB8AC3E}">
        <p14:creationId xmlns:p14="http://schemas.microsoft.com/office/powerpoint/2010/main" val="1697757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47</a:t>
            </a:fld>
            <a:endParaRPr lang="en-US"/>
          </a:p>
        </p:txBody>
      </p:sp>
    </p:spTree>
    <p:extLst>
      <p:ext uri="{BB962C8B-B14F-4D97-AF65-F5344CB8AC3E}">
        <p14:creationId xmlns:p14="http://schemas.microsoft.com/office/powerpoint/2010/main" val="218714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30</a:t>
            </a:fld>
            <a:endParaRPr lang="en-US"/>
          </a:p>
        </p:txBody>
      </p:sp>
    </p:spTree>
    <p:extLst>
      <p:ext uri="{BB962C8B-B14F-4D97-AF65-F5344CB8AC3E}">
        <p14:creationId xmlns:p14="http://schemas.microsoft.com/office/powerpoint/2010/main" val="109742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31</a:t>
            </a:fld>
            <a:endParaRPr lang="en-US"/>
          </a:p>
        </p:txBody>
      </p:sp>
    </p:spTree>
    <p:extLst>
      <p:ext uri="{BB962C8B-B14F-4D97-AF65-F5344CB8AC3E}">
        <p14:creationId xmlns:p14="http://schemas.microsoft.com/office/powerpoint/2010/main" val="192557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32</a:t>
            </a:fld>
            <a:endParaRPr lang="en-US"/>
          </a:p>
        </p:txBody>
      </p:sp>
    </p:spTree>
    <p:extLst>
      <p:ext uri="{BB962C8B-B14F-4D97-AF65-F5344CB8AC3E}">
        <p14:creationId xmlns:p14="http://schemas.microsoft.com/office/powerpoint/2010/main" val="196682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33</a:t>
            </a:fld>
            <a:endParaRPr lang="en-US"/>
          </a:p>
        </p:txBody>
      </p:sp>
    </p:spTree>
    <p:extLst>
      <p:ext uri="{BB962C8B-B14F-4D97-AF65-F5344CB8AC3E}">
        <p14:creationId xmlns:p14="http://schemas.microsoft.com/office/powerpoint/2010/main" val="1294141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34</a:t>
            </a:fld>
            <a:endParaRPr lang="en-US"/>
          </a:p>
        </p:txBody>
      </p:sp>
    </p:spTree>
    <p:extLst>
      <p:ext uri="{BB962C8B-B14F-4D97-AF65-F5344CB8AC3E}">
        <p14:creationId xmlns:p14="http://schemas.microsoft.com/office/powerpoint/2010/main" val="3260128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35</a:t>
            </a:fld>
            <a:endParaRPr lang="en-US"/>
          </a:p>
        </p:txBody>
      </p:sp>
    </p:spTree>
    <p:extLst>
      <p:ext uri="{BB962C8B-B14F-4D97-AF65-F5344CB8AC3E}">
        <p14:creationId xmlns:p14="http://schemas.microsoft.com/office/powerpoint/2010/main" val="1797914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64E42-BB2C-4AA2-96FE-E820699C2484}" type="slidenum">
              <a:rPr lang="en-US" smtClean="0"/>
              <a:t>36</a:t>
            </a:fld>
            <a:endParaRPr lang="en-US"/>
          </a:p>
        </p:txBody>
      </p:sp>
    </p:spTree>
    <p:extLst>
      <p:ext uri="{BB962C8B-B14F-4D97-AF65-F5344CB8AC3E}">
        <p14:creationId xmlns:p14="http://schemas.microsoft.com/office/powerpoint/2010/main" val="288950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328159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50190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409297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148778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4142126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A198ED-B76D-4BA9-8378-44807AD7F640}"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23411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A198ED-B76D-4BA9-8378-44807AD7F640}" type="datetimeFigureOut">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223947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A198ED-B76D-4BA9-8378-44807AD7F640}" type="datetimeFigureOut">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52558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198ED-B76D-4BA9-8378-44807AD7F640}" type="datetimeFigureOut">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244866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198ED-B76D-4BA9-8378-44807AD7F640}"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192096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198ED-B76D-4BA9-8378-44807AD7F640}"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172593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198ED-B76D-4BA9-8378-44807AD7F640}" type="datetimeFigureOut">
              <a:rPr lang="en-US" smtClean="0"/>
              <a:t>4/30/2020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3612C-91AF-48CF-9CFA-32AF07D55A59}" type="slidenum">
              <a:rPr lang="en-US" smtClean="0"/>
              <a:t>‹#›</a:t>
            </a:fld>
            <a:endParaRPr lang="en-US"/>
          </a:p>
        </p:txBody>
      </p:sp>
    </p:spTree>
    <p:extLst>
      <p:ext uri="{BB962C8B-B14F-4D97-AF65-F5344CB8AC3E}">
        <p14:creationId xmlns:p14="http://schemas.microsoft.com/office/powerpoint/2010/main" val="256467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313" y="1214438"/>
            <a:ext cx="9505950" cy="2387600"/>
          </a:xfrm>
        </p:spPr>
        <p:txBody>
          <a:bodyPr anchor="t">
            <a:normAutofit/>
          </a:bodyPr>
          <a:lstStyle/>
          <a:p>
            <a:pPr algn="l"/>
            <a:r>
              <a:rPr lang="en-US" sz="2800" dirty="0" smtClean="0">
                <a:ln w="0"/>
                <a:effectLst>
                  <a:outerShdw blurRad="38100" dist="19050" dir="2700000" algn="tl" rotWithShape="0">
                    <a:schemeClr val="dk1">
                      <a:alpha val="40000"/>
                    </a:schemeClr>
                  </a:outerShdw>
                </a:effectLst>
                <a:latin typeface="Arial Black" panose="020B0A04020102020204" pitchFamily="34" charset="0"/>
              </a:rPr>
              <a:t>COLLEGE OF ENGINEERING AND TECHNOLOGY </a:t>
            </a:r>
            <a:br>
              <a:rPr lang="en-US" sz="2800" dirty="0" smtClean="0">
                <a:ln w="0"/>
                <a:effectLst>
                  <a:outerShdw blurRad="38100" dist="19050" dir="2700000" algn="tl" rotWithShape="0">
                    <a:schemeClr val="dk1">
                      <a:alpha val="40000"/>
                    </a:schemeClr>
                  </a:outerShdw>
                </a:effectLst>
                <a:latin typeface="Arial Black" panose="020B0A04020102020204" pitchFamily="34" charset="0"/>
              </a:rPr>
            </a:br>
            <a:r>
              <a:rPr lang="en-US" sz="2800" dirty="0" smtClean="0">
                <a:ln w="0"/>
                <a:effectLst>
                  <a:outerShdw blurRad="38100" dist="19050" dir="2700000" algn="tl" rotWithShape="0">
                    <a:schemeClr val="dk1">
                      <a:alpha val="40000"/>
                    </a:schemeClr>
                  </a:outerShdw>
                </a:effectLst>
                <a:latin typeface="Arial Black" panose="020B0A04020102020204" pitchFamily="34" charset="0"/>
              </a:rPr>
              <a:t>              UNIVERSITY OF SARGODHA </a:t>
            </a:r>
            <a:r>
              <a:rPr lang="en-US" sz="2800" dirty="0" smtClean="0">
                <a:ln w="0"/>
                <a:effectLst>
                  <a:outerShdw blurRad="38100" dist="19050" dir="2700000" algn="tl" rotWithShape="0">
                    <a:schemeClr val="dk1">
                      <a:alpha val="40000"/>
                    </a:schemeClr>
                  </a:outerShdw>
                </a:effectLst>
              </a:rPr>
              <a:t/>
            </a:r>
            <a:br>
              <a:rPr lang="en-US" sz="2800" dirty="0" smtClean="0">
                <a:ln w="0"/>
                <a:effectLst>
                  <a:outerShdw blurRad="38100" dist="19050" dir="2700000" algn="tl" rotWithShape="0">
                    <a:schemeClr val="dk1">
                      <a:alpha val="40000"/>
                    </a:schemeClr>
                  </a:outerShdw>
                </a:effectLst>
              </a:rPr>
            </a:br>
            <a:r>
              <a:rPr lang="en-US" sz="2800" dirty="0" smtClean="0">
                <a:ln w="0"/>
                <a:effectLst>
                  <a:outerShdw blurRad="38100" dist="19050" dir="2700000" algn="tl" rotWithShape="0">
                    <a:schemeClr val="dk1">
                      <a:alpha val="40000"/>
                    </a:schemeClr>
                  </a:outerShdw>
                </a:effectLst>
              </a:rPr>
              <a:t/>
            </a:r>
            <a:br>
              <a:rPr lang="en-US" sz="2800" dirty="0" smtClean="0">
                <a:ln w="0"/>
                <a:effectLst>
                  <a:outerShdw blurRad="38100" dist="19050" dir="2700000" algn="tl" rotWithShape="0">
                    <a:schemeClr val="dk1">
                      <a:alpha val="40000"/>
                    </a:schemeClr>
                  </a:outerShdw>
                </a:effectLst>
              </a:rPr>
            </a:br>
            <a:r>
              <a:rPr lang="en-US" sz="2800" u="sng" dirty="0" smtClean="0">
                <a:ln w="0"/>
                <a:effectLst>
                  <a:outerShdw blurRad="38100" dist="19050" dir="2700000" algn="tl" rotWithShape="0">
                    <a:schemeClr val="dk1">
                      <a:alpha val="40000"/>
                    </a:schemeClr>
                  </a:outerShdw>
                </a:effectLst>
                <a:latin typeface="Arial Black" panose="020B0A04020102020204" pitchFamily="34" charset="0"/>
              </a:rPr>
              <a:t>DESIGN OF STRUCTURES (CE-409)</a:t>
            </a:r>
            <a:br>
              <a:rPr lang="en-US" sz="2800" u="sng" dirty="0" smtClean="0">
                <a:ln w="0"/>
                <a:effectLst>
                  <a:outerShdw blurRad="38100" dist="19050" dir="2700000" algn="tl" rotWithShape="0">
                    <a:schemeClr val="dk1">
                      <a:alpha val="40000"/>
                    </a:schemeClr>
                  </a:outerShdw>
                </a:effectLst>
                <a:latin typeface="Arial Black" panose="020B0A04020102020204" pitchFamily="34" charset="0"/>
              </a:rPr>
            </a:br>
            <a:r>
              <a:rPr lang="en-US" sz="2800" u="sng" dirty="0" smtClean="0">
                <a:ln w="0"/>
                <a:effectLst>
                  <a:outerShdw blurRad="38100" dist="19050" dir="2700000" algn="tl" rotWithShape="0">
                    <a:schemeClr val="dk1">
                      <a:alpha val="40000"/>
                    </a:schemeClr>
                  </a:outerShdw>
                </a:effectLst>
                <a:latin typeface="Arial Black" panose="020B0A04020102020204" pitchFamily="34" charset="0"/>
              </a:rPr>
              <a:t>01-Credit Hour</a:t>
            </a:r>
            <a:endParaRPr lang="en-US" sz="2800" u="sng" dirty="0">
              <a:ln w="0"/>
              <a:effectLst>
                <a:outerShdw blurRad="38100" dist="19050" dir="2700000" algn="tl" rotWithShape="0">
                  <a:schemeClr val="dk1">
                    <a:alpha val="40000"/>
                  </a:schemeClr>
                </a:outerShdw>
              </a:effectLst>
              <a:latin typeface="Arial Black" panose="020B0A04020102020204" pitchFamily="34" charset="0"/>
            </a:endParaRPr>
          </a:p>
        </p:txBody>
      </p:sp>
      <p:sp>
        <p:nvSpPr>
          <p:cNvPr id="3" name="Subtitle 2"/>
          <p:cNvSpPr>
            <a:spLocks noGrp="1"/>
          </p:cNvSpPr>
          <p:nvPr>
            <p:ph type="subTitle" idx="1"/>
          </p:nvPr>
        </p:nvSpPr>
        <p:spPr>
          <a:xfrm>
            <a:off x="1524000" y="3602038"/>
            <a:ext cx="9144000" cy="2584450"/>
          </a:xfrm>
        </p:spPr>
        <p:txBody>
          <a:bodyPr>
            <a:normAutofit/>
          </a:bodyPr>
          <a:lstStyle/>
          <a:p>
            <a:pPr algn="just"/>
            <a:r>
              <a:rPr lang="en-US" b="1" dirty="0" smtClean="0">
                <a:latin typeface="Bookman Old Style" panose="02050604050505020204" pitchFamily="18" charset="0"/>
              </a:rPr>
              <a:t>                         LECTURE-7</a:t>
            </a:r>
            <a:endParaRPr lang="en-US" b="1" dirty="0">
              <a:latin typeface="Bookman Old Style" panose="02050604050505020204" pitchFamily="18" charset="0"/>
            </a:endParaRPr>
          </a:p>
          <a:p>
            <a:pPr algn="just"/>
            <a:r>
              <a:rPr lang="en-US" b="1" dirty="0" smtClean="0">
                <a:latin typeface="Bookman Old Style" panose="02050604050505020204" pitchFamily="18" charset="0"/>
              </a:rPr>
              <a:t>                         </a:t>
            </a:r>
          </a:p>
          <a:p>
            <a:pPr algn="just"/>
            <a:r>
              <a:rPr lang="en-US" b="1" dirty="0">
                <a:latin typeface="Bookman Old Style" panose="02050604050505020204" pitchFamily="18" charset="0"/>
              </a:rPr>
              <a:t> </a:t>
            </a:r>
            <a:r>
              <a:rPr lang="en-US" b="1" dirty="0" smtClean="0">
                <a:latin typeface="Bookman Old Style" panose="02050604050505020204" pitchFamily="18" charset="0"/>
              </a:rPr>
              <a:t> </a:t>
            </a:r>
            <a:r>
              <a:rPr lang="en-US" b="1" u="sng" dirty="0" smtClean="0">
                <a:latin typeface="Bookman Old Style" panose="02050604050505020204" pitchFamily="18" charset="0"/>
              </a:rPr>
              <a:t>SERVICEABILITY………    </a:t>
            </a:r>
          </a:p>
          <a:p>
            <a:pPr algn="l"/>
            <a:endParaRPr lang="en-US" b="1" dirty="0" smtClean="0">
              <a:latin typeface="Bookman Old Style" panose="02050604050505020204" pitchFamily="18" charset="0"/>
            </a:endParaRPr>
          </a:p>
          <a:p>
            <a:pPr algn="l"/>
            <a:endParaRPr lang="en-US" b="1" dirty="0" smtClean="0">
              <a:latin typeface="Bookman Old Style" panose="020506040505050202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137" t="16851" r="30466" b="20166"/>
          <a:stretch/>
        </p:blipFill>
        <p:spPr>
          <a:xfrm>
            <a:off x="5176837" y="0"/>
            <a:ext cx="1100138" cy="1085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901" y="2157420"/>
            <a:ext cx="3878574" cy="2571743"/>
          </a:xfrm>
          <a:prstGeom prst="rect">
            <a:avLst/>
          </a:prstGeom>
        </p:spPr>
      </p:pic>
    </p:spTree>
    <p:extLst>
      <p:ext uri="{BB962C8B-B14F-4D97-AF65-F5344CB8AC3E}">
        <p14:creationId xmlns:p14="http://schemas.microsoft.com/office/powerpoint/2010/main" val="3025122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smtClean="0"/>
          </a:p>
          <a:p>
            <a:pPr marL="0" indent="0" algn="ctr">
              <a:buNone/>
            </a:pPr>
            <a:r>
              <a:rPr lang="en-US" sz="3600" b="1" dirty="0" smtClean="0"/>
              <a:t>INSTANTANEOUS DEFLECTION</a:t>
            </a:r>
            <a:endParaRPr lang="en-US" sz="2400" b="1" dirty="0" smtClean="0">
              <a:solidFill>
                <a:schemeClr val="accent1"/>
              </a:solidFill>
            </a:endParaRPr>
          </a:p>
          <a:p>
            <a:pPr marL="0" indent="0" algn="just">
              <a:buNone/>
            </a:pPr>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336583" y="1634518"/>
            <a:ext cx="10060079" cy="3677070"/>
          </a:xfrm>
          <a:prstGeom prst="rect">
            <a:avLst/>
          </a:prstGeom>
        </p:spPr>
      </p:pic>
    </p:spTree>
    <p:extLst>
      <p:ext uri="{BB962C8B-B14F-4D97-AF65-F5344CB8AC3E}">
        <p14:creationId xmlns:p14="http://schemas.microsoft.com/office/powerpoint/2010/main" val="905332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smtClean="0"/>
          </a:p>
          <a:p>
            <a:pPr marL="0" indent="0" algn="ctr">
              <a:buNone/>
            </a:pPr>
            <a:r>
              <a:rPr lang="en-US" sz="3600" b="1" dirty="0" smtClean="0"/>
              <a:t>INSTANTANEOUS DEFLECTION</a:t>
            </a:r>
            <a:endParaRPr lang="en-US" sz="2400" b="1" dirty="0" smtClean="0">
              <a:solidFill>
                <a:schemeClr val="accent1"/>
              </a:solidFill>
            </a:endParaRPr>
          </a:p>
          <a:p>
            <a:pPr marL="0" indent="0" algn="just">
              <a:buNone/>
            </a:pPr>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076040" y="1411941"/>
            <a:ext cx="10815922" cy="4345921"/>
          </a:xfrm>
          <a:prstGeom prst="rect">
            <a:avLst/>
          </a:prstGeom>
        </p:spPr>
      </p:pic>
    </p:spTree>
    <p:extLst>
      <p:ext uri="{BB962C8B-B14F-4D97-AF65-F5344CB8AC3E}">
        <p14:creationId xmlns:p14="http://schemas.microsoft.com/office/powerpoint/2010/main" val="3234678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smtClean="0"/>
          </a:p>
          <a:p>
            <a:pPr marL="0" indent="0" algn="ctr">
              <a:buNone/>
            </a:pPr>
            <a:r>
              <a:rPr lang="en-US" sz="3600" b="1" dirty="0" smtClean="0"/>
              <a:t>INSTANTANEOUS DEFLECTION</a:t>
            </a:r>
            <a:endParaRPr lang="en-US" sz="2400" b="1" dirty="0" smtClean="0">
              <a:solidFill>
                <a:schemeClr val="accent1"/>
              </a:solidFill>
            </a:endParaRPr>
          </a:p>
          <a:p>
            <a:pPr marL="0" indent="0" algn="just">
              <a:buNone/>
            </a:pPr>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rotWithShape="1">
          <a:blip r:embed="rId2"/>
          <a:srcRect t="2937"/>
          <a:stretch/>
        </p:blipFill>
        <p:spPr>
          <a:xfrm>
            <a:off x="1116666" y="1317812"/>
            <a:ext cx="10887075" cy="2958494"/>
          </a:xfrm>
          <a:prstGeom prst="rect">
            <a:avLst/>
          </a:prstGeom>
        </p:spPr>
      </p:pic>
      <p:pic>
        <p:nvPicPr>
          <p:cNvPr id="6" name="Picture 5"/>
          <p:cNvPicPr>
            <a:picLocks noChangeAspect="1"/>
          </p:cNvPicPr>
          <p:nvPr/>
        </p:nvPicPr>
        <p:blipFill>
          <a:blip r:embed="rId3"/>
          <a:stretch>
            <a:fillRect/>
          </a:stretch>
        </p:blipFill>
        <p:spPr>
          <a:xfrm>
            <a:off x="1116666" y="4523957"/>
            <a:ext cx="10858500" cy="752475"/>
          </a:xfrm>
          <a:prstGeom prst="rect">
            <a:avLst/>
          </a:prstGeom>
        </p:spPr>
      </p:pic>
    </p:spTree>
    <p:extLst>
      <p:ext uri="{BB962C8B-B14F-4D97-AF65-F5344CB8AC3E}">
        <p14:creationId xmlns:p14="http://schemas.microsoft.com/office/powerpoint/2010/main" val="3351414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smtClean="0"/>
          </a:p>
          <a:p>
            <a:pPr marL="0" indent="0" algn="ctr">
              <a:buNone/>
            </a:pPr>
            <a:r>
              <a:rPr lang="en-US" sz="3600" b="1" dirty="0" smtClean="0"/>
              <a:t>INSTANTANEOUS DEFLECTION</a:t>
            </a:r>
            <a:endParaRPr lang="en-US" sz="2400" b="1" dirty="0" smtClean="0">
              <a:solidFill>
                <a:schemeClr val="accent1"/>
              </a:solidFill>
            </a:endParaRPr>
          </a:p>
          <a:p>
            <a:pPr marL="0" indent="0" algn="just">
              <a:buNone/>
            </a:pPr>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210235" y="1342123"/>
            <a:ext cx="9380164" cy="4372177"/>
          </a:xfrm>
          <a:prstGeom prst="rect">
            <a:avLst/>
          </a:prstGeom>
        </p:spPr>
      </p:pic>
    </p:spTree>
    <p:extLst>
      <p:ext uri="{BB962C8B-B14F-4D97-AF65-F5344CB8AC3E}">
        <p14:creationId xmlns:p14="http://schemas.microsoft.com/office/powerpoint/2010/main" val="3945817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433666" y="954741"/>
            <a:ext cx="10039196" cy="4955521"/>
          </a:xfrm>
          <a:prstGeom prst="rect">
            <a:avLst/>
          </a:prstGeom>
        </p:spPr>
      </p:pic>
    </p:spTree>
    <p:extLst>
      <p:ext uri="{BB962C8B-B14F-4D97-AF65-F5344CB8AC3E}">
        <p14:creationId xmlns:p14="http://schemas.microsoft.com/office/powerpoint/2010/main" val="2445889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088231" y="907257"/>
            <a:ext cx="10706100" cy="4972050"/>
          </a:xfrm>
          <a:prstGeom prst="rect">
            <a:avLst/>
          </a:prstGeom>
        </p:spPr>
      </p:pic>
    </p:spTree>
    <p:extLst>
      <p:ext uri="{BB962C8B-B14F-4D97-AF65-F5344CB8AC3E}">
        <p14:creationId xmlns:p14="http://schemas.microsoft.com/office/powerpoint/2010/main" val="3696319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183481" y="1176337"/>
            <a:ext cx="9867900" cy="4391025"/>
          </a:xfrm>
          <a:prstGeom prst="rect">
            <a:avLst/>
          </a:prstGeom>
        </p:spPr>
      </p:pic>
    </p:spTree>
    <p:extLst>
      <p:ext uri="{BB962C8B-B14F-4D97-AF65-F5344CB8AC3E}">
        <p14:creationId xmlns:p14="http://schemas.microsoft.com/office/powerpoint/2010/main" val="2224562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183481" y="1176337"/>
            <a:ext cx="9867900" cy="4391025"/>
          </a:xfrm>
          <a:prstGeom prst="rect">
            <a:avLst/>
          </a:prstGeom>
        </p:spPr>
      </p:pic>
    </p:spTree>
    <p:extLst>
      <p:ext uri="{BB962C8B-B14F-4D97-AF65-F5344CB8AC3E}">
        <p14:creationId xmlns:p14="http://schemas.microsoft.com/office/powerpoint/2010/main" val="3609348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r>
              <a:rPr lang="en-US" sz="2400" b="1" u="sng" dirty="0" smtClean="0">
                <a:solidFill>
                  <a:schemeClr val="tx1"/>
                </a:solidFill>
              </a:rPr>
              <a:t>Moment of Inertia</a:t>
            </a:r>
          </a:p>
          <a:p>
            <a:pPr algn="just"/>
            <a:r>
              <a:rPr lang="en-US" sz="2400" dirty="0" smtClean="0">
                <a:solidFill>
                  <a:schemeClr val="tx1"/>
                </a:solidFill>
              </a:rPr>
              <a:t>The moment of inertia, in addition to the modulus of elasticity, determines the stiffness of the flexural member.</a:t>
            </a:r>
          </a:p>
          <a:p>
            <a:pPr algn="just"/>
            <a:r>
              <a:rPr lang="en-US" sz="2400" dirty="0" smtClean="0">
                <a:solidFill>
                  <a:schemeClr val="tx1"/>
                </a:solidFill>
              </a:rPr>
              <a:t>Under small loads, the produced maximum moment will be small and the tension stresses at the extreme tension fibers will be less than the modulus of rupture of concrete, the gross transformed cracked section will be effective in providing the rigidity. </a:t>
            </a:r>
          </a:p>
          <a:p>
            <a:pPr algn="just"/>
            <a:r>
              <a:rPr lang="en-US" sz="2400" dirty="0" smtClean="0">
                <a:solidFill>
                  <a:schemeClr val="tx1"/>
                </a:solidFill>
              </a:rPr>
              <a:t>At the working loads or higher, flexural tension cracks are formed.</a:t>
            </a:r>
          </a:p>
          <a:p>
            <a:pPr algn="just"/>
            <a:r>
              <a:rPr lang="en-US" sz="2400" dirty="0" smtClean="0">
                <a:solidFill>
                  <a:schemeClr val="tx1"/>
                </a:solidFill>
              </a:rPr>
              <a:t>At the cracked section, the position of the neutral axis is high, whereas at sections midway between cracks along the beam, the position of the neutral axis is lower (nearer to the tension steel).</a:t>
            </a:r>
          </a:p>
          <a:p>
            <a:pPr algn="just"/>
            <a:r>
              <a:rPr lang="en-US" sz="2400" dirty="0" smtClean="0">
                <a:solidFill>
                  <a:schemeClr val="tx1"/>
                </a:solidFill>
              </a:rPr>
              <a:t>In both locations, only the transformed cracked sections are effective in determining the stiffness of the member, therefore, the moment of inertia varies considerably along the span.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94885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r>
              <a:rPr lang="en-US" sz="2400" b="1" u="sng" dirty="0" smtClean="0">
                <a:solidFill>
                  <a:schemeClr val="tx1"/>
                </a:solidFill>
              </a:rPr>
              <a:t>Moment of Inertia</a:t>
            </a:r>
          </a:p>
          <a:p>
            <a:pPr algn="just"/>
            <a:r>
              <a:rPr lang="en-US" sz="2400" dirty="0" smtClean="0">
                <a:solidFill>
                  <a:schemeClr val="tx1"/>
                </a:solidFill>
              </a:rPr>
              <a:t>At maximum bending moment, the concrete is cracked and its portion in the tension zone is neglected in the calculations of moment of inertia.</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2"/>
          <a:stretch>
            <a:fillRect/>
          </a:stretch>
        </p:blipFill>
        <p:spPr>
          <a:xfrm>
            <a:off x="909637" y="2185989"/>
            <a:ext cx="11044259" cy="3693318"/>
          </a:xfrm>
          <a:prstGeom prst="rect">
            <a:avLst/>
          </a:prstGeom>
        </p:spPr>
      </p:pic>
    </p:spTree>
    <p:extLst>
      <p:ext uri="{BB962C8B-B14F-4D97-AF65-F5344CB8AC3E}">
        <p14:creationId xmlns:p14="http://schemas.microsoft.com/office/powerpoint/2010/main" val="776782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smtClean="0"/>
          </a:p>
          <a:p>
            <a:pPr marL="0" indent="0" algn="ctr">
              <a:buNone/>
            </a:pPr>
            <a:r>
              <a:rPr lang="en-US" sz="3600" b="1" dirty="0" smtClean="0"/>
              <a:t>DEFLECTIONS OF STRUCTURAL CONCRETE MEMBERS </a:t>
            </a:r>
            <a:endParaRPr lang="en-US" sz="2400" b="1" dirty="0" smtClean="0">
              <a:solidFill>
                <a:schemeClr val="accent1"/>
              </a:solidFill>
            </a:endParaRPr>
          </a:p>
          <a:p>
            <a:pPr algn="just"/>
            <a:r>
              <a:rPr lang="en-US" sz="2400" dirty="0" smtClean="0">
                <a:solidFill>
                  <a:schemeClr val="tx1"/>
                </a:solidFill>
              </a:rPr>
              <a:t>Flexural concrete member must be designed for safety and serviceability.</a:t>
            </a:r>
          </a:p>
          <a:p>
            <a:pPr algn="just"/>
            <a:r>
              <a:rPr lang="en-US" sz="2400" dirty="0" smtClean="0">
                <a:solidFill>
                  <a:schemeClr val="tx1"/>
                </a:solidFill>
              </a:rPr>
              <a:t>The members will be safe if they are designed accordingly i.e. may be according to ACI code equations and limitations.</a:t>
            </a:r>
          </a:p>
          <a:p>
            <a:pPr algn="just"/>
            <a:r>
              <a:rPr lang="en-US" sz="2400" dirty="0" smtClean="0">
                <a:solidFill>
                  <a:schemeClr val="tx1"/>
                </a:solidFill>
              </a:rPr>
              <a:t>Consequently as studied earlier, size of each member is determined as well as the reinforcing required to maintain an internal moment capacity equal to or greater than that of the external moment.</a:t>
            </a:r>
          </a:p>
          <a:p>
            <a:pPr algn="just"/>
            <a:r>
              <a:rPr lang="en-US" sz="2400" dirty="0" smtClean="0">
                <a:solidFill>
                  <a:schemeClr val="tx1"/>
                </a:solidFill>
              </a:rPr>
              <a:t>Once that final dimensions are determined, the beam must be checked for serviceability : Cracks ad </a:t>
            </a:r>
            <a:r>
              <a:rPr lang="en-US" sz="2400" b="1" dirty="0" smtClean="0">
                <a:solidFill>
                  <a:schemeClr val="tx1"/>
                </a:solidFill>
              </a:rPr>
              <a:t>Deflections.</a:t>
            </a:r>
          </a:p>
          <a:p>
            <a:pPr algn="just"/>
            <a:r>
              <a:rPr lang="en-US" sz="2400" dirty="0" smtClean="0">
                <a:solidFill>
                  <a:schemeClr val="tx1"/>
                </a:solidFill>
              </a:rPr>
              <a:t>Adequate </a:t>
            </a:r>
            <a:r>
              <a:rPr lang="en-US" sz="2400" b="1" dirty="0" smtClean="0">
                <a:solidFill>
                  <a:schemeClr val="tx1"/>
                </a:solidFill>
              </a:rPr>
              <a:t>Stiffness </a:t>
            </a:r>
            <a:r>
              <a:rPr lang="en-US" sz="2400" dirty="0" smtClean="0">
                <a:solidFill>
                  <a:schemeClr val="tx1"/>
                </a:solidFill>
              </a:rPr>
              <a:t>of the member is necessary to prevent excessive cracks and deflection. </a:t>
            </a: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60461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r>
              <a:rPr lang="en-US" sz="2400" b="1" u="sng" dirty="0" smtClean="0">
                <a:solidFill>
                  <a:schemeClr val="tx1"/>
                </a:solidFill>
              </a:rPr>
              <a:t>Moment of Inertia</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rotWithShape="1">
          <a:blip r:embed="rId2"/>
          <a:srcRect b="19429"/>
          <a:stretch/>
        </p:blipFill>
        <p:spPr>
          <a:xfrm>
            <a:off x="1092993" y="1552574"/>
            <a:ext cx="10353675" cy="3357563"/>
          </a:xfrm>
          <a:prstGeom prst="rect">
            <a:avLst/>
          </a:prstGeom>
        </p:spPr>
      </p:pic>
    </p:spTree>
    <p:extLst>
      <p:ext uri="{BB962C8B-B14F-4D97-AF65-F5344CB8AC3E}">
        <p14:creationId xmlns:p14="http://schemas.microsoft.com/office/powerpoint/2010/main" val="1386161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r>
              <a:rPr lang="en-US" sz="2400" b="1" u="sng" dirty="0" smtClean="0">
                <a:solidFill>
                  <a:schemeClr val="tx1"/>
                </a:solidFill>
              </a:rPr>
              <a:t>Moment of Inertia</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266825" y="1493044"/>
            <a:ext cx="10372725" cy="3190875"/>
          </a:xfrm>
          <a:prstGeom prst="rect">
            <a:avLst/>
          </a:prstGeom>
        </p:spPr>
      </p:pic>
    </p:spTree>
    <p:extLst>
      <p:ext uri="{BB962C8B-B14F-4D97-AF65-F5344CB8AC3E}">
        <p14:creationId xmlns:p14="http://schemas.microsoft.com/office/powerpoint/2010/main" val="3155508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r>
              <a:rPr lang="en-US" sz="2400" b="1" u="sng" dirty="0" smtClean="0">
                <a:solidFill>
                  <a:schemeClr val="tx1"/>
                </a:solidFill>
              </a:rPr>
              <a:t>Moment of Inertia</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266825" y="1250158"/>
            <a:ext cx="10372725" cy="2512220"/>
          </a:xfrm>
          <a:prstGeom prst="rect">
            <a:avLst/>
          </a:prstGeom>
        </p:spPr>
      </p:pic>
      <p:pic>
        <p:nvPicPr>
          <p:cNvPr id="4" name="Picture 3"/>
          <p:cNvPicPr>
            <a:picLocks noChangeAspect="1"/>
          </p:cNvPicPr>
          <p:nvPr/>
        </p:nvPicPr>
        <p:blipFill>
          <a:blip r:embed="rId3"/>
          <a:stretch>
            <a:fillRect/>
          </a:stretch>
        </p:blipFill>
        <p:spPr>
          <a:xfrm>
            <a:off x="1266825" y="3762378"/>
            <a:ext cx="9591675" cy="2066925"/>
          </a:xfrm>
          <a:prstGeom prst="rect">
            <a:avLst/>
          </a:prstGeom>
        </p:spPr>
      </p:pic>
    </p:spTree>
    <p:extLst>
      <p:ext uri="{BB962C8B-B14F-4D97-AF65-F5344CB8AC3E}">
        <p14:creationId xmlns:p14="http://schemas.microsoft.com/office/powerpoint/2010/main" val="1067202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r>
              <a:rPr lang="en-US" sz="2400" b="1" u="sng" dirty="0" smtClean="0">
                <a:solidFill>
                  <a:schemeClr val="tx1"/>
                </a:solidFill>
              </a:rPr>
              <a:t>Moment of Inertia</a:t>
            </a:r>
          </a:p>
          <a:p>
            <a:pPr marL="0" indent="0" algn="just">
              <a:buNone/>
            </a:pPr>
            <a:r>
              <a:rPr lang="en-US" sz="2400" b="1" u="sng" dirty="0" smtClean="0">
                <a:solidFill>
                  <a:schemeClr val="tx1"/>
                </a:solidFill>
              </a:rPr>
              <a:t>Figure-6.2 (a)</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3533774" y="607218"/>
            <a:ext cx="5495925" cy="5248275"/>
          </a:xfrm>
          <a:prstGeom prst="rect">
            <a:avLst/>
          </a:prstGeom>
        </p:spPr>
      </p:pic>
    </p:spTree>
    <p:extLst>
      <p:ext uri="{BB962C8B-B14F-4D97-AF65-F5344CB8AC3E}">
        <p14:creationId xmlns:p14="http://schemas.microsoft.com/office/powerpoint/2010/main" val="1190712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r>
              <a:rPr lang="en-US" sz="2400" b="1" u="sng" dirty="0" smtClean="0">
                <a:solidFill>
                  <a:schemeClr val="tx1"/>
                </a:solidFill>
              </a:rPr>
              <a:t>Moment of Inertia</a:t>
            </a:r>
          </a:p>
          <a:p>
            <a:pPr marL="0" indent="0" algn="just">
              <a:buNone/>
            </a:pPr>
            <a:r>
              <a:rPr lang="en-US" sz="2400" b="1" u="sng" dirty="0" smtClean="0">
                <a:solidFill>
                  <a:schemeClr val="tx1"/>
                </a:solidFill>
              </a:rPr>
              <a:t>Figure-6.2 (b)</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2919412" y="912019"/>
            <a:ext cx="7038975" cy="4352925"/>
          </a:xfrm>
          <a:prstGeom prst="rect">
            <a:avLst/>
          </a:prstGeom>
        </p:spPr>
      </p:pic>
    </p:spTree>
    <p:extLst>
      <p:ext uri="{BB962C8B-B14F-4D97-AF65-F5344CB8AC3E}">
        <p14:creationId xmlns:p14="http://schemas.microsoft.com/office/powerpoint/2010/main" val="4063948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r>
              <a:rPr lang="en-US" sz="2400" b="1" u="sng" dirty="0" smtClean="0">
                <a:solidFill>
                  <a:schemeClr val="tx1"/>
                </a:solidFill>
              </a:rPr>
              <a:t>Moment of Inertia</a:t>
            </a:r>
          </a:p>
          <a:p>
            <a:pPr marL="0" indent="0" algn="just">
              <a:buNone/>
            </a:pPr>
            <a:r>
              <a:rPr lang="en-US" sz="2400" b="1" u="sng" dirty="0" smtClean="0">
                <a:solidFill>
                  <a:schemeClr val="tx1"/>
                </a:solidFill>
              </a:rPr>
              <a:t>Figure-6.2 (c)</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709737" y="1833563"/>
            <a:ext cx="9172575" cy="3762375"/>
          </a:xfrm>
          <a:prstGeom prst="rect">
            <a:avLst/>
          </a:prstGeom>
        </p:spPr>
      </p:pic>
    </p:spTree>
    <p:extLst>
      <p:ext uri="{BB962C8B-B14F-4D97-AF65-F5344CB8AC3E}">
        <p14:creationId xmlns:p14="http://schemas.microsoft.com/office/powerpoint/2010/main" val="2772903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r>
              <a:rPr lang="en-US" sz="2400" b="1" u="sng" dirty="0" smtClean="0">
                <a:solidFill>
                  <a:schemeClr val="tx1"/>
                </a:solidFill>
              </a:rPr>
              <a:t>Moment of Inertia</a:t>
            </a: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300163" y="1197769"/>
            <a:ext cx="10534650" cy="4681537"/>
          </a:xfrm>
          <a:prstGeom prst="rect">
            <a:avLst/>
          </a:prstGeom>
        </p:spPr>
      </p:pic>
    </p:spTree>
    <p:extLst>
      <p:ext uri="{BB962C8B-B14F-4D97-AF65-F5344CB8AC3E}">
        <p14:creationId xmlns:p14="http://schemas.microsoft.com/office/powerpoint/2010/main" val="1623221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r>
              <a:rPr lang="en-US" sz="2400" b="1" u="sng" dirty="0" smtClean="0">
                <a:solidFill>
                  <a:schemeClr val="tx1"/>
                </a:solidFill>
              </a:rPr>
              <a:t>Moment of Inertia</a:t>
            </a: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269206" y="1640681"/>
            <a:ext cx="9696450" cy="3028951"/>
          </a:xfrm>
          <a:prstGeom prst="rect">
            <a:avLst/>
          </a:prstGeom>
        </p:spPr>
      </p:pic>
    </p:spTree>
    <p:extLst>
      <p:ext uri="{BB962C8B-B14F-4D97-AF65-F5344CB8AC3E}">
        <p14:creationId xmlns:p14="http://schemas.microsoft.com/office/powerpoint/2010/main" val="263975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r>
              <a:rPr lang="en-US" sz="2400" b="1" u="sng" dirty="0" smtClean="0">
                <a:solidFill>
                  <a:schemeClr val="tx1"/>
                </a:solidFill>
              </a:rPr>
              <a:t>Moment of Inertia</a:t>
            </a: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152525" y="1314449"/>
            <a:ext cx="10487025" cy="4143375"/>
          </a:xfrm>
          <a:prstGeom prst="rect">
            <a:avLst/>
          </a:prstGeom>
        </p:spPr>
      </p:pic>
    </p:spTree>
    <p:extLst>
      <p:ext uri="{BB962C8B-B14F-4D97-AF65-F5344CB8AC3E}">
        <p14:creationId xmlns:p14="http://schemas.microsoft.com/office/powerpoint/2010/main" val="1613337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r>
              <a:rPr lang="en-US" sz="2400" b="1" u="sng" dirty="0" smtClean="0">
                <a:solidFill>
                  <a:schemeClr val="tx1"/>
                </a:solidFill>
              </a:rPr>
              <a:t>Moment of Inertia</a:t>
            </a: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994168" y="1208158"/>
            <a:ext cx="10096501" cy="4825932"/>
          </a:xfrm>
          <a:prstGeom prst="rect">
            <a:avLst/>
          </a:prstGeom>
        </p:spPr>
      </p:pic>
    </p:spTree>
    <p:extLst>
      <p:ext uri="{BB962C8B-B14F-4D97-AF65-F5344CB8AC3E}">
        <p14:creationId xmlns:p14="http://schemas.microsoft.com/office/powerpoint/2010/main" val="2749106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smtClean="0"/>
          </a:p>
          <a:p>
            <a:pPr marL="0" indent="0" algn="ctr">
              <a:buNone/>
            </a:pPr>
            <a:r>
              <a:rPr lang="en-US" sz="3600" b="1" dirty="0" smtClean="0"/>
              <a:t>DEFLECTIONS OF STRUCTURAL CONCRETE MEMBERS… </a:t>
            </a:r>
            <a:endParaRPr lang="en-US" sz="2400" b="1" dirty="0" smtClean="0">
              <a:solidFill>
                <a:schemeClr val="accent1"/>
              </a:solidFill>
            </a:endParaRPr>
          </a:p>
          <a:p>
            <a:pPr algn="just"/>
            <a:r>
              <a:rPr lang="en-US" sz="2400" dirty="0" smtClean="0">
                <a:solidFill>
                  <a:schemeClr val="tx1"/>
                </a:solidFill>
              </a:rPr>
              <a:t>The use of the ACI Code provisions, taking into consideration the nonlinear relationship between stress and strain has resulted in smaller sections than those designed by the elastic theory.</a:t>
            </a:r>
          </a:p>
          <a:p>
            <a:pPr algn="just"/>
            <a:r>
              <a:rPr lang="en-US" sz="2400" dirty="0" smtClean="0">
                <a:solidFill>
                  <a:schemeClr val="tx1"/>
                </a:solidFill>
              </a:rPr>
              <a:t>The ACI Code, Section 9.4, recognizes the use of steel up to a yield strength of 80 </a:t>
            </a:r>
            <a:r>
              <a:rPr lang="en-US" sz="2400" dirty="0" err="1" smtClean="0">
                <a:solidFill>
                  <a:schemeClr val="tx1"/>
                </a:solidFill>
              </a:rPr>
              <a:t>Ksi</a:t>
            </a:r>
            <a:r>
              <a:rPr lang="en-US" sz="2400" dirty="0" smtClean="0">
                <a:solidFill>
                  <a:schemeClr val="tx1"/>
                </a:solidFill>
              </a:rPr>
              <a:t> (560 MPa) and the use of high-strength concrete.</a:t>
            </a:r>
          </a:p>
          <a:p>
            <a:pPr algn="just"/>
            <a:r>
              <a:rPr lang="en-US" sz="2400" dirty="0" smtClean="0">
                <a:solidFill>
                  <a:schemeClr val="tx1"/>
                </a:solidFill>
              </a:rPr>
              <a:t>The use of high-strength steel and concrete results in smaller sections and a reduction in the stiffness of the flexure member and consequently increases its deflection.</a:t>
            </a:r>
          </a:p>
          <a:p>
            <a:pPr algn="just"/>
            <a:r>
              <a:rPr lang="en-US" sz="2400" dirty="0" smtClean="0">
                <a:solidFill>
                  <a:schemeClr val="tx1"/>
                </a:solidFill>
              </a:rPr>
              <a:t>The permissible deflection is governed by many factors, such as the type of the building, the appearance of the structure, the presence of plastered ceilings and partitions, the damage expected due to excessive defection and the type and magnitude of live load.</a:t>
            </a: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68552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INSTANTANEOUS DEFLECTION</a:t>
            </a:r>
            <a:endParaRPr lang="en-US" sz="2400" b="1" dirty="0" smtClean="0">
              <a:solidFill>
                <a:schemeClr val="accent1"/>
              </a:solidFill>
            </a:endParaRPr>
          </a:p>
          <a:p>
            <a:pPr marL="0" indent="0" algn="just">
              <a:buNone/>
            </a:pPr>
            <a:r>
              <a:rPr lang="en-US" sz="2400" b="1" u="sng" dirty="0" smtClean="0">
                <a:solidFill>
                  <a:schemeClr val="tx1"/>
                </a:solidFill>
              </a:rPr>
              <a:t>Moment of Inertia</a:t>
            </a: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221581" y="1550193"/>
            <a:ext cx="9791700" cy="3479007"/>
          </a:xfrm>
          <a:prstGeom prst="rect">
            <a:avLst/>
          </a:prstGeom>
        </p:spPr>
      </p:pic>
    </p:spTree>
    <p:extLst>
      <p:ext uri="{BB962C8B-B14F-4D97-AF65-F5344CB8AC3E}">
        <p14:creationId xmlns:p14="http://schemas.microsoft.com/office/powerpoint/2010/main" val="4187609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066800" y="888206"/>
            <a:ext cx="10744200" cy="4686300"/>
          </a:xfrm>
          <a:prstGeom prst="rect">
            <a:avLst/>
          </a:prstGeom>
        </p:spPr>
      </p:pic>
    </p:spTree>
    <p:extLst>
      <p:ext uri="{BB962C8B-B14F-4D97-AF65-F5344CB8AC3E}">
        <p14:creationId xmlns:p14="http://schemas.microsoft.com/office/powerpoint/2010/main" val="2748857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038225" y="781052"/>
            <a:ext cx="10801350" cy="5267325"/>
          </a:xfrm>
          <a:prstGeom prst="rect">
            <a:avLst/>
          </a:prstGeom>
        </p:spPr>
      </p:pic>
    </p:spTree>
    <p:extLst>
      <p:ext uri="{BB962C8B-B14F-4D97-AF65-F5344CB8AC3E}">
        <p14:creationId xmlns:p14="http://schemas.microsoft.com/office/powerpoint/2010/main" val="950959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095375" y="1193006"/>
            <a:ext cx="10791825" cy="4076700"/>
          </a:xfrm>
          <a:prstGeom prst="rect">
            <a:avLst/>
          </a:prstGeom>
        </p:spPr>
      </p:pic>
    </p:spTree>
    <p:extLst>
      <p:ext uri="{BB962C8B-B14F-4D97-AF65-F5344CB8AC3E}">
        <p14:creationId xmlns:p14="http://schemas.microsoft.com/office/powerpoint/2010/main" val="2401710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302543" y="1269207"/>
            <a:ext cx="9629775" cy="1819275"/>
          </a:xfrm>
          <a:prstGeom prst="rect">
            <a:avLst/>
          </a:prstGeom>
        </p:spPr>
      </p:pic>
    </p:spTree>
    <p:extLst>
      <p:ext uri="{BB962C8B-B14F-4D97-AF65-F5344CB8AC3E}">
        <p14:creationId xmlns:p14="http://schemas.microsoft.com/office/powerpoint/2010/main" val="21746764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3"/>
          <a:stretch>
            <a:fillRect/>
          </a:stretch>
        </p:blipFill>
        <p:spPr>
          <a:xfrm>
            <a:off x="1552575" y="1042987"/>
            <a:ext cx="9086850" cy="4772025"/>
          </a:xfrm>
          <a:prstGeom prst="rect">
            <a:avLst/>
          </a:prstGeom>
        </p:spPr>
      </p:pic>
    </p:spTree>
    <p:extLst>
      <p:ext uri="{BB962C8B-B14F-4D97-AF65-F5344CB8AC3E}">
        <p14:creationId xmlns:p14="http://schemas.microsoft.com/office/powerpoint/2010/main" val="880897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509713" y="564355"/>
            <a:ext cx="8743950" cy="5314951"/>
          </a:xfrm>
          <a:prstGeom prst="rect">
            <a:avLst/>
          </a:prstGeom>
        </p:spPr>
      </p:pic>
    </p:spTree>
    <p:extLst>
      <p:ext uri="{BB962C8B-B14F-4D97-AF65-F5344CB8AC3E}">
        <p14:creationId xmlns:p14="http://schemas.microsoft.com/office/powerpoint/2010/main" val="955208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507331" y="721520"/>
            <a:ext cx="10324836" cy="3850480"/>
          </a:xfrm>
          <a:prstGeom prst="rect">
            <a:avLst/>
          </a:prstGeom>
        </p:spPr>
      </p:pic>
    </p:spTree>
    <p:extLst>
      <p:ext uri="{BB962C8B-B14F-4D97-AF65-F5344CB8AC3E}">
        <p14:creationId xmlns:p14="http://schemas.microsoft.com/office/powerpoint/2010/main" val="2305459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871662" y="1100137"/>
            <a:ext cx="8448675" cy="4657725"/>
          </a:xfrm>
          <a:prstGeom prst="rect">
            <a:avLst/>
          </a:prstGeom>
        </p:spPr>
      </p:pic>
    </p:spTree>
    <p:extLst>
      <p:ext uri="{BB962C8B-B14F-4D97-AF65-F5344CB8AC3E}">
        <p14:creationId xmlns:p14="http://schemas.microsoft.com/office/powerpoint/2010/main" val="9783437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204912" y="900112"/>
            <a:ext cx="9782175" cy="5057775"/>
          </a:xfrm>
          <a:prstGeom prst="rect">
            <a:avLst/>
          </a:prstGeom>
        </p:spPr>
      </p:pic>
    </p:spTree>
    <p:extLst>
      <p:ext uri="{BB962C8B-B14F-4D97-AF65-F5344CB8AC3E}">
        <p14:creationId xmlns:p14="http://schemas.microsoft.com/office/powerpoint/2010/main" val="2326205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smtClean="0"/>
          </a:p>
          <a:p>
            <a:pPr marL="0" indent="0" algn="ctr">
              <a:buNone/>
            </a:pPr>
            <a:r>
              <a:rPr lang="en-US" sz="3600" b="1" dirty="0" smtClean="0"/>
              <a:t>DEFLECTIONS OF STRUCTURAL CONCRETE MEMBERS… </a:t>
            </a:r>
            <a:endParaRPr lang="en-US" sz="2400" b="1" dirty="0" smtClean="0">
              <a:solidFill>
                <a:schemeClr val="accent1"/>
              </a:solidFill>
            </a:endParaRPr>
          </a:p>
          <a:p>
            <a:pPr algn="just"/>
            <a:r>
              <a:rPr lang="en-US" sz="2400" dirty="0" smtClean="0">
                <a:solidFill>
                  <a:schemeClr val="tx1"/>
                </a:solidFill>
              </a:rPr>
              <a:t>The ACI Code, Section 9.5, specifies minimum thickness for one-way flexural members and one-way slabs, as shown in Table 6.1.</a:t>
            </a:r>
          </a:p>
          <a:p>
            <a:pPr algn="just"/>
            <a:r>
              <a:rPr lang="en-US" sz="2400" dirty="0" smtClean="0">
                <a:solidFill>
                  <a:schemeClr val="tx1"/>
                </a:solidFill>
              </a:rPr>
              <a:t>The values are for members not supporting or attached to partitions or other constructions likely to be damaged by large deflections.</a:t>
            </a: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873918" y="2894825"/>
            <a:ext cx="10487025" cy="3139264"/>
          </a:xfrm>
          <a:prstGeom prst="rect">
            <a:avLst/>
          </a:prstGeom>
        </p:spPr>
      </p:pic>
    </p:spTree>
    <p:extLst>
      <p:ext uri="{BB962C8B-B14F-4D97-AF65-F5344CB8AC3E}">
        <p14:creationId xmlns:p14="http://schemas.microsoft.com/office/powerpoint/2010/main" val="11668833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500188" y="523875"/>
            <a:ext cx="8077200" cy="3638550"/>
          </a:xfrm>
          <a:prstGeom prst="rect">
            <a:avLst/>
          </a:prstGeom>
        </p:spPr>
      </p:pic>
      <p:pic>
        <p:nvPicPr>
          <p:cNvPr id="6" name="Picture 5"/>
          <p:cNvPicPr>
            <a:picLocks noChangeAspect="1"/>
          </p:cNvPicPr>
          <p:nvPr/>
        </p:nvPicPr>
        <p:blipFill>
          <a:blip r:embed="rId4"/>
          <a:stretch>
            <a:fillRect/>
          </a:stretch>
        </p:blipFill>
        <p:spPr>
          <a:xfrm>
            <a:off x="1500188" y="4412457"/>
            <a:ext cx="9048750" cy="1466850"/>
          </a:xfrm>
          <a:prstGeom prst="rect">
            <a:avLst/>
          </a:prstGeom>
        </p:spPr>
      </p:pic>
    </p:spTree>
    <p:extLst>
      <p:ext uri="{BB962C8B-B14F-4D97-AF65-F5344CB8AC3E}">
        <p14:creationId xmlns:p14="http://schemas.microsoft.com/office/powerpoint/2010/main" val="36826433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388268" y="869156"/>
            <a:ext cx="9458325" cy="4724400"/>
          </a:xfrm>
          <a:prstGeom prst="rect">
            <a:avLst/>
          </a:prstGeom>
        </p:spPr>
      </p:pic>
    </p:spTree>
    <p:extLst>
      <p:ext uri="{BB962C8B-B14F-4D97-AF65-F5344CB8AC3E}">
        <p14:creationId xmlns:p14="http://schemas.microsoft.com/office/powerpoint/2010/main" val="2892809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428749" y="769145"/>
            <a:ext cx="8786814" cy="3983496"/>
          </a:xfrm>
          <a:prstGeom prst="rect">
            <a:avLst/>
          </a:prstGeom>
        </p:spPr>
      </p:pic>
    </p:spTree>
    <p:extLst>
      <p:ext uri="{BB962C8B-B14F-4D97-AF65-F5344CB8AC3E}">
        <p14:creationId xmlns:p14="http://schemas.microsoft.com/office/powerpoint/2010/main" val="7712012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428749" y="769145"/>
            <a:ext cx="8786814" cy="3983496"/>
          </a:xfrm>
          <a:prstGeom prst="rect">
            <a:avLst/>
          </a:prstGeom>
        </p:spPr>
      </p:pic>
    </p:spTree>
    <p:extLst>
      <p:ext uri="{BB962C8B-B14F-4D97-AF65-F5344CB8AC3E}">
        <p14:creationId xmlns:p14="http://schemas.microsoft.com/office/powerpoint/2010/main" val="15153645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016793" y="1441846"/>
            <a:ext cx="11018563" cy="3579020"/>
          </a:xfrm>
          <a:prstGeom prst="rect">
            <a:avLst/>
          </a:prstGeom>
        </p:spPr>
      </p:pic>
    </p:spTree>
    <p:extLst>
      <p:ext uri="{BB962C8B-B14F-4D97-AF65-F5344CB8AC3E}">
        <p14:creationId xmlns:p14="http://schemas.microsoft.com/office/powerpoint/2010/main" val="42015018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212056" y="771524"/>
            <a:ext cx="9810750" cy="1343025"/>
          </a:xfrm>
          <a:prstGeom prst="rect">
            <a:avLst/>
          </a:prstGeom>
        </p:spPr>
      </p:pic>
      <p:pic>
        <p:nvPicPr>
          <p:cNvPr id="6" name="Picture 5"/>
          <p:cNvPicPr>
            <a:picLocks noChangeAspect="1"/>
          </p:cNvPicPr>
          <p:nvPr/>
        </p:nvPicPr>
        <p:blipFill>
          <a:blip r:embed="rId4"/>
          <a:stretch>
            <a:fillRect/>
          </a:stretch>
        </p:blipFill>
        <p:spPr>
          <a:xfrm>
            <a:off x="1343025" y="1756169"/>
            <a:ext cx="8001000" cy="4120756"/>
          </a:xfrm>
          <a:prstGeom prst="rect">
            <a:avLst/>
          </a:prstGeom>
        </p:spPr>
      </p:pic>
    </p:spTree>
    <p:extLst>
      <p:ext uri="{BB962C8B-B14F-4D97-AF65-F5344CB8AC3E}">
        <p14:creationId xmlns:p14="http://schemas.microsoft.com/office/powerpoint/2010/main" val="2983950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212056" y="771524"/>
            <a:ext cx="9810750" cy="1343025"/>
          </a:xfrm>
          <a:prstGeom prst="rect">
            <a:avLst/>
          </a:prstGeom>
        </p:spPr>
      </p:pic>
      <p:pic>
        <p:nvPicPr>
          <p:cNvPr id="6" name="Picture 5"/>
          <p:cNvPicPr>
            <a:picLocks noChangeAspect="1"/>
          </p:cNvPicPr>
          <p:nvPr/>
        </p:nvPicPr>
        <p:blipFill>
          <a:blip r:embed="rId4"/>
          <a:stretch>
            <a:fillRect/>
          </a:stretch>
        </p:blipFill>
        <p:spPr>
          <a:xfrm>
            <a:off x="1343025" y="1756169"/>
            <a:ext cx="8001000" cy="4120756"/>
          </a:xfrm>
          <a:prstGeom prst="rect">
            <a:avLst/>
          </a:prstGeom>
        </p:spPr>
      </p:pic>
    </p:spTree>
    <p:extLst>
      <p:ext uri="{BB962C8B-B14F-4D97-AF65-F5344CB8AC3E}">
        <p14:creationId xmlns:p14="http://schemas.microsoft.com/office/powerpoint/2010/main" val="1151196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dirty="0" smtClean="0"/>
              <a:t>LONG TERM DEFLECTION</a:t>
            </a:r>
            <a:endParaRPr lang="en-US" sz="2400" b="1" dirty="0" smtClean="0">
              <a:solidFill>
                <a:schemeClr val="accent1"/>
              </a:solidFill>
            </a:endParaRPr>
          </a:p>
          <a:p>
            <a:pPr marL="0" indent="0" algn="just">
              <a:buNone/>
            </a:pPr>
            <a:endParaRPr lang="en-US" sz="2400" b="1" u="sng"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170381" y="1252538"/>
            <a:ext cx="9744075" cy="1409700"/>
          </a:xfrm>
          <a:prstGeom prst="rect">
            <a:avLst/>
          </a:prstGeom>
        </p:spPr>
      </p:pic>
    </p:spTree>
    <p:extLst>
      <p:ext uri="{BB962C8B-B14F-4D97-AF65-F5344CB8AC3E}">
        <p14:creationId xmlns:p14="http://schemas.microsoft.com/office/powerpoint/2010/main" val="1080318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algn="just"/>
            <a:endParaRPr lang="en-US" sz="2400" dirty="0" smtClean="0">
              <a:solidFill>
                <a:schemeClr val="tx1"/>
              </a:solidFill>
            </a:endParaRPr>
          </a:p>
          <a:p>
            <a:pPr algn="just"/>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081649" y="497541"/>
            <a:ext cx="10563506" cy="5177118"/>
          </a:xfrm>
          <a:prstGeom prst="rect">
            <a:avLst/>
          </a:prstGeom>
        </p:spPr>
      </p:pic>
    </p:spTree>
    <p:extLst>
      <p:ext uri="{BB962C8B-B14F-4D97-AF65-F5344CB8AC3E}">
        <p14:creationId xmlns:p14="http://schemas.microsoft.com/office/powerpoint/2010/main" val="3381531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smtClean="0"/>
          </a:p>
          <a:p>
            <a:pPr marL="0" indent="0" algn="ctr">
              <a:buNone/>
            </a:pPr>
            <a:r>
              <a:rPr lang="en-US" sz="3600" b="1" dirty="0" smtClean="0"/>
              <a:t>INSTANTANEOUS DEFLECTION</a:t>
            </a:r>
            <a:endParaRPr lang="en-US" sz="2400" b="1" dirty="0" smtClean="0">
              <a:solidFill>
                <a:schemeClr val="accent1"/>
              </a:solidFill>
            </a:endParaRPr>
          </a:p>
          <a:p>
            <a:pPr algn="just"/>
            <a:r>
              <a:rPr lang="en-US" sz="2400" dirty="0" smtClean="0">
                <a:solidFill>
                  <a:schemeClr val="tx1"/>
                </a:solidFill>
              </a:rPr>
              <a:t>The Deflection of structural members is due mainly to the dead load plus a fraction of or all the live load.</a:t>
            </a:r>
          </a:p>
          <a:p>
            <a:pPr algn="just"/>
            <a:r>
              <a:rPr lang="en-US" sz="2400" dirty="0" smtClean="0">
                <a:solidFill>
                  <a:schemeClr val="tx1"/>
                </a:solidFill>
              </a:rPr>
              <a:t>The deflection that occurs immediately upon the application of the load is called the immediate, or instantaneous, deflection.</a:t>
            </a:r>
          </a:p>
          <a:p>
            <a:pPr algn="just"/>
            <a:r>
              <a:rPr lang="en-US" sz="2400" dirty="0" smtClean="0">
                <a:solidFill>
                  <a:schemeClr val="tx1"/>
                </a:solidFill>
              </a:rPr>
              <a:t>Under sustained loads, the deflection increases appreciably with time.</a:t>
            </a:r>
          </a:p>
          <a:p>
            <a:pPr algn="just"/>
            <a:r>
              <a:rPr lang="en-US" sz="2400" dirty="0" smtClean="0">
                <a:solidFill>
                  <a:schemeClr val="tx1"/>
                </a:solidFill>
              </a:rPr>
              <a:t>Various methods are available for computing deflections in statically determinate and indeterminate structures.</a:t>
            </a:r>
          </a:p>
          <a:p>
            <a:pPr algn="just"/>
            <a:r>
              <a:rPr lang="en-US" sz="2400" dirty="0" smtClean="0">
                <a:solidFill>
                  <a:schemeClr val="tx1"/>
                </a:solidFill>
              </a:rPr>
              <a:t>The instantaneous deflection calculations are based on the elastic behavior of the flexural members.</a:t>
            </a:r>
          </a:p>
          <a:p>
            <a:pPr algn="just"/>
            <a:r>
              <a:rPr lang="en-US" sz="2400" dirty="0" smtClean="0">
                <a:solidFill>
                  <a:schemeClr val="tx1"/>
                </a:solidFill>
              </a:rPr>
              <a:t>The elastic deflection, </a:t>
            </a:r>
            <a:r>
              <a:rPr lang="el-GR" sz="2400" dirty="0" smtClean="0">
                <a:solidFill>
                  <a:schemeClr val="tx1"/>
                </a:solidFill>
              </a:rPr>
              <a:t>Δ</a:t>
            </a:r>
            <a:r>
              <a:rPr lang="en-US" sz="2400" dirty="0" smtClean="0">
                <a:solidFill>
                  <a:schemeClr val="tx1"/>
                </a:solidFill>
              </a:rPr>
              <a:t>, is a function of the load, </a:t>
            </a:r>
            <a:r>
              <a:rPr lang="en-US" sz="2400" dirty="0">
                <a:solidFill>
                  <a:schemeClr val="tx1"/>
                </a:solidFill>
                <a:latin typeface="Times New Roman" panose="02020603050405020304" pitchFamily="18" charset="0"/>
                <a:cs typeface="Times New Roman" panose="02020603050405020304" pitchFamily="18" charset="0"/>
              </a:rPr>
              <a:t>W</a:t>
            </a:r>
            <a:r>
              <a:rPr lang="en-US" sz="2400" dirty="0" smtClean="0">
                <a:solidFill>
                  <a:schemeClr val="tx1"/>
                </a:solidFill>
              </a:rPr>
              <a:t>, span, </a:t>
            </a:r>
            <a:r>
              <a:rPr lang="en-US" sz="2400" dirty="0">
                <a:solidFill>
                  <a:schemeClr val="tx1"/>
                </a:solidFill>
                <a:latin typeface="Times New Roman" panose="02020603050405020304" pitchFamily="18" charset="0"/>
                <a:cs typeface="Times New Roman" panose="02020603050405020304" pitchFamily="18" charset="0"/>
              </a:rPr>
              <a:t>L</a:t>
            </a:r>
            <a:r>
              <a:rPr lang="en-US" sz="2400" dirty="0" smtClean="0">
                <a:solidFill>
                  <a:schemeClr val="tx1"/>
                </a:solidFill>
              </a:rPr>
              <a:t>, moment of inertia </a:t>
            </a:r>
            <a:r>
              <a:rPr lang="en-US" sz="2400" dirty="0" smtClean="0">
                <a:solidFill>
                  <a:schemeClr val="tx1"/>
                </a:solidFill>
                <a:latin typeface="Times New Roman" panose="02020603050405020304" pitchFamily="18" charset="0"/>
                <a:cs typeface="Times New Roman" panose="02020603050405020304" pitchFamily="18" charset="0"/>
              </a:rPr>
              <a:t>I </a:t>
            </a:r>
            <a:r>
              <a:rPr lang="en-US" sz="2400" dirty="0">
                <a:solidFill>
                  <a:schemeClr val="tx1"/>
                </a:solidFill>
              </a:rPr>
              <a:t>and the modulus of elasticity</a:t>
            </a:r>
            <a:r>
              <a:rPr lang="en-US" sz="2400" dirty="0" smtClean="0">
                <a:solidFill>
                  <a:schemeClr val="tx1"/>
                </a:solidFill>
                <a:latin typeface="Times New Roman" panose="02020603050405020304" pitchFamily="18" charset="0"/>
                <a:cs typeface="Times New Roman" panose="02020603050405020304" pitchFamily="18" charset="0"/>
              </a:rPr>
              <a:t>, E.</a:t>
            </a:r>
          </a:p>
          <a:p>
            <a:pPr algn="just"/>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1162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smtClean="0"/>
          </a:p>
          <a:p>
            <a:pPr marL="0" indent="0" algn="ctr">
              <a:buNone/>
            </a:pPr>
            <a:r>
              <a:rPr lang="en-US" sz="3600" b="1" dirty="0" smtClean="0"/>
              <a:t>INSTANTANEOUS DEFLECTION</a:t>
            </a:r>
            <a:endParaRPr lang="en-US" sz="2400" b="1" dirty="0" smtClean="0">
              <a:solidFill>
                <a:schemeClr val="accent1"/>
              </a:solidFill>
            </a:endParaRPr>
          </a:p>
          <a:p>
            <a:pPr marL="0" indent="0" algn="just">
              <a:buNone/>
            </a:pPr>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034484" y="1390370"/>
            <a:ext cx="10738976" cy="3477466"/>
          </a:xfrm>
          <a:prstGeom prst="rect">
            <a:avLst/>
          </a:prstGeom>
        </p:spPr>
      </p:pic>
      <p:pic>
        <p:nvPicPr>
          <p:cNvPr id="4" name="Picture 3"/>
          <p:cNvPicPr>
            <a:picLocks noChangeAspect="1"/>
          </p:cNvPicPr>
          <p:nvPr/>
        </p:nvPicPr>
        <p:blipFill>
          <a:blip r:embed="rId3"/>
          <a:stretch>
            <a:fillRect/>
          </a:stretch>
        </p:blipFill>
        <p:spPr>
          <a:xfrm>
            <a:off x="1181661" y="4812508"/>
            <a:ext cx="10877550" cy="866775"/>
          </a:xfrm>
          <a:prstGeom prst="rect">
            <a:avLst/>
          </a:prstGeom>
        </p:spPr>
      </p:pic>
    </p:spTree>
    <p:extLst>
      <p:ext uri="{BB962C8B-B14F-4D97-AF65-F5344CB8AC3E}">
        <p14:creationId xmlns:p14="http://schemas.microsoft.com/office/powerpoint/2010/main" val="623416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smtClean="0"/>
          </a:p>
          <a:p>
            <a:pPr marL="0" indent="0" algn="ctr">
              <a:buNone/>
            </a:pPr>
            <a:r>
              <a:rPr lang="en-US" sz="3600" b="1" dirty="0" smtClean="0"/>
              <a:t>INSTANTANEOUS DEFLECTION</a:t>
            </a:r>
            <a:endParaRPr lang="en-US" sz="2400" b="1" dirty="0" smtClean="0">
              <a:solidFill>
                <a:schemeClr val="accent1"/>
              </a:solidFill>
            </a:endParaRPr>
          </a:p>
          <a:p>
            <a:pPr marL="0" indent="0" algn="just">
              <a:buNone/>
            </a:pPr>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2"/>
          <a:stretch>
            <a:fillRect/>
          </a:stretch>
        </p:blipFill>
        <p:spPr>
          <a:xfrm>
            <a:off x="909637" y="1293438"/>
            <a:ext cx="10925175" cy="4486275"/>
          </a:xfrm>
          <a:prstGeom prst="rect">
            <a:avLst/>
          </a:prstGeom>
        </p:spPr>
      </p:pic>
    </p:spTree>
    <p:extLst>
      <p:ext uri="{BB962C8B-B14F-4D97-AF65-F5344CB8AC3E}">
        <p14:creationId xmlns:p14="http://schemas.microsoft.com/office/powerpoint/2010/main" val="1141035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smtClean="0"/>
          </a:p>
          <a:p>
            <a:pPr marL="0" indent="0" algn="ctr">
              <a:buNone/>
            </a:pPr>
            <a:r>
              <a:rPr lang="en-US" sz="3600" b="1" dirty="0" smtClean="0"/>
              <a:t>INSTANTANEOUS DEFLECTION</a:t>
            </a:r>
            <a:endParaRPr lang="en-US" sz="2400" b="1" dirty="0" smtClean="0">
              <a:solidFill>
                <a:schemeClr val="accent1"/>
              </a:solidFill>
            </a:endParaRPr>
          </a:p>
          <a:p>
            <a:pPr marL="0" indent="0" algn="just">
              <a:buNone/>
            </a:pPr>
            <a:endParaRPr lang="en-US" sz="2400" dirty="0" smtClean="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128941" y="1304364"/>
            <a:ext cx="10317727" cy="4437530"/>
          </a:xfrm>
          <a:prstGeom prst="rect">
            <a:avLst/>
          </a:prstGeom>
        </p:spPr>
      </p:pic>
    </p:spTree>
    <p:extLst>
      <p:ext uri="{BB962C8B-B14F-4D97-AF65-F5344CB8AC3E}">
        <p14:creationId xmlns:p14="http://schemas.microsoft.com/office/powerpoint/2010/main" val="642544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4158</TotalTime>
  <Words>770</Words>
  <Application>Microsoft Office PowerPoint</Application>
  <PresentationFormat>Widescreen</PresentationFormat>
  <Paragraphs>127</Paragraphs>
  <Slides>47</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Arial Black</vt:lpstr>
      <vt:lpstr>Bookman Old Style</vt:lpstr>
      <vt:lpstr>Calibri</vt:lpstr>
      <vt:lpstr>Calibri Light</vt:lpstr>
      <vt:lpstr>Times New Roman</vt:lpstr>
      <vt:lpstr>Office Theme</vt:lpstr>
      <vt:lpstr>COLLEGE OF ENGINEERING AND TECHNOLOGY                UNIVERSITY OF SARGODHA   DESIGN OF STRUCTURES (CE-409) 01-Credit Hour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Aqeel Ahmed</dc:creator>
  <cp:lastModifiedBy>Dell</cp:lastModifiedBy>
  <cp:revision>1067</cp:revision>
  <dcterms:created xsi:type="dcterms:W3CDTF">2018-08-25T12:15:03Z</dcterms:created>
  <dcterms:modified xsi:type="dcterms:W3CDTF">2020-04-30T11:15:15Z</dcterms:modified>
</cp:coreProperties>
</file>