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67F5-8AEE-496B-AA1F-CB93CC29237F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A96CB-8394-4ED1-B93D-F4BC65B406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67F5-8AEE-496B-AA1F-CB93CC29237F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A96CB-8394-4ED1-B93D-F4BC65B406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67F5-8AEE-496B-AA1F-CB93CC29237F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A96CB-8394-4ED1-B93D-F4BC65B406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67F5-8AEE-496B-AA1F-CB93CC29237F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A96CB-8394-4ED1-B93D-F4BC65B406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67F5-8AEE-496B-AA1F-CB93CC29237F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A96CB-8394-4ED1-B93D-F4BC65B406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67F5-8AEE-496B-AA1F-CB93CC29237F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A96CB-8394-4ED1-B93D-F4BC65B406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67F5-8AEE-496B-AA1F-CB93CC29237F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A96CB-8394-4ED1-B93D-F4BC65B406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67F5-8AEE-496B-AA1F-CB93CC29237F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A96CB-8394-4ED1-B93D-F4BC65B406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67F5-8AEE-496B-AA1F-CB93CC29237F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A96CB-8394-4ED1-B93D-F4BC65B406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67F5-8AEE-496B-AA1F-CB93CC29237F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A96CB-8394-4ED1-B93D-F4BC65B406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67F5-8AEE-496B-AA1F-CB93CC29237F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A96CB-8394-4ED1-B93D-F4BC65B406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567F5-8AEE-496B-AA1F-CB93CC29237F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A96CB-8394-4ED1-B93D-F4BC65B406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ELECTROCARDIOGRAM (</a:t>
            </a:r>
            <a:r>
              <a:rPr lang="en-US" b="1" i="1" dirty="0" smtClean="0"/>
              <a:t>ECG)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Electrocardiogram (ECG)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Graphic recording </a:t>
            </a:r>
            <a:r>
              <a:rPr lang="en-US" dirty="0"/>
              <a:t>of electrical potential generated due   to   transmission   of  depolarization  wave   (or cardiac impulse) thru heart., and due to its spread into surrounding tissue and body surface, is called ECG.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87622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Abnormalities of P wave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Inverted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 Wave</a:t>
            </a:r>
            <a:r>
              <a:rPr lang="en-US" dirty="0"/>
              <a:t>: Caused by shift of pace-maker from SA node to AV node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Absent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 Wave</a:t>
            </a:r>
            <a:r>
              <a:rPr lang="en-US" dirty="0"/>
              <a:t>: Caused by atrial fibrillation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P-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itrale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Large </a:t>
            </a:r>
            <a:r>
              <a:rPr lang="en-US" dirty="0"/>
              <a:t>and notched P Wave: Caused by left atrial hypertrophy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P-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pulmonale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dirty="0"/>
              <a:t>Tall and peaked P Wave: Caused by right atrial hypertrophy</a:t>
            </a:r>
          </a:p>
          <a:p>
            <a:r>
              <a:rPr lang="en-US" dirty="0" smtClean="0"/>
              <a:t>In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nodal rhythm </a:t>
            </a:r>
            <a:r>
              <a:rPr lang="en-US" dirty="0"/>
              <a:t>direction of P wave is reversed.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44933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Abnormalities </a:t>
            </a:r>
            <a:r>
              <a:rPr lang="en-US" b="1" dirty="0"/>
              <a:t>of QRS Complex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High voltage of QRS complex:  </a:t>
            </a:r>
            <a:r>
              <a:rPr lang="en-US" dirty="0"/>
              <a:t>Caused by right ventricular hypertrophy (in stenotic pulmonary) valve)   and   left   ventricular   hypertrophy   (in hypertension)</a:t>
            </a:r>
          </a:p>
          <a:p>
            <a:r>
              <a:rPr lang="en-US" dirty="0" smtClean="0"/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Decreased voltage of QRS complex:   </a:t>
            </a:r>
            <a:r>
              <a:rPr lang="en-US" dirty="0"/>
              <a:t>Caused by old myocardial infarction, fluid in pericardium,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Prolonged     QRS    complex:         </a:t>
            </a:r>
            <a:r>
              <a:rPr lang="en-US" dirty="0"/>
              <a:t>Caused     by hypertrophy or dilation of left or right ventricle and block of Purkinje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5005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 J POINT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Point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at which </a:t>
            </a:r>
            <a:r>
              <a:rPr lang="en-US" dirty="0"/>
              <a:t>'potential of ECG is exactly zero, </a:t>
            </a:r>
            <a:r>
              <a:rPr lang="en-US" dirty="0" smtClean="0"/>
              <a:t>is called </a:t>
            </a:r>
            <a:r>
              <a:rPr lang="en-US" dirty="0"/>
              <a:t>J point.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Use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J point is used to plot axis of current of injury, thereby locating injured area of heart.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5931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 elevation  J Point</a:t>
            </a:r>
            <a:endParaRPr lang="en-US" dirty="0"/>
          </a:p>
        </p:txBody>
      </p:sp>
      <p:pic>
        <p:nvPicPr>
          <p:cNvPr id="8194" name="Picture 2" descr="C:\Users\Usman Sandhu\Desktop\d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828800"/>
            <a:ext cx="6781800" cy="43433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48322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Atrial fibrillation and flutter</a:t>
            </a:r>
            <a:endParaRPr lang="en-US" b="1" dirty="0"/>
          </a:p>
        </p:txBody>
      </p:sp>
      <p:pic>
        <p:nvPicPr>
          <p:cNvPr id="1026" name="Picture 2" descr="C:\Users\Usman Sandhu\Desktop\im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7696200" cy="4800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32792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PQRST</a:t>
            </a:r>
            <a:endParaRPr lang="en-US" b="1" dirty="0"/>
          </a:p>
        </p:txBody>
      </p:sp>
      <p:pic>
        <p:nvPicPr>
          <p:cNvPr id="2050" name="Picture 2" descr="C:\Users\Usman Sandhu\Desktop\download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7772399" cy="4876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50744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VT</a:t>
            </a:r>
            <a:endParaRPr lang="en-US" dirty="0"/>
          </a:p>
        </p:txBody>
      </p:sp>
      <p:pic>
        <p:nvPicPr>
          <p:cNvPr id="3074" name="Picture 2" descr="C:\Users\Usman Sandhu\Desktop\img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7391400" cy="457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41646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SVT</a:t>
            </a:r>
            <a:endParaRPr lang="en-US" dirty="0"/>
          </a:p>
        </p:txBody>
      </p:sp>
      <p:pic>
        <p:nvPicPr>
          <p:cNvPr id="4098" name="Picture 2" descr="C:\Users\Usman Sandhu\Desktop\img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7238999" cy="4648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38625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Myocardial Infarction</a:t>
            </a:r>
            <a:endParaRPr lang="en-US" b="1" dirty="0"/>
          </a:p>
        </p:txBody>
      </p:sp>
      <p:pic>
        <p:nvPicPr>
          <p:cNvPr id="5122" name="Picture 2" descr="C:\Users\Usman Sandhu\Desktop\img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76400"/>
            <a:ext cx="7391400" cy="411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60185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Acute inferior MI</a:t>
            </a:r>
            <a:endParaRPr lang="en-US" b="1" dirty="0"/>
          </a:p>
        </p:txBody>
      </p:sp>
      <p:pic>
        <p:nvPicPr>
          <p:cNvPr id="6146" name="Picture 2" descr="C:\Users\Usman Sandhu\Desktop\ima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47800"/>
            <a:ext cx="6400799" cy="4191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78848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ELECTROCARDIOGRAM (ECG)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Significance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(1)  Site of pace-maker is recorded                         </a:t>
            </a:r>
          </a:p>
          <a:p>
            <a:r>
              <a:rPr lang="en-US" dirty="0"/>
              <a:t>(2)  Heart rate can be calculated</a:t>
            </a:r>
          </a:p>
          <a:p>
            <a:r>
              <a:rPr lang="en-US" dirty="0"/>
              <a:t>(3)   Rhythm of heart can be recognized</a:t>
            </a:r>
          </a:p>
          <a:p>
            <a:r>
              <a:rPr lang="en-US" dirty="0"/>
              <a:t>(4)  Voltage produced due to potential changes in heart can be calculated.</a:t>
            </a:r>
          </a:p>
          <a:p>
            <a:r>
              <a:rPr lang="en-US" dirty="0"/>
              <a:t>(5)   Helps to diagnose heart diseases.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50120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Anterior Wall MI</a:t>
            </a:r>
            <a:endParaRPr lang="en-US" dirty="0"/>
          </a:p>
        </p:txBody>
      </p:sp>
      <p:pic>
        <p:nvPicPr>
          <p:cNvPr id="7170" name="Picture 2" descr="C:\Users\Usman Sandhu\Desktop\d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05000"/>
            <a:ext cx="7162800" cy="4267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03820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Anterolateral MI</a:t>
            </a:r>
            <a:endParaRPr lang="en-US" dirty="0"/>
          </a:p>
        </p:txBody>
      </p:sp>
      <p:pic>
        <p:nvPicPr>
          <p:cNvPr id="9218" name="Picture 2" descr="C:\Users\Usman Sandhu\Desktop\W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6705600" cy="4191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096045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Ventricular Fibrillation</a:t>
            </a:r>
            <a:endParaRPr lang="en-US" dirty="0"/>
          </a:p>
        </p:txBody>
      </p:sp>
      <p:pic>
        <p:nvPicPr>
          <p:cNvPr id="10242" name="Picture 2" descr="C:\Users\Usman Sandhu\Desktop\w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7315200" cy="3581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969141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 Block</a:t>
            </a:r>
            <a:endParaRPr lang="en-US" dirty="0"/>
          </a:p>
        </p:txBody>
      </p:sp>
      <p:pic>
        <p:nvPicPr>
          <p:cNvPr id="11266" name="Picture 2" descr="C:\Users\Usman Sandhu\Desktop\heart block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828800"/>
            <a:ext cx="6172200" cy="4038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70006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ELECTROCARDIOGRAM (ECG)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lum bright="30000" contrast="40000"/>
          </a:blip>
          <a:srcRect/>
          <a:stretch>
            <a:fillRect/>
          </a:stretch>
        </p:blipFill>
        <p:spPr bwMode="auto">
          <a:xfrm>
            <a:off x="2057400" y="2162969"/>
            <a:ext cx="502920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25136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Waves of ECG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P Wave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dirty="0"/>
              <a:t>Produced by atrial depolarization-</a:t>
            </a:r>
          </a:p>
          <a:p>
            <a:pPr algn="just"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QRS Complex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dirty="0"/>
              <a:t>Produce by ventricular depolarization.</a:t>
            </a:r>
          </a:p>
          <a:p>
            <a:pPr algn="just"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ST Segment and T Wave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dirty="0"/>
              <a:t>Produced by ventricular </a:t>
            </a:r>
            <a:r>
              <a:rPr lang="en-US" dirty="0" smtClean="0"/>
              <a:t>repolarization.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38682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PQ or PR Interval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It shows</a:t>
            </a:r>
          </a:p>
          <a:p>
            <a:r>
              <a:rPr lang="en-US" dirty="0" smtClean="0"/>
              <a:t> </a:t>
            </a:r>
            <a:r>
              <a:rPr lang="en-US" dirty="0"/>
              <a:t>Time interval b/w onset of </a:t>
            </a:r>
            <a:r>
              <a:rPr lang="en-US" dirty="0" smtClean="0"/>
              <a:t>atrial </a:t>
            </a:r>
            <a:r>
              <a:rPr lang="en-US" dirty="0"/>
              <a:t>contraction and onset of ventricular </a:t>
            </a:r>
            <a:r>
              <a:rPr lang="en-US" dirty="0" smtClean="0"/>
              <a:t>contraction.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AV nodal delay. 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Value</a:t>
            </a:r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</a:t>
            </a:r>
            <a:r>
              <a:rPr lang="en-US" dirty="0" smtClean="0"/>
              <a:t>0.16 </a:t>
            </a:r>
            <a:r>
              <a:rPr lang="en-US" dirty="0"/>
              <a:t>second (120 </a:t>
            </a:r>
            <a:r>
              <a:rPr lang="en-US" dirty="0" smtClean="0"/>
              <a:t>– 210 second)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02113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PQ or PR Interval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QT Interval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It shows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duration of ventricular contraction (from the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beginning of Q(or R) wave to the end of T wave).</a:t>
            </a:r>
          </a:p>
          <a:p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0.35 second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32285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PQ or PR Interval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Time Period Of ECG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Its shows time for one heart beat.</a:t>
            </a:r>
          </a:p>
          <a:p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/>
              <a:t>0.83 second</a:t>
            </a:r>
          </a:p>
          <a:p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Calculation of HR From 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/>
              <a:t>in </a:t>
            </a:r>
            <a:r>
              <a:rPr lang="en-US" dirty="0"/>
              <a:t>0.83 sec. Heart beats              =1 time</a:t>
            </a:r>
          </a:p>
          <a:p>
            <a:r>
              <a:rPr lang="en-US" dirty="0"/>
              <a:t>In 1 sec. Heart beats                   =  1/0.83 time</a:t>
            </a:r>
          </a:p>
          <a:p>
            <a:r>
              <a:rPr lang="en-US" dirty="0"/>
              <a:t>In 60 sec. Heart beats                 =   1/0.83x60</a:t>
            </a:r>
          </a:p>
          <a:p>
            <a:pPr>
              <a:buNone/>
            </a:pPr>
            <a:r>
              <a:rPr lang="en-US" dirty="0"/>
              <a:t>				=72 times</a:t>
            </a:r>
          </a:p>
          <a:p>
            <a:r>
              <a:rPr lang="en-US" dirty="0"/>
              <a:t>So, HR                                       	=  72 beats/min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04212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Calculation </a:t>
            </a:r>
            <a:r>
              <a:rPr lang="en-US" b="1" dirty="0"/>
              <a:t>of HR From ECG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Calculate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smallest squares </a:t>
            </a:r>
            <a:r>
              <a:rPr lang="en-US" dirty="0"/>
              <a:t>b/w 2 successive </a:t>
            </a:r>
            <a:r>
              <a:rPr lang="en-US" dirty="0" smtClean="0"/>
              <a:t>R waves </a:t>
            </a:r>
            <a:r>
              <a:rPr lang="en-US" dirty="0"/>
              <a:t>and divide it by 1500. Result is </a:t>
            </a:r>
            <a:r>
              <a:rPr lang="en-US" dirty="0" smtClean="0"/>
              <a:t>HR.</a:t>
            </a:r>
          </a:p>
          <a:p>
            <a:pPr algn="just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Calculate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large squares </a:t>
            </a:r>
            <a:r>
              <a:rPr lang="en-US" dirty="0"/>
              <a:t>b/w </a:t>
            </a:r>
            <a:r>
              <a:rPr lang="en-US" dirty="0" smtClean="0"/>
              <a:t>2 </a:t>
            </a:r>
            <a:r>
              <a:rPr lang="en-US" dirty="0"/>
              <a:t>successive R </a:t>
            </a:r>
            <a:r>
              <a:rPr lang="en-US" dirty="0" smtClean="0"/>
              <a:t>waves and </a:t>
            </a:r>
            <a:r>
              <a:rPr lang="en-US" dirty="0"/>
              <a:t>divide it by </a:t>
            </a:r>
            <a:r>
              <a:rPr lang="en-US" dirty="0" smtClean="0"/>
              <a:t>300 Result </a:t>
            </a:r>
            <a:r>
              <a:rPr lang="en-US" dirty="0"/>
              <a:t>is HR.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5596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Recording of ECG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Apparatus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dirty="0"/>
              <a:t>Electrocardiograph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52009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488</Words>
  <Application>Microsoft Office PowerPoint</Application>
  <PresentationFormat>On-screen Show (4:3)</PresentationFormat>
  <Paragraphs>73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ELECTROCARDIOGRAM (ECG)</vt:lpstr>
      <vt:lpstr>ELECTROCARDIOGRAM (ECG)</vt:lpstr>
      <vt:lpstr>ELECTROCARDIOGRAM (ECG)</vt:lpstr>
      <vt:lpstr>Waves of ECG</vt:lpstr>
      <vt:lpstr>PQ or PR Interval</vt:lpstr>
      <vt:lpstr>PQ or PR Interval</vt:lpstr>
      <vt:lpstr>PQ or PR Interval</vt:lpstr>
      <vt:lpstr>Calculation of HR From ECG</vt:lpstr>
      <vt:lpstr>Recording of ECG</vt:lpstr>
      <vt:lpstr>Abnormalities of P wave</vt:lpstr>
      <vt:lpstr>Abnormalities of QRS Complex </vt:lpstr>
      <vt:lpstr> J POINT </vt:lpstr>
      <vt:lpstr>ST elevation  J Point</vt:lpstr>
      <vt:lpstr>Atrial fibrillation and flutter</vt:lpstr>
      <vt:lpstr>PQRST</vt:lpstr>
      <vt:lpstr>VT</vt:lpstr>
      <vt:lpstr>SVT</vt:lpstr>
      <vt:lpstr>Myocardial Infarction</vt:lpstr>
      <vt:lpstr>Acute inferior MI</vt:lpstr>
      <vt:lpstr>Acute Anterior Wall MI</vt:lpstr>
      <vt:lpstr>Anterolateral MI</vt:lpstr>
      <vt:lpstr>Ventricular Fibrillation</vt:lpstr>
      <vt:lpstr>Heart Block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ELECTROCARDIOGRAM (ECG)</dc:title>
  <dc:creator>USMAN SANDHU</dc:creator>
  <cp:lastModifiedBy>USMAN SANDHU</cp:lastModifiedBy>
  <cp:revision>2</cp:revision>
  <dcterms:created xsi:type="dcterms:W3CDTF">2020-04-18T20:41:43Z</dcterms:created>
  <dcterms:modified xsi:type="dcterms:W3CDTF">2020-04-20T23:14:13Z</dcterms:modified>
</cp:coreProperties>
</file>