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75" r:id="rId3"/>
    <p:sldId id="257" r:id="rId4"/>
    <p:sldId id="258" r:id="rId5"/>
    <p:sldId id="259" r:id="rId6"/>
    <p:sldId id="274" r:id="rId7"/>
    <p:sldId id="262" r:id="rId8"/>
    <p:sldId id="263" r:id="rId9"/>
    <p:sldId id="264" r:id="rId10"/>
    <p:sldId id="265" r:id="rId11"/>
    <p:sldId id="271" r:id="rId12"/>
    <p:sldId id="272" r:id="rId13"/>
    <p:sldId id="266" r:id="rId14"/>
    <p:sldId id="267" r:id="rId15"/>
    <p:sldId id="268" r:id="rId16"/>
    <p:sldId id="278" r:id="rId17"/>
    <p:sldId id="269" r:id="rId18"/>
    <p:sldId id="270" r:id="rId19"/>
    <p:sldId id="279" r:id="rId20"/>
    <p:sldId id="276" r:id="rId21"/>
    <p:sldId id="277" r:id="rId22"/>
    <p:sldId id="281"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929210-25A9-41CE-ADAD-AC7CE3DF0CC9}" type="datetimeFigureOut">
              <a:rPr lang="en-US" smtClean="0"/>
              <a:t>1/15/2020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8A963E-668D-4AEF-ADEA-DAC79DAF1959}" type="slidenum">
              <a:rPr lang="en-US" smtClean="0"/>
              <a:t>‹#›</a:t>
            </a:fld>
            <a:endParaRPr lang="en-US"/>
          </a:p>
        </p:txBody>
      </p:sp>
    </p:spTree>
    <p:extLst>
      <p:ext uri="{BB962C8B-B14F-4D97-AF65-F5344CB8AC3E}">
        <p14:creationId xmlns:p14="http://schemas.microsoft.com/office/powerpoint/2010/main" val="20386064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Graduate_Record_Exa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Norm-referenced_test" TargetMode="External"/><Relationship Id="rId2" Type="http://schemas.openxmlformats.org/officeDocument/2006/relationships/hyperlink" Target="http://en.wikipedia.org/wiki/Test_score" TargetMode="External"/><Relationship Id="rId1" Type="http://schemas.openxmlformats.org/officeDocument/2006/relationships/slideLayout" Target="../slideLayouts/slideLayout2.xml"/><Relationship Id="rId4" Type="http://schemas.openxmlformats.org/officeDocument/2006/relationships/hyperlink" Target="http://en.wikipedia.org/wiki/Criterion-referenced_test"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Traditional_education" TargetMode="External"/><Relationship Id="rId2" Type="http://schemas.openxmlformats.org/officeDocument/2006/relationships/hyperlink" Target="http://en.wikipedia.org/wiki/Sample_(statistic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Standards-based_education_reform" TargetMode="External"/><Relationship Id="rId2" Type="http://schemas.openxmlformats.org/officeDocument/2006/relationships/hyperlink" Target="http://en.wikipedia.org/wiki/Standards-based_assessmen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adulted.about.com/od/studentcenter/tp/Manage-Test-Anxiety.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Multiple-choice_test" TargetMode="External"/><Relationship Id="rId2" Type="http://schemas.openxmlformats.org/officeDocument/2006/relationships/hyperlink" Target="http://en.wikipedia.org/wiki/High-stakes_tes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hyperlink" Target="http://www.aasa.org/publications/sa/1998_12/herman.htm" TargetMode="Externa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Computer-adaptive_te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Rubrics_(educ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Standardized Tests</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solidFill>
                  <a:schemeClr val="tx1"/>
                </a:solidFill>
              </a:rPr>
              <a:t>Mrs. </a:t>
            </a:r>
            <a:r>
              <a:rPr lang="en-US" dirty="0" err="1" smtClean="0">
                <a:solidFill>
                  <a:schemeClr val="tx1"/>
                </a:solidFill>
              </a:rPr>
              <a:t>Mehlah</a:t>
            </a:r>
            <a:r>
              <a:rPr lang="en-US" dirty="0" smtClean="0">
                <a:solidFill>
                  <a:schemeClr val="tx1"/>
                </a:solidFill>
              </a:rPr>
              <a:t> </a:t>
            </a:r>
            <a:r>
              <a:rPr lang="en-US" dirty="0" err="1" smtClean="0">
                <a:solidFill>
                  <a:schemeClr val="tx1"/>
                </a:solidFill>
              </a:rPr>
              <a:t>Jabeen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Design and Scoring (Cont…)</a:t>
            </a:r>
            <a:endParaRPr lang="en-US" b="1"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For example, the </a:t>
            </a:r>
            <a:r>
              <a:rPr lang="en-US" dirty="0" smtClean="0">
                <a:latin typeface="Times New Roman" pitchFamily="18" charset="0"/>
                <a:cs typeface="Times New Roman" pitchFamily="18" charset="0"/>
                <a:hlinkClick r:id="rId2" tooltip="Graduate Record Exam"/>
              </a:rPr>
              <a:t>Graduate Record Exam</a:t>
            </a:r>
            <a:r>
              <a:rPr lang="en-US" dirty="0" smtClean="0">
                <a:latin typeface="Times New Roman" pitchFamily="18" charset="0"/>
                <a:cs typeface="Times New Roman" pitchFamily="18" charset="0"/>
              </a:rPr>
              <a:t> is a computer-adaptive assessment that requires no scoring by people except for the writing portion.</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Scoring issues</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92500"/>
          </a:bodyPr>
          <a:lstStyle/>
          <a:p>
            <a:pPr algn="just"/>
            <a:r>
              <a:rPr lang="en-US" dirty="0" smtClean="0">
                <a:latin typeface="Times New Roman" pitchFamily="18" charset="0"/>
                <a:cs typeface="Times New Roman" pitchFamily="18" charset="0"/>
              </a:rPr>
              <a:t>Human scoring is relatively expensive and often variable, which is why computer scoring is preferred when feasible. For example, some critics say that poorly paid employees will score tests badly. Agreement between scorers can vary between 60 to 85 percent, depending on the test and the scoring session. </a:t>
            </a:r>
          </a:p>
          <a:p>
            <a:pPr algn="just"/>
            <a:r>
              <a:rPr lang="en-US" dirty="0" smtClean="0">
                <a:latin typeface="Times New Roman" pitchFamily="18" charset="0"/>
                <a:cs typeface="Times New Roman" pitchFamily="18" charset="0"/>
              </a:rPr>
              <a:t>Sometimes states pay to have two or more scorers read each paper; if their scores do not agree, then the paper is passed to additional scorers.</a:t>
            </a:r>
          </a:p>
          <a:p>
            <a:pPr algn="just"/>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Scoring issues (Cont…)</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Open-ended components of tests are often only a small proportion of the test. Most commonly, a major academic test includes both human-scored and computer-scored sections.</a:t>
            </a:r>
          </a:p>
          <a:p>
            <a:pPr algn="just"/>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scores</a:t>
            </a:r>
            <a:endParaRPr lang="en-US" dirty="0"/>
          </a:p>
        </p:txBody>
      </p:sp>
      <p:sp>
        <p:nvSpPr>
          <p:cNvPr id="3" name="Content Placeholder 2"/>
          <p:cNvSpPr>
            <a:spLocks noGrp="1"/>
          </p:cNvSpPr>
          <p:nvPr>
            <p:ph idx="1"/>
          </p:nvPr>
        </p:nvSpPr>
        <p:spPr/>
        <p:txBody>
          <a:bodyPr/>
          <a:lstStyle/>
          <a:p>
            <a:r>
              <a:rPr lang="en-US" dirty="0" smtClean="0"/>
              <a:t>There are two types of standardized </a:t>
            </a:r>
            <a:r>
              <a:rPr lang="en-US" dirty="0" smtClean="0">
                <a:hlinkClick r:id="rId2" tooltip="Test score"/>
              </a:rPr>
              <a:t>test score</a:t>
            </a:r>
            <a:r>
              <a:rPr lang="en-US" dirty="0" smtClean="0"/>
              <a:t> interpretations: a </a:t>
            </a:r>
            <a:r>
              <a:rPr lang="en-US" dirty="0" smtClean="0">
                <a:hlinkClick r:id="rId3" tooltip="Norm-referenced test"/>
              </a:rPr>
              <a:t>norm-referenced</a:t>
            </a:r>
            <a:r>
              <a:rPr lang="en-US" dirty="0" smtClean="0"/>
              <a:t> score interpretation or a </a:t>
            </a:r>
            <a:r>
              <a:rPr lang="en-US" dirty="0" smtClean="0">
                <a:hlinkClick r:id="rId4" tooltip="Criterion-referenced test"/>
              </a:rPr>
              <a:t>criterion-referenced</a:t>
            </a:r>
            <a:r>
              <a:rPr lang="en-US" dirty="0" smtClean="0"/>
              <a:t> score interpretation.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Norm-referenced score</a:t>
            </a:r>
            <a:endParaRPr lang="en-US" dirty="0"/>
          </a:p>
        </p:txBody>
      </p:sp>
      <p:sp>
        <p:nvSpPr>
          <p:cNvPr id="3" name="Content Placeholder 2"/>
          <p:cNvSpPr>
            <a:spLocks noGrp="1"/>
          </p:cNvSpPr>
          <p:nvPr>
            <p:ph idx="1"/>
          </p:nvPr>
        </p:nvSpPr>
        <p:spPr/>
        <p:txBody>
          <a:bodyPr/>
          <a:lstStyle/>
          <a:p>
            <a:r>
              <a:rPr lang="en-US" b="1" dirty="0" smtClean="0"/>
              <a:t>Interpretations </a:t>
            </a:r>
            <a:r>
              <a:rPr lang="en-US" dirty="0" smtClean="0"/>
              <a:t>compare test-takers to a </a:t>
            </a:r>
            <a:r>
              <a:rPr lang="en-US" dirty="0" smtClean="0">
                <a:hlinkClick r:id="rId2" tooltip="Sample (statistics)"/>
              </a:rPr>
              <a:t>sample of peers</a:t>
            </a:r>
            <a:r>
              <a:rPr lang="en-US" dirty="0" smtClean="0"/>
              <a:t>. The goal is to rank students as being better or worse than other students. Norm-referenced test score interpretations are associated with </a:t>
            </a:r>
            <a:r>
              <a:rPr lang="en-US" dirty="0" smtClean="0">
                <a:hlinkClick r:id="rId3" tooltip="Traditional education"/>
              </a:rPr>
              <a:t>traditional education</a:t>
            </a:r>
            <a:r>
              <a:rPr lang="en-US" dirty="0" smtClean="0"/>
              <a:t>. Students who perform better than others pass the test, and students who perform worse than others fail the test.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Criterion-referenced score</a:t>
            </a:r>
            <a:endParaRPr lang="en-US" dirty="0"/>
          </a:p>
        </p:txBody>
      </p:sp>
      <p:sp>
        <p:nvSpPr>
          <p:cNvPr id="3" name="Content Placeholder 2"/>
          <p:cNvSpPr>
            <a:spLocks noGrp="1"/>
          </p:cNvSpPr>
          <p:nvPr>
            <p:ph idx="1"/>
          </p:nvPr>
        </p:nvSpPr>
        <p:spPr/>
        <p:txBody>
          <a:bodyPr/>
          <a:lstStyle/>
          <a:p>
            <a:r>
              <a:rPr lang="en-US" b="1" dirty="0" smtClean="0"/>
              <a:t>Interpretations </a:t>
            </a:r>
            <a:r>
              <a:rPr lang="en-US" dirty="0" smtClean="0"/>
              <a:t>compare test-takers to a criterion (a formal definition of content), regardless of the scores of other examinees. These may also be described as </a:t>
            </a:r>
            <a:r>
              <a:rPr lang="en-US" dirty="0" smtClean="0">
                <a:hlinkClick r:id="rId2" tooltip="Standards-based assessment"/>
              </a:rPr>
              <a:t>standards-based assessments</a:t>
            </a:r>
            <a:r>
              <a:rPr lang="en-US" dirty="0" smtClean="0"/>
              <a:t>, as they are aligned with the </a:t>
            </a:r>
            <a:r>
              <a:rPr lang="en-US" dirty="0" smtClean="0">
                <a:hlinkClick r:id="rId3" tooltip="Standards-based education reform"/>
              </a:rPr>
              <a:t>standards-based education reform</a:t>
            </a:r>
            <a:r>
              <a:rPr lang="en-US" dirty="0" smtClean="0"/>
              <a:t> movement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457200"/>
            <a:ext cx="8305800" cy="1143000"/>
          </a:xfrm>
        </p:spPr>
        <p:txBody>
          <a:bodyPr/>
          <a:lstStyle/>
          <a:p>
            <a:pPr eaLnBrk="1" hangingPunct="1"/>
            <a:r>
              <a:rPr lang="en-US" b="1" i="1" dirty="0" smtClean="0"/>
              <a:t>Evaluating Standardized Tests</a:t>
            </a:r>
          </a:p>
        </p:txBody>
      </p:sp>
      <p:sp>
        <p:nvSpPr>
          <p:cNvPr id="22531" name="Rectangle 3"/>
          <p:cNvSpPr>
            <a:spLocks noGrp="1" noChangeArrowheads="1"/>
          </p:cNvSpPr>
          <p:nvPr>
            <p:ph type="body" idx="1"/>
          </p:nvPr>
        </p:nvSpPr>
        <p:spPr>
          <a:xfrm>
            <a:off x="457200" y="1814513"/>
            <a:ext cx="8382000" cy="4586287"/>
          </a:xfrm>
        </p:spPr>
        <p:txBody>
          <a:bodyPr>
            <a:normAutofit lnSpcReduction="10000"/>
          </a:bodyPr>
          <a:lstStyle/>
          <a:p>
            <a:r>
              <a:rPr lang="en-US" sz="2800" dirty="0" smtClean="0"/>
              <a:t>Reliability</a:t>
            </a:r>
          </a:p>
          <a:p>
            <a:pPr lvl="1"/>
            <a:r>
              <a:rPr lang="en-US" sz="2400" dirty="0" smtClean="0"/>
              <a:t>Stability in test performance</a:t>
            </a:r>
          </a:p>
          <a:p>
            <a:r>
              <a:rPr lang="en-US" sz="2800" dirty="0" smtClean="0"/>
              <a:t>Validity</a:t>
            </a:r>
          </a:p>
          <a:p>
            <a:pPr lvl="1"/>
            <a:r>
              <a:rPr lang="en-US" sz="2400" dirty="0" smtClean="0"/>
              <a:t>Test accuracy</a:t>
            </a:r>
          </a:p>
          <a:p>
            <a:pPr lvl="1"/>
            <a:r>
              <a:rPr lang="en-US" sz="2400" dirty="0" smtClean="0"/>
              <a:t>Content validity, predictive validity, construct validity</a:t>
            </a:r>
          </a:p>
          <a:p>
            <a:r>
              <a:rPr lang="en-US" sz="2800" dirty="0" err="1" smtClean="0"/>
              <a:t>Normed</a:t>
            </a:r>
            <a:r>
              <a:rPr lang="en-US" sz="2800" dirty="0" smtClean="0"/>
              <a:t> excellence</a:t>
            </a:r>
          </a:p>
          <a:p>
            <a:pPr lvl="1"/>
            <a:r>
              <a:rPr lang="en-US" sz="2400" dirty="0" smtClean="0"/>
              <a:t>Norm group representation compared to the general population</a:t>
            </a:r>
          </a:p>
          <a:p>
            <a:r>
              <a:rPr lang="en-US" sz="2800" dirty="0" smtClean="0"/>
              <a:t>Examinee appropriateness</a:t>
            </a:r>
          </a:p>
          <a:p>
            <a:pPr lvl="1"/>
            <a:r>
              <a:rPr lang="en-US" sz="2400" dirty="0" smtClean="0"/>
              <a:t>Appropriateness for a particular group of students</a:t>
            </a:r>
          </a:p>
        </p:txBody>
      </p:sp>
      <p:sp>
        <p:nvSpPr>
          <p:cNvPr id="22532" name="Rectangle 5"/>
          <p:cNvSpPr>
            <a:spLocks noChangeArrowheads="1"/>
          </p:cNvSpPr>
          <p:nvPr/>
        </p:nvSpPr>
        <p:spPr bwMode="auto">
          <a:xfrm>
            <a:off x="8102600" y="6477000"/>
            <a:ext cx="755650" cy="366713"/>
          </a:xfrm>
          <a:prstGeom prst="rect">
            <a:avLst/>
          </a:prstGeom>
          <a:noFill/>
          <a:ln w="9525">
            <a:noFill/>
            <a:miter lim="800000"/>
            <a:headEnd/>
            <a:tailEnd/>
          </a:ln>
        </p:spPr>
        <p:txBody>
          <a:bodyPr wrap="none">
            <a:spAutoFit/>
          </a:bodyPr>
          <a:lstStyle/>
          <a:p>
            <a:pPr algn="r"/>
            <a:r>
              <a:rPr lang="en-US" b="1"/>
              <a:t>15.</a:t>
            </a:r>
            <a:fld id="{CB581EF3-780E-4AEB-9179-9DF9B3FC6ECE}" type="slidenum">
              <a:rPr lang="en-US" b="1"/>
              <a:pPr algn="r"/>
              <a:t>16</a:t>
            </a:fld>
            <a:endParaRPr lang="en-US" b="1"/>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Advantages of standardized test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t>These tests are usually scored by the computers or by persons who are not known by the students.</a:t>
            </a:r>
          </a:p>
          <a:p>
            <a:r>
              <a:rPr lang="en-US" sz="2800" dirty="0" smtClean="0"/>
              <a:t> Test scores can be shown to have a relative degree of validity</a:t>
            </a:r>
          </a:p>
          <a:p>
            <a:r>
              <a:rPr lang="en-US" sz="2800" dirty="0" smtClean="0"/>
              <a:t> Test scores can be shown to have a relative degree of reliability</a:t>
            </a:r>
          </a:p>
          <a:p>
            <a:r>
              <a:rPr lang="en-US" sz="2800" dirty="0" smtClean="0"/>
              <a:t> Results are generalizable</a:t>
            </a:r>
          </a:p>
          <a:p>
            <a:r>
              <a:rPr lang="en-US" sz="2800" dirty="0" smtClean="0"/>
              <a:t>Results are replicable</a:t>
            </a:r>
          </a:p>
          <a:p>
            <a:r>
              <a:rPr lang="en-US" sz="2800" dirty="0" smtClean="0"/>
              <a:t>Useful for admissions purposes in higher education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Advantages of standardized test (Cont…)</a:t>
            </a:r>
            <a:endParaRPr lang="en-US" sz="3200" dirty="0"/>
          </a:p>
        </p:txBody>
      </p:sp>
      <p:sp>
        <p:nvSpPr>
          <p:cNvPr id="3" name="Content Placeholder 2"/>
          <p:cNvSpPr>
            <a:spLocks noGrp="1"/>
          </p:cNvSpPr>
          <p:nvPr>
            <p:ph idx="1"/>
          </p:nvPr>
        </p:nvSpPr>
        <p:spPr/>
        <p:txBody>
          <a:bodyPr/>
          <a:lstStyle/>
          <a:p>
            <a:r>
              <a:rPr lang="en-US" dirty="0" smtClean="0"/>
              <a:t>Aggregate results.</a:t>
            </a:r>
          </a:p>
          <a:p>
            <a:r>
              <a:rPr lang="en-US" dirty="0" smtClean="0"/>
              <a:t>It is less time consuming and easier to administer</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Disadvantages of standardized tests</a:t>
            </a:r>
            <a:endParaRPr lang="en-US" b="1" dirty="0"/>
          </a:p>
        </p:txBody>
      </p:sp>
      <p:sp>
        <p:nvSpPr>
          <p:cNvPr id="3" name="Content Placeholder 2"/>
          <p:cNvSpPr>
            <a:spLocks noGrp="1"/>
          </p:cNvSpPr>
          <p:nvPr>
            <p:ph idx="1"/>
          </p:nvPr>
        </p:nvSpPr>
        <p:spPr>
          <a:xfrm>
            <a:off x="457200" y="1143000"/>
            <a:ext cx="8229600" cy="5334000"/>
          </a:xfrm>
        </p:spPr>
        <p:txBody>
          <a:bodyPr>
            <a:normAutofit fontScale="92500" lnSpcReduction="20000"/>
          </a:bodyPr>
          <a:lstStyle/>
          <a:p>
            <a:r>
              <a:rPr lang="en-US" dirty="0" smtClean="0"/>
              <a:t>Many students also develop </a:t>
            </a:r>
            <a:r>
              <a:rPr lang="en-US" u="sng" dirty="0" smtClean="0">
                <a:hlinkClick r:id="rId2"/>
              </a:rPr>
              <a:t>test anxiety</a:t>
            </a:r>
            <a:r>
              <a:rPr lang="en-US" dirty="0" smtClean="0"/>
              <a:t> which hinders performance.</a:t>
            </a:r>
          </a:p>
          <a:p>
            <a:r>
              <a:rPr lang="en-US" dirty="0" smtClean="0"/>
              <a:t>Atmosphere is boring and lacks creativeness</a:t>
            </a:r>
          </a:p>
          <a:p>
            <a:r>
              <a:rPr lang="en-US" dirty="0" smtClean="0"/>
              <a:t>Proficiency at the time of testing</a:t>
            </a:r>
          </a:p>
          <a:p>
            <a:r>
              <a:rPr lang="en-US" dirty="0" smtClean="0"/>
              <a:t>Performance on a single test performance</a:t>
            </a:r>
          </a:p>
          <a:p>
            <a:r>
              <a:rPr lang="en-US" dirty="0" smtClean="0"/>
              <a:t>Standardized testing can create a lot of stress on both educators and students</a:t>
            </a:r>
          </a:p>
          <a:p>
            <a:r>
              <a:rPr lang="en-US" dirty="0" smtClean="0"/>
              <a:t>Culture, language difference, socio-economic classes, and gender may be an obstacle for the students to become successful on their tests.</a:t>
            </a:r>
          </a:p>
          <a:p>
            <a:r>
              <a:rPr lang="en-US" dirty="0" smtClean="0"/>
              <a:t>Standardized test items do not assess higher-level thinking skills.</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66800" y="533400"/>
            <a:ext cx="7772400" cy="914400"/>
          </a:xfrm>
        </p:spPr>
        <p:txBody>
          <a:bodyPr/>
          <a:lstStyle/>
          <a:p>
            <a:pPr eaLnBrk="1" hangingPunct="1"/>
            <a:r>
              <a:rPr lang="en-US" sz="4000" i="1" smtClean="0"/>
              <a:t>Standardized Tests and Teaching</a:t>
            </a:r>
          </a:p>
        </p:txBody>
      </p:sp>
      <p:sp>
        <p:nvSpPr>
          <p:cNvPr id="11267" name="Rectangle 3"/>
          <p:cNvSpPr>
            <a:spLocks noChangeArrowheads="1"/>
          </p:cNvSpPr>
          <p:nvPr/>
        </p:nvSpPr>
        <p:spPr bwMode="auto">
          <a:xfrm>
            <a:off x="3429000" y="1981200"/>
            <a:ext cx="2819400" cy="1295400"/>
          </a:xfrm>
          <a:prstGeom prst="rect">
            <a:avLst/>
          </a:prstGeom>
          <a:solidFill>
            <a:srgbClr val="000099"/>
          </a:solidFill>
          <a:ln w="12700" cap="sq">
            <a:solidFill>
              <a:schemeClr val="tx1"/>
            </a:solidFill>
            <a:miter lim="800000"/>
            <a:headEnd type="none" w="sm" len="sm"/>
            <a:tailEnd type="none" w="sm" len="sm"/>
          </a:ln>
        </p:spPr>
        <p:txBody>
          <a:bodyPr wrap="none" anchor="ctr"/>
          <a:lstStyle/>
          <a:p>
            <a:endParaRPr lang="en-US"/>
          </a:p>
        </p:txBody>
      </p:sp>
      <p:sp>
        <p:nvSpPr>
          <p:cNvPr id="11268" name="Rectangle 4"/>
          <p:cNvSpPr>
            <a:spLocks noChangeArrowheads="1"/>
          </p:cNvSpPr>
          <p:nvPr/>
        </p:nvSpPr>
        <p:spPr bwMode="auto">
          <a:xfrm>
            <a:off x="838200" y="3962400"/>
            <a:ext cx="2362200" cy="1295400"/>
          </a:xfrm>
          <a:prstGeom prst="rect">
            <a:avLst/>
          </a:prstGeom>
          <a:solidFill>
            <a:srgbClr val="007254"/>
          </a:solidFill>
          <a:ln w="12700" cap="sq">
            <a:solidFill>
              <a:schemeClr val="tx1"/>
            </a:solidFill>
            <a:miter lim="800000"/>
            <a:headEnd type="none" w="sm" len="sm"/>
            <a:tailEnd type="none" w="sm" len="sm"/>
          </a:ln>
        </p:spPr>
        <p:txBody>
          <a:bodyPr wrap="none" anchor="ctr"/>
          <a:lstStyle/>
          <a:p>
            <a:endParaRPr lang="en-US">
              <a:solidFill>
                <a:srgbClr val="000099"/>
              </a:solidFill>
            </a:endParaRPr>
          </a:p>
        </p:txBody>
      </p:sp>
      <p:sp>
        <p:nvSpPr>
          <p:cNvPr id="11269" name="Rectangle 5"/>
          <p:cNvSpPr>
            <a:spLocks noChangeArrowheads="1"/>
          </p:cNvSpPr>
          <p:nvPr/>
        </p:nvSpPr>
        <p:spPr bwMode="auto">
          <a:xfrm>
            <a:off x="3657600" y="3962400"/>
            <a:ext cx="2362200" cy="1295400"/>
          </a:xfrm>
          <a:prstGeom prst="rect">
            <a:avLst/>
          </a:prstGeom>
          <a:solidFill>
            <a:srgbClr val="007254"/>
          </a:solidFill>
          <a:ln w="12700" cap="sq">
            <a:solidFill>
              <a:schemeClr val="tx1"/>
            </a:solidFill>
            <a:miter lim="800000"/>
            <a:headEnd type="none" w="sm" len="sm"/>
            <a:tailEnd type="none" w="sm" len="sm"/>
          </a:ln>
        </p:spPr>
        <p:txBody>
          <a:bodyPr wrap="none" anchor="ctr"/>
          <a:lstStyle/>
          <a:p>
            <a:endParaRPr lang="en-US"/>
          </a:p>
        </p:txBody>
      </p:sp>
      <p:sp>
        <p:nvSpPr>
          <p:cNvPr id="11270" name="Rectangle 6"/>
          <p:cNvSpPr>
            <a:spLocks noChangeArrowheads="1"/>
          </p:cNvSpPr>
          <p:nvPr/>
        </p:nvSpPr>
        <p:spPr bwMode="auto">
          <a:xfrm>
            <a:off x="6553200" y="3962400"/>
            <a:ext cx="2362200" cy="1295400"/>
          </a:xfrm>
          <a:prstGeom prst="rect">
            <a:avLst/>
          </a:prstGeom>
          <a:solidFill>
            <a:srgbClr val="007254"/>
          </a:solidFill>
          <a:ln w="12700" cap="sq">
            <a:solidFill>
              <a:schemeClr val="tx1"/>
            </a:solidFill>
            <a:miter lim="800000"/>
            <a:headEnd type="none" w="sm" len="sm"/>
            <a:tailEnd type="none" w="sm" len="sm"/>
          </a:ln>
        </p:spPr>
        <p:txBody>
          <a:bodyPr wrap="none" anchor="ctr"/>
          <a:lstStyle/>
          <a:p>
            <a:endParaRPr lang="en-US"/>
          </a:p>
        </p:txBody>
      </p:sp>
      <p:sp>
        <p:nvSpPr>
          <p:cNvPr id="11271" name="Text Box 10"/>
          <p:cNvSpPr txBox="1">
            <a:spLocks noChangeArrowheads="1"/>
          </p:cNvSpPr>
          <p:nvPr/>
        </p:nvSpPr>
        <p:spPr bwMode="auto">
          <a:xfrm>
            <a:off x="6429375" y="4114800"/>
            <a:ext cx="2638425" cy="1006475"/>
          </a:xfrm>
          <a:prstGeom prst="rect">
            <a:avLst/>
          </a:prstGeom>
          <a:noFill/>
          <a:ln w="12700" cap="sq">
            <a:noFill/>
            <a:miter lim="800000"/>
            <a:headEnd type="none" w="sm" len="sm"/>
            <a:tailEnd type="none" w="sm" len="sm"/>
          </a:ln>
        </p:spPr>
        <p:txBody>
          <a:bodyPr>
            <a:spAutoFit/>
          </a:bodyPr>
          <a:lstStyle/>
          <a:p>
            <a:r>
              <a:rPr lang="en-US" sz="2000" b="1">
                <a:solidFill>
                  <a:srgbClr val="FFFFFF"/>
                </a:solidFill>
              </a:rPr>
              <a:t>Criteria  for </a:t>
            </a:r>
          </a:p>
          <a:p>
            <a:r>
              <a:rPr lang="en-US" sz="2000" b="1">
                <a:solidFill>
                  <a:srgbClr val="FFFFFF"/>
                </a:solidFill>
              </a:rPr>
              <a:t>Evaluating</a:t>
            </a:r>
          </a:p>
          <a:p>
            <a:r>
              <a:rPr lang="en-US" sz="2000" b="1">
                <a:solidFill>
                  <a:srgbClr val="FFFFFF"/>
                </a:solidFill>
              </a:rPr>
              <a:t>Standardized Tests</a:t>
            </a:r>
          </a:p>
        </p:txBody>
      </p:sp>
      <p:sp>
        <p:nvSpPr>
          <p:cNvPr id="11272" name="Line 11"/>
          <p:cNvSpPr>
            <a:spLocks noChangeShapeType="1"/>
          </p:cNvSpPr>
          <p:nvPr/>
        </p:nvSpPr>
        <p:spPr bwMode="auto">
          <a:xfrm>
            <a:off x="4800600" y="3276600"/>
            <a:ext cx="0" cy="685800"/>
          </a:xfrm>
          <a:prstGeom prst="line">
            <a:avLst/>
          </a:prstGeom>
          <a:noFill/>
          <a:ln w="12700" cap="sq">
            <a:solidFill>
              <a:schemeClr val="tx1"/>
            </a:solidFill>
            <a:round/>
            <a:headEnd type="none" w="sm" len="sm"/>
            <a:tailEnd type="none" w="sm" len="sm"/>
          </a:ln>
        </p:spPr>
        <p:txBody>
          <a:bodyPr/>
          <a:lstStyle/>
          <a:p>
            <a:endParaRPr lang="en-US"/>
          </a:p>
        </p:txBody>
      </p:sp>
      <p:sp>
        <p:nvSpPr>
          <p:cNvPr id="11273" name="Line 12"/>
          <p:cNvSpPr>
            <a:spLocks noChangeShapeType="1"/>
          </p:cNvSpPr>
          <p:nvPr/>
        </p:nvSpPr>
        <p:spPr bwMode="auto">
          <a:xfrm flipH="1">
            <a:off x="1828800" y="3276600"/>
            <a:ext cx="2971800" cy="685800"/>
          </a:xfrm>
          <a:prstGeom prst="line">
            <a:avLst/>
          </a:prstGeom>
          <a:noFill/>
          <a:ln w="12700" cap="sq">
            <a:solidFill>
              <a:schemeClr val="tx1"/>
            </a:solidFill>
            <a:round/>
            <a:headEnd type="none" w="sm" len="sm"/>
            <a:tailEnd type="none" w="sm" len="sm"/>
          </a:ln>
        </p:spPr>
        <p:txBody>
          <a:bodyPr/>
          <a:lstStyle/>
          <a:p>
            <a:endParaRPr lang="en-US"/>
          </a:p>
        </p:txBody>
      </p:sp>
      <p:sp>
        <p:nvSpPr>
          <p:cNvPr id="11274" name="Line 13"/>
          <p:cNvSpPr>
            <a:spLocks noChangeShapeType="1"/>
          </p:cNvSpPr>
          <p:nvPr/>
        </p:nvSpPr>
        <p:spPr bwMode="auto">
          <a:xfrm>
            <a:off x="4800600" y="3276600"/>
            <a:ext cx="2743200" cy="685800"/>
          </a:xfrm>
          <a:prstGeom prst="line">
            <a:avLst/>
          </a:prstGeom>
          <a:noFill/>
          <a:ln w="12700" cap="sq">
            <a:solidFill>
              <a:schemeClr val="tx1"/>
            </a:solidFill>
            <a:round/>
            <a:headEnd type="none" w="sm" len="sm"/>
            <a:tailEnd type="none" w="sm" len="sm"/>
          </a:ln>
        </p:spPr>
        <p:txBody>
          <a:bodyPr/>
          <a:lstStyle/>
          <a:p>
            <a:endParaRPr lang="en-US"/>
          </a:p>
        </p:txBody>
      </p:sp>
      <p:sp>
        <p:nvSpPr>
          <p:cNvPr id="11275" name="Rectangle 14"/>
          <p:cNvSpPr>
            <a:spLocks noChangeArrowheads="1"/>
          </p:cNvSpPr>
          <p:nvPr/>
        </p:nvSpPr>
        <p:spPr bwMode="auto">
          <a:xfrm>
            <a:off x="0" y="0"/>
            <a:ext cx="228600" cy="6858000"/>
          </a:xfrm>
          <a:prstGeom prst="rect">
            <a:avLst/>
          </a:prstGeom>
          <a:gradFill rotWithShape="0">
            <a:gsLst>
              <a:gs pos="0">
                <a:srgbClr val="3A866E"/>
              </a:gs>
              <a:gs pos="100000">
                <a:srgbClr val="8EBAAC"/>
              </a:gs>
            </a:gsLst>
            <a:lin ang="5400000" scaled="1"/>
          </a:gradFill>
          <a:ln w="9525">
            <a:noFill/>
            <a:miter lim="800000"/>
            <a:headEnd/>
            <a:tailEnd/>
          </a:ln>
        </p:spPr>
        <p:txBody>
          <a:bodyPr wrap="none" anchor="ctr"/>
          <a:lstStyle/>
          <a:p>
            <a:endParaRPr lang="en-US"/>
          </a:p>
        </p:txBody>
      </p:sp>
      <p:sp>
        <p:nvSpPr>
          <p:cNvPr id="11276" name="Line 15"/>
          <p:cNvSpPr>
            <a:spLocks noChangeShapeType="1"/>
          </p:cNvSpPr>
          <p:nvPr/>
        </p:nvSpPr>
        <p:spPr bwMode="auto">
          <a:xfrm>
            <a:off x="0" y="6858000"/>
            <a:ext cx="9144000" cy="0"/>
          </a:xfrm>
          <a:prstGeom prst="line">
            <a:avLst/>
          </a:prstGeom>
          <a:noFill/>
          <a:ln w="127000">
            <a:solidFill>
              <a:srgbClr val="000099"/>
            </a:solidFill>
            <a:round/>
            <a:headEnd/>
            <a:tailEnd/>
          </a:ln>
        </p:spPr>
        <p:txBody>
          <a:bodyPr/>
          <a:lstStyle/>
          <a:p>
            <a:endParaRPr lang="en-US"/>
          </a:p>
        </p:txBody>
      </p:sp>
      <p:sp>
        <p:nvSpPr>
          <p:cNvPr id="11277" name="Line 16"/>
          <p:cNvSpPr>
            <a:spLocks noChangeShapeType="1"/>
          </p:cNvSpPr>
          <p:nvPr/>
        </p:nvSpPr>
        <p:spPr bwMode="auto">
          <a:xfrm>
            <a:off x="9144000" y="0"/>
            <a:ext cx="0" cy="6858000"/>
          </a:xfrm>
          <a:prstGeom prst="line">
            <a:avLst/>
          </a:prstGeom>
          <a:noFill/>
          <a:ln w="19050">
            <a:solidFill>
              <a:srgbClr val="FFFF66"/>
            </a:solidFill>
            <a:round/>
            <a:headEnd/>
            <a:tailEnd/>
          </a:ln>
        </p:spPr>
        <p:txBody>
          <a:bodyPr/>
          <a:lstStyle/>
          <a:p>
            <a:endParaRPr lang="en-US"/>
          </a:p>
        </p:txBody>
      </p:sp>
      <p:sp>
        <p:nvSpPr>
          <p:cNvPr id="11278" name="Line 17"/>
          <p:cNvSpPr>
            <a:spLocks noChangeShapeType="1"/>
          </p:cNvSpPr>
          <p:nvPr/>
        </p:nvSpPr>
        <p:spPr bwMode="auto">
          <a:xfrm>
            <a:off x="0" y="20638"/>
            <a:ext cx="9144000" cy="0"/>
          </a:xfrm>
          <a:prstGeom prst="line">
            <a:avLst/>
          </a:prstGeom>
          <a:noFill/>
          <a:ln w="76200">
            <a:solidFill>
              <a:srgbClr val="9900CC"/>
            </a:solidFill>
            <a:round/>
            <a:headEnd/>
            <a:tailEnd/>
          </a:ln>
        </p:spPr>
        <p:txBody>
          <a:bodyPr/>
          <a:lstStyle/>
          <a:p>
            <a:endParaRPr lang="en-US"/>
          </a:p>
        </p:txBody>
      </p:sp>
      <p:sp>
        <p:nvSpPr>
          <p:cNvPr id="11279" name="Rectangle 18"/>
          <p:cNvSpPr>
            <a:spLocks noChangeArrowheads="1"/>
          </p:cNvSpPr>
          <p:nvPr/>
        </p:nvSpPr>
        <p:spPr bwMode="auto">
          <a:xfrm>
            <a:off x="0" y="41275"/>
            <a:ext cx="9144000" cy="152400"/>
          </a:xfrm>
          <a:prstGeom prst="rect">
            <a:avLst/>
          </a:prstGeom>
          <a:gradFill rotWithShape="0">
            <a:gsLst>
              <a:gs pos="0">
                <a:srgbClr val="FF0000"/>
              </a:gs>
              <a:gs pos="100000">
                <a:srgbClr val="FF6E6E"/>
              </a:gs>
            </a:gsLst>
            <a:lin ang="0" scaled="1"/>
          </a:gradFill>
          <a:ln w="9525">
            <a:solidFill>
              <a:schemeClr val="tx1"/>
            </a:solidFill>
            <a:miter lim="800000"/>
            <a:headEnd/>
            <a:tailEnd/>
          </a:ln>
        </p:spPr>
        <p:txBody>
          <a:bodyPr wrap="none" anchor="ctr"/>
          <a:lstStyle/>
          <a:p>
            <a:endParaRPr lang="en-US"/>
          </a:p>
        </p:txBody>
      </p:sp>
      <p:sp>
        <p:nvSpPr>
          <p:cNvPr id="11280" name="Rectangle 19"/>
          <p:cNvSpPr>
            <a:spLocks noChangeArrowheads="1"/>
          </p:cNvSpPr>
          <p:nvPr/>
        </p:nvSpPr>
        <p:spPr bwMode="auto">
          <a:xfrm>
            <a:off x="7239000" y="6477000"/>
            <a:ext cx="1676400" cy="381000"/>
          </a:xfrm>
          <a:prstGeom prst="rect">
            <a:avLst/>
          </a:prstGeom>
          <a:noFill/>
          <a:ln w="9525">
            <a:noFill/>
            <a:miter lim="800000"/>
            <a:headEnd/>
            <a:tailEnd/>
          </a:ln>
        </p:spPr>
        <p:txBody>
          <a:bodyPr/>
          <a:lstStyle/>
          <a:p>
            <a:pPr algn="r"/>
            <a:r>
              <a:rPr lang="en-US" b="1"/>
              <a:t>15.</a:t>
            </a:r>
            <a:fld id="{17F55635-5F81-457B-A594-A8CC0B174B7A}" type="slidenum">
              <a:rPr lang="en-US" b="1"/>
              <a:pPr algn="r"/>
              <a:t>2</a:t>
            </a:fld>
            <a:endParaRPr lang="en-US" b="1">
              <a:solidFill>
                <a:srgbClr val="FFFF66"/>
              </a:solidFill>
            </a:endParaRPr>
          </a:p>
        </p:txBody>
      </p:sp>
      <p:sp>
        <p:nvSpPr>
          <p:cNvPr id="11281" name="Line 20"/>
          <p:cNvSpPr>
            <a:spLocks noChangeShapeType="1"/>
          </p:cNvSpPr>
          <p:nvPr/>
        </p:nvSpPr>
        <p:spPr bwMode="auto">
          <a:xfrm>
            <a:off x="9144000" y="0"/>
            <a:ext cx="0" cy="6858000"/>
          </a:xfrm>
          <a:prstGeom prst="line">
            <a:avLst/>
          </a:prstGeom>
          <a:noFill/>
          <a:ln w="127000">
            <a:solidFill>
              <a:srgbClr val="9900CC"/>
            </a:solidFill>
            <a:round/>
            <a:headEnd/>
            <a:tailEnd/>
          </a:ln>
        </p:spPr>
        <p:txBody>
          <a:bodyPr/>
          <a:lstStyle/>
          <a:p>
            <a:endParaRPr lang="en-US"/>
          </a:p>
        </p:txBody>
      </p:sp>
      <p:sp>
        <p:nvSpPr>
          <p:cNvPr id="11282" name="Text Box 22"/>
          <p:cNvSpPr txBox="1">
            <a:spLocks noChangeArrowheads="1"/>
          </p:cNvSpPr>
          <p:nvPr/>
        </p:nvSpPr>
        <p:spPr bwMode="auto">
          <a:xfrm>
            <a:off x="990600" y="4114800"/>
            <a:ext cx="2057400" cy="1006475"/>
          </a:xfrm>
          <a:prstGeom prst="rect">
            <a:avLst/>
          </a:prstGeom>
          <a:noFill/>
          <a:ln w="9525">
            <a:noFill/>
            <a:miter lim="800000"/>
            <a:headEnd/>
            <a:tailEnd/>
          </a:ln>
        </p:spPr>
        <p:txBody>
          <a:bodyPr>
            <a:spAutoFit/>
          </a:bodyPr>
          <a:lstStyle/>
          <a:p>
            <a:r>
              <a:rPr lang="en-US" sz="2000" b="1">
                <a:solidFill>
                  <a:srgbClr val="FFFFFF"/>
                </a:solidFill>
              </a:rPr>
              <a:t>What Is a </a:t>
            </a:r>
          </a:p>
          <a:p>
            <a:r>
              <a:rPr lang="en-US" sz="2000" b="1">
                <a:solidFill>
                  <a:srgbClr val="FFFFFF"/>
                </a:solidFill>
              </a:rPr>
              <a:t>Standardized Test?</a:t>
            </a:r>
          </a:p>
        </p:txBody>
      </p:sp>
      <p:sp>
        <p:nvSpPr>
          <p:cNvPr id="11283" name="Text Box 23"/>
          <p:cNvSpPr txBox="1">
            <a:spLocks noChangeArrowheads="1"/>
          </p:cNvSpPr>
          <p:nvPr/>
        </p:nvSpPr>
        <p:spPr bwMode="auto">
          <a:xfrm>
            <a:off x="3810000" y="2133600"/>
            <a:ext cx="1981200" cy="1006475"/>
          </a:xfrm>
          <a:prstGeom prst="rect">
            <a:avLst/>
          </a:prstGeom>
          <a:noFill/>
          <a:ln w="9525">
            <a:noFill/>
            <a:miter lim="800000"/>
            <a:headEnd/>
            <a:tailEnd/>
          </a:ln>
        </p:spPr>
        <p:txBody>
          <a:bodyPr>
            <a:spAutoFit/>
          </a:bodyPr>
          <a:lstStyle/>
          <a:p>
            <a:r>
              <a:rPr lang="en-US" sz="2000" b="1">
                <a:solidFill>
                  <a:srgbClr val="FFFFFF"/>
                </a:solidFill>
              </a:rPr>
              <a:t>The Nature of </a:t>
            </a:r>
          </a:p>
          <a:p>
            <a:r>
              <a:rPr lang="en-US" sz="2000" b="1">
                <a:solidFill>
                  <a:srgbClr val="FFFFFF"/>
                </a:solidFill>
              </a:rPr>
              <a:t>Standardized Tests</a:t>
            </a:r>
            <a:endParaRPr lang="en-US" sz="2000" b="1">
              <a:solidFill>
                <a:srgbClr val="080808"/>
              </a:solidFill>
            </a:endParaRPr>
          </a:p>
        </p:txBody>
      </p:sp>
      <p:sp>
        <p:nvSpPr>
          <p:cNvPr id="11284" name="Text Box 24"/>
          <p:cNvSpPr txBox="1">
            <a:spLocks noChangeArrowheads="1"/>
          </p:cNvSpPr>
          <p:nvPr/>
        </p:nvSpPr>
        <p:spPr bwMode="auto">
          <a:xfrm>
            <a:off x="3886200" y="3962400"/>
            <a:ext cx="1981200" cy="1311275"/>
          </a:xfrm>
          <a:prstGeom prst="rect">
            <a:avLst/>
          </a:prstGeom>
          <a:noFill/>
          <a:ln w="9525">
            <a:noFill/>
            <a:miter lim="800000"/>
            <a:headEnd/>
            <a:tailEnd/>
          </a:ln>
        </p:spPr>
        <p:txBody>
          <a:bodyPr>
            <a:spAutoFit/>
          </a:bodyPr>
          <a:lstStyle/>
          <a:p>
            <a:r>
              <a:rPr lang="en-US" sz="2000" b="1">
                <a:solidFill>
                  <a:srgbClr val="FFFFFF"/>
                </a:solidFill>
              </a:rPr>
              <a:t>The Purposes of Standardized</a:t>
            </a:r>
          </a:p>
          <a:p>
            <a:r>
              <a:rPr lang="en-US" sz="2000" b="1">
                <a:solidFill>
                  <a:srgbClr val="FFFFFF"/>
                </a:solidFill>
              </a:rPr>
              <a:t>Tests</a:t>
            </a:r>
          </a:p>
        </p:txBody>
      </p:sp>
      <p:sp>
        <p:nvSpPr>
          <p:cNvPr id="11285" name="Rectangle 25"/>
          <p:cNvSpPr>
            <a:spLocks noChangeArrowheads="1"/>
          </p:cNvSpPr>
          <p:nvPr/>
        </p:nvSpPr>
        <p:spPr bwMode="auto">
          <a:xfrm>
            <a:off x="0" y="0"/>
            <a:ext cx="609600" cy="6858000"/>
          </a:xfrm>
          <a:prstGeom prst="rect">
            <a:avLst/>
          </a:prstGeom>
          <a:gradFill rotWithShape="1">
            <a:gsLst>
              <a:gs pos="0">
                <a:srgbClr val="3A866E"/>
              </a:gs>
              <a:gs pos="100000">
                <a:srgbClr val="8EBAAC"/>
              </a:gs>
            </a:gsLst>
            <a:lin ang="5400000" scaled="1"/>
          </a:gradFill>
          <a:ln w="9525">
            <a:noFill/>
            <a:miter lim="800000"/>
            <a:headEnd/>
            <a:tailEnd/>
          </a:ln>
        </p:spPr>
        <p:txBody>
          <a:bodyPr wrap="none" anchor="ctr"/>
          <a:lstStyle/>
          <a:p>
            <a:endParaRPr lang="en-US"/>
          </a:p>
        </p:txBody>
      </p:sp>
      <p:sp>
        <p:nvSpPr>
          <p:cNvPr id="11286" name="Line 26"/>
          <p:cNvSpPr>
            <a:spLocks noChangeShapeType="1"/>
          </p:cNvSpPr>
          <p:nvPr/>
        </p:nvSpPr>
        <p:spPr bwMode="auto">
          <a:xfrm>
            <a:off x="0" y="6858000"/>
            <a:ext cx="9144000" cy="0"/>
          </a:xfrm>
          <a:prstGeom prst="line">
            <a:avLst/>
          </a:prstGeom>
          <a:noFill/>
          <a:ln w="127000">
            <a:solidFill>
              <a:srgbClr val="000099"/>
            </a:solidFill>
            <a:round/>
            <a:headEnd/>
            <a:tailEnd/>
          </a:ln>
        </p:spPr>
        <p:txBody>
          <a:bodyPr/>
          <a:lstStyle/>
          <a:p>
            <a:endParaRPr lang="en-US"/>
          </a:p>
        </p:txBody>
      </p:sp>
      <p:sp>
        <p:nvSpPr>
          <p:cNvPr id="11287" name="Line 27"/>
          <p:cNvSpPr>
            <a:spLocks noChangeShapeType="1"/>
          </p:cNvSpPr>
          <p:nvPr/>
        </p:nvSpPr>
        <p:spPr bwMode="auto">
          <a:xfrm>
            <a:off x="0" y="20638"/>
            <a:ext cx="9144000" cy="0"/>
          </a:xfrm>
          <a:prstGeom prst="line">
            <a:avLst/>
          </a:prstGeom>
          <a:noFill/>
          <a:ln w="76200">
            <a:solidFill>
              <a:srgbClr val="9900CC"/>
            </a:solidFill>
            <a:round/>
            <a:headEnd/>
            <a:tailEnd/>
          </a:ln>
        </p:spPr>
        <p:txBody>
          <a:bodyPr/>
          <a:lstStyle/>
          <a:p>
            <a:endParaRPr lang="en-US"/>
          </a:p>
        </p:txBody>
      </p:sp>
      <p:sp>
        <p:nvSpPr>
          <p:cNvPr id="11288" name="Line 29"/>
          <p:cNvSpPr>
            <a:spLocks noChangeShapeType="1"/>
          </p:cNvSpPr>
          <p:nvPr/>
        </p:nvSpPr>
        <p:spPr bwMode="auto">
          <a:xfrm>
            <a:off x="9144000" y="-12700"/>
            <a:ext cx="0" cy="6946900"/>
          </a:xfrm>
          <a:prstGeom prst="line">
            <a:avLst/>
          </a:prstGeom>
          <a:noFill/>
          <a:ln w="127000">
            <a:solidFill>
              <a:srgbClr val="9900CC"/>
            </a:solidFill>
            <a:round/>
            <a:headEnd/>
            <a:tailEnd/>
          </a:ln>
        </p:spPr>
        <p:txBody>
          <a:bodyPr/>
          <a:lstStyle/>
          <a:p>
            <a:endParaRPr lang="en-US"/>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Teacher made test</a:t>
            </a:r>
            <a:endParaRPr lang="en-US" b="1" dirty="0"/>
          </a:p>
        </p:txBody>
      </p:sp>
      <p:sp>
        <p:nvSpPr>
          <p:cNvPr id="3" name="Content Placeholder 2"/>
          <p:cNvSpPr>
            <a:spLocks noGrp="1"/>
          </p:cNvSpPr>
          <p:nvPr>
            <p:ph idx="1"/>
          </p:nvPr>
        </p:nvSpPr>
        <p:spPr/>
        <p:txBody>
          <a:bodyPr>
            <a:normAutofit/>
          </a:bodyPr>
          <a:lstStyle/>
          <a:p>
            <a:r>
              <a:rPr lang="en-US" dirty="0" smtClean="0"/>
              <a:t>The opposite of a standardized test is a </a:t>
            </a:r>
            <a:r>
              <a:rPr lang="en-US" i="1" dirty="0" smtClean="0"/>
              <a:t>non-standardized test</a:t>
            </a:r>
            <a:r>
              <a:rPr lang="en-US" dirty="0" smtClean="0"/>
              <a:t>. </a:t>
            </a:r>
          </a:p>
          <a:p>
            <a:r>
              <a:rPr lang="en-US" dirty="0" smtClean="0"/>
              <a:t>Non-standardized testing gives significantly different tests to different test takers, or gives the same test under significantly different conditions (e.g., one group is permitted far less time to complete the test than the next group),</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Teacher made test (Cont…)</a:t>
            </a:r>
            <a:endParaRPr lang="en-US" dirty="0"/>
          </a:p>
        </p:txBody>
      </p:sp>
      <p:sp>
        <p:nvSpPr>
          <p:cNvPr id="3" name="Content Placeholder 2"/>
          <p:cNvSpPr>
            <a:spLocks noGrp="1"/>
          </p:cNvSpPr>
          <p:nvPr>
            <p:ph idx="1"/>
          </p:nvPr>
        </p:nvSpPr>
        <p:spPr/>
        <p:txBody>
          <a:bodyPr/>
          <a:lstStyle/>
          <a:p>
            <a:r>
              <a:rPr lang="en-US" dirty="0" smtClean="0"/>
              <a:t> or evaluates them differently (e.g., the same answer is counted right for one student, but wrong for another student).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made test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Ordinarily, teachers do not attempt to construct tests of general or special aptitude or of personality traits. Teacher-made tests tend instead to be geared to narrow segments of curricular content</a:t>
            </a:r>
          </a:p>
          <a:p>
            <a:pPr algn="just"/>
            <a:r>
              <a:rPr lang="en-US" dirty="0" smtClean="0"/>
              <a:t>Teacher made test are designed to evaluate students on what has been taught with respect to the curriculum and teacher made test may reveal specific areas of instruction in which a students need remedial help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good test </a:t>
            </a:r>
            <a:endParaRPr lang="en-US" dirty="0"/>
          </a:p>
        </p:txBody>
      </p:sp>
      <p:sp>
        <p:nvSpPr>
          <p:cNvPr id="3" name="Content Placeholder 2"/>
          <p:cNvSpPr>
            <a:spLocks noGrp="1"/>
          </p:cNvSpPr>
          <p:nvPr>
            <p:ph idx="1"/>
          </p:nvPr>
        </p:nvSpPr>
        <p:spPr/>
        <p:txBody>
          <a:bodyPr/>
          <a:lstStyle/>
          <a:p>
            <a:r>
              <a:rPr lang="en-US" dirty="0" smtClean="0"/>
              <a:t>Test should be valid</a:t>
            </a:r>
          </a:p>
          <a:p>
            <a:r>
              <a:rPr lang="en-US" dirty="0" smtClean="0"/>
              <a:t>Test should be reliable</a:t>
            </a:r>
          </a:p>
          <a:p>
            <a:r>
              <a:rPr lang="en-US" dirty="0" smtClean="0"/>
              <a:t>Test should be practicable</a:t>
            </a:r>
          </a:p>
          <a:p>
            <a:r>
              <a:rPr lang="en-US" dirty="0" smtClean="0"/>
              <a:t>According to culture</a:t>
            </a:r>
          </a:p>
          <a:p>
            <a:r>
              <a:rPr lang="en-US" dirty="0" smtClean="0"/>
              <a:t>Fulfill Needs of students</a:t>
            </a:r>
          </a:p>
          <a:p>
            <a:r>
              <a:rPr lang="en-US" dirty="0" smtClean="0"/>
              <a:t>According to level of students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Standardized Tests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Standardized tests are those tests with carefully designed procedure, questions and administration. </a:t>
            </a:r>
          </a:p>
          <a:p>
            <a:pPr algn="just"/>
            <a:r>
              <a:rPr lang="en-US" sz="3600" dirty="0" smtClean="0">
                <a:latin typeface="Times New Roman" pitchFamily="18" charset="0"/>
                <a:cs typeface="Times New Roman" pitchFamily="18" charset="0"/>
              </a:rPr>
              <a:t>Often achievement tests, the tests measure the performance of large numbers of individuals to collect information about individual children or adults, or to assess the success of school wide educational programs.</a:t>
            </a: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Standardized Tests (Cont…)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A </a:t>
            </a:r>
            <a:r>
              <a:rPr lang="en-US" sz="3600" b="1" dirty="0" smtClean="0">
                <a:latin typeface="Times New Roman" pitchFamily="18" charset="0"/>
                <a:cs typeface="Times New Roman" pitchFamily="18" charset="0"/>
              </a:rPr>
              <a:t>standardized test</a:t>
            </a:r>
            <a:r>
              <a:rPr lang="en-US" sz="3600" dirty="0" smtClean="0">
                <a:latin typeface="Times New Roman" pitchFamily="18" charset="0"/>
                <a:cs typeface="Times New Roman" pitchFamily="18" charset="0"/>
              </a:rPr>
              <a:t> is a test that is administered and scored in a consistent, or “standard”, manner. Standardized tests are designed in such a way that the questions, conditions for administering, scoring procedures, and interpretations are consistent  and are administered and scored in a predetermined, standard manner</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Standardized Tests (Cont…)</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Any test in which the same test is given in the same manner to all test takers is a standardized test. Standardized tests do not need to be </a:t>
            </a:r>
            <a:r>
              <a:rPr lang="en-US" dirty="0" smtClean="0">
                <a:latin typeface="Times New Roman" pitchFamily="18" charset="0"/>
                <a:cs typeface="Times New Roman" pitchFamily="18" charset="0"/>
                <a:hlinkClick r:id="rId2" tooltip="High-stakes test"/>
              </a:rPr>
              <a:t>high-stakes tests</a:t>
            </a:r>
            <a:r>
              <a:rPr lang="en-US" dirty="0" smtClean="0">
                <a:latin typeface="Times New Roman" pitchFamily="18" charset="0"/>
                <a:cs typeface="Times New Roman" pitchFamily="18" charset="0"/>
              </a:rPr>
              <a:t>, time-limited tests, or </a:t>
            </a:r>
            <a:r>
              <a:rPr lang="en-US" dirty="0" smtClean="0">
                <a:latin typeface="Times New Roman" pitchFamily="18" charset="0"/>
                <a:cs typeface="Times New Roman" pitchFamily="18" charset="0"/>
                <a:hlinkClick r:id="rId3" tooltip="Multiple-choice test"/>
              </a:rPr>
              <a:t>multiple-choice tests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AutoShape 5"/>
          <p:cNvSpPr>
            <a:spLocks noChangeArrowheads="1"/>
          </p:cNvSpPr>
          <p:nvPr/>
        </p:nvSpPr>
        <p:spPr bwMode="auto">
          <a:xfrm>
            <a:off x="609600" y="5029200"/>
            <a:ext cx="2438400" cy="857250"/>
          </a:xfrm>
          <a:prstGeom prst="wedgeRoundRectCallout">
            <a:avLst>
              <a:gd name="adj1" fmla="val 59116"/>
              <a:gd name="adj2" fmla="val -27347"/>
              <a:gd name="adj3" fmla="val 16667"/>
            </a:avLst>
          </a:prstGeom>
          <a:solidFill>
            <a:srgbClr val="FFA88D">
              <a:alpha val="50195"/>
            </a:srgbClr>
          </a:solidFill>
          <a:ln w="12700" cap="sq" algn="ctr">
            <a:solidFill>
              <a:schemeClr val="tx1"/>
            </a:solidFill>
            <a:miter lim="800000"/>
            <a:headEnd type="none" w="sm" len="sm"/>
            <a:tailEnd type="none" w="sm" len="sm"/>
          </a:ln>
        </p:spPr>
        <p:txBody>
          <a:bodyPr tIns="91440" bIns="91440" anchor="ctr">
            <a:spAutoFit/>
          </a:bodyPr>
          <a:lstStyle/>
          <a:p>
            <a:r>
              <a:rPr lang="en-US" sz="2000" b="1"/>
              <a:t>Contribute to </a:t>
            </a:r>
          </a:p>
          <a:p>
            <a:r>
              <a:rPr lang="en-US" sz="2000" b="1"/>
              <a:t>accountability</a:t>
            </a:r>
          </a:p>
        </p:txBody>
      </p:sp>
      <p:sp>
        <p:nvSpPr>
          <p:cNvPr id="1028" name="AutoShape 6"/>
          <p:cNvSpPr>
            <a:spLocks noChangeArrowheads="1"/>
          </p:cNvSpPr>
          <p:nvPr/>
        </p:nvSpPr>
        <p:spPr bwMode="auto">
          <a:xfrm>
            <a:off x="1219200" y="3276600"/>
            <a:ext cx="3657600" cy="1184275"/>
          </a:xfrm>
          <a:prstGeom prst="wedgeRoundRectCallout">
            <a:avLst>
              <a:gd name="adj1" fmla="val 102083"/>
              <a:gd name="adj2" fmla="val 122384"/>
              <a:gd name="adj3" fmla="val 16667"/>
            </a:avLst>
          </a:prstGeom>
          <a:solidFill>
            <a:srgbClr val="FFFF99">
              <a:alpha val="70195"/>
            </a:srgbClr>
          </a:solidFill>
          <a:ln w="12700" cap="sq">
            <a:solidFill>
              <a:schemeClr val="tx1"/>
            </a:solidFill>
            <a:miter lim="800000"/>
            <a:headEnd type="none" w="sm" len="sm"/>
            <a:tailEnd type="none" w="sm" len="sm"/>
          </a:ln>
        </p:spPr>
        <p:txBody>
          <a:bodyPr tIns="91440" bIns="91440" anchor="ctr">
            <a:spAutoFit/>
          </a:bodyPr>
          <a:lstStyle/>
          <a:p>
            <a:r>
              <a:rPr lang="en-US" sz="2000" b="1"/>
              <a:t>Provide information about </a:t>
            </a:r>
          </a:p>
          <a:p>
            <a:r>
              <a:rPr lang="en-US" sz="2000" b="1"/>
              <a:t>student progress and</a:t>
            </a:r>
          </a:p>
          <a:p>
            <a:r>
              <a:rPr lang="en-US" sz="2000" b="1"/>
              <a:t>program placement</a:t>
            </a:r>
            <a:endParaRPr lang="en-US" sz="2000"/>
          </a:p>
        </p:txBody>
      </p:sp>
      <p:sp>
        <p:nvSpPr>
          <p:cNvPr id="1029" name="AutoShape 8"/>
          <p:cNvSpPr>
            <a:spLocks noChangeArrowheads="1"/>
          </p:cNvSpPr>
          <p:nvPr/>
        </p:nvSpPr>
        <p:spPr bwMode="auto">
          <a:xfrm>
            <a:off x="3352800" y="1600200"/>
            <a:ext cx="2743200" cy="1184275"/>
          </a:xfrm>
          <a:prstGeom prst="wedgeRoundRectCallout">
            <a:avLst>
              <a:gd name="adj1" fmla="val 82060"/>
              <a:gd name="adj2" fmla="val 199329"/>
              <a:gd name="adj3" fmla="val 16667"/>
            </a:avLst>
          </a:prstGeom>
          <a:solidFill>
            <a:srgbClr val="FFA88D">
              <a:alpha val="20000"/>
            </a:srgbClr>
          </a:solidFill>
          <a:ln w="12700" cap="sq" algn="ctr">
            <a:solidFill>
              <a:schemeClr val="tx1"/>
            </a:solidFill>
            <a:miter lim="800000"/>
            <a:headEnd type="none" w="sm" len="sm"/>
            <a:tailEnd type="none" w="sm" len="sm"/>
          </a:ln>
        </p:spPr>
        <p:txBody>
          <a:bodyPr tIns="91440" bIns="91440" anchor="ctr">
            <a:spAutoFit/>
          </a:bodyPr>
          <a:lstStyle/>
          <a:p>
            <a:r>
              <a:rPr lang="en-US" sz="2000" b="1" dirty="0"/>
              <a:t>Diagnose students’</a:t>
            </a:r>
          </a:p>
          <a:p>
            <a:r>
              <a:rPr lang="en-US" sz="2000" b="1" dirty="0"/>
              <a:t>strengths and</a:t>
            </a:r>
          </a:p>
          <a:p>
            <a:r>
              <a:rPr lang="en-US" sz="2000" b="1" dirty="0"/>
              <a:t> weaknesses</a:t>
            </a:r>
          </a:p>
        </p:txBody>
      </p:sp>
      <p:sp>
        <p:nvSpPr>
          <p:cNvPr id="1030" name="AutoShape 9"/>
          <p:cNvSpPr>
            <a:spLocks noChangeArrowheads="1"/>
          </p:cNvSpPr>
          <p:nvPr/>
        </p:nvSpPr>
        <p:spPr bwMode="auto">
          <a:xfrm>
            <a:off x="5257800" y="2971800"/>
            <a:ext cx="3581400" cy="1184275"/>
          </a:xfrm>
          <a:prstGeom prst="wedgeRoundRectCallout">
            <a:avLst>
              <a:gd name="adj1" fmla="val 2171"/>
              <a:gd name="adj2" fmla="val 90079"/>
              <a:gd name="adj3" fmla="val 16667"/>
            </a:avLst>
          </a:prstGeom>
          <a:solidFill>
            <a:srgbClr val="CCFFCC">
              <a:alpha val="39999"/>
            </a:srgbClr>
          </a:solidFill>
          <a:ln w="12700" cap="sq" algn="ctr">
            <a:solidFill>
              <a:schemeClr val="tx1"/>
            </a:solidFill>
            <a:miter lim="800000"/>
            <a:headEnd type="none" w="sm" len="sm"/>
            <a:tailEnd type="none" w="sm" len="sm"/>
          </a:ln>
        </p:spPr>
        <p:txBody>
          <a:bodyPr tIns="91440" bIns="91440" anchor="ctr">
            <a:spAutoFit/>
          </a:bodyPr>
          <a:lstStyle/>
          <a:p>
            <a:r>
              <a:rPr lang="en-US" sz="2000" b="1"/>
              <a:t>Provide information for </a:t>
            </a:r>
          </a:p>
          <a:p>
            <a:r>
              <a:rPr lang="en-US" sz="2000" b="1"/>
              <a:t>planning</a:t>
            </a:r>
          </a:p>
          <a:p>
            <a:r>
              <a:rPr lang="en-US" sz="2000" b="1"/>
              <a:t>and instruction</a:t>
            </a:r>
          </a:p>
        </p:txBody>
      </p:sp>
      <p:sp>
        <p:nvSpPr>
          <p:cNvPr id="1031" name="AutoShape 10"/>
          <p:cNvSpPr>
            <a:spLocks noChangeArrowheads="1"/>
          </p:cNvSpPr>
          <p:nvPr/>
        </p:nvSpPr>
        <p:spPr bwMode="auto">
          <a:xfrm>
            <a:off x="3276600" y="5057775"/>
            <a:ext cx="2819400" cy="857250"/>
          </a:xfrm>
          <a:prstGeom prst="wedgeRoundRectCallout">
            <a:avLst>
              <a:gd name="adj1" fmla="val 69764"/>
              <a:gd name="adj2" fmla="val -37056"/>
              <a:gd name="adj3" fmla="val 16667"/>
            </a:avLst>
          </a:prstGeom>
          <a:solidFill>
            <a:srgbClr val="FFA88D"/>
          </a:solidFill>
          <a:ln w="12700" cap="sq" algn="ctr">
            <a:solidFill>
              <a:schemeClr val="tx1"/>
            </a:solidFill>
            <a:miter lim="800000"/>
            <a:headEnd type="none" w="sm" len="sm"/>
            <a:tailEnd type="none" w="sm" len="sm"/>
          </a:ln>
        </p:spPr>
        <p:txBody>
          <a:bodyPr tIns="91440" bIns="91440" anchor="ctr">
            <a:spAutoFit/>
          </a:bodyPr>
          <a:lstStyle/>
          <a:p>
            <a:r>
              <a:rPr lang="en-US" sz="2000" b="1"/>
              <a:t>Help in program</a:t>
            </a:r>
          </a:p>
          <a:p>
            <a:r>
              <a:rPr lang="en-US" sz="2000" b="1"/>
              <a:t> evaluation</a:t>
            </a:r>
          </a:p>
        </p:txBody>
      </p:sp>
      <p:graphicFrame>
        <p:nvGraphicFramePr>
          <p:cNvPr id="1026" name="Object 16"/>
          <p:cNvGraphicFramePr>
            <a:graphicFrameLocks noChangeAspect="1"/>
          </p:cNvGraphicFramePr>
          <p:nvPr/>
        </p:nvGraphicFramePr>
        <p:xfrm>
          <a:off x="6248400" y="4648200"/>
          <a:ext cx="2667000" cy="1901825"/>
        </p:xfrm>
        <a:graphic>
          <a:graphicData uri="http://schemas.openxmlformats.org/presentationml/2006/ole">
            <mc:AlternateContent xmlns:mc="http://schemas.openxmlformats.org/markup-compatibility/2006">
              <mc:Choice xmlns:v="urn:schemas-microsoft-com:vml" Requires="v">
                <p:oleObj spid="_x0000_s1029" name="Clip" r:id="rId3" imgW="4006850" imgH="2857500" progId="">
                  <p:embed/>
                </p:oleObj>
              </mc:Choice>
              <mc:Fallback>
                <p:oleObj name="Clip" r:id="rId3" imgW="4006850" imgH="2857500" progId="">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4648200"/>
                        <a:ext cx="2667000" cy="190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7"/>
          <p:cNvSpPr>
            <a:spLocks noChangeArrowheads="1"/>
          </p:cNvSpPr>
          <p:nvPr/>
        </p:nvSpPr>
        <p:spPr bwMode="auto">
          <a:xfrm>
            <a:off x="0" y="0"/>
            <a:ext cx="228600" cy="6858000"/>
          </a:xfrm>
          <a:prstGeom prst="rect">
            <a:avLst/>
          </a:prstGeom>
          <a:gradFill rotWithShape="0">
            <a:gsLst>
              <a:gs pos="0">
                <a:srgbClr val="3A866E"/>
              </a:gs>
              <a:gs pos="100000">
                <a:srgbClr val="8EBAAC"/>
              </a:gs>
            </a:gsLst>
            <a:lin ang="5400000" scaled="1"/>
          </a:gradFill>
          <a:ln w="9525">
            <a:noFill/>
            <a:miter lim="800000"/>
            <a:headEnd/>
            <a:tailEnd/>
          </a:ln>
        </p:spPr>
        <p:txBody>
          <a:bodyPr wrap="none" anchor="ctr"/>
          <a:lstStyle/>
          <a:p>
            <a:endParaRPr lang="en-US"/>
          </a:p>
        </p:txBody>
      </p:sp>
      <p:sp>
        <p:nvSpPr>
          <p:cNvPr id="1033" name="Line 18"/>
          <p:cNvSpPr>
            <a:spLocks noChangeShapeType="1"/>
          </p:cNvSpPr>
          <p:nvPr/>
        </p:nvSpPr>
        <p:spPr bwMode="auto">
          <a:xfrm>
            <a:off x="0" y="6858000"/>
            <a:ext cx="9144000" cy="0"/>
          </a:xfrm>
          <a:prstGeom prst="line">
            <a:avLst/>
          </a:prstGeom>
          <a:noFill/>
          <a:ln w="127000">
            <a:solidFill>
              <a:srgbClr val="000099"/>
            </a:solidFill>
            <a:round/>
            <a:headEnd/>
            <a:tailEnd/>
          </a:ln>
        </p:spPr>
        <p:txBody>
          <a:bodyPr/>
          <a:lstStyle/>
          <a:p>
            <a:endParaRPr lang="en-US"/>
          </a:p>
        </p:txBody>
      </p:sp>
      <p:sp>
        <p:nvSpPr>
          <p:cNvPr id="1034" name="Line 19"/>
          <p:cNvSpPr>
            <a:spLocks noChangeShapeType="1"/>
          </p:cNvSpPr>
          <p:nvPr/>
        </p:nvSpPr>
        <p:spPr bwMode="auto">
          <a:xfrm>
            <a:off x="9144000" y="0"/>
            <a:ext cx="0" cy="6858000"/>
          </a:xfrm>
          <a:prstGeom prst="line">
            <a:avLst/>
          </a:prstGeom>
          <a:noFill/>
          <a:ln w="19050">
            <a:solidFill>
              <a:srgbClr val="FFFF66"/>
            </a:solidFill>
            <a:round/>
            <a:headEnd/>
            <a:tailEnd/>
          </a:ln>
        </p:spPr>
        <p:txBody>
          <a:bodyPr/>
          <a:lstStyle/>
          <a:p>
            <a:endParaRPr lang="en-US"/>
          </a:p>
        </p:txBody>
      </p:sp>
      <p:sp>
        <p:nvSpPr>
          <p:cNvPr id="1035" name="Line 20"/>
          <p:cNvSpPr>
            <a:spLocks noChangeShapeType="1"/>
          </p:cNvSpPr>
          <p:nvPr/>
        </p:nvSpPr>
        <p:spPr bwMode="auto">
          <a:xfrm>
            <a:off x="0" y="20638"/>
            <a:ext cx="9144000" cy="0"/>
          </a:xfrm>
          <a:prstGeom prst="line">
            <a:avLst/>
          </a:prstGeom>
          <a:noFill/>
          <a:ln w="76200">
            <a:solidFill>
              <a:srgbClr val="9900CC"/>
            </a:solidFill>
            <a:round/>
            <a:headEnd/>
            <a:tailEnd/>
          </a:ln>
        </p:spPr>
        <p:txBody>
          <a:bodyPr/>
          <a:lstStyle/>
          <a:p>
            <a:endParaRPr lang="en-US"/>
          </a:p>
        </p:txBody>
      </p:sp>
      <p:sp>
        <p:nvSpPr>
          <p:cNvPr id="1036" name="Rectangle 21"/>
          <p:cNvSpPr>
            <a:spLocks noChangeArrowheads="1"/>
          </p:cNvSpPr>
          <p:nvPr/>
        </p:nvSpPr>
        <p:spPr bwMode="auto">
          <a:xfrm>
            <a:off x="0" y="41275"/>
            <a:ext cx="9144000" cy="152400"/>
          </a:xfrm>
          <a:prstGeom prst="rect">
            <a:avLst/>
          </a:prstGeom>
          <a:gradFill rotWithShape="0">
            <a:gsLst>
              <a:gs pos="0">
                <a:srgbClr val="FF0000"/>
              </a:gs>
              <a:gs pos="100000">
                <a:srgbClr val="FF6E6E"/>
              </a:gs>
            </a:gsLst>
            <a:lin ang="0" scaled="1"/>
          </a:gradFill>
          <a:ln w="9525">
            <a:solidFill>
              <a:schemeClr val="tx1"/>
            </a:solidFill>
            <a:miter lim="800000"/>
            <a:headEnd/>
            <a:tailEnd/>
          </a:ln>
        </p:spPr>
        <p:txBody>
          <a:bodyPr wrap="none" anchor="ctr"/>
          <a:lstStyle/>
          <a:p>
            <a:endParaRPr lang="en-US"/>
          </a:p>
        </p:txBody>
      </p:sp>
      <p:sp>
        <p:nvSpPr>
          <p:cNvPr id="1037" name="Rectangle 22"/>
          <p:cNvSpPr>
            <a:spLocks noChangeArrowheads="1"/>
          </p:cNvSpPr>
          <p:nvPr/>
        </p:nvSpPr>
        <p:spPr bwMode="auto">
          <a:xfrm>
            <a:off x="7239000" y="6477000"/>
            <a:ext cx="1676400" cy="381000"/>
          </a:xfrm>
          <a:prstGeom prst="rect">
            <a:avLst/>
          </a:prstGeom>
          <a:noFill/>
          <a:ln w="9525">
            <a:noFill/>
            <a:miter lim="800000"/>
            <a:headEnd/>
            <a:tailEnd/>
          </a:ln>
        </p:spPr>
        <p:txBody>
          <a:bodyPr/>
          <a:lstStyle/>
          <a:p>
            <a:pPr algn="r"/>
            <a:r>
              <a:rPr lang="en-US" b="1"/>
              <a:t>15.</a:t>
            </a:r>
            <a:fld id="{BF29EC68-1C25-49D9-9F5C-8FAA62C57770}" type="slidenum">
              <a:rPr lang="en-US" b="1"/>
              <a:pPr algn="r"/>
              <a:t>6</a:t>
            </a:fld>
            <a:endParaRPr lang="en-US" b="1">
              <a:solidFill>
                <a:srgbClr val="FFFF66"/>
              </a:solidFill>
            </a:endParaRPr>
          </a:p>
        </p:txBody>
      </p:sp>
      <p:sp>
        <p:nvSpPr>
          <p:cNvPr id="1038" name="Line 23"/>
          <p:cNvSpPr>
            <a:spLocks noChangeShapeType="1"/>
          </p:cNvSpPr>
          <p:nvPr/>
        </p:nvSpPr>
        <p:spPr bwMode="auto">
          <a:xfrm>
            <a:off x="9144000" y="0"/>
            <a:ext cx="0" cy="6858000"/>
          </a:xfrm>
          <a:prstGeom prst="line">
            <a:avLst/>
          </a:prstGeom>
          <a:noFill/>
          <a:ln w="127000">
            <a:solidFill>
              <a:srgbClr val="9900CC"/>
            </a:solidFill>
            <a:round/>
            <a:headEnd/>
            <a:tailEnd/>
          </a:ln>
        </p:spPr>
        <p:txBody>
          <a:bodyPr/>
          <a:lstStyle/>
          <a:p>
            <a:endParaRPr lang="en-US"/>
          </a:p>
        </p:txBody>
      </p:sp>
      <p:sp>
        <p:nvSpPr>
          <p:cNvPr id="1039" name="Rectangle 24"/>
          <p:cNvSpPr>
            <a:spLocks noChangeArrowheads="1"/>
          </p:cNvSpPr>
          <p:nvPr/>
        </p:nvSpPr>
        <p:spPr bwMode="auto">
          <a:xfrm>
            <a:off x="0" y="0"/>
            <a:ext cx="609600" cy="6858000"/>
          </a:xfrm>
          <a:prstGeom prst="rect">
            <a:avLst/>
          </a:prstGeom>
          <a:gradFill rotWithShape="1">
            <a:gsLst>
              <a:gs pos="0">
                <a:srgbClr val="3A866E"/>
              </a:gs>
              <a:gs pos="100000">
                <a:srgbClr val="8EBAAC"/>
              </a:gs>
            </a:gsLst>
            <a:lin ang="5400000" scaled="1"/>
          </a:gradFill>
          <a:ln w="9525">
            <a:noFill/>
            <a:miter lim="800000"/>
            <a:headEnd/>
            <a:tailEnd/>
          </a:ln>
        </p:spPr>
        <p:txBody>
          <a:bodyPr wrap="none" anchor="ctr"/>
          <a:lstStyle/>
          <a:p>
            <a:endParaRPr lang="en-US"/>
          </a:p>
        </p:txBody>
      </p:sp>
      <p:sp>
        <p:nvSpPr>
          <p:cNvPr id="1040" name="Line 25"/>
          <p:cNvSpPr>
            <a:spLocks noChangeShapeType="1"/>
          </p:cNvSpPr>
          <p:nvPr/>
        </p:nvSpPr>
        <p:spPr bwMode="auto">
          <a:xfrm>
            <a:off x="0" y="6858000"/>
            <a:ext cx="9144000" cy="0"/>
          </a:xfrm>
          <a:prstGeom prst="line">
            <a:avLst/>
          </a:prstGeom>
          <a:noFill/>
          <a:ln w="127000">
            <a:solidFill>
              <a:srgbClr val="000099"/>
            </a:solidFill>
            <a:round/>
            <a:headEnd/>
            <a:tailEnd/>
          </a:ln>
        </p:spPr>
        <p:txBody>
          <a:bodyPr/>
          <a:lstStyle/>
          <a:p>
            <a:endParaRPr lang="en-US"/>
          </a:p>
        </p:txBody>
      </p:sp>
      <p:sp>
        <p:nvSpPr>
          <p:cNvPr id="1041" name="Line 26"/>
          <p:cNvSpPr>
            <a:spLocks noChangeShapeType="1"/>
          </p:cNvSpPr>
          <p:nvPr/>
        </p:nvSpPr>
        <p:spPr bwMode="auto">
          <a:xfrm>
            <a:off x="0" y="20638"/>
            <a:ext cx="9144000" cy="0"/>
          </a:xfrm>
          <a:prstGeom prst="line">
            <a:avLst/>
          </a:prstGeom>
          <a:noFill/>
          <a:ln w="76200">
            <a:solidFill>
              <a:srgbClr val="9900CC"/>
            </a:solidFill>
            <a:round/>
            <a:headEnd/>
            <a:tailEnd/>
          </a:ln>
        </p:spPr>
        <p:txBody>
          <a:bodyPr/>
          <a:lstStyle/>
          <a:p>
            <a:endParaRPr lang="en-US"/>
          </a:p>
        </p:txBody>
      </p:sp>
      <p:sp>
        <p:nvSpPr>
          <p:cNvPr id="1042" name="Line 28"/>
          <p:cNvSpPr>
            <a:spLocks noChangeShapeType="1"/>
          </p:cNvSpPr>
          <p:nvPr/>
        </p:nvSpPr>
        <p:spPr bwMode="auto">
          <a:xfrm>
            <a:off x="9144000" y="-12700"/>
            <a:ext cx="0" cy="6946900"/>
          </a:xfrm>
          <a:prstGeom prst="line">
            <a:avLst/>
          </a:prstGeom>
          <a:noFill/>
          <a:ln w="127000">
            <a:solidFill>
              <a:srgbClr val="9900CC"/>
            </a:solidFill>
            <a:round/>
            <a:headEnd/>
            <a:tailEnd/>
          </a:ln>
        </p:spPr>
        <p:txBody>
          <a:bodyPr/>
          <a:lstStyle/>
          <a:p>
            <a:endParaRPr lang="en-US"/>
          </a:p>
        </p:txBody>
      </p:sp>
      <p:sp>
        <p:nvSpPr>
          <p:cNvPr id="1043" name="Text Box 29"/>
          <p:cNvSpPr txBox="1">
            <a:spLocks noChangeArrowheads="1"/>
          </p:cNvSpPr>
          <p:nvPr/>
        </p:nvSpPr>
        <p:spPr bwMode="auto">
          <a:xfrm>
            <a:off x="762000" y="517525"/>
            <a:ext cx="8077200" cy="701675"/>
          </a:xfrm>
          <a:prstGeom prst="rect">
            <a:avLst/>
          </a:prstGeom>
          <a:noFill/>
          <a:ln w="9525">
            <a:noFill/>
            <a:miter lim="800000"/>
            <a:headEnd/>
            <a:tailEnd/>
          </a:ln>
        </p:spPr>
        <p:txBody>
          <a:bodyPr>
            <a:spAutoFit/>
          </a:bodyPr>
          <a:lstStyle/>
          <a:p>
            <a:pPr>
              <a:spcBef>
                <a:spcPct val="20000"/>
              </a:spcBef>
            </a:pPr>
            <a:r>
              <a:rPr kumimoji="1" lang="en-US" sz="4000" b="1" i="1">
                <a:solidFill>
                  <a:srgbClr val="000099"/>
                </a:solidFill>
                <a:latin typeface="Times New Roman" pitchFamily="18" charset="0"/>
              </a:rPr>
              <a:t>Purposes of Standardized Tests</a:t>
            </a:r>
            <a:endParaRPr kumimoji="1" lang="en-US" sz="3200" b="1" i="1">
              <a:solidFill>
                <a:srgbClr val="007254"/>
              </a:solidFill>
              <a:latin typeface="Times New Roman" pitchFamily="18" charset="0"/>
            </a:endParaRPr>
          </a:p>
        </p:txBody>
      </p:sp>
      <p:pic>
        <p:nvPicPr>
          <p:cNvPr id="1044" name="Picture 31" descr="wwwicon">
            <a:hlinkClick r:id="rId5"/>
          </p:cNvPr>
          <p:cNvPicPr>
            <a:picLocks noChangeAspect="1" noChangeArrowheads="1"/>
          </p:cNvPicPr>
          <p:nvPr/>
        </p:nvPicPr>
        <p:blipFill>
          <a:blip r:embed="rId6"/>
          <a:srcRect/>
          <a:stretch>
            <a:fillRect/>
          </a:stretch>
        </p:blipFill>
        <p:spPr bwMode="auto">
          <a:xfrm>
            <a:off x="762000" y="6172200"/>
            <a:ext cx="476250" cy="4762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Design and Scoring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Standardized testing can be composed of multiple-choice questions, true-false questions, essay questions, or nearly any other form of assessment. </a:t>
            </a:r>
          </a:p>
          <a:p>
            <a:pPr algn="just"/>
            <a:r>
              <a:rPr lang="en-US" dirty="0" smtClean="0">
                <a:latin typeface="Times New Roman" pitchFamily="18" charset="0"/>
                <a:cs typeface="Times New Roman" pitchFamily="18" charset="0"/>
              </a:rPr>
              <a:t>Multiple-choice and true-false items are often chosen because they can be given and scored inexpensively and quickly by scoring special answer sheets by computer or via </a:t>
            </a:r>
            <a:r>
              <a:rPr lang="en-US" dirty="0" smtClean="0">
                <a:latin typeface="Times New Roman" pitchFamily="18" charset="0"/>
                <a:cs typeface="Times New Roman" pitchFamily="18" charset="0"/>
                <a:hlinkClick r:id="rId2" tooltip="Computer-adaptive test"/>
              </a:rPr>
              <a:t>computer-adaptive testing</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Design and Scoring (Cont…)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Some standardized tests have short-answer or essay writing components that are assigned a score by independent evaluators who use </a:t>
            </a:r>
            <a:r>
              <a:rPr lang="en-US" sz="3600" dirty="0" smtClean="0">
                <a:latin typeface="Times New Roman" pitchFamily="18" charset="0"/>
                <a:cs typeface="Times New Roman" pitchFamily="18" charset="0"/>
                <a:hlinkClick r:id="rId2" tooltip="Rubrics (education)"/>
              </a:rPr>
              <a:t>rubrics</a:t>
            </a:r>
            <a:r>
              <a:rPr lang="en-US" sz="3600" dirty="0" smtClean="0">
                <a:latin typeface="Times New Roman" pitchFamily="18" charset="0"/>
                <a:cs typeface="Times New Roman" pitchFamily="18" charset="0"/>
              </a:rPr>
              <a:t> (rules or guidelines) and benchmark papers (examples of papers for each possible score) to determine the grade to be given to a response.</a:t>
            </a:r>
            <a:endParaRPr lang="en-US" sz="3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Design and Scoring (Cont…)</a:t>
            </a:r>
            <a:endParaRPr lang="en-US" b="1" dirty="0"/>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Most assessments, however, are not scored by people; people are used to score items that are not able to be scored easily by computer (such as essays). </a:t>
            </a:r>
          </a:p>
          <a:p>
            <a:pPr algn="just"/>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TotalTime>
  <Words>638</Words>
  <Application>Microsoft Office PowerPoint</Application>
  <PresentationFormat>On-screen Show (4:3)</PresentationFormat>
  <Paragraphs>99</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Clip</vt:lpstr>
      <vt:lpstr>Standardized Tests</vt:lpstr>
      <vt:lpstr>Standardized Tests and Teaching</vt:lpstr>
      <vt:lpstr>Standardized Tests</vt:lpstr>
      <vt:lpstr>Standardized Tests (Cont…)</vt:lpstr>
      <vt:lpstr>Standardized Tests (Cont…)</vt:lpstr>
      <vt:lpstr>PowerPoint Presentation</vt:lpstr>
      <vt:lpstr>Design and Scoring</vt:lpstr>
      <vt:lpstr>Design and Scoring (Cont…)</vt:lpstr>
      <vt:lpstr>Design and Scoring (Cont…)</vt:lpstr>
      <vt:lpstr>Design and Scoring (Cont…)</vt:lpstr>
      <vt:lpstr>Scoring issues </vt:lpstr>
      <vt:lpstr> Scoring issues (Cont…) </vt:lpstr>
      <vt:lpstr>Types of scores</vt:lpstr>
      <vt:lpstr>Norm-referenced score</vt:lpstr>
      <vt:lpstr>Criterion-referenced score</vt:lpstr>
      <vt:lpstr>Evaluating Standardized Tests</vt:lpstr>
      <vt:lpstr>Advantages of standardized test</vt:lpstr>
      <vt:lpstr>Advantages of standardized test (Cont…)</vt:lpstr>
      <vt:lpstr>Disadvantages of standardized tests</vt:lpstr>
      <vt:lpstr>Teacher made test</vt:lpstr>
      <vt:lpstr>Teacher made test (Cont…)</vt:lpstr>
      <vt:lpstr>Teacher made test</vt:lpstr>
      <vt:lpstr>Properties of good test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Standardized Tests</dc:title>
  <dc:creator>uos</dc:creator>
  <cp:lastModifiedBy>Rehan</cp:lastModifiedBy>
  <cp:revision>82</cp:revision>
  <dcterms:created xsi:type="dcterms:W3CDTF">2006-08-16T00:00:00Z</dcterms:created>
  <dcterms:modified xsi:type="dcterms:W3CDTF">2020-01-15T12:13:39Z</dcterms:modified>
</cp:coreProperties>
</file>