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7" r:id="rId34"/>
    <p:sldId id="289" r:id="rId35"/>
    <p:sldId id="302" r:id="rId36"/>
    <p:sldId id="290" r:id="rId37"/>
    <p:sldId id="303" r:id="rId38"/>
    <p:sldId id="291" r:id="rId39"/>
    <p:sldId id="292" r:id="rId40"/>
    <p:sldId id="293" r:id="rId41"/>
    <p:sldId id="294" r:id="rId42"/>
    <p:sldId id="295" r:id="rId43"/>
    <p:sldId id="296" r:id="rId44"/>
    <p:sldId id="298" r:id="rId45"/>
    <p:sldId id="300" r:id="rId46"/>
    <p:sldId id="30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6FF192-C885-4431-BEEE-83DFBEDE764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100893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FF192-C885-4431-BEEE-83DFBEDE764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202380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FF192-C885-4431-BEEE-83DFBEDE764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281077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FF192-C885-4431-BEEE-83DFBEDE764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327194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6FF192-C885-4431-BEEE-83DFBEDE764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61235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6FF192-C885-4431-BEEE-83DFBEDE764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232841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6FF192-C885-4431-BEEE-83DFBEDE7640}" type="datetimeFigureOut">
              <a:rPr lang="en-GB" smtClean="0"/>
              <a:t>30/03/2020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976980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C6FF192-C885-4431-BEEE-83DFBEDE7640}" type="datetimeFigureOut">
              <a:rPr lang="en-GB" smtClean="0"/>
              <a:t>30/03/2020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241457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FF192-C885-4431-BEEE-83DFBEDE7640}" type="datetimeFigureOut">
              <a:rPr lang="en-GB" smtClean="0"/>
              <a:t>30/03/2020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1001255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6FF192-C885-4431-BEEE-83DFBEDE764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29838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6FF192-C885-4431-BEEE-83DFBEDE764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FF97E1-7EE3-479E-B0DC-4ED278F4157B}" type="slidenum">
              <a:rPr lang="en-GB" smtClean="0"/>
              <a:t>‹#›</a:t>
            </a:fld>
            <a:endParaRPr lang="en-GB"/>
          </a:p>
        </p:txBody>
      </p:sp>
    </p:spTree>
    <p:extLst>
      <p:ext uri="{BB962C8B-B14F-4D97-AF65-F5344CB8AC3E}">
        <p14:creationId xmlns:p14="http://schemas.microsoft.com/office/powerpoint/2010/main" val="184115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F192-C885-4431-BEEE-83DFBEDE7640}" type="datetimeFigureOut">
              <a:rPr lang="en-GB" smtClean="0"/>
              <a:t>30/03/2020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F97E1-7EE3-479E-B0DC-4ED278F4157B}" type="slidenum">
              <a:rPr lang="en-GB" smtClean="0"/>
              <a:t>‹#›</a:t>
            </a:fld>
            <a:endParaRPr lang="en-GB"/>
          </a:p>
        </p:txBody>
      </p:sp>
    </p:spTree>
    <p:extLst>
      <p:ext uri="{BB962C8B-B14F-4D97-AF65-F5344CB8AC3E}">
        <p14:creationId xmlns:p14="http://schemas.microsoft.com/office/powerpoint/2010/main" val="200394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b="1" dirty="0" smtClean="0">
                <a:latin typeface="Times New Roman" panose="02020603050405020304" pitchFamily="18" charset="0"/>
                <a:cs typeface="Times New Roman" panose="02020603050405020304" pitchFamily="18" charset="0"/>
              </a:rPr>
              <a:t>NOVEL GIT DRUG DELIVERY SYSTEM</a:t>
            </a:r>
            <a:br>
              <a:rPr lang="en-GB" sz="4800" b="1" dirty="0" smtClean="0">
                <a:latin typeface="Times New Roman" panose="02020603050405020304" pitchFamily="18" charset="0"/>
                <a:cs typeface="Times New Roman" panose="02020603050405020304" pitchFamily="18" charset="0"/>
              </a:rPr>
            </a:br>
            <a:endParaRPr lang="en-GB"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371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263" y="885099"/>
            <a:ext cx="10515600" cy="5463450"/>
          </a:xfrm>
        </p:spPr>
        <p:txBody>
          <a:bodyPr>
            <a:noAutofit/>
          </a:bodyPr>
          <a:lstStyle/>
          <a:p>
            <a:pPr marL="0" indent="0" algn="just">
              <a:buNone/>
            </a:pPr>
            <a:r>
              <a:rPr lang="en-GB" sz="2200" dirty="0">
                <a:latin typeface="Times New Roman" panose="02020603050405020304" pitchFamily="18" charset="0"/>
                <a:cs typeface="Times New Roman" panose="02020603050405020304" pitchFamily="18" charset="0"/>
              </a:rPr>
              <a:t>Considering that water is the only diffusing species, an agent must be included in the core that is water-soluble enough to generate osmotic pressure and enable the pumping out of the therapeutic agent. </a:t>
            </a:r>
          </a:p>
          <a:p>
            <a:pPr marL="0" indent="0" algn="just">
              <a:buNone/>
            </a:pPr>
            <a:r>
              <a:rPr lang="en-GB" sz="2200" dirty="0">
                <a:latin typeface="Times New Roman" panose="02020603050405020304" pitchFamily="18" charset="0"/>
                <a:cs typeface="Times New Roman" panose="02020603050405020304" pitchFamily="18" charset="0"/>
              </a:rPr>
              <a:t>In addition, the coating must act as a semipermeable membrane that should be fully coalesced and be free from unintentional pinholes </a:t>
            </a:r>
          </a:p>
          <a:p>
            <a:pPr marL="0" indent="0" algn="just">
              <a:buNone/>
            </a:pPr>
            <a:r>
              <a:rPr lang="en-GB" sz="2200" dirty="0" smtClean="0">
                <a:latin typeface="Times New Roman" panose="02020603050405020304" pitchFamily="18" charset="0"/>
                <a:cs typeface="Times New Roman" panose="02020603050405020304" pitchFamily="18" charset="0"/>
              </a:rPr>
              <a:t>The active agent plus diluents are included in a water-soluble tablet core, which will solubilize (or suspend) the active in the presence of water. </a:t>
            </a:r>
          </a:p>
          <a:p>
            <a:pPr marL="0" indent="0" algn="just">
              <a:buNone/>
            </a:pPr>
            <a:r>
              <a:rPr lang="en-GB" sz="2200" dirty="0" smtClean="0">
                <a:latin typeface="Times New Roman" panose="02020603050405020304" pitchFamily="18" charset="0"/>
                <a:cs typeface="Times New Roman" panose="02020603050405020304" pitchFamily="18" charset="0"/>
              </a:rPr>
              <a:t>The core coating constitutes a semipermeable membrane that will allow water to pass through into the core, establishing an osmotic pressure and forcing drug dispersion to be pumped out of a small hole in the system coating. </a:t>
            </a:r>
          </a:p>
          <a:p>
            <a:pPr marL="0" indent="0" algn="just">
              <a:buNone/>
            </a:pPr>
            <a:r>
              <a:rPr lang="en-GB" sz="2200" dirty="0" smtClean="0">
                <a:latin typeface="Times New Roman" panose="02020603050405020304" pitchFamily="18" charset="0"/>
                <a:cs typeface="Times New Roman" panose="02020603050405020304" pitchFamily="18" charset="0"/>
              </a:rPr>
              <a:t>Therefore, the rate of this pumping of the active agent can be controlled by characteristics of the system like delivery orifice, coating material, and composition. Together, the active agent, a water-soluble polymer or an inert salt constitute the core. </a:t>
            </a:r>
          </a:p>
          <a:p>
            <a:pPr marL="0" indent="0" algn="just">
              <a:buNone/>
            </a:pPr>
            <a:r>
              <a:rPr lang="en-GB" sz="2200" dirty="0" smtClean="0">
                <a:latin typeface="Times New Roman" panose="02020603050405020304" pitchFamily="18" charset="0"/>
                <a:cs typeface="Times New Roman" panose="02020603050405020304" pitchFamily="18" charset="0"/>
              </a:rPr>
              <a:t>Sometimes, the drug itself constitutes the osmotic component, such as the </a:t>
            </a:r>
            <a:r>
              <a:rPr lang="en-GB" sz="2200" dirty="0" smtClean="0">
                <a:solidFill>
                  <a:srgbClr val="FF0000"/>
                </a:solidFill>
                <a:latin typeface="Times New Roman" panose="02020603050405020304" pitchFamily="18" charset="0"/>
                <a:cs typeface="Times New Roman" panose="02020603050405020304" pitchFamily="18" charset="0"/>
              </a:rPr>
              <a:t>metoprolol fumarate</a:t>
            </a:r>
            <a:r>
              <a:rPr lang="en-GB" sz="2200" dirty="0" smtClean="0">
                <a:latin typeface="Times New Roman" panose="02020603050405020304" pitchFamily="18" charset="0"/>
                <a:cs typeface="Times New Roman" panose="02020603050405020304" pitchFamily="18" charset="0"/>
              </a:rPr>
              <a:t>, whose saturated solution has an osmotic pressure of </a:t>
            </a:r>
            <a:r>
              <a:rPr lang="en-GB" sz="2200" dirty="0" smtClean="0">
                <a:solidFill>
                  <a:srgbClr val="FF0000"/>
                </a:solidFill>
                <a:latin typeface="Times New Roman" panose="02020603050405020304" pitchFamily="18" charset="0"/>
                <a:cs typeface="Times New Roman" panose="02020603050405020304" pitchFamily="18" charset="0"/>
              </a:rPr>
              <a:t>32.5 atm</a:t>
            </a:r>
            <a:r>
              <a:rPr lang="en-GB" sz="2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1226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6841"/>
          </a:xfrm>
        </p:spPr>
        <p:txBody>
          <a:bodyPr>
            <a:normAutofit fontScale="90000"/>
          </a:bodyPr>
          <a:lstStyle/>
          <a:p>
            <a:pPr algn="ctr"/>
            <a:r>
              <a:rPr lang="en-GB" b="1" dirty="0">
                <a:solidFill>
                  <a:srgbClr val="FF0000"/>
                </a:solidFill>
                <a:latin typeface="Times New Roman" panose="02020603050405020304" pitchFamily="18" charset="0"/>
                <a:cs typeface="Times New Roman" panose="02020603050405020304" pitchFamily="18" charset="0"/>
              </a:rPr>
              <a:t>Advantages </a:t>
            </a:r>
          </a:p>
        </p:txBody>
      </p:sp>
      <p:sp>
        <p:nvSpPr>
          <p:cNvPr id="3" name="Content Placeholder 2"/>
          <p:cNvSpPr>
            <a:spLocks noGrp="1"/>
          </p:cNvSpPr>
          <p:nvPr>
            <p:ph idx="1"/>
          </p:nvPr>
        </p:nvSpPr>
        <p:spPr>
          <a:xfrm>
            <a:off x="838200" y="1133294"/>
            <a:ext cx="10515600" cy="4351338"/>
          </a:xfrm>
        </p:spPr>
        <p:txBody>
          <a:bodyPr>
            <a:noAutofit/>
          </a:bodyPr>
          <a:lstStyle/>
          <a:p>
            <a:pPr algn="just"/>
            <a:r>
              <a:rPr lang="en-GB" sz="2200" dirty="0" smtClean="0">
                <a:latin typeface="Times New Roman" panose="02020603050405020304" pitchFamily="18" charset="0"/>
                <a:cs typeface="Times New Roman" panose="02020603050405020304" pitchFamily="18" charset="0"/>
              </a:rPr>
              <a:t>Osmotic </a:t>
            </a:r>
            <a:r>
              <a:rPr lang="en-GB" sz="2200" dirty="0">
                <a:latin typeface="Times New Roman" panose="02020603050405020304" pitchFamily="18" charset="0"/>
                <a:cs typeface="Times New Roman" panose="02020603050405020304" pitchFamily="18" charset="0"/>
              </a:rPr>
              <a:t>pumps are well-characterized drug delivery systems to be administered by different routes (e.g., </a:t>
            </a:r>
            <a:r>
              <a:rPr lang="en-GB" sz="2200" dirty="0" err="1">
                <a:latin typeface="Times New Roman" panose="02020603050405020304" pitchFamily="18" charset="0"/>
                <a:cs typeface="Times New Roman" panose="02020603050405020304" pitchFamily="18" charset="0"/>
              </a:rPr>
              <a:t>peroral</a:t>
            </a:r>
            <a:r>
              <a:rPr lang="en-GB" sz="2200" dirty="0">
                <a:latin typeface="Times New Roman" panose="02020603050405020304" pitchFamily="18" charset="0"/>
                <a:cs typeface="Times New Roman" panose="02020603050405020304" pitchFamily="18" charset="0"/>
              </a:rPr>
              <a:t> and subcutaneous). </a:t>
            </a:r>
            <a:r>
              <a:rPr lang="en-GB" sz="2200" dirty="0" smtClean="0">
                <a:latin typeface="Times New Roman" panose="02020603050405020304" pitchFamily="18" charset="0"/>
                <a:cs typeface="Times New Roman" panose="02020603050405020304" pitchFamily="18" charset="0"/>
              </a:rPr>
              <a:t>They </a:t>
            </a:r>
            <a:r>
              <a:rPr lang="en-GB" sz="2200" dirty="0">
                <a:latin typeface="Times New Roman" panose="02020603050405020304" pitchFamily="18" charset="0"/>
                <a:cs typeface="Times New Roman" panose="02020603050405020304" pitchFamily="18" charset="0"/>
              </a:rPr>
              <a:t>are well-characterized and understood systems, and have some advantages in relationship to other systems: </a:t>
            </a:r>
            <a:endParaRPr lang="en-GB" sz="22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coating technology is straightforward, in which controlled drug delivery is due to the water (diffusion species), and the modification of the rate of water diffusion is more uncomplicated than for many active agents.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These </a:t>
            </a:r>
            <a:r>
              <a:rPr lang="en-GB" sz="2000" dirty="0">
                <a:latin typeface="Times New Roman" panose="02020603050405020304" pitchFamily="18" charset="0"/>
                <a:cs typeface="Times New Roman" panose="02020603050405020304" pitchFamily="18" charset="0"/>
              </a:rPr>
              <a:t>systems are suitable for a wide range of therapeutic agents, and they typically give a </a:t>
            </a:r>
            <a:r>
              <a:rPr lang="en-GB" sz="2000" dirty="0">
                <a:solidFill>
                  <a:srgbClr val="FF0000"/>
                </a:solidFill>
                <a:latin typeface="Times New Roman" panose="02020603050405020304" pitchFamily="18" charset="0"/>
                <a:cs typeface="Times New Roman" panose="02020603050405020304" pitchFamily="18" charset="0"/>
              </a:rPr>
              <a:t>zero-order</a:t>
            </a:r>
            <a:r>
              <a:rPr lang="en-GB" sz="2000" dirty="0">
                <a:latin typeface="Times New Roman" panose="02020603050405020304" pitchFamily="18" charset="0"/>
                <a:cs typeface="Times New Roman" panose="02020603050405020304" pitchFamily="18" charset="0"/>
              </a:rPr>
              <a:t> release profile after an initial lag.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delivery rate of active(s) is </a:t>
            </a:r>
            <a:r>
              <a:rPr lang="en-GB" sz="2000" dirty="0">
                <a:solidFill>
                  <a:srgbClr val="FF0000"/>
                </a:solidFill>
                <a:latin typeface="Times New Roman" panose="02020603050405020304" pitchFamily="18" charset="0"/>
                <a:cs typeface="Times New Roman" panose="02020603050405020304" pitchFamily="18" charset="0"/>
              </a:rPr>
              <a:t>highly predictable </a:t>
            </a:r>
            <a:r>
              <a:rPr lang="en-GB" sz="2000" dirty="0">
                <a:latin typeface="Times New Roman" panose="02020603050405020304" pitchFamily="18" charset="0"/>
                <a:cs typeface="Times New Roman" panose="02020603050405020304" pitchFamily="18" charset="0"/>
              </a:rPr>
              <a:t>and </a:t>
            </a:r>
            <a:r>
              <a:rPr lang="en-GB" sz="2000" dirty="0" smtClean="0">
                <a:latin typeface="Times New Roman" panose="02020603050405020304" pitchFamily="18" charset="0"/>
                <a:cs typeface="Times New Roman" panose="02020603050405020304" pitchFamily="18" charset="0"/>
              </a:rPr>
              <a:t>programmable.</a:t>
            </a: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release mechanism is </a:t>
            </a:r>
            <a:r>
              <a:rPr lang="en-GB" sz="2000" dirty="0">
                <a:solidFill>
                  <a:srgbClr val="FF0000"/>
                </a:solidFill>
                <a:latin typeface="Times New Roman" panose="02020603050405020304" pitchFamily="18" charset="0"/>
                <a:cs typeface="Times New Roman" panose="02020603050405020304" pitchFamily="18" charset="0"/>
              </a:rPr>
              <a:t>not dependent </a:t>
            </a:r>
            <a:r>
              <a:rPr lang="en-GB" sz="2000" dirty="0">
                <a:latin typeface="Times New Roman" panose="02020603050405020304" pitchFamily="18" charset="0"/>
                <a:cs typeface="Times New Roman" panose="02020603050405020304" pitchFamily="18" charset="0"/>
              </a:rPr>
              <a:t>on the active agent.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Higher </a:t>
            </a:r>
            <a:r>
              <a:rPr lang="en-GB" sz="2000" dirty="0">
                <a:latin typeface="Times New Roman" panose="02020603050405020304" pitchFamily="18" charset="0"/>
                <a:cs typeface="Times New Roman" panose="02020603050405020304" pitchFamily="18" charset="0"/>
              </a:rPr>
              <a:t>release rates can be achieved than with conventional diffusion-based drug delivery systems.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A </a:t>
            </a:r>
            <a:r>
              <a:rPr lang="en-GB" sz="2000" dirty="0">
                <a:latin typeface="Times New Roman" panose="02020603050405020304" pitchFamily="18" charset="0"/>
                <a:cs typeface="Times New Roman" panose="02020603050405020304" pitchFamily="18" charset="0"/>
              </a:rPr>
              <a:t>high degree of </a:t>
            </a:r>
            <a:r>
              <a:rPr lang="en-GB" sz="2000" dirty="0">
                <a:solidFill>
                  <a:srgbClr val="FF0000"/>
                </a:solidFill>
                <a:latin typeface="Times New Roman" panose="02020603050405020304" pitchFamily="18" charset="0"/>
                <a:cs typeface="Times New Roman" panose="02020603050405020304" pitchFamily="18" charset="0"/>
              </a:rPr>
              <a:t>in vitro/in vivo correlation </a:t>
            </a:r>
            <a:r>
              <a:rPr lang="en-GB" sz="2000" dirty="0">
                <a:latin typeface="Times New Roman" panose="02020603050405020304" pitchFamily="18" charset="0"/>
                <a:cs typeface="Times New Roman" panose="02020603050405020304" pitchFamily="18" charset="0"/>
              </a:rPr>
              <a:t>can be obtained.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Drug </a:t>
            </a:r>
            <a:r>
              <a:rPr lang="en-GB" sz="2000" dirty="0">
                <a:latin typeface="Times New Roman" panose="02020603050405020304" pitchFamily="18" charset="0"/>
                <a:cs typeface="Times New Roman" panose="02020603050405020304" pitchFamily="18" charset="0"/>
              </a:rPr>
              <a:t>release from the oral osmotic pumps is </a:t>
            </a:r>
            <a:r>
              <a:rPr lang="en-GB" sz="2000" dirty="0">
                <a:solidFill>
                  <a:srgbClr val="FF0000"/>
                </a:solidFill>
                <a:latin typeface="Times New Roman" panose="02020603050405020304" pitchFamily="18" charset="0"/>
                <a:cs typeface="Times New Roman" panose="02020603050405020304" pitchFamily="18" charset="0"/>
              </a:rPr>
              <a:t>minimally affected </a:t>
            </a:r>
            <a:r>
              <a:rPr lang="en-GB" sz="2000" dirty="0">
                <a:latin typeface="Times New Roman" panose="02020603050405020304" pitchFamily="18" charset="0"/>
                <a:cs typeface="Times New Roman" panose="02020603050405020304" pitchFamily="18" charset="0"/>
              </a:rPr>
              <a:t>by food presence. </a:t>
            </a:r>
          </a:p>
        </p:txBody>
      </p:sp>
    </p:spTree>
    <p:extLst>
      <p:ext uri="{BB962C8B-B14F-4D97-AF65-F5344CB8AC3E}">
        <p14:creationId xmlns:p14="http://schemas.microsoft.com/office/powerpoint/2010/main" val="1697734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5218"/>
          </a:xfrm>
        </p:spPr>
        <p:txBody>
          <a:bodyPr/>
          <a:lstStyle/>
          <a:p>
            <a:pPr algn="ctr"/>
            <a:r>
              <a:rPr lang="en-GB" b="1" dirty="0" smtClean="0">
                <a:solidFill>
                  <a:srgbClr val="FF0000"/>
                </a:solidFill>
                <a:latin typeface="Times New Roman" panose="02020603050405020304" pitchFamily="18" charset="0"/>
                <a:cs typeface="Times New Roman" panose="02020603050405020304" pitchFamily="18" charset="0"/>
              </a:rPr>
              <a:t>Disadvantages </a:t>
            </a:r>
            <a:endParaRPr lang="en-GB"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7571" y="1110344"/>
            <a:ext cx="10515600" cy="5133702"/>
          </a:xfrm>
        </p:spPr>
        <p:txBody>
          <a:bodyPr>
            <a:normAutofit fontScale="85000" lnSpcReduction="10000"/>
          </a:bodyPr>
          <a:lstStyle/>
          <a:p>
            <a:pPr marL="0" indent="0" algn="just">
              <a:buNone/>
            </a:pPr>
            <a:r>
              <a:rPr lang="en-GB" dirty="0">
                <a:latin typeface="Times New Roman" panose="02020603050405020304" pitchFamily="18" charset="0"/>
                <a:cs typeface="Times New Roman" panose="02020603050405020304" pitchFamily="18" charset="0"/>
              </a:rPr>
              <a:t>On the other hand, osmotic pumps have some </a:t>
            </a:r>
            <a:r>
              <a:rPr lang="en-GB" dirty="0" smtClean="0">
                <a:latin typeface="Times New Roman" panose="02020603050405020304" pitchFamily="18" charset="0"/>
                <a:cs typeface="Times New Roman" panose="02020603050405020304" pitchFamily="18" charset="0"/>
              </a:rPr>
              <a:t>disadvantages</a:t>
            </a:r>
          </a:p>
          <a:p>
            <a:pPr lvl="1" algn="just"/>
            <a:r>
              <a:rPr lang="en-GB" dirty="0" smtClean="0">
                <a:latin typeface="Times New Roman" panose="02020603050405020304" pitchFamily="18" charset="0"/>
                <a:cs typeface="Times New Roman" panose="02020603050405020304" pitchFamily="18" charset="0"/>
              </a:rPr>
              <a:t>First</a:t>
            </a:r>
            <a:r>
              <a:rPr lang="en-GB" dirty="0">
                <a:latin typeface="Times New Roman" panose="02020603050405020304" pitchFamily="18" charset="0"/>
                <a:cs typeface="Times New Roman" panose="02020603050405020304" pitchFamily="18" charset="0"/>
              </a:rPr>
              <a:t>, the </a:t>
            </a:r>
            <a:r>
              <a:rPr lang="en-GB" dirty="0">
                <a:solidFill>
                  <a:srgbClr val="FF0000"/>
                </a:solidFill>
                <a:latin typeface="Times New Roman" panose="02020603050405020304" pitchFamily="18" charset="0"/>
                <a:cs typeface="Times New Roman" panose="02020603050405020304" pitchFamily="18" charset="0"/>
              </a:rPr>
              <a:t>orifice size </a:t>
            </a:r>
            <a:r>
              <a:rPr lang="en-GB" dirty="0">
                <a:latin typeface="Times New Roman" panose="02020603050405020304" pitchFamily="18" charset="0"/>
                <a:cs typeface="Times New Roman" panose="02020603050405020304" pitchFamily="18" charset="0"/>
              </a:rPr>
              <a:t>is critical and the laser drilling is very </a:t>
            </a:r>
            <a:r>
              <a:rPr lang="en-GB" dirty="0" smtClean="0">
                <a:latin typeface="Times New Roman" panose="02020603050405020304" pitchFamily="18" charset="0"/>
                <a:cs typeface="Times New Roman" panose="02020603050405020304" pitchFamily="18" charset="0"/>
              </a:rPr>
              <a:t>important </a:t>
            </a:r>
          </a:p>
          <a:p>
            <a:pPr lvl="1" algn="just"/>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membrane must be fully controlled and therefore the coating process must be well controlled, avoiding the </a:t>
            </a:r>
            <a:r>
              <a:rPr lang="en-GB" dirty="0">
                <a:solidFill>
                  <a:srgbClr val="FF0000"/>
                </a:solidFill>
                <a:latin typeface="Times New Roman" panose="02020603050405020304" pitchFamily="18" charset="0"/>
                <a:cs typeface="Times New Roman" panose="02020603050405020304" pitchFamily="18" charset="0"/>
              </a:rPr>
              <a:t>risk of film defects</a:t>
            </a:r>
            <a:r>
              <a:rPr lang="en-GB" dirty="0">
                <a:latin typeface="Times New Roman" panose="02020603050405020304" pitchFamily="18" charset="0"/>
                <a:cs typeface="Times New Roman" panose="02020603050405020304" pitchFamily="18" charset="0"/>
              </a:rPr>
              <a:t>, which could result in </a:t>
            </a:r>
            <a:r>
              <a:rPr lang="en-GB" dirty="0">
                <a:solidFill>
                  <a:srgbClr val="FF0000"/>
                </a:solidFill>
                <a:latin typeface="Times New Roman" panose="02020603050405020304" pitchFamily="18" charset="0"/>
                <a:cs typeface="Times New Roman" panose="02020603050405020304" pitchFamily="18" charset="0"/>
              </a:rPr>
              <a:t>dose </a:t>
            </a:r>
            <a:r>
              <a:rPr lang="en-GB" dirty="0" smtClean="0">
                <a:solidFill>
                  <a:srgbClr val="FF0000"/>
                </a:solidFill>
                <a:latin typeface="Times New Roman" panose="02020603050405020304" pitchFamily="18" charset="0"/>
                <a:cs typeface="Times New Roman" panose="02020603050405020304" pitchFamily="18" charset="0"/>
              </a:rPr>
              <a:t>dumping</a:t>
            </a:r>
          </a:p>
          <a:p>
            <a:pPr lvl="1" algn="just"/>
            <a:r>
              <a:rPr lang="en-GB" dirty="0" smtClean="0">
                <a:latin typeface="Times New Roman" panose="02020603050405020304" pitchFamily="18" charset="0"/>
                <a:cs typeface="Times New Roman" panose="02020603050405020304" pitchFamily="18" charset="0"/>
              </a:rPr>
              <a:t>Thus</a:t>
            </a:r>
            <a:r>
              <a:rPr lang="en-GB" dirty="0">
                <a:latin typeface="Times New Roman" panose="02020603050405020304" pitchFamily="18" charset="0"/>
                <a:cs typeface="Times New Roman" panose="02020603050405020304" pitchFamily="18" charset="0"/>
              </a:rPr>
              <a:t>, the film droplets or particles must be induced to </a:t>
            </a:r>
            <a:r>
              <a:rPr lang="en-GB" dirty="0">
                <a:solidFill>
                  <a:srgbClr val="FF0000"/>
                </a:solidFill>
                <a:latin typeface="Times New Roman" panose="02020603050405020304" pitchFamily="18" charset="0"/>
                <a:cs typeface="Times New Roman" panose="02020603050405020304" pitchFamily="18" charset="0"/>
              </a:rPr>
              <a:t>coalesce</a:t>
            </a:r>
            <a:r>
              <a:rPr lang="en-GB" dirty="0">
                <a:latin typeface="Times New Roman" panose="02020603050405020304" pitchFamily="18" charset="0"/>
                <a:cs typeface="Times New Roman" panose="02020603050405020304" pitchFamily="18" charset="0"/>
              </a:rPr>
              <a:t> into a film with consistent </a:t>
            </a:r>
            <a:r>
              <a:rPr lang="en-GB" dirty="0" smtClean="0">
                <a:latin typeface="Times New Roman" panose="02020603050405020304" pitchFamily="18" charset="0"/>
                <a:cs typeface="Times New Roman" panose="02020603050405020304" pitchFamily="18" charset="0"/>
              </a:rPr>
              <a:t>properties</a:t>
            </a:r>
          </a:p>
          <a:p>
            <a:pPr lvl="1" algn="just"/>
            <a:r>
              <a:rPr lang="en-GB" dirty="0" smtClean="0">
                <a:latin typeface="Times New Roman" panose="02020603050405020304" pitchFamily="18" charset="0"/>
                <a:cs typeface="Times New Roman" panose="02020603050405020304" pitchFamily="18" charset="0"/>
              </a:rPr>
              <a:t>One </a:t>
            </a:r>
            <a:r>
              <a:rPr lang="en-GB" dirty="0">
                <a:latin typeface="Times New Roman" panose="02020603050405020304" pitchFamily="18" charset="0"/>
                <a:cs typeface="Times New Roman" panose="02020603050405020304" pitchFamily="18" charset="0"/>
              </a:rPr>
              <a:t>advantage of this strategy is that the delivery of the active agent is not affected by pH (e.g., gastrointestinal acidity or alkalinity) nor stirring rate (e.g., fed conditions or gastrointestinal motility</a:t>
            </a:r>
            <a:r>
              <a:rPr lang="en-GB" dirty="0" smtClean="0">
                <a:latin typeface="Times New Roman" panose="02020603050405020304" pitchFamily="18" charset="0"/>
                <a:cs typeface="Times New Roman" panose="02020603050405020304" pitchFamily="18" charset="0"/>
              </a:rPr>
              <a:t>)</a:t>
            </a:r>
          </a:p>
          <a:p>
            <a:pPr lvl="1" algn="just"/>
            <a:r>
              <a:rPr lang="en-GB" dirty="0" smtClean="0">
                <a:latin typeface="Times New Roman" panose="02020603050405020304" pitchFamily="18" charset="0"/>
                <a:cs typeface="Times New Roman" panose="02020603050405020304" pitchFamily="18" charset="0"/>
              </a:rPr>
              <a:t>On </a:t>
            </a:r>
            <a:r>
              <a:rPr lang="en-GB" dirty="0">
                <a:latin typeface="Times New Roman" panose="02020603050405020304" pitchFamily="18" charset="0"/>
                <a:cs typeface="Times New Roman" panose="02020603050405020304" pitchFamily="18" charset="0"/>
              </a:rPr>
              <a:t>the other hand, the delay in active delivery is affected by a </a:t>
            </a:r>
            <a:r>
              <a:rPr lang="en-GB" dirty="0">
                <a:solidFill>
                  <a:srgbClr val="FF0000"/>
                </a:solidFill>
                <a:latin typeface="Times New Roman" panose="02020603050405020304" pitchFamily="18" charset="0"/>
                <a:cs typeface="Times New Roman" panose="02020603050405020304" pitchFamily="18" charset="0"/>
              </a:rPr>
              <a:t>slowly solubilized </a:t>
            </a:r>
            <a:r>
              <a:rPr lang="en-GB" dirty="0">
                <a:latin typeface="Times New Roman" panose="02020603050405020304" pitchFamily="18" charset="0"/>
                <a:cs typeface="Times New Roman" panose="02020603050405020304" pitchFamily="18" charset="0"/>
              </a:rPr>
              <a:t>coated layer between the active drug core and the outer semipermeable </a:t>
            </a:r>
            <a:r>
              <a:rPr lang="en-GB" dirty="0" smtClean="0">
                <a:latin typeface="Times New Roman" panose="02020603050405020304" pitchFamily="18" charset="0"/>
                <a:cs typeface="Times New Roman" panose="02020603050405020304" pitchFamily="18" charset="0"/>
              </a:rPr>
              <a:t>membrane </a:t>
            </a:r>
          </a:p>
          <a:p>
            <a:pPr lvl="1" algn="just"/>
            <a:r>
              <a:rPr lang="en-GB" dirty="0" smtClean="0">
                <a:latin typeface="Times New Roman" panose="02020603050405020304" pitchFamily="18" charset="0"/>
                <a:cs typeface="Times New Roman" panose="02020603050405020304" pitchFamily="18" charset="0"/>
              </a:rPr>
              <a:t>Changing </a:t>
            </a:r>
            <a:r>
              <a:rPr lang="en-GB" dirty="0">
                <a:latin typeface="Times New Roman" panose="02020603050405020304" pitchFamily="18" charset="0"/>
                <a:cs typeface="Times New Roman" panose="02020603050405020304" pitchFamily="18" charset="0"/>
              </a:rPr>
              <a:t>the </a:t>
            </a:r>
            <a:r>
              <a:rPr lang="en-GB" dirty="0">
                <a:solidFill>
                  <a:srgbClr val="FF0000"/>
                </a:solidFill>
                <a:latin typeface="Times New Roman" panose="02020603050405020304" pitchFamily="18" charset="0"/>
                <a:cs typeface="Times New Roman" panose="02020603050405020304" pitchFamily="18" charset="0"/>
              </a:rPr>
              <a:t>surface area, thickness, or composition</a:t>
            </a:r>
            <a:r>
              <a:rPr lang="en-GB" dirty="0">
                <a:latin typeface="Times New Roman" panose="02020603050405020304" pitchFamily="18" charset="0"/>
                <a:cs typeface="Times New Roman" panose="02020603050405020304" pitchFamily="18" charset="0"/>
              </a:rPr>
              <a:t> of the membrane and/or </a:t>
            </a:r>
            <a:r>
              <a:rPr lang="en-GB" dirty="0">
                <a:solidFill>
                  <a:srgbClr val="FF0000"/>
                </a:solidFill>
                <a:latin typeface="Times New Roman" panose="02020603050405020304" pitchFamily="18" charset="0"/>
                <a:cs typeface="Times New Roman" panose="02020603050405020304" pitchFamily="18" charset="0"/>
              </a:rPr>
              <a:t>diameter</a:t>
            </a:r>
            <a:r>
              <a:rPr lang="en-GB" dirty="0">
                <a:latin typeface="Times New Roman" panose="02020603050405020304" pitchFamily="18" charset="0"/>
                <a:cs typeface="Times New Roman" panose="02020603050405020304" pitchFamily="18" charset="0"/>
              </a:rPr>
              <a:t> of the drug release hole can lead to alterations in drug </a:t>
            </a:r>
            <a:r>
              <a:rPr lang="en-GB" dirty="0" smtClean="0">
                <a:latin typeface="Times New Roman" panose="02020603050405020304" pitchFamily="18" charset="0"/>
                <a:cs typeface="Times New Roman" panose="02020603050405020304" pitchFamily="18" charset="0"/>
              </a:rPr>
              <a:t>delivery</a:t>
            </a:r>
          </a:p>
          <a:p>
            <a:pPr lvl="1" algn="just"/>
            <a:r>
              <a:rPr lang="en-GB" dirty="0" smtClean="0">
                <a:latin typeface="Times New Roman" panose="02020603050405020304" pitchFamily="18" charset="0"/>
                <a:cs typeface="Times New Roman" panose="02020603050405020304" pitchFamily="18" charset="0"/>
              </a:rPr>
              <a:t>Moreover</a:t>
            </a:r>
            <a:r>
              <a:rPr lang="en-GB" dirty="0">
                <a:latin typeface="Times New Roman" panose="02020603050405020304" pitchFamily="18" charset="0"/>
                <a:cs typeface="Times New Roman" panose="02020603050405020304" pitchFamily="18" charset="0"/>
              </a:rPr>
              <a:t>, the components of the system are biologically inert and remain intact during the time of action (inside the subcutaneous tissue or in the gastrointestinal tract</a:t>
            </a:r>
            <a:r>
              <a:rPr lang="en-GB" dirty="0" smtClean="0">
                <a:latin typeface="Times New Roman" panose="02020603050405020304" pitchFamily="18" charset="0"/>
                <a:cs typeface="Times New Roman" panose="02020603050405020304" pitchFamily="18" charset="0"/>
              </a:rPr>
              <a:t>) </a:t>
            </a:r>
          </a:p>
          <a:p>
            <a:pPr lvl="1" algn="just"/>
            <a:r>
              <a:rPr lang="en-GB" dirty="0" smtClean="0">
                <a:latin typeface="Times New Roman" panose="02020603050405020304" pitchFamily="18" charset="0"/>
                <a:cs typeface="Times New Roman" panose="02020603050405020304" pitchFamily="18" charset="0"/>
              </a:rPr>
              <a:t>In </a:t>
            </a:r>
            <a:r>
              <a:rPr lang="en-GB" dirty="0">
                <a:latin typeface="Times New Roman" panose="02020603050405020304" pitchFamily="18" charset="0"/>
                <a:cs typeface="Times New Roman" panose="02020603050405020304" pitchFamily="18" charset="0"/>
              </a:rPr>
              <a:t>the case of subcutaneous administration, the system needs to be removed after </a:t>
            </a:r>
            <a:r>
              <a:rPr lang="en-GB" dirty="0" smtClean="0">
                <a:latin typeface="Times New Roman" panose="02020603050405020304" pitchFamily="18" charset="0"/>
                <a:cs typeface="Times New Roman" panose="02020603050405020304" pitchFamily="18" charset="0"/>
              </a:rPr>
              <a:t>therapy</a:t>
            </a:r>
          </a:p>
          <a:p>
            <a:pPr lvl="1" algn="just"/>
            <a:r>
              <a:rPr lang="en-GB" dirty="0" smtClean="0">
                <a:latin typeface="Times New Roman" panose="02020603050405020304" pitchFamily="18" charset="0"/>
                <a:cs typeface="Times New Roman" panose="02020603050405020304" pitchFamily="18" charset="0"/>
              </a:rPr>
              <a:t>However</a:t>
            </a:r>
            <a:r>
              <a:rPr lang="en-GB" dirty="0">
                <a:latin typeface="Times New Roman" panose="02020603050405020304" pitchFamily="18" charset="0"/>
                <a:cs typeface="Times New Roman" panose="02020603050405020304" pitchFamily="18" charset="0"/>
              </a:rPr>
              <a:t>, when the system is administered through </a:t>
            </a:r>
            <a:r>
              <a:rPr lang="en-GB" dirty="0" err="1">
                <a:latin typeface="Times New Roman" panose="02020603050405020304" pitchFamily="18" charset="0"/>
                <a:cs typeface="Times New Roman" panose="02020603050405020304" pitchFamily="18" charset="0"/>
              </a:rPr>
              <a:t>peroral</a:t>
            </a:r>
            <a:r>
              <a:rPr lang="en-GB" dirty="0">
                <a:latin typeface="Times New Roman" panose="02020603050405020304" pitchFamily="18" charset="0"/>
                <a:cs typeface="Times New Roman" panose="02020603050405020304" pitchFamily="18" charset="0"/>
              </a:rPr>
              <a:t> route, it is eliminated in the </a:t>
            </a:r>
            <a:r>
              <a:rPr lang="en-GB" dirty="0" err="1">
                <a:latin typeface="Times New Roman" panose="02020603050405020304" pitchFamily="18" charset="0"/>
                <a:cs typeface="Times New Roman" panose="02020603050405020304" pitchFamily="18" charset="0"/>
              </a:rPr>
              <a:t>feces</a:t>
            </a:r>
            <a:r>
              <a:rPr lang="en-GB" dirty="0">
                <a:latin typeface="Times New Roman" panose="02020603050405020304" pitchFamily="18" charset="0"/>
                <a:cs typeface="Times New Roman" panose="02020603050405020304" pitchFamily="18" charset="0"/>
              </a:rPr>
              <a:t> as an insoluble </a:t>
            </a:r>
            <a:r>
              <a:rPr lang="en-GB" dirty="0" smtClean="0">
                <a:latin typeface="Times New Roman" panose="02020603050405020304" pitchFamily="18" charset="0"/>
                <a:cs typeface="Times New Roman" panose="02020603050405020304" pitchFamily="18" charset="0"/>
              </a:rPr>
              <a:t>shell</a:t>
            </a:r>
            <a:endParaRPr lang="en-GB" dirty="0">
              <a:latin typeface="Times New Roman" panose="02020603050405020304" pitchFamily="18" charset="0"/>
              <a:cs typeface="Times New Roman" panose="02020603050405020304" pitchFamily="18" charset="0"/>
            </a:endParaRP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572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pPr algn="ctr"/>
            <a:r>
              <a:rPr lang="en-GB" b="1" dirty="0" smtClean="0">
                <a:solidFill>
                  <a:srgbClr val="FF0000"/>
                </a:solidFill>
                <a:latin typeface="Times New Roman" panose="02020603050405020304" pitchFamily="18" charset="0"/>
                <a:cs typeface="Times New Roman" panose="02020603050405020304" pitchFamily="18" charset="0"/>
              </a:rPr>
              <a:t>Drug Delivery Rate</a:t>
            </a:r>
            <a:endParaRPr lang="en-GB"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95754"/>
            <a:ext cx="10781714" cy="5183945"/>
          </a:xfrm>
        </p:spPr>
        <p:txBody>
          <a:bodyPr>
            <a:normAutofit lnSpcReduction="10000"/>
          </a:bodyPr>
          <a:lstStyle/>
          <a:p>
            <a:pPr marL="0" indent="0" algn="just">
              <a:buNone/>
            </a:pPr>
            <a:r>
              <a:rPr lang="en-GB" sz="2400" dirty="0">
                <a:latin typeface="Times New Roman" panose="02020603050405020304" pitchFamily="18" charset="0"/>
                <a:cs typeface="Times New Roman" panose="02020603050405020304" pitchFamily="18" charset="0"/>
              </a:rPr>
              <a:t>The drug delivery of the active agent from osmotic pumps across the semipermeable membrane is controlled by water movement.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dirty="0" smtClean="0">
                <a:latin typeface="Times New Roman" panose="02020603050405020304" pitchFamily="18" charset="0"/>
                <a:cs typeface="Times New Roman" panose="02020603050405020304" pitchFamily="18" charset="0"/>
              </a:rPr>
              <a:t>Therefore</a:t>
            </a:r>
            <a:r>
              <a:rPr lang="en-GB" sz="2400" dirty="0">
                <a:latin typeface="Times New Roman" panose="02020603050405020304" pitchFamily="18" charset="0"/>
                <a:cs typeface="Times New Roman" panose="02020603050405020304" pitchFamily="18" charset="0"/>
              </a:rPr>
              <a:t>, for one solution-type osmotic pressure-activated system, the intrinsic rate of active agent delivery is defined by </a:t>
            </a:r>
            <a:r>
              <a:rPr lang="en-GB" sz="2400" dirty="0" smtClean="0">
                <a:latin typeface="Times New Roman" panose="02020603050405020304" pitchFamily="18" charset="0"/>
                <a:cs typeface="Times New Roman" panose="02020603050405020304" pitchFamily="18" charset="0"/>
              </a:rPr>
              <a:t>Equation:</a:t>
            </a:r>
          </a:p>
          <a:p>
            <a:pPr marL="0" indent="0" algn="just">
              <a:buNone/>
            </a:pPr>
            <a:endParaRPr lang="en-GB" sz="2400" dirty="0">
              <a:latin typeface="Times New Roman" panose="02020603050405020304" pitchFamily="18" charset="0"/>
              <a:cs typeface="Times New Roman" panose="02020603050405020304" pitchFamily="18" charset="0"/>
            </a:endParaRPr>
          </a:p>
          <a:p>
            <a:pPr marL="0" indent="0" algn="just">
              <a:buNone/>
            </a:pP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dirty="0" smtClean="0">
                <a:latin typeface="Times New Roman" panose="02020603050405020304" pitchFamily="18" charset="0"/>
                <a:cs typeface="Times New Roman" panose="02020603050405020304" pitchFamily="18" charset="0"/>
              </a:rPr>
              <a:t>Where; </a:t>
            </a:r>
          </a:p>
          <a:p>
            <a:pPr marL="0" indent="0" algn="just">
              <a:buNone/>
            </a:pPr>
            <a:r>
              <a:rPr lang="en-GB" sz="2400" b="1" dirty="0" smtClean="0">
                <a:solidFill>
                  <a:srgbClr val="FF0000"/>
                </a:solidFill>
                <a:latin typeface="Times New Roman" panose="02020603050405020304" pitchFamily="18" charset="0"/>
                <a:cs typeface="Times New Roman" panose="02020603050405020304" pitchFamily="18" charset="0"/>
              </a:rPr>
              <a:t>Q/t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intrinsic rate of drug delivery,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b="1" dirty="0" err="1" smtClean="0">
                <a:solidFill>
                  <a:srgbClr val="FF0000"/>
                </a:solidFill>
                <a:latin typeface="Times New Roman" panose="02020603050405020304" pitchFamily="18" charset="0"/>
                <a:cs typeface="Times New Roman" panose="02020603050405020304" pitchFamily="18" charset="0"/>
              </a:rPr>
              <a:t>Pw</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water permeability in the semipermeable membrane,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b="1" dirty="0" smtClean="0">
                <a:solidFill>
                  <a:srgbClr val="FF0000"/>
                </a:solidFill>
                <a:latin typeface="Times New Roman" panose="02020603050405020304" pitchFamily="18" charset="0"/>
                <a:cs typeface="Times New Roman" panose="02020603050405020304" pitchFamily="18" charset="0"/>
              </a:rPr>
              <a:t>Am</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effective surface area of the semipermeable membrane,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b="1" dirty="0" err="1" smtClean="0">
                <a:solidFill>
                  <a:srgbClr val="FF0000"/>
                </a:solidFill>
                <a:latin typeface="Times New Roman" panose="02020603050405020304" pitchFamily="18" charset="0"/>
                <a:cs typeface="Times New Roman" panose="02020603050405020304" pitchFamily="18" charset="0"/>
              </a:rPr>
              <a:t>hm</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thickness of the semipermeable membrane, and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b="1" dirty="0" err="1" smtClean="0">
                <a:solidFill>
                  <a:srgbClr val="FF0000"/>
                </a:solidFill>
                <a:latin typeface="Times New Roman" panose="02020603050405020304" pitchFamily="18" charset="0"/>
                <a:cs typeface="Times New Roman" panose="02020603050405020304" pitchFamily="18" charset="0"/>
              </a:rPr>
              <a:t>ps</a:t>
            </a:r>
            <a:r>
              <a:rPr lang="en-GB" sz="2400" b="1" dirty="0" smtClean="0">
                <a:solidFill>
                  <a:srgbClr val="FF0000"/>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pe</a:t>
            </a:r>
            <a:r>
              <a:rPr lang="en-GB" sz="2400" b="1" dirty="0">
                <a:solidFill>
                  <a:srgbClr val="FF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 the differential osmotic pressure between the system (with an osmotic pressure </a:t>
            </a:r>
            <a:r>
              <a:rPr lang="en-GB" sz="2400" dirty="0" err="1">
                <a:latin typeface="Times New Roman" panose="02020603050405020304" pitchFamily="18" charset="0"/>
                <a:cs typeface="Times New Roman" panose="02020603050405020304" pitchFamily="18" charset="0"/>
              </a:rPr>
              <a:t>ps</a:t>
            </a:r>
            <a:r>
              <a:rPr lang="en-GB" sz="2400" dirty="0">
                <a:latin typeface="Times New Roman" panose="02020603050405020304" pitchFamily="18" charset="0"/>
                <a:cs typeface="Times New Roman" panose="02020603050405020304" pitchFamily="18" charset="0"/>
              </a:rPr>
              <a:t>) and the environment (with an osmotic pressure </a:t>
            </a:r>
            <a:r>
              <a:rPr lang="en-GB" sz="2400" dirty="0" err="1">
                <a:latin typeface="Times New Roman" panose="02020603050405020304" pitchFamily="18" charset="0"/>
                <a:cs typeface="Times New Roman" panose="02020603050405020304" pitchFamily="18" charset="0"/>
              </a:rPr>
              <a:t>pe</a:t>
            </a:r>
            <a:r>
              <a:rPr lang="en-GB" sz="2400" dirty="0">
                <a:latin typeface="Times New Roman" panose="02020603050405020304" pitchFamily="18" charset="0"/>
                <a:cs typeface="Times New Roman" panose="02020603050405020304" pitchFamily="18" charset="0"/>
              </a:rPr>
              <a:t>)</a:t>
            </a:r>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44000"/>
                    </a14:imgEffect>
                  </a14:imgLayer>
                </a14:imgProps>
              </a:ext>
            </a:extLst>
          </a:blip>
          <a:stretch>
            <a:fillRect/>
          </a:stretch>
        </p:blipFill>
        <p:spPr>
          <a:xfrm>
            <a:off x="4876654" y="2777051"/>
            <a:ext cx="1847850" cy="628650"/>
          </a:xfrm>
          <a:prstGeom prst="rect">
            <a:avLst/>
          </a:prstGeom>
        </p:spPr>
      </p:pic>
    </p:spTree>
    <p:extLst>
      <p:ext uri="{BB962C8B-B14F-4D97-AF65-F5344CB8AC3E}">
        <p14:creationId xmlns:p14="http://schemas.microsoft.com/office/powerpoint/2010/main" val="3039354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858" y="548640"/>
            <a:ext cx="10551942" cy="5628323"/>
          </a:xfrm>
        </p:spPr>
        <p:txBody>
          <a:bodyPr>
            <a:normAutofit/>
          </a:bodyPr>
          <a:lstStyle/>
          <a:p>
            <a:pPr marL="0" indent="0" algn="just">
              <a:buNone/>
            </a:pPr>
            <a:r>
              <a:rPr lang="en-GB" sz="2400" dirty="0">
                <a:latin typeface="Times New Roman" panose="02020603050405020304" pitchFamily="18" charset="0"/>
                <a:cs typeface="Times New Roman" panose="02020603050405020304" pitchFamily="18" charset="0"/>
              </a:rPr>
              <a:t>For a solid-type osmotic pump system, the intrinsic rate of delivery is defined considering the drug concentration (aqueous solubility of the active agent) in the </a:t>
            </a:r>
            <a:r>
              <a:rPr lang="en-GB" sz="2400" b="1" dirty="0">
                <a:solidFill>
                  <a:srgbClr val="FF0000"/>
                </a:solidFill>
                <a:latin typeface="Times New Roman" panose="02020603050405020304" pitchFamily="18" charset="0"/>
                <a:cs typeface="Times New Roman" panose="02020603050405020304" pitchFamily="18" charset="0"/>
              </a:rPr>
              <a:t>solid reservoir (</a:t>
            </a:r>
            <a:r>
              <a:rPr lang="en-GB" sz="2400" b="1" dirty="0" err="1">
                <a:solidFill>
                  <a:srgbClr val="FF0000"/>
                </a:solidFill>
                <a:latin typeface="Times New Roman" panose="02020603050405020304" pitchFamily="18" charset="0"/>
                <a:cs typeface="Times New Roman" panose="02020603050405020304" pitchFamily="18" charset="0"/>
              </a:rPr>
              <a:t>Sd</a:t>
            </a:r>
            <a:r>
              <a:rPr lang="en-GB" sz="2400" b="1" dirty="0">
                <a:solidFill>
                  <a:srgbClr val="FF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according to </a:t>
            </a:r>
            <a:r>
              <a:rPr lang="en-GB" sz="2400" dirty="0" smtClean="0">
                <a:latin typeface="Times New Roman" panose="02020603050405020304" pitchFamily="18" charset="0"/>
                <a:cs typeface="Times New Roman" panose="02020603050405020304" pitchFamily="18" charset="0"/>
              </a:rPr>
              <a:t>Equation; </a:t>
            </a:r>
          </a:p>
          <a:p>
            <a:pPr marL="0" indent="0" algn="just">
              <a:buNone/>
            </a:pPr>
            <a:endParaRPr lang="en-GB" sz="2400" dirty="0">
              <a:latin typeface="Times New Roman" panose="02020603050405020304" pitchFamily="18" charset="0"/>
              <a:cs typeface="Times New Roman" panose="02020603050405020304" pitchFamily="18" charset="0"/>
            </a:endParaRPr>
          </a:p>
          <a:p>
            <a:pPr marL="0" indent="0" algn="just">
              <a:buNone/>
            </a:pPr>
            <a:endParaRPr lang="en-GB" sz="2400" dirty="0" smtClean="0">
              <a:latin typeface="Times New Roman" panose="02020603050405020304" pitchFamily="18" charset="0"/>
              <a:cs typeface="Times New Roman" panose="02020603050405020304" pitchFamily="18" charset="0"/>
            </a:endParaRPr>
          </a:p>
          <a:p>
            <a:pPr marL="0" indent="0" algn="just">
              <a:buNone/>
            </a:pPr>
            <a:endParaRPr lang="en-GB" sz="2400" dirty="0">
              <a:latin typeface="Times New Roman" panose="02020603050405020304" pitchFamily="18" charset="0"/>
              <a:cs typeface="Times New Roman" panose="02020603050405020304" pitchFamily="18" charset="0"/>
            </a:endParaRPr>
          </a:p>
          <a:p>
            <a:pPr marL="0" indent="0" algn="just">
              <a:buNone/>
            </a:pPr>
            <a:r>
              <a:rPr lang="en-GB" sz="2400" dirty="0">
                <a:latin typeface="Times New Roman" panose="02020603050405020304" pitchFamily="18" charset="0"/>
                <a:cs typeface="Times New Roman" panose="02020603050405020304" pitchFamily="18" charset="0"/>
              </a:rPr>
              <a:t>Considering that the system possesses </a:t>
            </a:r>
            <a:r>
              <a:rPr lang="en-GB" sz="2400" dirty="0">
                <a:solidFill>
                  <a:srgbClr val="FF0000"/>
                </a:solidFill>
                <a:latin typeface="Times New Roman" panose="02020603050405020304" pitchFamily="18" charset="0"/>
                <a:cs typeface="Times New Roman" panose="02020603050405020304" pitchFamily="18" charset="0"/>
              </a:rPr>
              <a:t>constant internal volume</a:t>
            </a:r>
            <a:r>
              <a:rPr lang="en-GB" sz="2400" dirty="0">
                <a:latin typeface="Times New Roman" panose="02020603050405020304" pitchFamily="18" charset="0"/>
                <a:cs typeface="Times New Roman" panose="02020603050405020304" pitchFamily="18" charset="0"/>
              </a:rPr>
              <a:t>, it will deliver in any time interval a volume of saturated solution equal to the volume of solvent uptake</a:t>
            </a:r>
            <a:r>
              <a:rPr lang="en-GB" sz="2400" dirty="0" smtClean="0">
                <a:latin typeface="Times New Roman" panose="02020603050405020304" pitchFamily="18" charset="0"/>
                <a:cs typeface="Times New Roman" panose="02020603050405020304" pitchFamily="18" charset="0"/>
              </a:rPr>
              <a:t>.</a:t>
            </a:r>
          </a:p>
          <a:p>
            <a:pPr marL="0" indent="0" algn="just">
              <a:buNone/>
            </a:pPr>
            <a:r>
              <a:rPr lang="en-GB" sz="2400" dirty="0" smtClean="0">
                <a:latin typeface="Times New Roman" panose="02020603050405020304" pitchFamily="18" charset="0"/>
                <a:cs typeface="Times New Roman" panose="02020603050405020304" pitchFamily="18" charset="0"/>
              </a:rPr>
              <a:t>Moreover</a:t>
            </a:r>
            <a:r>
              <a:rPr lang="en-GB" sz="2400" dirty="0">
                <a:latin typeface="Times New Roman" panose="02020603050405020304" pitchFamily="18" charset="0"/>
                <a:cs typeface="Times New Roman" panose="02020603050405020304" pitchFamily="18" charset="0"/>
              </a:rPr>
              <a:t>, the drug delivery rate will be constant during the presence of an excess of active agent inside the device.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GB" sz="2400" dirty="0" smtClean="0">
                <a:latin typeface="Times New Roman" panose="02020603050405020304" pitchFamily="18" charset="0"/>
                <a:cs typeface="Times New Roman" panose="02020603050405020304" pitchFamily="18" charset="0"/>
              </a:rPr>
              <a:t>When </a:t>
            </a:r>
            <a:r>
              <a:rPr lang="en-GB" sz="2400" dirty="0">
                <a:latin typeface="Times New Roman" panose="02020603050405020304" pitchFamily="18" charset="0"/>
                <a:cs typeface="Times New Roman" panose="02020603050405020304" pitchFamily="18" charset="0"/>
              </a:rPr>
              <a:t>the concentration falls below saturation, the delivery rate will decline </a:t>
            </a:r>
            <a:r>
              <a:rPr lang="en-GB" sz="2400" dirty="0" err="1" smtClean="0">
                <a:latin typeface="Times New Roman" panose="02020603050405020304" pitchFamily="18" charset="0"/>
                <a:cs typeface="Times New Roman" panose="02020603050405020304" pitchFamily="18" charset="0"/>
              </a:rPr>
              <a:t>parabolically</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toward zero</a:t>
            </a:r>
          </a:p>
        </p:txBody>
      </p:sp>
      <p:pic>
        <p:nvPicPr>
          <p:cNvPr id="5" name="Picture 4"/>
          <p:cNvPicPr>
            <a:picLocks noChangeAspect="1"/>
          </p:cNvPicPr>
          <p:nvPr/>
        </p:nvPicPr>
        <p:blipFill>
          <a:blip r:embed="rId2"/>
          <a:stretch>
            <a:fillRect/>
          </a:stretch>
        </p:blipFill>
        <p:spPr>
          <a:xfrm>
            <a:off x="4689597" y="1931450"/>
            <a:ext cx="2466975" cy="828675"/>
          </a:xfrm>
          <a:prstGeom prst="rect">
            <a:avLst/>
          </a:prstGeom>
        </p:spPr>
      </p:pic>
    </p:spTree>
    <p:extLst>
      <p:ext uri="{BB962C8B-B14F-4D97-AF65-F5344CB8AC3E}">
        <p14:creationId xmlns:p14="http://schemas.microsoft.com/office/powerpoint/2010/main" val="2583067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306" y="817095"/>
            <a:ext cx="10497670" cy="5314763"/>
          </a:xfrm>
        </p:spPr>
        <p:txBody>
          <a:bodyPr>
            <a:normAutofit lnSpcReduction="10000"/>
          </a:bodyPr>
          <a:lstStyle/>
          <a:p>
            <a:pPr algn="just"/>
            <a:r>
              <a:rPr lang="en-GB" sz="2600" dirty="0">
                <a:latin typeface="Times New Roman" panose="02020603050405020304" pitchFamily="18" charset="0"/>
                <a:cs typeface="Times New Roman" panose="02020603050405020304" pitchFamily="18" charset="0"/>
              </a:rPr>
              <a:t>The </a:t>
            </a:r>
            <a:r>
              <a:rPr lang="en-GB" sz="2600" dirty="0">
                <a:solidFill>
                  <a:srgbClr val="FF0000"/>
                </a:solidFill>
                <a:latin typeface="Times New Roman" panose="02020603050405020304" pitchFamily="18" charset="0"/>
                <a:cs typeface="Times New Roman" panose="02020603050405020304" pitchFamily="18" charset="0"/>
              </a:rPr>
              <a:t>size of the orifice </a:t>
            </a:r>
            <a:r>
              <a:rPr lang="en-GB" sz="2600" dirty="0">
                <a:latin typeface="Times New Roman" panose="02020603050405020304" pitchFamily="18" charset="0"/>
                <a:cs typeface="Times New Roman" panose="02020603050405020304" pitchFamily="18" charset="0"/>
              </a:rPr>
              <a:t>is a key factor in order to produce a proper drug delivery. </a:t>
            </a:r>
            <a:endParaRPr lang="en-GB" sz="2600" dirty="0" smtClean="0">
              <a:latin typeface="Times New Roman" panose="02020603050405020304" pitchFamily="18" charset="0"/>
              <a:cs typeface="Times New Roman" panose="02020603050405020304" pitchFamily="18" charset="0"/>
            </a:endParaRPr>
          </a:p>
          <a:p>
            <a:pPr algn="just"/>
            <a:r>
              <a:rPr lang="en-GB" sz="2600" dirty="0" smtClean="0">
                <a:latin typeface="Times New Roman" panose="02020603050405020304" pitchFamily="18" charset="0"/>
                <a:cs typeface="Times New Roman" panose="02020603050405020304" pitchFamily="18" charset="0"/>
              </a:rPr>
              <a:t>In </a:t>
            </a:r>
            <a:r>
              <a:rPr lang="en-GB" sz="2600" dirty="0">
                <a:latin typeface="Times New Roman" panose="02020603050405020304" pitchFamily="18" charset="0"/>
                <a:cs typeface="Times New Roman" panose="02020603050405020304" pitchFamily="18" charset="0"/>
              </a:rPr>
              <a:t>this sense, the orifice size must be optimized in order to minimize the contribution to the delivery rate made by solute diffusion through the orifice and the hydrostatic pressure inside the system, which would affect the zero-order release rate. </a:t>
            </a:r>
            <a:endParaRPr lang="en-GB" sz="2600" dirty="0" smtClean="0">
              <a:latin typeface="Times New Roman" panose="02020603050405020304" pitchFamily="18" charset="0"/>
              <a:cs typeface="Times New Roman" panose="02020603050405020304" pitchFamily="18" charset="0"/>
            </a:endParaRPr>
          </a:p>
          <a:p>
            <a:pPr algn="just"/>
            <a:r>
              <a:rPr lang="en-GB" sz="2600" dirty="0" smtClean="0">
                <a:latin typeface="Times New Roman" panose="02020603050405020304" pitchFamily="18" charset="0"/>
                <a:cs typeface="Times New Roman" panose="02020603050405020304" pitchFamily="18" charset="0"/>
              </a:rPr>
              <a:t>When </a:t>
            </a:r>
            <a:r>
              <a:rPr lang="en-GB" sz="2600" dirty="0">
                <a:latin typeface="Times New Roman" panose="02020603050405020304" pitchFamily="18" charset="0"/>
                <a:cs typeface="Times New Roman" panose="02020603050405020304" pitchFamily="18" charset="0"/>
              </a:rPr>
              <a:t>the orifice is too small, it will </a:t>
            </a:r>
            <a:r>
              <a:rPr lang="en-GB" sz="2600" dirty="0">
                <a:solidFill>
                  <a:srgbClr val="FF0000"/>
                </a:solidFill>
                <a:latin typeface="Times New Roman" panose="02020603050405020304" pitchFamily="18" charset="0"/>
                <a:cs typeface="Times New Roman" panose="02020603050405020304" pitchFamily="18" charset="0"/>
              </a:rPr>
              <a:t>depress the delivery rate </a:t>
            </a:r>
            <a:r>
              <a:rPr lang="en-GB" sz="2600" dirty="0">
                <a:latin typeface="Times New Roman" panose="02020603050405020304" pitchFamily="18" charset="0"/>
                <a:cs typeface="Times New Roman" panose="02020603050405020304" pitchFamily="18" charset="0"/>
              </a:rPr>
              <a:t>below that of the desired constant delivery. </a:t>
            </a:r>
            <a:endParaRPr lang="en-GB" sz="2600" dirty="0" smtClean="0">
              <a:latin typeface="Times New Roman" panose="02020603050405020304" pitchFamily="18" charset="0"/>
              <a:cs typeface="Times New Roman" panose="02020603050405020304" pitchFamily="18" charset="0"/>
            </a:endParaRPr>
          </a:p>
          <a:p>
            <a:pPr algn="just"/>
            <a:r>
              <a:rPr lang="en-GB" sz="2600" dirty="0" smtClean="0">
                <a:latin typeface="Times New Roman" panose="02020603050405020304" pitchFamily="18" charset="0"/>
                <a:cs typeface="Times New Roman" panose="02020603050405020304" pitchFamily="18" charset="0"/>
              </a:rPr>
              <a:t>Depending </a:t>
            </a:r>
            <a:r>
              <a:rPr lang="en-GB" sz="2600" dirty="0">
                <a:latin typeface="Times New Roman" panose="02020603050405020304" pitchFamily="18" charset="0"/>
                <a:cs typeface="Times New Roman" panose="02020603050405020304" pitchFamily="18" charset="0"/>
              </a:rPr>
              <a:t>on the administration route, some problems may occur. </a:t>
            </a:r>
            <a:endParaRPr lang="en-GB" sz="2600" dirty="0" smtClean="0">
              <a:latin typeface="Times New Roman" panose="02020603050405020304" pitchFamily="18" charset="0"/>
              <a:cs typeface="Times New Roman" panose="02020603050405020304" pitchFamily="18" charset="0"/>
            </a:endParaRPr>
          </a:p>
          <a:p>
            <a:pPr algn="just"/>
            <a:r>
              <a:rPr lang="en-GB" sz="2600" dirty="0" smtClean="0">
                <a:latin typeface="Times New Roman" panose="02020603050405020304" pitchFamily="18" charset="0"/>
                <a:cs typeface="Times New Roman" panose="02020603050405020304" pitchFamily="18" charset="0"/>
              </a:rPr>
              <a:t>This </a:t>
            </a:r>
            <a:r>
              <a:rPr lang="en-GB" sz="2600" dirty="0">
                <a:latin typeface="Times New Roman" panose="02020603050405020304" pitchFamily="18" charset="0"/>
                <a:cs typeface="Times New Roman" panose="02020603050405020304" pitchFamily="18" charset="0"/>
              </a:rPr>
              <a:t>is the case when the pump is administered by </a:t>
            </a:r>
            <a:r>
              <a:rPr lang="en-GB" sz="2600" dirty="0" err="1">
                <a:latin typeface="Times New Roman" panose="02020603050405020304" pitchFamily="18" charset="0"/>
                <a:cs typeface="Times New Roman" panose="02020603050405020304" pitchFamily="18" charset="0"/>
              </a:rPr>
              <a:t>peroral</a:t>
            </a:r>
            <a:r>
              <a:rPr lang="en-GB" sz="2600" dirty="0">
                <a:latin typeface="Times New Roman" panose="02020603050405020304" pitchFamily="18" charset="0"/>
                <a:cs typeface="Times New Roman" panose="02020603050405020304" pitchFamily="18" charset="0"/>
              </a:rPr>
              <a:t> route, in which control of the transit of the system down the gastrointestinal tract may vary considerably with time (e.g., when the system is designed to release the </a:t>
            </a:r>
            <a:r>
              <a:rPr lang="en-GB" sz="2400" dirty="0">
                <a:latin typeface="Times New Roman" panose="02020603050405020304" pitchFamily="18" charset="0"/>
                <a:cs typeface="Times New Roman" panose="02020603050405020304" pitchFamily="18" charset="0"/>
              </a:rPr>
              <a:t>therapeutic agent over a period of 10 h, but the total transit time in the gut is 5 h). In this case, the drug bioavailability is reduced</a:t>
            </a:r>
          </a:p>
        </p:txBody>
      </p:sp>
    </p:spTree>
    <p:extLst>
      <p:ext uri="{BB962C8B-B14F-4D97-AF65-F5344CB8AC3E}">
        <p14:creationId xmlns:p14="http://schemas.microsoft.com/office/powerpoint/2010/main" val="86426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0263"/>
          </a:xfrm>
        </p:spPr>
        <p:txBody>
          <a:bodyPr/>
          <a:lstStyle/>
          <a:p>
            <a:pPr algn="ctr"/>
            <a:r>
              <a:rPr lang="en-GB" b="1" dirty="0">
                <a:solidFill>
                  <a:srgbClr val="FF0000"/>
                </a:solidFill>
                <a:latin typeface="Times New Roman" panose="02020603050405020304" pitchFamily="18" charset="0"/>
                <a:cs typeface="Times New Roman" panose="02020603050405020304" pitchFamily="18" charset="0"/>
              </a:rPr>
              <a:t>Classification</a:t>
            </a:r>
          </a:p>
        </p:txBody>
      </p:sp>
      <p:sp>
        <p:nvSpPr>
          <p:cNvPr id="3" name="Content Placeholder 2"/>
          <p:cNvSpPr>
            <a:spLocks noGrp="1"/>
          </p:cNvSpPr>
          <p:nvPr>
            <p:ph idx="1"/>
          </p:nvPr>
        </p:nvSpPr>
        <p:spPr>
          <a:xfrm>
            <a:off x="1334588" y="1425388"/>
            <a:ext cx="9808030" cy="1978353"/>
          </a:xfrm>
        </p:spPr>
        <p:txBody>
          <a:bodyPr>
            <a:normAutofit fontScale="92500" lnSpcReduction="20000"/>
          </a:bodyPr>
          <a:lstStyle/>
          <a:p>
            <a:pPr marL="0" indent="0" algn="just">
              <a:buNone/>
            </a:pPr>
            <a:r>
              <a:rPr lang="en-GB" sz="2400" dirty="0">
                <a:latin typeface="Times New Roman" panose="02020603050405020304" pitchFamily="18" charset="0"/>
                <a:cs typeface="Times New Roman" panose="02020603050405020304" pitchFamily="18" charset="0"/>
              </a:rPr>
              <a:t>During the </a:t>
            </a:r>
            <a:r>
              <a:rPr lang="en-GB" sz="2400" dirty="0">
                <a:solidFill>
                  <a:srgbClr val="FF0000"/>
                </a:solidFill>
                <a:latin typeface="Times New Roman" panose="02020603050405020304" pitchFamily="18" charset="0"/>
                <a:cs typeface="Times New Roman" panose="02020603050405020304" pitchFamily="18" charset="0"/>
              </a:rPr>
              <a:t>last 30 years</a:t>
            </a:r>
            <a:r>
              <a:rPr lang="en-GB" sz="2400" dirty="0">
                <a:latin typeface="Times New Roman" panose="02020603050405020304" pitchFamily="18" charset="0"/>
                <a:cs typeface="Times New Roman" panose="02020603050405020304" pitchFamily="18" charset="0"/>
              </a:rPr>
              <a:t>, the osmotic patent field has been dominated by </a:t>
            </a:r>
            <a:r>
              <a:rPr lang="en-GB" sz="2400" dirty="0" err="1">
                <a:solidFill>
                  <a:srgbClr val="FF0000"/>
                </a:solidFill>
                <a:latin typeface="Times New Roman" panose="02020603050405020304" pitchFamily="18" charset="0"/>
                <a:cs typeface="Times New Roman" panose="02020603050405020304" pitchFamily="18" charset="0"/>
              </a:rPr>
              <a:t>Alza</a:t>
            </a:r>
            <a:r>
              <a:rPr lang="en-GB" sz="2400" dirty="0">
                <a:solidFill>
                  <a:srgbClr val="FF0000"/>
                </a:solidFill>
                <a:latin typeface="Times New Roman" panose="02020603050405020304" pitchFamily="18" charset="0"/>
                <a:cs typeface="Times New Roman" panose="02020603050405020304" pitchFamily="18" charset="0"/>
              </a:rPr>
              <a:t> Corporation,</a:t>
            </a:r>
            <a:r>
              <a:rPr lang="en-GB" sz="2400" dirty="0">
                <a:latin typeface="Times New Roman" panose="02020603050405020304" pitchFamily="18" charset="0"/>
                <a:cs typeface="Times New Roman" panose="02020603050405020304" pitchFamily="18" charset="0"/>
              </a:rPr>
              <a:t> and several oral osmotic pumps systems have been successfully marketed for therapeutic uses. </a:t>
            </a:r>
            <a:endParaRPr lang="en-GB" sz="2400" dirty="0" smtClean="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Therefore</a:t>
            </a:r>
            <a:r>
              <a:rPr lang="en-GB" dirty="0">
                <a:latin typeface="Times New Roman" panose="02020603050405020304" pitchFamily="18" charset="0"/>
                <a:cs typeface="Times New Roman" panose="02020603050405020304" pitchFamily="18" charset="0"/>
              </a:rPr>
              <a:t>, osmotic pumps can be classified </a:t>
            </a:r>
            <a:r>
              <a:rPr lang="en-GB" dirty="0" smtClean="0">
                <a:latin typeface="Times New Roman" panose="02020603050405020304" pitchFamily="18" charset="0"/>
                <a:cs typeface="Times New Roman" panose="02020603050405020304" pitchFamily="18" charset="0"/>
              </a:rPr>
              <a:t>in to two types, depending upon their use</a:t>
            </a:r>
            <a:endParaRPr lang="en-GB" sz="2000" dirty="0" smtClean="0">
              <a:latin typeface="Times New Roman" panose="02020603050405020304" pitchFamily="18" charset="0"/>
              <a:cs typeface="Times New Roman" panose="02020603050405020304" pitchFamily="18" charset="0"/>
            </a:endParaRPr>
          </a:p>
          <a:p>
            <a:pPr marL="1371600" lvl="2" indent="-457200" algn="just">
              <a:buFont typeface="+mj-lt"/>
              <a:buAutoNum type="arabicPeriod"/>
            </a:pPr>
            <a:r>
              <a:rPr lang="en-GB" dirty="0" smtClean="0">
                <a:latin typeface="Times New Roman" panose="02020603050405020304" pitchFamily="18" charset="0"/>
                <a:cs typeface="Times New Roman" panose="02020603050405020304" pitchFamily="18" charset="0"/>
              </a:rPr>
              <a:t>Osmotic </a:t>
            </a:r>
            <a:r>
              <a:rPr lang="en-GB" dirty="0">
                <a:latin typeface="Times New Roman" panose="02020603050405020304" pitchFamily="18" charset="0"/>
                <a:cs typeface="Times New Roman" panose="02020603050405020304" pitchFamily="18" charset="0"/>
              </a:rPr>
              <a:t>pumps for </a:t>
            </a:r>
            <a:r>
              <a:rPr lang="en-GB" dirty="0">
                <a:solidFill>
                  <a:srgbClr val="FF0000"/>
                </a:solidFill>
                <a:latin typeface="Times New Roman" panose="02020603050405020304" pitchFamily="18" charset="0"/>
                <a:cs typeface="Times New Roman" panose="02020603050405020304" pitchFamily="18" charset="0"/>
              </a:rPr>
              <a:t>experimental research </a:t>
            </a:r>
            <a:endParaRPr lang="en-GB" dirty="0">
              <a:latin typeface="Times New Roman" panose="02020603050405020304" pitchFamily="18" charset="0"/>
              <a:cs typeface="Times New Roman" panose="02020603050405020304" pitchFamily="18" charset="0"/>
            </a:endParaRPr>
          </a:p>
          <a:p>
            <a:pPr marL="1371600" lvl="2" indent="-457200" algn="just">
              <a:buFont typeface="+mj-lt"/>
              <a:buAutoNum type="arabicPeriod"/>
            </a:pPr>
            <a:r>
              <a:rPr lang="en-GB" dirty="0" smtClean="0">
                <a:latin typeface="Times New Roman" panose="02020603050405020304" pitchFamily="18" charset="0"/>
                <a:cs typeface="Times New Roman" panose="02020603050405020304" pitchFamily="18" charset="0"/>
              </a:rPr>
              <a:t>Osmotic </a:t>
            </a:r>
            <a:r>
              <a:rPr lang="en-GB" dirty="0">
                <a:latin typeface="Times New Roman" panose="02020603050405020304" pitchFamily="18" charset="0"/>
                <a:cs typeface="Times New Roman" panose="02020603050405020304" pitchFamily="18" charset="0"/>
              </a:rPr>
              <a:t>pumps </a:t>
            </a:r>
            <a:r>
              <a:rPr lang="en-GB" dirty="0">
                <a:solidFill>
                  <a:srgbClr val="FF0000"/>
                </a:solidFill>
                <a:latin typeface="Times New Roman" panose="02020603050405020304" pitchFamily="18" charset="0"/>
                <a:cs typeface="Times New Roman" panose="02020603050405020304" pitchFamily="18" charset="0"/>
              </a:rPr>
              <a:t>for drug </a:t>
            </a:r>
            <a:r>
              <a:rPr lang="en-GB" dirty="0" smtClean="0">
                <a:solidFill>
                  <a:srgbClr val="FF0000"/>
                </a:solidFill>
                <a:latin typeface="Times New Roman" panose="02020603050405020304" pitchFamily="18" charset="0"/>
                <a:cs typeface="Times New Roman" panose="02020603050405020304" pitchFamily="18" charset="0"/>
              </a:rPr>
              <a:t>delivery</a:t>
            </a:r>
            <a:endParaRPr lang="en-GB"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901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8108576" y="546120"/>
            <a:ext cx="3661914" cy="5697612"/>
          </a:xfrm>
          <a:prstGeom prst="rect">
            <a:avLst/>
          </a:prstGeom>
        </p:spPr>
      </p:pic>
      <p:sp>
        <p:nvSpPr>
          <p:cNvPr id="5" name="Rectangle 4"/>
          <p:cNvSpPr/>
          <p:nvPr/>
        </p:nvSpPr>
        <p:spPr>
          <a:xfrm>
            <a:off x="295835" y="671103"/>
            <a:ext cx="7664824" cy="5447645"/>
          </a:xfrm>
          <a:prstGeom prst="rect">
            <a:avLst/>
          </a:prstGeom>
        </p:spPr>
        <p:txBody>
          <a:bodyPr wrap="square">
            <a:spAutoFit/>
          </a:bodyPr>
          <a:lstStyle/>
          <a:p>
            <a:pPr marL="971550" lvl="1" indent="-514350" algn="just">
              <a:buFont typeface="+mj-lt"/>
              <a:buAutoNum type="arabicPeriod"/>
            </a:pPr>
            <a:r>
              <a:rPr lang="en-GB" sz="2800" dirty="0" err="1">
                <a:solidFill>
                  <a:srgbClr val="FF0000"/>
                </a:solidFill>
                <a:latin typeface="Times New Roman" panose="02020603050405020304" pitchFamily="18" charset="0"/>
                <a:cs typeface="Times New Roman" panose="02020603050405020304" pitchFamily="18" charset="0"/>
              </a:rPr>
              <a:t>Alzet</a:t>
            </a:r>
            <a:r>
              <a:rPr lang="en-GB" sz="2800" dirty="0">
                <a:solidFill>
                  <a:srgbClr val="FF0000"/>
                </a:solidFill>
                <a:latin typeface="Times New Roman" panose="02020603050405020304" pitchFamily="18" charset="0"/>
                <a:cs typeface="Times New Roman" panose="02020603050405020304" pitchFamily="18" charset="0"/>
              </a:rPr>
              <a:t>® osmotic pump</a:t>
            </a:r>
          </a:p>
          <a:p>
            <a:pPr marL="800100" lvl="1" indent="-342900" algn="just">
              <a:buFont typeface="Arial" panose="020B0604020202020204" pitchFamily="34" charset="0"/>
              <a:buChar char="•"/>
            </a:pPr>
            <a:r>
              <a:rPr lang="en-GB" sz="2000" dirty="0">
                <a:latin typeface="Times New Roman" panose="02020603050405020304" pitchFamily="18" charset="0"/>
                <a:cs typeface="Times New Roman" panose="02020603050405020304" pitchFamily="18" charset="0"/>
              </a:rPr>
              <a:t>Developed by </a:t>
            </a:r>
            <a:r>
              <a:rPr lang="en-GB" sz="2000" dirty="0" err="1">
                <a:latin typeface="Times New Roman" panose="02020603050405020304" pitchFamily="18" charset="0"/>
                <a:cs typeface="Times New Roman" panose="02020603050405020304" pitchFamily="18" charset="0"/>
              </a:rPr>
              <a:t>alza</a:t>
            </a:r>
            <a:r>
              <a:rPr lang="en-GB" sz="2000" dirty="0">
                <a:latin typeface="Times New Roman" panose="02020603050405020304" pitchFamily="18" charset="0"/>
                <a:cs typeface="Times New Roman" panose="02020603050405020304" pitchFamily="18" charset="0"/>
              </a:rPr>
              <a:t> corporation for experimental research. </a:t>
            </a:r>
          </a:p>
          <a:p>
            <a:pPr marL="800100" lvl="1" indent="-342900" algn="just">
              <a:buFont typeface="Arial" panose="020B0604020202020204" pitchFamily="34" charset="0"/>
              <a:buChar char="•"/>
            </a:pPr>
            <a:r>
              <a:rPr lang="en-GB" sz="2000" dirty="0">
                <a:latin typeface="Times New Roman" panose="02020603050405020304" pitchFamily="18" charset="0"/>
                <a:cs typeface="Times New Roman" panose="02020603050405020304" pitchFamily="18" charset="0"/>
              </a:rPr>
              <a:t>The osmotic delivery device is based on Higuchi–</a:t>
            </a:r>
            <a:r>
              <a:rPr lang="en-GB" sz="2000" dirty="0" err="1">
                <a:latin typeface="Times New Roman" panose="02020603050405020304" pitchFamily="18" charset="0"/>
                <a:cs typeface="Times New Roman" panose="02020603050405020304" pitchFamily="18" charset="0"/>
              </a:rPr>
              <a:t>Theeuwes</a:t>
            </a:r>
            <a:r>
              <a:rPr lang="en-GB" sz="2000" dirty="0">
                <a:latin typeface="Times New Roman" panose="02020603050405020304" pitchFamily="18" charset="0"/>
                <a:cs typeface="Times New Roman" panose="02020603050405020304" pitchFamily="18" charset="0"/>
              </a:rPr>
              <a:t> pump design</a:t>
            </a:r>
          </a:p>
          <a:p>
            <a:pPr marL="800100" lvl="1" indent="-342900" algn="just">
              <a:buFont typeface="Arial" panose="020B0604020202020204" pitchFamily="34" charset="0"/>
              <a:buChar char="•"/>
            </a:pPr>
            <a:r>
              <a:rPr lang="en-GB" sz="2000" dirty="0">
                <a:latin typeface="Times New Roman" panose="02020603050405020304" pitchFamily="18" charset="0"/>
                <a:cs typeface="Times New Roman" panose="02020603050405020304" pitchFamily="18" charset="0"/>
              </a:rPr>
              <a:t>It became available for investigational use in the </a:t>
            </a:r>
            <a:r>
              <a:rPr lang="en-GB" sz="2000" dirty="0" smtClean="0">
                <a:latin typeface="Times New Roman" panose="02020603050405020304" pitchFamily="18" charset="0"/>
                <a:cs typeface="Times New Roman" panose="02020603050405020304" pitchFamily="18" charset="0"/>
              </a:rPr>
              <a:t>mid-1970s</a:t>
            </a:r>
          </a:p>
          <a:p>
            <a:pPr lvl="1" algn="just"/>
            <a:r>
              <a:rPr lang="en-GB" sz="2000" dirty="0">
                <a:latin typeface="Times New Roman" panose="02020603050405020304" pitchFamily="18" charset="0"/>
                <a:cs typeface="Times New Roman" panose="02020603050405020304" pitchFamily="18" charset="0"/>
              </a:rPr>
              <a:t>It is a type of implantable or </a:t>
            </a:r>
            <a:r>
              <a:rPr lang="en-GB" sz="2000" dirty="0" err="1">
                <a:latin typeface="Times New Roman" panose="02020603050405020304" pitchFamily="18" charset="0"/>
                <a:cs typeface="Times New Roman" panose="02020603050405020304" pitchFamily="18" charset="0"/>
              </a:rPr>
              <a:t>insertable</a:t>
            </a:r>
            <a:r>
              <a:rPr lang="en-GB" sz="2000" dirty="0">
                <a:latin typeface="Times New Roman" panose="02020603050405020304" pitchFamily="18" charset="0"/>
                <a:cs typeface="Times New Roman" panose="02020603050405020304" pitchFamily="18" charset="0"/>
              </a:rPr>
              <a:t> system in which the active agent is a </a:t>
            </a:r>
            <a:r>
              <a:rPr lang="en-GB" sz="2000" dirty="0">
                <a:solidFill>
                  <a:srgbClr val="FF0000"/>
                </a:solidFill>
                <a:latin typeface="Times New Roman" panose="02020603050405020304" pitchFamily="18" charset="0"/>
                <a:cs typeface="Times New Roman" panose="02020603050405020304" pitchFamily="18" charset="0"/>
              </a:rPr>
              <a:t>solution</a:t>
            </a:r>
            <a:r>
              <a:rPr lang="en-GB" sz="2000" dirty="0">
                <a:latin typeface="Times New Roman" panose="02020603050405020304" pitchFamily="18" charset="0"/>
                <a:cs typeface="Times New Roman" panose="02020603050405020304" pitchFamily="18" charset="0"/>
              </a:rPr>
              <a:t> or </a:t>
            </a:r>
            <a:r>
              <a:rPr lang="en-GB" sz="2000" dirty="0">
                <a:solidFill>
                  <a:srgbClr val="FF0000"/>
                </a:solidFill>
                <a:latin typeface="Times New Roman" panose="02020603050405020304" pitchFamily="18" charset="0"/>
                <a:cs typeface="Times New Roman" panose="02020603050405020304" pitchFamily="18" charset="0"/>
              </a:rPr>
              <a:t>suspension</a:t>
            </a:r>
            <a:r>
              <a:rPr lang="en-GB" sz="2000" dirty="0">
                <a:latin typeface="Times New Roman" panose="02020603050405020304" pitchFamily="18" charset="0"/>
                <a:cs typeface="Times New Roman" panose="02020603050405020304" pitchFamily="18" charset="0"/>
              </a:rPr>
              <a:t> contained in a cylindrical reservoir formed from a synthetic, collapsible, impermeable elastomer wall (e.g., polyester) that is open to the external environment via a single </a:t>
            </a:r>
            <a:r>
              <a:rPr lang="en-GB" sz="2000" dirty="0" smtClean="0">
                <a:latin typeface="Times New Roman" panose="02020603050405020304" pitchFamily="18" charset="0"/>
                <a:cs typeface="Times New Roman" panose="02020603050405020304" pitchFamily="18" charset="0"/>
              </a:rPr>
              <a:t>orifice.</a:t>
            </a:r>
          </a:p>
          <a:p>
            <a:pPr lvl="1" algn="just"/>
            <a:r>
              <a:rPr lang="en-GB" sz="2000" dirty="0">
                <a:latin typeface="Times New Roman" panose="02020603050405020304" pitchFamily="18" charset="0"/>
                <a:cs typeface="Times New Roman" panose="02020603050405020304" pitchFamily="18" charset="0"/>
              </a:rPr>
              <a:t>In cross </a:t>
            </a:r>
            <a:r>
              <a:rPr lang="en-GB" sz="2000" dirty="0" smtClean="0">
                <a:latin typeface="Times New Roman" panose="02020603050405020304" pitchFamily="18" charset="0"/>
                <a:cs typeface="Times New Roman" panose="02020603050405020304" pitchFamily="18" charset="0"/>
              </a:rPr>
              <a:t>section, they </a:t>
            </a:r>
            <a:r>
              <a:rPr lang="en-GB" sz="2000" dirty="0">
                <a:latin typeface="Times New Roman" panose="02020603050405020304" pitchFamily="18" charset="0"/>
                <a:cs typeface="Times New Roman" panose="02020603050405020304" pitchFamily="18" charset="0"/>
              </a:rPr>
              <a:t>are composed of </a:t>
            </a:r>
            <a:endParaRPr lang="en-GB" sz="2000" dirty="0" smtClean="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a </a:t>
            </a:r>
            <a:r>
              <a:rPr lang="en-GB" sz="2000" dirty="0">
                <a:solidFill>
                  <a:srgbClr val="FF0000"/>
                </a:solidFill>
                <a:latin typeface="Times New Roman" panose="02020603050405020304" pitchFamily="18" charset="0"/>
                <a:cs typeface="Times New Roman" panose="02020603050405020304" pitchFamily="18" charset="0"/>
              </a:rPr>
              <a:t>drug core (reservoir), </a:t>
            </a:r>
            <a:endParaRPr lang="en-GB" sz="2000" dirty="0" smtClean="0">
              <a:solidFill>
                <a:srgbClr val="FF0000"/>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the </a:t>
            </a:r>
            <a:r>
              <a:rPr lang="en-GB" sz="2000" dirty="0">
                <a:solidFill>
                  <a:srgbClr val="FF0000"/>
                </a:solidFill>
                <a:latin typeface="Times New Roman" panose="02020603050405020304" pitchFamily="18" charset="0"/>
                <a:cs typeface="Times New Roman" panose="02020603050405020304" pitchFamily="18" charset="0"/>
              </a:rPr>
              <a:t>osmotic agent, and </a:t>
            </a:r>
            <a:endParaRPr lang="en-GB" sz="2000" dirty="0" smtClean="0">
              <a:solidFill>
                <a:srgbClr val="FF0000"/>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the </a:t>
            </a:r>
            <a:r>
              <a:rPr lang="en-GB" sz="2000" dirty="0">
                <a:solidFill>
                  <a:srgbClr val="FF0000"/>
                </a:solidFill>
                <a:latin typeface="Times New Roman" panose="02020603050405020304" pitchFamily="18" charset="0"/>
                <a:cs typeface="Times New Roman" panose="02020603050405020304" pitchFamily="18" charset="0"/>
              </a:rPr>
              <a:t>semipermeable membrane (rate controller). </a:t>
            </a:r>
            <a:endParaRPr lang="en-GB" sz="2000" dirty="0" smtClean="0">
              <a:solidFill>
                <a:srgbClr val="FF0000"/>
              </a:solidFill>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In </a:t>
            </a:r>
            <a:r>
              <a:rPr lang="en-GB" sz="2000" dirty="0">
                <a:latin typeface="Times New Roman" panose="02020603050405020304" pitchFamily="18" charset="0"/>
                <a:cs typeface="Times New Roman" panose="02020603050405020304" pitchFamily="18" charset="0"/>
              </a:rPr>
              <a:t>addition, </a:t>
            </a:r>
            <a:endParaRPr lang="en-GB" sz="2000" dirty="0" smtClean="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a </a:t>
            </a:r>
            <a:r>
              <a:rPr lang="en-GB" sz="2000" dirty="0">
                <a:solidFill>
                  <a:srgbClr val="FF0000"/>
                </a:solidFill>
                <a:latin typeface="Times New Roman" panose="02020603050405020304" pitchFamily="18" charset="0"/>
                <a:cs typeface="Times New Roman" panose="02020603050405020304" pitchFamily="18" charset="0"/>
              </a:rPr>
              <a:t>flow moderator </a:t>
            </a:r>
            <a:r>
              <a:rPr lang="en-GB" sz="2000" dirty="0">
                <a:latin typeface="Times New Roman" panose="02020603050405020304" pitchFamily="18" charset="0"/>
                <a:cs typeface="Times New Roman" panose="02020603050405020304" pitchFamily="18" charset="0"/>
              </a:rPr>
              <a:t>is inserted into the body of the osmotic pump after filling</a:t>
            </a:r>
          </a:p>
        </p:txBody>
      </p:sp>
    </p:spTree>
    <p:extLst>
      <p:ext uri="{BB962C8B-B14F-4D97-AF65-F5344CB8AC3E}">
        <p14:creationId xmlns:p14="http://schemas.microsoft.com/office/powerpoint/2010/main" val="4076482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4705" y="537882"/>
            <a:ext cx="9547412" cy="5652528"/>
          </a:xfrm>
        </p:spPr>
        <p:txBody>
          <a:bodyPr>
            <a:normAutofit fontScale="85000" lnSpcReduction="20000"/>
          </a:bodyPr>
          <a:lstStyle/>
          <a:p>
            <a:pPr algn="just"/>
            <a:r>
              <a:rPr lang="en-GB" dirty="0">
                <a:latin typeface="Times New Roman" panose="02020603050405020304" pitchFamily="18" charset="0"/>
                <a:cs typeface="Times New Roman" panose="02020603050405020304" pitchFamily="18" charset="0"/>
              </a:rPr>
              <a:t>Many active agents have been delivered by the </a:t>
            </a:r>
            <a:r>
              <a:rPr lang="en-GB" dirty="0" err="1">
                <a:latin typeface="Times New Roman" panose="02020603050405020304" pitchFamily="18" charset="0"/>
                <a:cs typeface="Times New Roman" panose="02020603050405020304" pitchFamily="18" charset="0"/>
              </a:rPr>
              <a:t>Alzet</a:t>
            </a:r>
            <a:r>
              <a:rPr lang="en-GB" dirty="0">
                <a:latin typeface="Times New Roman" panose="02020603050405020304" pitchFamily="18" charset="0"/>
                <a:cs typeface="Times New Roman" panose="02020603050405020304" pitchFamily="18" charset="0"/>
              </a:rPr>
              <a:t>® system </a:t>
            </a:r>
            <a:r>
              <a:rPr lang="en-GB" dirty="0" smtClean="0">
                <a:latin typeface="Times New Roman" panose="02020603050405020304" pitchFamily="18" charset="0"/>
                <a:cs typeface="Times New Roman" panose="02020603050405020304" pitchFamily="18" charset="0"/>
              </a:rPr>
              <a:t>including;</a:t>
            </a:r>
          </a:p>
          <a:p>
            <a:pPr lvl="1" algn="just"/>
            <a:r>
              <a:rPr lang="en-GB" dirty="0" smtClean="0">
                <a:solidFill>
                  <a:srgbClr val="0070C0"/>
                </a:solidFill>
                <a:latin typeface="Times New Roman" panose="02020603050405020304" pitchFamily="18" charset="0"/>
                <a:cs typeface="Times New Roman" panose="02020603050405020304" pitchFamily="18" charset="0"/>
              </a:rPr>
              <a:t>Amino acids, </a:t>
            </a:r>
          </a:p>
          <a:p>
            <a:pPr lvl="1" algn="just"/>
            <a:r>
              <a:rPr lang="en-GB" dirty="0" err="1" smtClean="0">
                <a:solidFill>
                  <a:srgbClr val="0070C0"/>
                </a:solidFill>
                <a:latin typeface="Times New Roman" panose="02020603050405020304" pitchFamily="18" charset="0"/>
                <a:cs typeface="Times New Roman" panose="02020603050405020304" pitchFamily="18" charset="0"/>
              </a:rPr>
              <a:t>Anesthetics</a:t>
            </a:r>
            <a:r>
              <a:rPr lang="en-GB" dirty="0" smtClean="0">
                <a:solidFill>
                  <a:srgbClr val="0070C0"/>
                </a:solidFill>
                <a:latin typeface="Times New Roman" panose="02020603050405020304" pitchFamily="18" charset="0"/>
                <a:cs typeface="Times New Roman" panose="02020603050405020304" pitchFamily="18" charset="0"/>
              </a:rPr>
              <a:t>, </a:t>
            </a:r>
          </a:p>
          <a:p>
            <a:pPr lvl="1" algn="just"/>
            <a:r>
              <a:rPr lang="en-GB" dirty="0" smtClean="0">
                <a:solidFill>
                  <a:srgbClr val="0070C0"/>
                </a:solidFill>
                <a:latin typeface="Times New Roman" panose="02020603050405020304" pitchFamily="18" charset="0"/>
                <a:cs typeface="Times New Roman" panose="02020603050405020304" pitchFamily="18" charset="0"/>
              </a:rPr>
              <a:t>Antibiotics, </a:t>
            </a:r>
          </a:p>
          <a:p>
            <a:pPr lvl="1" algn="just"/>
            <a:r>
              <a:rPr lang="en-GB" dirty="0" smtClean="0">
                <a:solidFill>
                  <a:srgbClr val="0070C0"/>
                </a:solidFill>
                <a:latin typeface="Times New Roman" panose="02020603050405020304" pitchFamily="18" charset="0"/>
                <a:cs typeface="Times New Roman" panose="02020603050405020304" pitchFamily="18" charset="0"/>
              </a:rPr>
              <a:t>Antibodies, </a:t>
            </a:r>
          </a:p>
          <a:p>
            <a:pPr lvl="1" algn="just"/>
            <a:r>
              <a:rPr lang="en-GB" dirty="0" smtClean="0">
                <a:solidFill>
                  <a:srgbClr val="0070C0"/>
                </a:solidFill>
                <a:latin typeface="Times New Roman" panose="02020603050405020304" pitchFamily="18" charset="0"/>
                <a:cs typeface="Times New Roman" panose="02020603050405020304" pitchFamily="18" charset="0"/>
              </a:rPr>
              <a:t>Anticancer agents, </a:t>
            </a:r>
          </a:p>
          <a:p>
            <a:pPr lvl="1" algn="just"/>
            <a:r>
              <a:rPr lang="en-GB" dirty="0" smtClean="0">
                <a:solidFill>
                  <a:srgbClr val="0070C0"/>
                </a:solidFill>
                <a:latin typeface="Times New Roman" panose="02020603050405020304" pitchFamily="18" charset="0"/>
                <a:cs typeface="Times New Roman" panose="02020603050405020304" pitchFamily="18" charset="0"/>
              </a:rPr>
              <a:t>Anticoagulants, </a:t>
            </a:r>
          </a:p>
          <a:p>
            <a:pPr lvl="1" algn="just"/>
            <a:r>
              <a:rPr lang="en-GB" dirty="0" smtClean="0">
                <a:solidFill>
                  <a:srgbClr val="0070C0"/>
                </a:solidFill>
                <a:latin typeface="Times New Roman" panose="02020603050405020304" pitchFamily="18" charset="0"/>
                <a:cs typeface="Times New Roman" panose="02020603050405020304" pitchFamily="18" charset="0"/>
              </a:rPr>
              <a:t>Anti-epileptics, </a:t>
            </a:r>
          </a:p>
          <a:p>
            <a:pPr lvl="1" algn="just"/>
            <a:r>
              <a:rPr lang="en-GB" dirty="0" smtClean="0">
                <a:solidFill>
                  <a:srgbClr val="0070C0"/>
                </a:solidFill>
                <a:latin typeface="Times New Roman" panose="02020603050405020304" pitchFamily="18" charset="0"/>
                <a:cs typeface="Times New Roman" panose="02020603050405020304" pitchFamily="18" charset="0"/>
              </a:rPr>
              <a:t>Antigens, </a:t>
            </a:r>
          </a:p>
          <a:p>
            <a:pPr lvl="1" algn="just"/>
            <a:r>
              <a:rPr lang="en-GB" dirty="0" err="1" smtClean="0">
                <a:solidFill>
                  <a:srgbClr val="0070C0"/>
                </a:solidFill>
                <a:latin typeface="Times New Roman" panose="02020603050405020304" pitchFamily="18" charset="0"/>
                <a:cs typeface="Times New Roman" panose="02020603050405020304" pitchFamily="18" charset="0"/>
              </a:rPr>
              <a:t>Antihypertensives</a:t>
            </a:r>
            <a:r>
              <a:rPr lang="en-GB" dirty="0" smtClean="0">
                <a:solidFill>
                  <a:srgbClr val="0070C0"/>
                </a:solidFill>
                <a:latin typeface="Times New Roman" panose="02020603050405020304" pitchFamily="18" charset="0"/>
                <a:cs typeface="Times New Roman" panose="02020603050405020304" pitchFamily="18" charset="0"/>
              </a:rPr>
              <a:t>, </a:t>
            </a:r>
          </a:p>
          <a:p>
            <a:pPr lvl="1" algn="just"/>
            <a:r>
              <a:rPr lang="en-GB" dirty="0" smtClean="0">
                <a:solidFill>
                  <a:srgbClr val="0070C0"/>
                </a:solidFill>
                <a:latin typeface="Times New Roman" panose="02020603050405020304" pitchFamily="18" charset="0"/>
                <a:cs typeface="Times New Roman" panose="02020603050405020304" pitchFamily="18" charset="0"/>
              </a:rPr>
              <a:t>Anti-parasitic agents, </a:t>
            </a:r>
          </a:p>
          <a:p>
            <a:pPr lvl="1" algn="just"/>
            <a:r>
              <a:rPr lang="en-GB" dirty="0" smtClean="0">
                <a:solidFill>
                  <a:srgbClr val="0070C0"/>
                </a:solidFill>
                <a:latin typeface="Times New Roman" panose="02020603050405020304" pitchFamily="18" charset="0"/>
                <a:cs typeface="Times New Roman" panose="02020603050405020304" pitchFamily="18" charset="0"/>
              </a:rPr>
              <a:t>Anti-</a:t>
            </a:r>
            <a:r>
              <a:rPr lang="en-GB" dirty="0" err="1" smtClean="0">
                <a:solidFill>
                  <a:srgbClr val="0070C0"/>
                </a:solidFill>
                <a:latin typeface="Times New Roman" panose="02020603050405020304" pitchFamily="18" charset="0"/>
                <a:cs typeface="Times New Roman" panose="02020603050405020304" pitchFamily="18" charset="0"/>
              </a:rPr>
              <a:t>parkinson</a:t>
            </a:r>
            <a:r>
              <a:rPr lang="en-GB" dirty="0" smtClean="0">
                <a:solidFill>
                  <a:srgbClr val="0070C0"/>
                </a:solidFill>
                <a:latin typeface="Times New Roman" panose="02020603050405020304" pitchFamily="18" charset="0"/>
                <a:cs typeface="Times New Roman" panose="02020603050405020304" pitchFamily="18" charset="0"/>
              </a:rPr>
              <a:t> agents, </a:t>
            </a:r>
          </a:p>
          <a:p>
            <a:pPr lvl="1" algn="just"/>
            <a:r>
              <a:rPr lang="en-GB" dirty="0" err="1" smtClean="0">
                <a:solidFill>
                  <a:srgbClr val="0070C0"/>
                </a:solidFill>
                <a:latin typeface="Times New Roman" panose="02020603050405020304" pitchFamily="18" charset="0"/>
                <a:cs typeface="Times New Roman" panose="02020603050405020304" pitchFamily="18" charset="0"/>
              </a:rPr>
              <a:t>Ascitic</a:t>
            </a:r>
            <a:r>
              <a:rPr lang="en-GB" dirty="0" smtClean="0">
                <a:solidFill>
                  <a:srgbClr val="0070C0"/>
                </a:solidFill>
                <a:latin typeface="Times New Roman" panose="02020603050405020304" pitchFamily="18" charset="0"/>
                <a:cs typeface="Times New Roman" panose="02020603050405020304" pitchFamily="18" charset="0"/>
              </a:rPr>
              <a:t> fluid, </a:t>
            </a:r>
          </a:p>
          <a:p>
            <a:pPr lvl="1" algn="just"/>
            <a:r>
              <a:rPr lang="en-GB" dirty="0" err="1" smtClean="0">
                <a:solidFill>
                  <a:srgbClr val="0070C0"/>
                </a:solidFill>
                <a:latin typeface="Times New Roman" panose="02020603050405020304" pitchFamily="18" charset="0"/>
                <a:cs typeface="Times New Roman" panose="02020603050405020304" pitchFamily="18" charset="0"/>
              </a:rPr>
              <a:t>Catecholamines</a:t>
            </a:r>
            <a:r>
              <a:rPr lang="en-GB" dirty="0" smtClean="0">
                <a:solidFill>
                  <a:srgbClr val="0070C0"/>
                </a:solidFill>
                <a:latin typeface="Times New Roman" panose="02020603050405020304" pitchFamily="18" charset="0"/>
                <a:cs typeface="Times New Roman" panose="02020603050405020304" pitchFamily="18" charset="0"/>
              </a:rPr>
              <a:t>,</a:t>
            </a:r>
          </a:p>
          <a:p>
            <a:pPr lvl="1" algn="just"/>
            <a:r>
              <a:rPr lang="en-GB" dirty="0" err="1" smtClean="0">
                <a:solidFill>
                  <a:srgbClr val="0070C0"/>
                </a:solidFill>
                <a:latin typeface="Times New Roman" panose="02020603050405020304" pitchFamily="18" charset="0"/>
                <a:cs typeface="Times New Roman" panose="02020603050405020304" pitchFamily="18" charset="0"/>
              </a:rPr>
              <a:t>Chelators</a:t>
            </a:r>
            <a:r>
              <a:rPr lang="en-GB" dirty="0" smtClean="0">
                <a:solidFill>
                  <a:srgbClr val="0070C0"/>
                </a:solidFill>
                <a:latin typeface="Times New Roman" panose="02020603050405020304" pitchFamily="18" charset="0"/>
                <a:cs typeface="Times New Roman" panose="02020603050405020304" pitchFamily="18" charset="0"/>
              </a:rPr>
              <a:t>,</a:t>
            </a:r>
          </a:p>
          <a:p>
            <a:pPr lvl="1" algn="just"/>
            <a:r>
              <a:rPr lang="en-GB" dirty="0" err="1" smtClean="0">
                <a:solidFill>
                  <a:srgbClr val="0070C0"/>
                </a:solidFill>
                <a:latin typeface="Times New Roman" panose="02020603050405020304" pitchFamily="18" charset="0"/>
                <a:cs typeface="Times New Roman" panose="02020603050405020304" pitchFamily="18" charset="0"/>
              </a:rPr>
              <a:t>Cholinergics</a:t>
            </a:r>
            <a:r>
              <a:rPr lang="en-GB" dirty="0" smtClean="0">
                <a:solidFill>
                  <a:srgbClr val="0070C0"/>
                </a:solidFill>
                <a:latin typeface="Times New Roman" panose="02020603050405020304" pitchFamily="18" charset="0"/>
                <a:cs typeface="Times New Roman" panose="02020603050405020304" pitchFamily="18" charset="0"/>
              </a:rPr>
              <a:t>, </a:t>
            </a:r>
          </a:p>
          <a:p>
            <a:pPr lvl="1" algn="just"/>
            <a:r>
              <a:rPr lang="en-GB" dirty="0" smtClean="0">
                <a:solidFill>
                  <a:srgbClr val="0070C0"/>
                </a:solidFill>
                <a:latin typeface="Times New Roman" panose="02020603050405020304" pitchFamily="18" charset="0"/>
                <a:cs typeface="Times New Roman" panose="02020603050405020304" pitchFamily="18" charset="0"/>
              </a:rPr>
              <a:t>Central nervous system acting agents, </a:t>
            </a:r>
          </a:p>
          <a:p>
            <a:pPr lvl="1" algn="just"/>
            <a:r>
              <a:rPr lang="en-GB" dirty="0" smtClean="0">
                <a:solidFill>
                  <a:srgbClr val="0070C0"/>
                </a:solidFill>
                <a:latin typeface="Times New Roman" panose="02020603050405020304" pitchFamily="18" charset="0"/>
                <a:cs typeface="Times New Roman" panose="02020603050405020304" pitchFamily="18" charset="0"/>
              </a:rPr>
              <a:t>Enzyme inhibitors, </a:t>
            </a:r>
          </a:p>
          <a:p>
            <a:pPr lvl="1" algn="just"/>
            <a:r>
              <a:rPr lang="en-GB" dirty="0" smtClean="0">
                <a:solidFill>
                  <a:srgbClr val="0070C0"/>
                </a:solidFill>
                <a:latin typeface="Times New Roman" panose="02020603050405020304" pitchFamily="18" charset="0"/>
                <a:cs typeface="Times New Roman" panose="02020603050405020304" pitchFamily="18" charset="0"/>
              </a:rPr>
              <a:t>Gastrointestinal modulators</a:t>
            </a:r>
            <a:endParaRPr lang="en-GB"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911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697" y="480151"/>
            <a:ext cx="10515600" cy="5045438"/>
          </a:xfrm>
        </p:spPr>
        <p:txBody>
          <a:bodyPr>
            <a:normAutofit fontScale="85000" lnSpcReduction="20000"/>
          </a:bodyPr>
          <a:lstStyle/>
          <a:p>
            <a:pPr algn="just"/>
            <a:r>
              <a:rPr lang="en-GB" dirty="0">
                <a:latin typeface="Times New Roman" panose="02020603050405020304" pitchFamily="18" charset="0"/>
                <a:cs typeface="Times New Roman" panose="02020603050405020304" pitchFamily="18" charset="0"/>
              </a:rPr>
              <a:t>The wall of the active agent compartment (semipermeable membrane) is chemically inert to the most active-vehicle </a:t>
            </a:r>
            <a:r>
              <a:rPr lang="en-GB" dirty="0" smtClean="0">
                <a:latin typeface="Times New Roman" panose="02020603050405020304" pitchFamily="18" charset="0"/>
                <a:cs typeface="Times New Roman" panose="02020603050405020304" pitchFamily="18" charset="0"/>
              </a:rPr>
              <a:t>combinations: </a:t>
            </a:r>
          </a:p>
          <a:p>
            <a:pPr lvl="1" algn="just"/>
            <a:r>
              <a:rPr lang="en-GB" dirty="0" smtClean="0">
                <a:latin typeface="Times New Roman" panose="02020603050405020304" pitchFamily="18" charset="0"/>
                <a:cs typeface="Times New Roman" panose="02020603050405020304" pitchFamily="18" charset="0"/>
              </a:rPr>
              <a:t>Purified water or any aqueous solution, </a:t>
            </a:r>
          </a:p>
          <a:p>
            <a:pPr lvl="1" algn="just"/>
            <a:r>
              <a:rPr lang="en-GB" dirty="0" smtClean="0">
                <a:latin typeface="Times New Roman" panose="02020603050405020304" pitchFamily="18" charset="0"/>
                <a:cs typeface="Times New Roman" panose="02020603050405020304" pitchFamily="18" charset="0"/>
              </a:rPr>
              <a:t>Isotonic </a:t>
            </a:r>
            <a:r>
              <a:rPr lang="en-GB" dirty="0" err="1" smtClean="0">
                <a:latin typeface="Times New Roman" panose="02020603050405020304" pitchFamily="18" charset="0"/>
                <a:cs typeface="Times New Roman" panose="02020603050405020304" pitchFamily="18" charset="0"/>
              </a:rPr>
              <a:t>NaCl</a:t>
            </a:r>
            <a:r>
              <a:rPr lang="en-GB" dirty="0" smtClean="0">
                <a:latin typeface="Times New Roman" panose="02020603050405020304" pitchFamily="18" charset="0"/>
                <a:cs typeface="Times New Roman" panose="02020603050405020304" pitchFamily="18" charset="0"/>
              </a:rPr>
              <a:t> or other salt solution, </a:t>
            </a:r>
          </a:p>
          <a:p>
            <a:pPr lvl="1" algn="just"/>
            <a:r>
              <a:rPr lang="en-GB" dirty="0" smtClean="0">
                <a:latin typeface="Times New Roman" panose="02020603050405020304" pitchFamily="18" charset="0"/>
                <a:cs typeface="Times New Roman" panose="02020603050405020304" pitchFamily="18" charset="0"/>
              </a:rPr>
              <a:t>Aqueous solution of dextrose (5%), </a:t>
            </a:r>
          </a:p>
          <a:p>
            <a:pPr lvl="1" algn="just"/>
            <a:r>
              <a:rPr lang="en-GB" dirty="0" smtClean="0">
                <a:latin typeface="Times New Roman" panose="02020603050405020304" pitchFamily="18" charset="0"/>
                <a:cs typeface="Times New Roman" panose="02020603050405020304" pitchFamily="18" charset="0"/>
              </a:rPr>
              <a:t>Ethanol (up to 10% in water), </a:t>
            </a:r>
          </a:p>
          <a:p>
            <a:pPr lvl="1" algn="just"/>
            <a:r>
              <a:rPr lang="en-GB" dirty="0" smtClean="0">
                <a:latin typeface="Times New Roman" panose="02020603050405020304" pitchFamily="18" charset="0"/>
                <a:cs typeface="Times New Roman" panose="02020603050405020304" pitchFamily="18" charset="0"/>
              </a:rPr>
              <a:t>Polyethylene glycol 300 (neat or in water), </a:t>
            </a:r>
          </a:p>
          <a:p>
            <a:pPr lvl="1" algn="just"/>
            <a:r>
              <a:rPr lang="en-GB" dirty="0" smtClean="0">
                <a:latin typeface="Times New Roman" panose="02020603050405020304" pitchFamily="18" charset="0"/>
                <a:cs typeface="Times New Roman" panose="02020603050405020304" pitchFamily="18" charset="0"/>
              </a:rPr>
              <a:t>Aqueous solution of tween (2%), </a:t>
            </a:r>
          </a:p>
          <a:p>
            <a:pPr lvl="1" algn="just"/>
            <a:r>
              <a:rPr lang="en-GB" dirty="0" smtClean="0">
                <a:latin typeface="Times New Roman" panose="02020603050405020304" pitchFamily="18" charset="0"/>
                <a:cs typeface="Times New Roman" panose="02020603050405020304" pitchFamily="18" charset="0"/>
              </a:rPr>
              <a:t>Dimethyl sulfoxide (50% in water or 50% in ethanol 10%), </a:t>
            </a:r>
          </a:p>
          <a:p>
            <a:pPr lvl="1" algn="just"/>
            <a:r>
              <a:rPr lang="en-GB" dirty="0" smtClean="0">
                <a:latin typeface="Times New Roman" panose="02020603050405020304" pitchFamily="18" charset="0"/>
                <a:cs typeface="Times New Roman" panose="02020603050405020304" pitchFamily="18" charset="0"/>
              </a:rPr>
              <a:t>Propylene glycol (neat or in water), </a:t>
            </a:r>
          </a:p>
          <a:p>
            <a:pPr lvl="1" algn="just"/>
            <a:r>
              <a:rPr lang="en-GB" dirty="0" smtClean="0">
                <a:latin typeface="Times New Roman" panose="02020603050405020304" pitchFamily="18" charset="0"/>
                <a:cs typeface="Times New Roman" panose="02020603050405020304" pitchFamily="18" charset="0"/>
              </a:rPr>
              <a:t>Glycerine, </a:t>
            </a:r>
          </a:p>
          <a:p>
            <a:pPr lvl="1" algn="just"/>
            <a:r>
              <a:rPr lang="en-GB" dirty="0" smtClean="0">
                <a:latin typeface="Times New Roman" panose="02020603050405020304" pitchFamily="18" charset="0"/>
                <a:cs typeface="Times New Roman" panose="02020603050405020304" pitchFamily="18" charset="0"/>
              </a:rPr>
              <a:t>Dilute acids (with </a:t>
            </a:r>
            <a:r>
              <a:rPr lang="en-GB" dirty="0" err="1" smtClean="0">
                <a:latin typeface="Times New Roman" panose="02020603050405020304" pitchFamily="18" charset="0"/>
                <a:cs typeface="Times New Roman" panose="02020603050405020304" pitchFamily="18" charset="0"/>
              </a:rPr>
              <a:t>ph</a:t>
            </a:r>
            <a:r>
              <a:rPr lang="en-GB" dirty="0" smtClean="0">
                <a:latin typeface="Times New Roman" panose="02020603050405020304" pitchFamily="18" charset="0"/>
                <a:cs typeface="Times New Roman" panose="02020603050405020304" pitchFamily="18" charset="0"/>
              </a:rPr>
              <a:t> greater than 1.8), </a:t>
            </a:r>
          </a:p>
          <a:p>
            <a:pPr lvl="1" algn="just"/>
            <a:r>
              <a:rPr lang="en-GB" dirty="0" smtClean="0">
                <a:latin typeface="Times New Roman" panose="02020603050405020304" pitchFamily="18" charset="0"/>
                <a:cs typeface="Times New Roman" panose="02020603050405020304" pitchFamily="18" charset="0"/>
              </a:rPr>
              <a:t>Dilute bases (with </a:t>
            </a:r>
            <a:r>
              <a:rPr lang="en-GB" dirty="0" err="1" smtClean="0">
                <a:latin typeface="Times New Roman" panose="02020603050405020304" pitchFamily="18" charset="0"/>
                <a:cs typeface="Times New Roman" panose="02020603050405020304" pitchFamily="18" charset="0"/>
              </a:rPr>
              <a:t>ph</a:t>
            </a:r>
            <a:r>
              <a:rPr lang="en-GB" dirty="0" smtClean="0">
                <a:latin typeface="Times New Roman" panose="02020603050405020304" pitchFamily="18" charset="0"/>
                <a:cs typeface="Times New Roman" panose="02020603050405020304" pitchFamily="18" charset="0"/>
              </a:rPr>
              <a:t> less than 14) etc.</a:t>
            </a:r>
          </a:p>
          <a:p>
            <a:pPr algn="just"/>
            <a:r>
              <a:rPr lang="en-GB" dirty="0" smtClean="0">
                <a:latin typeface="Times New Roman" panose="02020603050405020304" pitchFamily="18" charset="0"/>
                <a:cs typeface="Times New Roman" panose="02020603050405020304" pitchFamily="18" charset="0"/>
              </a:rPr>
              <a:t>In </a:t>
            </a:r>
            <a:r>
              <a:rPr lang="en-GB" dirty="0">
                <a:latin typeface="Times New Roman" panose="02020603050405020304" pitchFamily="18" charset="0"/>
                <a:cs typeface="Times New Roman" panose="02020603050405020304" pitchFamily="18" charset="0"/>
              </a:rPr>
              <a:t>addition, it needs to be impermeable, avoiding the crossing of any material between the reservoir and the surrounding osmotic agent.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This </a:t>
            </a:r>
            <a:r>
              <a:rPr lang="en-GB" dirty="0">
                <a:latin typeface="Times New Roman" panose="02020603050405020304" pitchFamily="18" charset="0"/>
                <a:cs typeface="Times New Roman" panose="02020603050405020304" pitchFamily="18" charset="0"/>
              </a:rPr>
              <a:t>last one is located outside the reservoir’s semipermeable membrane, forming a thin cylinder. </a:t>
            </a:r>
          </a:p>
        </p:txBody>
      </p:sp>
    </p:spTree>
    <p:extLst>
      <p:ext uri="{BB962C8B-B14F-4D97-AF65-F5344CB8AC3E}">
        <p14:creationId xmlns:p14="http://schemas.microsoft.com/office/powerpoint/2010/main" val="292643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0349" y="793659"/>
            <a:ext cx="7652657" cy="4351338"/>
          </a:xfrm>
        </p:spPr>
        <p:txBody>
          <a:bodyPr>
            <a:normAutofit/>
          </a:bodyPr>
          <a:lstStyle/>
          <a:p>
            <a:pPr algn="just"/>
            <a:r>
              <a:rPr lang="en-GB" sz="2400" dirty="0">
                <a:latin typeface="Times New Roman" panose="02020603050405020304" pitchFamily="18" charset="0"/>
                <a:cs typeface="Times New Roman" panose="02020603050405020304" pitchFamily="18" charset="0"/>
              </a:rPr>
              <a:t>Oral Osmotic Pumps </a:t>
            </a:r>
          </a:p>
          <a:p>
            <a:pPr algn="just"/>
            <a:r>
              <a:rPr lang="en-GB" sz="2400" dirty="0">
                <a:latin typeface="Times New Roman" panose="02020603050405020304" pitchFamily="18" charset="0"/>
                <a:cs typeface="Times New Roman" panose="02020603050405020304" pitchFamily="18" charset="0"/>
              </a:rPr>
              <a:t>Bio/mucoadhesive DDS </a:t>
            </a:r>
          </a:p>
          <a:p>
            <a:pPr algn="just"/>
            <a:r>
              <a:rPr lang="en-GB" sz="2400" dirty="0" smtClean="0">
                <a:latin typeface="Times New Roman" panose="02020603050405020304" pitchFamily="18" charset="0"/>
                <a:cs typeface="Times New Roman" panose="02020603050405020304" pitchFamily="18" charset="0"/>
              </a:rPr>
              <a:t>Ion-Exchange </a:t>
            </a:r>
            <a:r>
              <a:rPr lang="en-GB" sz="2400" dirty="0">
                <a:latin typeface="Times New Roman" panose="02020603050405020304" pitchFamily="18" charset="0"/>
                <a:cs typeface="Times New Roman" panose="02020603050405020304" pitchFamily="18" charset="0"/>
              </a:rPr>
              <a:t>Controlled DDS </a:t>
            </a:r>
          </a:p>
          <a:p>
            <a:pPr algn="just"/>
            <a:r>
              <a:rPr lang="en-GB" sz="2400" dirty="0">
                <a:latin typeface="Times New Roman" panose="02020603050405020304" pitchFamily="18" charset="0"/>
                <a:cs typeface="Times New Roman" panose="02020603050405020304" pitchFamily="18" charset="0"/>
              </a:rPr>
              <a:t>pH-Controlled DDS </a:t>
            </a:r>
          </a:p>
          <a:p>
            <a:pPr algn="just"/>
            <a:r>
              <a:rPr lang="en-GB" sz="2400" dirty="0" smtClean="0">
                <a:latin typeface="Times New Roman" panose="02020603050405020304" pitchFamily="18" charset="0"/>
                <a:cs typeface="Times New Roman" panose="02020603050405020304" pitchFamily="18" charset="0"/>
              </a:rPr>
              <a:t>Floating </a:t>
            </a:r>
            <a:r>
              <a:rPr lang="en-GB" sz="2400" dirty="0">
                <a:latin typeface="Times New Roman" panose="02020603050405020304" pitchFamily="18" charset="0"/>
                <a:cs typeface="Times New Roman" panose="02020603050405020304" pitchFamily="18" charset="0"/>
              </a:rPr>
              <a:t>DDS</a:t>
            </a:r>
          </a:p>
          <a:p>
            <a:pPr marL="0" indent="0">
              <a:buNone/>
            </a:pPr>
            <a:endParaRPr lang="en-GB" sz="2400" dirty="0"/>
          </a:p>
        </p:txBody>
      </p:sp>
    </p:spTree>
    <p:extLst>
      <p:ext uri="{BB962C8B-B14F-4D97-AF65-F5344CB8AC3E}">
        <p14:creationId xmlns:p14="http://schemas.microsoft.com/office/powerpoint/2010/main" val="4060278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646" y="483326"/>
            <a:ext cx="10189028" cy="5693637"/>
          </a:xfrm>
        </p:spPr>
        <p:txBody>
          <a:bodyPr>
            <a:noAutofit/>
          </a:bodyPr>
          <a:lstStyle/>
          <a:p>
            <a:pPr algn="just"/>
            <a:r>
              <a:rPr lang="en-GB" sz="2000" b="1" dirty="0" err="1">
                <a:solidFill>
                  <a:srgbClr val="FF0000"/>
                </a:solidFill>
                <a:latin typeface="Times New Roman" panose="02020603050405020304" pitchFamily="18" charset="0"/>
                <a:cs typeface="Times New Roman" panose="02020603050405020304" pitchFamily="18" charset="0"/>
              </a:rPr>
              <a:t>Alzet</a:t>
            </a:r>
            <a:r>
              <a:rPr lang="en-GB" sz="2000" b="1" dirty="0">
                <a:solidFill>
                  <a:srgbClr val="FF0000"/>
                </a:solidFill>
                <a:latin typeface="Times New Roman" panose="02020603050405020304" pitchFamily="18" charset="0"/>
                <a:cs typeface="Times New Roman" panose="02020603050405020304" pitchFamily="18" charset="0"/>
              </a:rPr>
              <a:t>® mini-osmotic pumps </a:t>
            </a:r>
            <a:r>
              <a:rPr lang="en-GB" sz="2000" dirty="0">
                <a:latin typeface="Times New Roman" panose="02020603050405020304" pitchFamily="18" charset="0"/>
                <a:cs typeface="Times New Roman" panose="02020603050405020304" pitchFamily="18" charset="0"/>
              </a:rPr>
              <a:t>have demonstrated that the delivery profile is maintained at different temperatures.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Only </a:t>
            </a:r>
            <a:r>
              <a:rPr lang="en-GB" sz="2000" dirty="0">
                <a:latin typeface="Times New Roman" panose="02020603050405020304" pitchFamily="18" charset="0"/>
                <a:cs typeface="Times New Roman" panose="02020603050405020304" pitchFamily="18" charset="0"/>
              </a:rPr>
              <a:t>the magnitude and the duration of delivery change.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By </a:t>
            </a:r>
            <a:r>
              <a:rPr lang="en-GB" sz="2000" dirty="0">
                <a:latin typeface="Times New Roman" panose="02020603050405020304" pitchFamily="18" charset="0"/>
                <a:cs typeface="Times New Roman" panose="02020603050405020304" pitchFamily="18" charset="0"/>
              </a:rPr>
              <a:t>varying the concentration of the active agent in the dispersion, the amounts delivered can be varied at a constant temperature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They </a:t>
            </a:r>
            <a:r>
              <a:rPr lang="en-GB" sz="2000" dirty="0">
                <a:latin typeface="Times New Roman" panose="02020603050405020304" pitchFamily="18" charset="0"/>
                <a:cs typeface="Times New Roman" panose="02020603050405020304" pitchFamily="18" charset="0"/>
              </a:rPr>
              <a:t>have capsular shape and are available in a variety of sizes, and it is possible to relate the delivery rates with the reservoir </a:t>
            </a:r>
            <a:r>
              <a:rPr lang="en-GB" sz="2000" dirty="0" smtClean="0">
                <a:latin typeface="Times New Roman" panose="02020603050405020304" pitchFamily="18" charset="0"/>
                <a:cs typeface="Times New Roman" panose="02020603050405020304" pitchFamily="18" charset="0"/>
              </a:rPr>
              <a:t>capacities.</a:t>
            </a:r>
          </a:p>
          <a:p>
            <a:pPr lvl="1" algn="just"/>
            <a:r>
              <a:rPr lang="en-GB" sz="2000" dirty="0" smtClean="0">
                <a:latin typeface="Times New Roman" panose="02020603050405020304" pitchFamily="18" charset="0"/>
                <a:cs typeface="Times New Roman" panose="02020603050405020304" pitchFamily="18" charset="0"/>
              </a:rPr>
              <a:t>Strict </a:t>
            </a:r>
            <a:r>
              <a:rPr lang="en-GB" sz="2000" dirty="0">
                <a:latin typeface="Times New Roman" panose="02020603050405020304" pitchFamily="18" charset="0"/>
                <a:cs typeface="Times New Roman" panose="02020603050405020304" pitchFamily="18" charset="0"/>
              </a:rPr>
              <a:t>specifications are used in the manufacture of these pumps, and studies have shown that the rates of volume delivery in vitro and in vivo (as an implant) are within 5% of each </a:t>
            </a:r>
            <a:r>
              <a:rPr lang="en-GB" sz="2000" dirty="0" smtClean="0">
                <a:latin typeface="Times New Roman" panose="02020603050405020304" pitchFamily="18" charset="0"/>
                <a:cs typeface="Times New Roman" panose="02020603050405020304" pitchFamily="18" charset="0"/>
              </a:rPr>
              <a:t>other. </a:t>
            </a:r>
          </a:p>
          <a:p>
            <a:pPr algn="just"/>
            <a:r>
              <a:rPr lang="en-GB" sz="2000" b="1" dirty="0" smtClean="0">
                <a:solidFill>
                  <a:srgbClr val="FF0000"/>
                </a:solidFill>
                <a:latin typeface="Times New Roman" panose="02020603050405020304" pitchFamily="18" charset="0"/>
                <a:cs typeface="Times New Roman" panose="02020603050405020304" pitchFamily="18" charset="0"/>
              </a:rPr>
              <a:t>The </a:t>
            </a:r>
            <a:r>
              <a:rPr lang="en-GB" sz="2000" b="1" dirty="0" err="1">
                <a:solidFill>
                  <a:srgbClr val="FF0000"/>
                </a:solidFill>
                <a:latin typeface="Times New Roman" panose="02020603050405020304" pitchFamily="18" charset="0"/>
                <a:cs typeface="Times New Roman" panose="02020603050405020304" pitchFamily="18" charset="0"/>
              </a:rPr>
              <a:t>Osmet</a:t>
            </a:r>
            <a:r>
              <a:rPr lang="en-GB" sz="2000" b="1" dirty="0">
                <a:solidFill>
                  <a:srgbClr val="FF0000"/>
                </a:solidFill>
                <a:latin typeface="Times New Roman" panose="02020603050405020304" pitchFamily="18" charset="0"/>
                <a:cs typeface="Times New Roman" panose="02020603050405020304" pitchFamily="18" charset="0"/>
              </a:rPr>
              <a:t>® modules </a:t>
            </a:r>
            <a:r>
              <a:rPr lang="en-GB" sz="2000" dirty="0">
                <a:latin typeface="Times New Roman" panose="02020603050405020304" pitchFamily="18" charset="0"/>
                <a:cs typeface="Times New Roman" panose="02020603050405020304" pitchFamily="18" charset="0"/>
              </a:rPr>
              <a:t>use the </a:t>
            </a:r>
            <a:r>
              <a:rPr lang="en-GB" sz="2000" dirty="0" err="1">
                <a:latin typeface="Times New Roman" panose="02020603050405020304" pitchFamily="18" charset="0"/>
                <a:cs typeface="Times New Roman" panose="02020603050405020304" pitchFamily="18" charset="0"/>
              </a:rPr>
              <a:t>Alzet</a:t>
            </a:r>
            <a:r>
              <a:rPr lang="en-GB" sz="2000" dirty="0">
                <a:latin typeface="Times New Roman" panose="02020603050405020304" pitchFamily="18" charset="0"/>
                <a:cs typeface="Times New Roman" panose="02020603050405020304" pitchFamily="18" charset="0"/>
              </a:rPr>
              <a:t>® technology and are used as research tools in human pharmacological studies.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They </a:t>
            </a:r>
            <a:r>
              <a:rPr lang="en-GB" sz="2000" dirty="0">
                <a:latin typeface="Times New Roman" panose="02020603050405020304" pitchFamily="18" charset="0"/>
                <a:cs typeface="Times New Roman" panose="02020603050405020304" pitchFamily="18" charset="0"/>
              </a:rPr>
              <a:t>can be developed for rectal, vaginal, or oral administration. They can be utilized in clinical studies to deliver a variety of active agents. The definition of the relationship among rate, extent, and time of absorption to the design and efficient development of rate-controlled, duration-specified oral systems of a particular therapeutic agent can be accomplished by use of </a:t>
            </a:r>
            <a:r>
              <a:rPr lang="en-GB" sz="2000" dirty="0" err="1">
                <a:latin typeface="Times New Roman" panose="02020603050405020304" pitchFamily="18" charset="0"/>
                <a:cs typeface="Times New Roman" panose="02020603050405020304" pitchFamily="18" charset="0"/>
              </a:rPr>
              <a:t>Osmet</a:t>
            </a:r>
            <a:r>
              <a:rPr lang="en-GB" sz="2000" dirty="0">
                <a:latin typeface="Times New Roman" panose="02020603050405020304" pitchFamily="18" charset="0"/>
                <a:cs typeface="Times New Roman" panose="02020603050405020304" pitchFamily="18" charset="0"/>
              </a:rPr>
              <a:t>® osmotic pumps. </a:t>
            </a:r>
            <a:endParaRPr lang="en-GB"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08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210" y="627017"/>
            <a:ext cx="10478589" cy="5549946"/>
          </a:xfrm>
        </p:spPr>
        <p:txBody>
          <a:bodyPr>
            <a:normAutofit/>
          </a:bodyPr>
          <a:lstStyle/>
          <a:p>
            <a:pPr algn="just"/>
            <a:r>
              <a:rPr lang="en-GB" sz="2400" b="1" dirty="0">
                <a:solidFill>
                  <a:srgbClr val="FF0000"/>
                </a:solidFill>
                <a:latin typeface="Times New Roman" panose="02020603050405020304" pitchFamily="18" charset="0"/>
                <a:cs typeface="Times New Roman" panose="02020603050405020304" pitchFamily="18" charset="0"/>
              </a:rPr>
              <a:t>(OSMET®-CT): </a:t>
            </a:r>
            <a:r>
              <a:rPr lang="en-GB" sz="2400" dirty="0">
                <a:latin typeface="Times New Roman" panose="02020603050405020304" pitchFamily="18" charset="0"/>
                <a:cs typeface="Times New Roman" panose="02020603050405020304" pitchFamily="18" charset="0"/>
              </a:rPr>
              <a:t>It is also possible to design osmotic systems for colon-targeted drug delivery (OSMET®-CT). </a:t>
            </a:r>
            <a:endParaRPr lang="en-GB" sz="24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enteric coating present in this type of osmotic pump enables the delay of the start of drug delivery for 2–4 h after passing from the stomach.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Actually</a:t>
            </a:r>
            <a:r>
              <a:rPr lang="en-GB" sz="2000" dirty="0">
                <a:latin typeface="Times New Roman" panose="02020603050405020304" pitchFamily="18" charset="0"/>
                <a:cs typeface="Times New Roman" panose="02020603050405020304" pitchFamily="18" charset="0"/>
              </a:rPr>
              <a:t>, the </a:t>
            </a:r>
            <a:r>
              <a:rPr lang="en-GB" sz="2000" dirty="0" err="1">
                <a:latin typeface="Times New Roman" panose="02020603050405020304" pitchFamily="18" charset="0"/>
                <a:cs typeface="Times New Roman" panose="02020603050405020304" pitchFamily="18" charset="0"/>
              </a:rPr>
              <a:t>Osmet</a:t>
            </a:r>
            <a:r>
              <a:rPr lang="en-GB" sz="2000" dirty="0">
                <a:latin typeface="Times New Roman" panose="02020603050405020304" pitchFamily="18" charset="0"/>
                <a:cs typeface="Times New Roman" panose="02020603050405020304" pitchFamily="18" charset="0"/>
              </a:rPr>
              <a:t>® pumps are designed to be relevant to standard gastrointestinal transit times. The drug delivery rates are independent of pH, and the delivery rate profiles are similar to those from the </a:t>
            </a:r>
            <a:r>
              <a:rPr lang="en-GB" sz="2000" dirty="0" err="1">
                <a:latin typeface="Times New Roman" panose="02020603050405020304" pitchFamily="18" charset="0"/>
                <a:cs typeface="Times New Roman" panose="02020603050405020304" pitchFamily="18" charset="0"/>
              </a:rPr>
              <a:t>Alzet</a:t>
            </a:r>
            <a:r>
              <a:rPr lang="en-GB" sz="2000" dirty="0">
                <a:latin typeface="Times New Roman" panose="02020603050405020304" pitchFamily="18" charset="0"/>
                <a:cs typeface="Times New Roman" panose="02020603050405020304" pitchFamily="18" charset="0"/>
              </a:rPr>
              <a:t>®. </a:t>
            </a:r>
          </a:p>
          <a:p>
            <a:pPr algn="just"/>
            <a:r>
              <a:rPr lang="en-GB" sz="2400" dirty="0">
                <a:latin typeface="Times New Roman" panose="02020603050405020304" pitchFamily="18" charset="0"/>
                <a:cs typeface="Times New Roman" panose="02020603050405020304" pitchFamily="18" charset="0"/>
              </a:rPr>
              <a:t>Other examples of osmotic pumps are the </a:t>
            </a:r>
            <a:r>
              <a:rPr lang="en-GB" sz="2400" dirty="0">
                <a:solidFill>
                  <a:srgbClr val="FF0000"/>
                </a:solidFill>
                <a:latin typeface="Times New Roman" panose="02020603050405020304" pitchFamily="18" charset="0"/>
                <a:cs typeface="Times New Roman" panose="02020603050405020304" pitchFamily="18" charset="0"/>
              </a:rPr>
              <a:t>elementary and push-pull OROS® </a:t>
            </a:r>
            <a:r>
              <a:rPr lang="en-GB" sz="2400" dirty="0">
                <a:latin typeface="Times New Roman" panose="02020603050405020304" pitchFamily="18" charset="0"/>
                <a:cs typeface="Times New Roman" panose="02020603050405020304" pitchFamily="18" charset="0"/>
              </a:rPr>
              <a:t>delivery system. </a:t>
            </a:r>
          </a:p>
        </p:txBody>
      </p:sp>
    </p:spTree>
    <p:extLst>
      <p:ext uri="{BB962C8B-B14F-4D97-AF65-F5344CB8AC3E}">
        <p14:creationId xmlns:p14="http://schemas.microsoft.com/office/powerpoint/2010/main" val="3627076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4954" y="770710"/>
            <a:ext cx="9990909" cy="3500846"/>
          </a:xfrm>
        </p:spPr>
        <p:txBody>
          <a:bodyPr>
            <a:noAutofit/>
          </a:bodyPr>
          <a:lstStyle/>
          <a:p>
            <a:pPr algn="just"/>
            <a:r>
              <a:rPr lang="en-GB" sz="2400" dirty="0">
                <a:latin typeface="Times New Roman" panose="02020603050405020304" pitchFamily="18" charset="0"/>
                <a:cs typeface="Times New Roman" panose="02020603050405020304" pitchFamily="18" charset="0"/>
              </a:rPr>
              <a:t>Considering the route of administration in humans, osmotic pumps can be classified into two categories: </a:t>
            </a:r>
            <a:endParaRPr lang="en-GB" sz="2400" dirty="0" smtClean="0">
              <a:latin typeface="Times New Roman" panose="02020603050405020304" pitchFamily="18" charset="0"/>
              <a:cs typeface="Times New Roman" panose="02020603050405020304" pitchFamily="18" charset="0"/>
            </a:endParaRPr>
          </a:p>
          <a:p>
            <a:pPr lvl="1" algn="just"/>
            <a:r>
              <a:rPr lang="en-GB" sz="2000" dirty="0" smtClean="0">
                <a:solidFill>
                  <a:srgbClr val="FF0000"/>
                </a:solidFill>
                <a:latin typeface="Times New Roman" panose="02020603050405020304" pitchFamily="18" charset="0"/>
                <a:cs typeface="Times New Roman" panose="02020603050405020304" pitchFamily="18" charset="0"/>
              </a:rPr>
              <a:t>Oral </a:t>
            </a:r>
            <a:r>
              <a:rPr lang="en-GB" sz="2000" dirty="0">
                <a:solidFill>
                  <a:srgbClr val="FF0000"/>
                </a:solidFill>
                <a:latin typeface="Times New Roman" panose="02020603050405020304" pitchFamily="18" charset="0"/>
                <a:cs typeface="Times New Roman" panose="02020603050405020304" pitchFamily="18" charset="0"/>
              </a:rPr>
              <a:t>osmotic pumps </a:t>
            </a:r>
            <a:endParaRPr lang="en-GB" sz="2000" dirty="0" smtClean="0">
              <a:solidFill>
                <a:srgbClr val="FF0000"/>
              </a:solidFill>
              <a:latin typeface="Times New Roman" panose="02020603050405020304" pitchFamily="18" charset="0"/>
              <a:cs typeface="Times New Roman" panose="02020603050405020304" pitchFamily="18" charset="0"/>
            </a:endParaRPr>
          </a:p>
          <a:p>
            <a:pPr lvl="1" algn="just"/>
            <a:r>
              <a:rPr lang="en-GB" sz="2000" dirty="0" smtClean="0">
                <a:solidFill>
                  <a:srgbClr val="FF0000"/>
                </a:solidFill>
                <a:latin typeface="Times New Roman" panose="02020603050405020304" pitchFamily="18" charset="0"/>
                <a:cs typeface="Times New Roman" panose="02020603050405020304" pitchFamily="18" charset="0"/>
              </a:rPr>
              <a:t>Implantable pumps</a:t>
            </a:r>
          </a:p>
          <a:p>
            <a:pPr marL="457200" lvl="1" indent="0" algn="just">
              <a:buNone/>
            </a:pPr>
            <a:r>
              <a:rPr lang="en-GB" sz="2000" dirty="0">
                <a:latin typeface="Times New Roman" panose="02020603050405020304" pitchFamily="18" charset="0"/>
                <a:cs typeface="Times New Roman" panose="02020603050405020304" pitchFamily="18" charset="0"/>
              </a:rPr>
              <a:t>The </a:t>
            </a:r>
            <a:r>
              <a:rPr lang="en-GB" sz="2000" b="1" dirty="0">
                <a:solidFill>
                  <a:srgbClr val="7030A0"/>
                </a:solidFill>
                <a:latin typeface="Times New Roman" panose="02020603050405020304" pitchFamily="18" charset="0"/>
                <a:cs typeface="Times New Roman" panose="02020603050405020304" pitchFamily="18" charset="0"/>
              </a:rPr>
              <a:t>OROS® </a:t>
            </a:r>
            <a:r>
              <a:rPr lang="en-GB" sz="2000" dirty="0">
                <a:latin typeface="Times New Roman" panose="02020603050405020304" pitchFamily="18" charset="0"/>
                <a:cs typeface="Times New Roman" panose="02020603050405020304" pitchFamily="18" charset="0"/>
              </a:rPr>
              <a:t>system is characterized to possess </a:t>
            </a:r>
            <a:r>
              <a:rPr lang="en-GB" sz="2000" dirty="0" smtClean="0">
                <a:latin typeface="Times New Roman" panose="02020603050405020304" pitchFamily="18" charset="0"/>
                <a:cs typeface="Times New Roman" panose="02020603050405020304" pitchFamily="18" charset="0"/>
              </a:rPr>
              <a:t>a;</a:t>
            </a:r>
          </a:p>
          <a:p>
            <a:pPr lvl="1" algn="just"/>
            <a:r>
              <a:rPr lang="en-GB" sz="2000" dirty="0" smtClean="0">
                <a:latin typeface="Times New Roman" panose="02020603050405020304" pitchFamily="18" charset="0"/>
                <a:cs typeface="Times New Roman" panose="02020603050405020304" pitchFamily="18" charset="0"/>
              </a:rPr>
              <a:t>Solid </a:t>
            </a:r>
            <a:r>
              <a:rPr lang="en-GB" sz="2000" dirty="0">
                <a:latin typeface="Times New Roman" panose="02020603050405020304" pitchFamily="18" charset="0"/>
                <a:cs typeface="Times New Roman" panose="02020603050405020304" pitchFamily="18" charset="0"/>
              </a:rPr>
              <a:t>core, </a:t>
            </a:r>
            <a:endParaRPr lang="en-GB" sz="2000" dirty="0" smtClean="0">
              <a:latin typeface="Times New Roman" panose="02020603050405020304" pitchFamily="18" charset="0"/>
              <a:cs typeface="Times New Roman" panose="02020603050405020304" pitchFamily="18" charset="0"/>
            </a:endParaRPr>
          </a:p>
          <a:p>
            <a:pPr marL="457200" lvl="1" indent="0" algn="just">
              <a:buNone/>
            </a:pPr>
            <a:r>
              <a:rPr lang="en-GB" sz="2000" dirty="0" smtClean="0">
                <a:latin typeface="Times New Roman" panose="02020603050405020304" pitchFamily="18" charset="0"/>
                <a:cs typeface="Times New Roman" panose="02020603050405020304" pitchFamily="18" charset="0"/>
              </a:rPr>
              <a:t>	containing </a:t>
            </a:r>
            <a:r>
              <a:rPr lang="en-GB" sz="2000" dirty="0">
                <a:latin typeface="Times New Roman" panose="02020603050405020304" pitchFamily="18" charset="0"/>
                <a:cs typeface="Times New Roman" panose="02020603050405020304" pitchFamily="18" charset="0"/>
              </a:rPr>
              <a:t>an active agent or in the absence of an osmotic agent, </a:t>
            </a:r>
            <a:endParaRPr lang="en-GB" sz="2000" dirty="0" smtClean="0">
              <a:latin typeface="Times New Roman" panose="02020603050405020304" pitchFamily="18" charset="0"/>
              <a:cs typeface="Times New Roman" panose="02020603050405020304" pitchFamily="18" charset="0"/>
            </a:endParaRPr>
          </a:p>
          <a:p>
            <a:pPr lvl="1" algn="just"/>
            <a:r>
              <a:rPr lang="en-GB" sz="2000" dirty="0">
                <a:latin typeface="Times New Roman" panose="02020603050405020304" pitchFamily="18" charset="0"/>
                <a:cs typeface="Times New Roman" panose="02020603050405020304" pitchFamily="18" charset="0"/>
              </a:rPr>
              <a:t>C</a:t>
            </a:r>
            <a:r>
              <a:rPr lang="en-GB" sz="2000" dirty="0" smtClean="0">
                <a:latin typeface="Times New Roman" panose="02020603050405020304" pitchFamily="18" charset="0"/>
                <a:cs typeface="Times New Roman" panose="02020603050405020304" pitchFamily="18" charset="0"/>
              </a:rPr>
              <a:t>oated </a:t>
            </a:r>
            <a:r>
              <a:rPr lang="en-GB" sz="2000" dirty="0">
                <a:latin typeface="Times New Roman" panose="02020603050405020304" pitchFamily="18" charset="0"/>
                <a:cs typeface="Times New Roman" panose="02020603050405020304" pitchFamily="18" charset="0"/>
              </a:rPr>
              <a:t>with a semipermeable </a:t>
            </a:r>
            <a:r>
              <a:rPr lang="en-GB" sz="2000" dirty="0" smtClean="0">
                <a:latin typeface="Times New Roman" panose="02020603050405020304" pitchFamily="18" charset="0"/>
                <a:cs typeface="Times New Roman" panose="02020603050405020304" pitchFamily="18" charset="0"/>
              </a:rPr>
              <a:t>membrane</a:t>
            </a:r>
            <a:endParaRPr lang="en-GB" sz="2000" dirty="0">
              <a:latin typeface="Times New Roman" panose="02020603050405020304" pitchFamily="18" charset="0"/>
              <a:cs typeface="Times New Roman" panose="02020603050405020304" pitchFamily="18" charset="0"/>
            </a:endParaRPr>
          </a:p>
          <a:p>
            <a:pPr marL="457200" lvl="1" indent="0" algn="just">
              <a:buNone/>
            </a:pPr>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simplest oral osmotic system is the single-compartment </a:t>
            </a:r>
            <a:r>
              <a:rPr lang="en-GB" sz="2000" b="1" dirty="0">
                <a:solidFill>
                  <a:srgbClr val="7030A0"/>
                </a:solidFill>
                <a:latin typeface="Times New Roman" panose="02020603050405020304" pitchFamily="18" charset="0"/>
                <a:cs typeface="Times New Roman" panose="02020603050405020304" pitchFamily="18" charset="0"/>
              </a:rPr>
              <a:t>EOP</a:t>
            </a:r>
            <a:r>
              <a:rPr lang="en-GB" sz="2000" dirty="0">
                <a:latin typeface="Times New Roman" panose="02020603050405020304" pitchFamily="18" charset="0"/>
                <a:cs typeface="Times New Roman" panose="02020603050405020304" pitchFamily="18" charset="0"/>
              </a:rPr>
              <a:t>, which is suitable for active agents that demonstrate an intermediate solubility range. </a:t>
            </a:r>
            <a:endParaRPr lang="en-GB"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5715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1703" y="1400718"/>
            <a:ext cx="7014753" cy="3416320"/>
          </a:xfrm>
          <a:prstGeom prst="rect">
            <a:avLst/>
          </a:prstGeom>
          <a:ln w="57150">
            <a:solidFill>
              <a:schemeClr val="accent1"/>
            </a:solidFill>
          </a:ln>
        </p:spPr>
        <p:txBody>
          <a:bodyPr wrap="square">
            <a:spAutoFit/>
          </a:bodyPr>
          <a:lstStyle/>
          <a:p>
            <a:pPr lvl="1" algn="just"/>
            <a:r>
              <a:rPr lang="en-GB" b="1" dirty="0" smtClean="0">
                <a:solidFill>
                  <a:srgbClr val="FF0000"/>
                </a:solidFill>
                <a:latin typeface="Times New Roman" panose="02020603050405020304" pitchFamily="18" charset="0"/>
                <a:cs typeface="Times New Roman" panose="02020603050405020304" pitchFamily="18" charset="0"/>
              </a:rPr>
              <a:t>The </a:t>
            </a:r>
            <a:r>
              <a:rPr lang="en-GB" b="1" dirty="0">
                <a:solidFill>
                  <a:srgbClr val="FF0000"/>
                </a:solidFill>
                <a:latin typeface="Times New Roman" panose="02020603050405020304" pitchFamily="18" charset="0"/>
                <a:cs typeface="Times New Roman" panose="02020603050405020304" pitchFamily="18" charset="0"/>
              </a:rPr>
              <a:t>push-pull OROS</a:t>
            </a:r>
            <a:r>
              <a:rPr lang="en-GB" b="1" dirty="0" smtClean="0">
                <a:solidFill>
                  <a:srgbClr val="FF0000"/>
                </a:solidFill>
                <a:latin typeface="Times New Roman" panose="02020603050405020304" pitchFamily="18" charset="0"/>
                <a:cs typeface="Times New Roman" panose="02020603050405020304" pitchFamily="18" charset="0"/>
              </a:rPr>
              <a:t>® system</a:t>
            </a:r>
          </a:p>
          <a:p>
            <a:pPr marL="742950" lvl="1"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F</a:t>
            </a:r>
            <a:r>
              <a:rPr lang="en-GB" dirty="0" smtClean="0">
                <a:latin typeface="Times New Roman" panose="02020603050405020304" pitchFamily="18" charset="0"/>
                <a:cs typeface="Times New Roman" panose="02020603050405020304" pitchFamily="18" charset="0"/>
              </a:rPr>
              <a:t>or </a:t>
            </a:r>
            <a:r>
              <a:rPr lang="en-GB" dirty="0">
                <a:latin typeface="Times New Roman" panose="02020603050405020304" pitchFamily="18" charset="0"/>
                <a:cs typeface="Times New Roman" panose="02020603050405020304" pitchFamily="18" charset="0"/>
              </a:rPr>
              <a:t>extremely soluble or insoluble active agents, </a:t>
            </a:r>
            <a:r>
              <a:rPr lang="en-GB" dirty="0" smtClean="0">
                <a:latin typeface="Times New Roman" panose="02020603050405020304" pitchFamily="18" charset="0"/>
                <a:cs typeface="Times New Roman" panose="02020603050405020304" pitchFamily="18" charset="0"/>
              </a:rPr>
              <a:t>this system </a:t>
            </a:r>
            <a:r>
              <a:rPr lang="en-GB" dirty="0">
                <a:latin typeface="Times New Roman" panose="02020603050405020304" pitchFamily="18" charset="0"/>
                <a:cs typeface="Times New Roman" panose="02020603050405020304" pitchFamily="18" charset="0"/>
              </a:rPr>
              <a:t>is the most useful. </a:t>
            </a:r>
          </a:p>
          <a:p>
            <a:pPr marL="1200150" lvl="2" indent="-285750" algn="just">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In this type of osmotic pump, the water enters the </a:t>
            </a:r>
            <a:r>
              <a:rPr lang="en-GB" dirty="0">
                <a:solidFill>
                  <a:srgbClr val="FF0000"/>
                </a:solidFill>
                <a:latin typeface="Times New Roman" panose="02020603050405020304" pitchFamily="18" charset="0"/>
                <a:cs typeface="Times New Roman" panose="02020603050405020304" pitchFamily="18" charset="0"/>
              </a:rPr>
              <a:t>two layers </a:t>
            </a:r>
            <a:r>
              <a:rPr lang="en-GB" dirty="0">
                <a:latin typeface="Times New Roman" panose="02020603050405020304" pitchFamily="18" charset="0"/>
                <a:cs typeface="Times New Roman" panose="02020603050405020304" pitchFamily="18" charset="0"/>
              </a:rPr>
              <a:t>at essentially the same rate. </a:t>
            </a:r>
            <a:endParaRPr lang="en-GB" dirty="0" smtClean="0">
              <a:latin typeface="Times New Roman" panose="02020603050405020304" pitchFamily="18" charset="0"/>
              <a:cs typeface="Times New Roman" panose="02020603050405020304" pitchFamily="18" charset="0"/>
            </a:endParaRPr>
          </a:p>
          <a:p>
            <a:pPr marL="1200150" lvl="2"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Dispersion </a:t>
            </a:r>
            <a:r>
              <a:rPr lang="en-GB" dirty="0">
                <a:latin typeface="Times New Roman" panose="02020603050405020304" pitchFamily="18" charset="0"/>
                <a:cs typeface="Times New Roman" panose="02020603050405020304" pitchFamily="18" charset="0"/>
              </a:rPr>
              <a:t>of the active agent is formed in the reservoir </a:t>
            </a:r>
            <a:r>
              <a:rPr lang="en-GB" dirty="0" smtClean="0">
                <a:latin typeface="Times New Roman" panose="02020603050405020304" pitchFamily="18" charset="0"/>
                <a:cs typeface="Times New Roman" panose="02020603050405020304" pitchFamily="18" charset="0"/>
              </a:rPr>
              <a:t>by</a:t>
            </a:r>
          </a:p>
          <a:p>
            <a:pPr marL="1200150" lvl="2"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controlled entry of water, which is pushed out through a hole (0.4 mm diameter) present in the semipermeable membrane. </a:t>
            </a:r>
            <a:endParaRPr lang="en-GB" dirty="0" smtClean="0">
              <a:latin typeface="Times New Roman" panose="02020603050405020304" pitchFamily="18" charset="0"/>
              <a:cs typeface="Times New Roman" panose="02020603050405020304" pitchFamily="18" charset="0"/>
            </a:endParaRPr>
          </a:p>
          <a:p>
            <a:pPr marL="1200150" lvl="2"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Only </a:t>
            </a:r>
            <a:r>
              <a:rPr lang="en-GB" dirty="0">
                <a:latin typeface="Times New Roman" panose="02020603050405020304" pitchFamily="18" charset="0"/>
                <a:cs typeface="Times New Roman" panose="02020603050405020304" pitchFamily="18" charset="0"/>
              </a:rPr>
              <a:t>a small amount of water is drawn into the system each hour and is dependent on the osmotic gradient between the contents of the two-layer core and dissolution medium </a:t>
            </a:r>
          </a:p>
        </p:txBody>
      </p:sp>
      <p:pic>
        <p:nvPicPr>
          <p:cNvPr id="5" name="Picture 4"/>
          <p:cNvPicPr>
            <a:picLocks noChangeAspect="1"/>
          </p:cNvPicPr>
          <p:nvPr/>
        </p:nvPicPr>
        <p:blipFill>
          <a:blip r:embed="rId2"/>
          <a:stretch>
            <a:fillRect/>
          </a:stretch>
        </p:blipFill>
        <p:spPr>
          <a:xfrm>
            <a:off x="7694023" y="1389953"/>
            <a:ext cx="4219303" cy="3364926"/>
          </a:xfrm>
          <a:prstGeom prst="rect">
            <a:avLst/>
          </a:prstGeom>
          <a:ln w="38100">
            <a:solidFill>
              <a:schemeClr val="accent1"/>
            </a:solidFill>
          </a:ln>
        </p:spPr>
      </p:pic>
    </p:spTree>
    <p:extLst>
      <p:ext uri="{BB962C8B-B14F-4D97-AF65-F5344CB8AC3E}">
        <p14:creationId xmlns:p14="http://schemas.microsoft.com/office/powerpoint/2010/main" val="3221275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87829"/>
            <a:ext cx="10530840" cy="5589134"/>
          </a:xfrm>
        </p:spPr>
        <p:txBody>
          <a:bodyPr>
            <a:noAutofit/>
          </a:bodyPr>
          <a:lstStyle/>
          <a:p>
            <a:pPr algn="just"/>
            <a:r>
              <a:rPr lang="en-GB" sz="2000" dirty="0">
                <a:latin typeface="Times New Roman" panose="02020603050405020304" pitchFamily="18" charset="0"/>
                <a:cs typeface="Times New Roman" panose="02020603050405020304" pitchFamily="18" charset="0"/>
              </a:rPr>
              <a:t>The technology of the OROS® system began to be used with the first product, </a:t>
            </a:r>
            <a:r>
              <a:rPr lang="en-GB" sz="2000" b="1" dirty="0" err="1">
                <a:solidFill>
                  <a:srgbClr val="FF0000"/>
                </a:solidFill>
                <a:latin typeface="Times New Roman" panose="02020603050405020304" pitchFamily="18" charset="0"/>
                <a:cs typeface="Times New Roman" panose="02020603050405020304" pitchFamily="18" charset="0"/>
              </a:rPr>
              <a:t>Osmosin</a:t>
            </a:r>
            <a:r>
              <a:rPr lang="en-GB" sz="2000" b="1" dirty="0">
                <a:solidFill>
                  <a:srgbClr val="FF0000"/>
                </a:solidFill>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(controlled-release indomethacin), which was withdrawn a year after launching because of side </a:t>
            </a:r>
            <a:r>
              <a:rPr lang="en-GB" sz="2000" dirty="0" smtClean="0">
                <a:latin typeface="Times New Roman" panose="02020603050405020304" pitchFamily="18" charset="0"/>
                <a:cs typeface="Times New Roman" panose="02020603050405020304" pitchFamily="18" charset="0"/>
              </a:rPr>
              <a:t>effects. </a:t>
            </a:r>
          </a:p>
          <a:p>
            <a:pPr marL="0" indent="0" algn="just">
              <a:buNone/>
            </a:pPr>
            <a:r>
              <a:rPr lang="en-GB" sz="2000" dirty="0" smtClean="0">
                <a:latin typeface="Times New Roman" panose="02020603050405020304" pitchFamily="18" charset="0"/>
                <a:cs typeface="Times New Roman" panose="02020603050405020304" pitchFamily="18" charset="0"/>
              </a:rPr>
              <a:t>After </a:t>
            </a:r>
            <a:r>
              <a:rPr lang="en-GB" sz="2000" dirty="0">
                <a:latin typeface="Times New Roman" panose="02020603050405020304" pitchFamily="18" charset="0"/>
                <a:cs typeface="Times New Roman" panose="02020603050405020304" pitchFamily="18" charset="0"/>
              </a:rPr>
              <a:t>that, a great number of other products launched to delivery: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Vitamin C (</a:t>
            </a:r>
            <a:r>
              <a:rPr lang="en-GB" sz="2000" dirty="0" err="1" smtClean="0">
                <a:latin typeface="Times New Roman" panose="02020603050405020304" pitchFamily="18" charset="0"/>
                <a:cs typeface="Times New Roman" panose="02020603050405020304" pitchFamily="18" charset="0"/>
              </a:rPr>
              <a:t>acu</a:t>
            </a:r>
            <a:r>
              <a:rPr lang="en-GB" sz="2000" dirty="0" smtClean="0">
                <a:latin typeface="Times New Roman" panose="02020603050405020304" pitchFamily="18" charset="0"/>
                <a:cs typeface="Times New Roman" panose="02020603050405020304" pitchFamily="18" charset="0"/>
              </a:rPr>
              <a:t> system® C by </a:t>
            </a:r>
            <a:r>
              <a:rPr lang="en-GB" sz="2000" dirty="0" err="1" smtClean="0">
                <a:latin typeface="Times New Roman" panose="02020603050405020304" pitchFamily="18" charset="0"/>
                <a:cs typeface="Times New Roman" panose="02020603050405020304" pitchFamily="18" charset="0"/>
              </a:rPr>
              <a:t>alza</a:t>
            </a:r>
            <a:r>
              <a:rPr lang="en-GB" sz="2000" dirty="0" smtClean="0">
                <a:latin typeface="Times New Roman" panose="02020603050405020304" pitchFamily="18" charset="0"/>
                <a:cs typeface="Times New Roman" panose="02020603050405020304" pitchFamily="18" charset="0"/>
              </a:rPr>
              <a:t>), </a:t>
            </a:r>
          </a:p>
          <a:p>
            <a:pPr lvl="1" algn="just"/>
            <a:r>
              <a:rPr lang="en-GB" sz="2000" dirty="0" smtClean="0">
                <a:latin typeface="Times New Roman" panose="02020603050405020304" pitchFamily="18" charset="0"/>
                <a:cs typeface="Times New Roman" panose="02020603050405020304" pitchFamily="18" charset="0"/>
              </a:rPr>
              <a:t>Phenylpropanolamine (</a:t>
            </a:r>
            <a:r>
              <a:rPr lang="en-GB" sz="2000" dirty="0" err="1" smtClean="0">
                <a:latin typeface="Times New Roman" panose="02020603050405020304" pitchFamily="18" charset="0"/>
                <a:cs typeface="Times New Roman" panose="02020603050405020304" pitchFamily="18" charset="0"/>
              </a:rPr>
              <a:t>acutrim</a:t>
            </a:r>
            <a:r>
              <a:rPr lang="en-GB" sz="2000" dirty="0" smtClean="0">
                <a:latin typeface="Times New Roman" panose="02020603050405020304" pitchFamily="18" charset="0"/>
                <a:cs typeface="Times New Roman" panose="02020603050405020304" pitchFamily="18" charset="0"/>
              </a:rPr>
              <a:t>® by </a:t>
            </a:r>
            <a:r>
              <a:rPr lang="en-GB" sz="2000" dirty="0" err="1" smtClean="0">
                <a:latin typeface="Times New Roman" panose="02020603050405020304" pitchFamily="18" charset="0"/>
                <a:cs typeface="Times New Roman" panose="02020603050405020304" pitchFamily="18" charset="0"/>
              </a:rPr>
              <a:t>alza</a:t>
            </a:r>
            <a:r>
              <a:rPr lang="en-GB" sz="2000" dirty="0" smtClean="0">
                <a:latin typeface="Times New Roman" panose="02020603050405020304" pitchFamily="18" charset="0"/>
                <a:cs typeface="Times New Roman" panose="02020603050405020304" pitchFamily="18" charset="0"/>
              </a:rPr>
              <a:t>), </a:t>
            </a:r>
          </a:p>
          <a:p>
            <a:pPr lvl="1" algn="just"/>
            <a:r>
              <a:rPr lang="en-GB" sz="2000" dirty="0" smtClean="0">
                <a:latin typeface="Times New Roman" panose="02020603050405020304" pitchFamily="18" charset="0"/>
                <a:cs typeface="Times New Roman" panose="02020603050405020304" pitchFamily="18" charset="0"/>
              </a:rPr>
              <a:t>Fexofenadine hydrochloride and </a:t>
            </a:r>
          </a:p>
          <a:p>
            <a:pPr lvl="1" algn="just"/>
            <a:r>
              <a:rPr lang="en-GB" sz="2000" dirty="0" smtClean="0">
                <a:latin typeface="Times New Roman" panose="02020603050405020304" pitchFamily="18" charset="0"/>
                <a:cs typeface="Times New Roman" panose="02020603050405020304" pitchFamily="18" charset="0"/>
              </a:rPr>
              <a:t>Pseudoephedrine hydrochloride (</a:t>
            </a:r>
            <a:r>
              <a:rPr lang="en-GB" sz="2000" dirty="0" err="1" smtClean="0">
                <a:latin typeface="Times New Roman" panose="02020603050405020304" pitchFamily="18" charset="0"/>
                <a:cs typeface="Times New Roman" panose="02020603050405020304" pitchFamily="18" charset="0"/>
              </a:rPr>
              <a:t>allegra</a:t>
            </a:r>
            <a:r>
              <a:rPr lang="en-GB" sz="2000" dirty="0" smtClean="0">
                <a:latin typeface="Times New Roman" panose="02020603050405020304" pitchFamily="18" charset="0"/>
                <a:cs typeface="Times New Roman" panose="02020603050405020304" pitchFamily="18" charset="0"/>
              </a:rPr>
              <a:t> D by </a:t>
            </a:r>
            <a:r>
              <a:rPr lang="en-GB" sz="2000" dirty="0" err="1" smtClean="0">
                <a:latin typeface="Times New Roman" panose="02020603050405020304" pitchFamily="18" charset="0"/>
                <a:cs typeface="Times New Roman" panose="02020603050405020304" pitchFamily="18" charset="0"/>
              </a:rPr>
              <a:t>aventis</a:t>
            </a:r>
            <a:r>
              <a:rPr lang="en-GB" sz="2000" dirty="0" smtClean="0">
                <a:latin typeface="Times New Roman" panose="02020603050405020304" pitchFamily="18" charset="0"/>
                <a:cs typeface="Times New Roman" panose="02020603050405020304" pitchFamily="18" charset="0"/>
              </a:rPr>
              <a:t>/</a:t>
            </a:r>
            <a:r>
              <a:rPr lang="en-GB" sz="2000" dirty="0" err="1" smtClean="0">
                <a:latin typeface="Times New Roman" panose="02020603050405020304" pitchFamily="18" charset="0"/>
                <a:cs typeface="Times New Roman" panose="02020603050405020304" pitchFamily="18" charset="0"/>
              </a:rPr>
              <a:t>osmotica</a:t>
            </a:r>
            <a:r>
              <a:rPr lang="en-GB" sz="2000" dirty="0" smtClean="0">
                <a:latin typeface="Times New Roman" panose="02020603050405020304" pitchFamily="18" charset="0"/>
                <a:cs typeface="Times New Roman" panose="02020603050405020304" pitchFamily="18" charset="0"/>
              </a:rPr>
              <a:t>), </a:t>
            </a:r>
          </a:p>
          <a:p>
            <a:pPr lvl="1" algn="just"/>
            <a:r>
              <a:rPr lang="en-GB" sz="2000" dirty="0" smtClean="0">
                <a:latin typeface="Times New Roman" panose="02020603050405020304" pitchFamily="18" charset="0"/>
                <a:cs typeface="Times New Roman" panose="02020603050405020304" pitchFamily="18" charset="0"/>
              </a:rPr>
              <a:t>Lovastatin (</a:t>
            </a:r>
            <a:r>
              <a:rPr lang="en-GB" sz="2000" dirty="0" err="1" smtClean="0">
                <a:latin typeface="Times New Roman" panose="02020603050405020304" pitchFamily="18" charset="0"/>
                <a:cs typeface="Times New Roman" panose="02020603050405020304" pitchFamily="18" charset="0"/>
              </a:rPr>
              <a:t>altoprev</a:t>
            </a:r>
            <a:r>
              <a:rPr lang="en-GB" sz="2000" dirty="0" smtClean="0">
                <a:latin typeface="Times New Roman" panose="02020603050405020304" pitchFamily="18" charset="0"/>
                <a:cs typeface="Times New Roman" panose="02020603050405020304" pitchFamily="18" charset="0"/>
              </a:rPr>
              <a:t>® by </a:t>
            </a:r>
            <a:r>
              <a:rPr lang="en-GB" sz="2000" dirty="0" err="1" smtClean="0">
                <a:latin typeface="Times New Roman" panose="02020603050405020304" pitchFamily="18" charset="0"/>
                <a:cs typeface="Times New Roman" panose="02020603050405020304" pitchFamily="18" charset="0"/>
              </a:rPr>
              <a:t>andrx</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cardura</a:t>
            </a:r>
            <a:r>
              <a:rPr lang="en-GB" sz="2000" dirty="0" smtClean="0">
                <a:latin typeface="Times New Roman" panose="02020603050405020304" pitchFamily="18" charset="0"/>
                <a:cs typeface="Times New Roman" panose="02020603050405020304" pitchFamily="18" charset="0"/>
              </a:rPr>
              <a:t>® XL by </a:t>
            </a:r>
            <a:r>
              <a:rPr lang="en-GB" sz="2000" dirty="0" err="1" smtClean="0">
                <a:latin typeface="Times New Roman" panose="02020603050405020304" pitchFamily="18" charset="0"/>
                <a:cs typeface="Times New Roman" panose="02020603050405020304" pitchFamily="18" charset="0"/>
              </a:rPr>
              <a:t>alza</a:t>
            </a:r>
            <a:r>
              <a:rPr lang="en-GB" sz="2000" dirty="0" smtClean="0">
                <a:latin typeface="Times New Roman" panose="02020603050405020304" pitchFamily="18" charset="0"/>
                <a:cs typeface="Times New Roman" panose="02020603050405020304" pitchFamily="18" charset="0"/>
              </a:rPr>
              <a:t>/</a:t>
            </a:r>
            <a:r>
              <a:rPr lang="en-GB" sz="2000" dirty="0" err="1" smtClean="0">
                <a:latin typeface="Times New Roman" panose="02020603050405020304" pitchFamily="18" charset="0"/>
                <a:cs typeface="Times New Roman" panose="02020603050405020304" pitchFamily="18" charset="0"/>
              </a:rPr>
              <a:t>pfizer</a:t>
            </a:r>
            <a:r>
              <a:rPr lang="en-GB" sz="2000" dirty="0" smtClean="0">
                <a:latin typeface="Times New Roman" panose="02020603050405020304" pitchFamily="18" charset="0"/>
                <a:cs typeface="Times New Roman" panose="02020603050405020304" pitchFamily="18" charset="0"/>
              </a:rPr>
              <a:t>/</a:t>
            </a:r>
            <a:r>
              <a:rPr lang="en-GB" sz="2000" dirty="0" err="1" smtClean="0">
                <a:latin typeface="Times New Roman" panose="02020603050405020304" pitchFamily="18" charset="0"/>
                <a:cs typeface="Times New Roman" panose="02020603050405020304" pitchFamily="18" charset="0"/>
              </a:rPr>
              <a:t>andrx</a:t>
            </a:r>
            <a:r>
              <a:rPr lang="en-GB" sz="2000" dirty="0" smtClean="0">
                <a:latin typeface="Times New Roman" panose="02020603050405020304" pitchFamily="18" charset="0"/>
                <a:cs typeface="Times New Roman" panose="02020603050405020304" pitchFamily="18" charset="0"/>
              </a:rPr>
              <a:t>), </a:t>
            </a:r>
          </a:p>
          <a:p>
            <a:pPr lvl="1" algn="just"/>
            <a:r>
              <a:rPr lang="en-GB" sz="2000" dirty="0" err="1" smtClean="0">
                <a:latin typeface="Times New Roman" panose="02020603050405020304" pitchFamily="18" charset="0"/>
                <a:cs typeface="Times New Roman" panose="02020603050405020304" pitchFamily="18" charset="0"/>
              </a:rPr>
              <a:t>Nifedipine</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procardia</a:t>
            </a:r>
            <a:r>
              <a:rPr lang="en-GB" sz="2000" dirty="0" smtClean="0">
                <a:latin typeface="Times New Roman" panose="02020603050405020304" pitchFamily="18" charset="0"/>
                <a:cs typeface="Times New Roman" panose="02020603050405020304" pitchFamily="18" charset="0"/>
              </a:rPr>
              <a:t> XL® by ALZA/</a:t>
            </a:r>
            <a:r>
              <a:rPr lang="en-GB" sz="2000" dirty="0" err="1" smtClean="0">
                <a:latin typeface="Times New Roman" panose="02020603050405020304" pitchFamily="18" charset="0"/>
                <a:cs typeface="Times New Roman" panose="02020603050405020304" pitchFamily="18" charset="0"/>
              </a:rPr>
              <a:t>pfizer</a:t>
            </a:r>
            <a:r>
              <a:rPr lang="en-GB" sz="2000" dirty="0" smtClean="0">
                <a:latin typeface="Times New Roman" panose="02020603050405020304" pitchFamily="18" charset="0"/>
                <a:cs typeface="Times New Roman" panose="02020603050405020304" pitchFamily="18" charset="0"/>
              </a:rPr>
              <a:t> in the united states and </a:t>
            </a:r>
            <a:r>
              <a:rPr lang="en-GB" sz="2000" dirty="0" err="1" smtClean="0">
                <a:latin typeface="Times New Roman" panose="02020603050405020304" pitchFamily="18" charset="0"/>
                <a:cs typeface="Times New Roman" panose="02020603050405020304" pitchFamily="18" charset="0"/>
              </a:rPr>
              <a:t>adalat</a:t>
            </a:r>
            <a:r>
              <a:rPr lang="en-GB" sz="2000" dirty="0" smtClean="0">
                <a:latin typeface="Times New Roman" panose="02020603050405020304" pitchFamily="18" charset="0"/>
                <a:cs typeface="Times New Roman" panose="02020603050405020304" pitchFamily="18" charset="0"/>
              </a:rPr>
              <a:t> CR® by </a:t>
            </a:r>
            <a:r>
              <a:rPr lang="en-GB" sz="2000" dirty="0" err="1" smtClean="0">
                <a:latin typeface="Times New Roman" panose="02020603050405020304" pitchFamily="18" charset="0"/>
                <a:cs typeface="Times New Roman" panose="02020603050405020304" pitchFamily="18" charset="0"/>
              </a:rPr>
              <a:t>bayer</a:t>
            </a:r>
            <a:r>
              <a:rPr lang="en-GB" sz="2000" dirty="0" smtClean="0">
                <a:latin typeface="Times New Roman" panose="02020603050405020304" pitchFamily="18" charset="0"/>
                <a:cs typeface="Times New Roman" panose="02020603050405020304" pitchFamily="18" charset="0"/>
              </a:rPr>
              <a:t> in </a:t>
            </a:r>
            <a:r>
              <a:rPr lang="en-GB" sz="2000" dirty="0" err="1" smtClean="0">
                <a:latin typeface="Times New Roman" panose="02020603050405020304" pitchFamily="18" charset="0"/>
                <a:cs typeface="Times New Roman" panose="02020603050405020304" pitchFamily="18" charset="0"/>
              </a:rPr>
              <a:t>europe</a:t>
            </a:r>
            <a:r>
              <a:rPr lang="en-GB" sz="2000" dirty="0" smtClean="0">
                <a:latin typeface="Times New Roman" panose="02020603050405020304" pitchFamily="18" charset="0"/>
                <a:cs typeface="Times New Roman" panose="02020603050405020304" pitchFamily="18" charset="0"/>
              </a:rPr>
              <a:t>). </a:t>
            </a:r>
          </a:p>
          <a:p>
            <a:pPr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osmotic tablet of </a:t>
            </a:r>
            <a:r>
              <a:rPr lang="en-GB" sz="2000" dirty="0" err="1">
                <a:latin typeface="Times New Roman" panose="02020603050405020304" pitchFamily="18" charset="0"/>
                <a:cs typeface="Times New Roman" panose="02020603050405020304" pitchFamily="18" charset="0"/>
              </a:rPr>
              <a:t>nifedipine</a:t>
            </a:r>
            <a:r>
              <a:rPr lang="en-GB" sz="2000" dirty="0">
                <a:latin typeface="Times New Roman" panose="02020603050405020304" pitchFamily="18" charset="0"/>
                <a:cs typeface="Times New Roman" panose="02020603050405020304" pitchFamily="18" charset="0"/>
              </a:rPr>
              <a:t> contains the semipermeable cellulose acetate coating, the swellable hydrogel layer of </a:t>
            </a:r>
            <a:r>
              <a:rPr lang="en-GB" sz="2000" dirty="0" err="1">
                <a:latin typeface="Times New Roman" panose="02020603050405020304" pitchFamily="18" charset="0"/>
                <a:cs typeface="Times New Roman" panose="02020603050405020304" pitchFamily="18" charset="0"/>
              </a:rPr>
              <a:t>polyoxyethylene</a:t>
            </a:r>
            <a:r>
              <a:rPr lang="en-GB" sz="2000" dirty="0">
                <a:latin typeface="Times New Roman" panose="02020603050405020304" pitchFamily="18" charset="0"/>
                <a:cs typeface="Times New Roman" panose="02020603050405020304" pitchFamily="18" charset="0"/>
              </a:rPr>
              <a:t> glycol and </a:t>
            </a:r>
            <a:r>
              <a:rPr lang="en-GB" sz="2000" dirty="0" err="1">
                <a:latin typeface="Times New Roman" panose="02020603050405020304" pitchFamily="18" charset="0"/>
                <a:cs typeface="Times New Roman" panose="02020603050405020304" pitchFamily="18" charset="0"/>
              </a:rPr>
              <a:t>hydroxypropylmethylcellulose</a:t>
            </a:r>
            <a:r>
              <a:rPr lang="en-GB" sz="2000" dirty="0">
                <a:latin typeface="Times New Roman" panose="02020603050405020304" pitchFamily="18" charset="0"/>
                <a:cs typeface="Times New Roman" panose="02020603050405020304" pitchFamily="18" charset="0"/>
              </a:rPr>
              <a:t>, and the drug chamber containing </a:t>
            </a:r>
            <a:r>
              <a:rPr lang="en-GB" sz="2000" dirty="0" err="1">
                <a:latin typeface="Times New Roman" panose="02020603050405020304" pitchFamily="18" charset="0"/>
                <a:cs typeface="Times New Roman" panose="02020603050405020304" pitchFamily="18" charset="0"/>
              </a:rPr>
              <a:t>nifedipine</a:t>
            </a:r>
            <a:r>
              <a:rPr lang="en-GB" sz="2000" dirty="0">
                <a:latin typeface="Times New Roman" panose="02020603050405020304" pitchFamily="18" charset="0"/>
                <a:cs typeface="Times New Roman" panose="02020603050405020304" pitchFamily="18" charset="0"/>
              </a:rPr>
              <a:t> in </a:t>
            </a:r>
            <a:r>
              <a:rPr lang="en-GB" sz="2000" dirty="0" err="1">
                <a:latin typeface="Times New Roman" panose="02020603050405020304" pitchFamily="18" charset="0"/>
                <a:cs typeface="Times New Roman" panose="02020603050405020304" pitchFamily="18" charset="0"/>
              </a:rPr>
              <a:t>hydroxypropylmethylcellulose</a:t>
            </a:r>
            <a:r>
              <a:rPr lang="en-GB" sz="2000" dirty="0">
                <a:latin typeface="Times New Roman" panose="02020603050405020304" pitchFamily="18" charset="0"/>
                <a:cs typeface="Times New Roman" panose="02020603050405020304" pitchFamily="18" charset="0"/>
              </a:rPr>
              <a:t> and polyethylene glycol. </a:t>
            </a:r>
          </a:p>
        </p:txBody>
      </p:sp>
    </p:spTree>
    <p:extLst>
      <p:ext uri="{BB962C8B-B14F-4D97-AF65-F5344CB8AC3E}">
        <p14:creationId xmlns:p14="http://schemas.microsoft.com/office/powerpoint/2010/main" val="2925892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2411" y="783771"/>
            <a:ext cx="9483635" cy="4937760"/>
          </a:xfrm>
        </p:spPr>
        <p:txBody>
          <a:bodyPr>
            <a:normAutofit/>
          </a:bodyPr>
          <a:lstStyle/>
          <a:p>
            <a:pPr algn="just"/>
            <a:r>
              <a:rPr lang="en-GB" sz="2400" b="1" dirty="0" smtClean="0">
                <a:solidFill>
                  <a:srgbClr val="FF0000"/>
                </a:solidFill>
                <a:latin typeface="Times New Roman" panose="02020603050405020304" pitchFamily="18" charset="0"/>
                <a:cs typeface="Times New Roman" panose="02020603050405020304" pitchFamily="18" charset="0"/>
              </a:rPr>
              <a:t>Implants</a:t>
            </a:r>
          </a:p>
          <a:p>
            <a:pPr algn="just"/>
            <a:r>
              <a:rPr lang="en-GB" sz="2000" dirty="0" smtClean="0">
                <a:latin typeface="Times New Roman" panose="02020603050405020304" pitchFamily="18" charset="0"/>
                <a:cs typeface="Times New Roman" panose="02020603050405020304" pitchFamily="18" charset="0"/>
              </a:rPr>
              <a:t>When </a:t>
            </a:r>
            <a:r>
              <a:rPr lang="en-GB" sz="2000" dirty="0">
                <a:latin typeface="Times New Roman" panose="02020603050405020304" pitchFamily="18" charset="0"/>
                <a:cs typeface="Times New Roman" panose="02020603050405020304" pitchFamily="18" charset="0"/>
              </a:rPr>
              <a:t>the osmotic pump is designed to be subcutaneously implanted at the desired site of the body, the water content in the tissue fluid will penetrate through the semipermeable membrane at a controlled rate and dissolve the osmotically active agent.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Osmotic </a:t>
            </a:r>
            <a:r>
              <a:rPr lang="en-GB" sz="2000" dirty="0">
                <a:latin typeface="Times New Roman" panose="02020603050405020304" pitchFamily="18" charset="0"/>
                <a:cs typeface="Times New Roman" panose="02020603050405020304" pitchFamily="18" charset="0"/>
              </a:rPr>
              <a:t>pressure is produced in the narrow spacing between the flexible reservoir wall and the rigid semipermeable compartment.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reservoir is gradually </a:t>
            </a:r>
            <a:r>
              <a:rPr lang="en-GB" sz="2000" dirty="0" smtClean="0">
                <a:latin typeface="Times New Roman" panose="02020603050405020304" pitchFamily="18" charset="0"/>
                <a:cs typeface="Times New Roman" panose="02020603050405020304" pitchFamily="18" charset="0"/>
              </a:rPr>
              <a:t>increase </a:t>
            </a:r>
            <a:r>
              <a:rPr lang="en-GB" sz="2000" dirty="0">
                <a:latin typeface="Times New Roman" panose="02020603050405020304" pitchFamily="18" charset="0"/>
                <a:cs typeface="Times New Roman" panose="02020603050405020304" pitchFamily="18" charset="0"/>
              </a:rPr>
              <a:t>in volume and the solution of the active agent is forced to exit through the flow moderator at a controlled </a:t>
            </a:r>
            <a:r>
              <a:rPr lang="en-GB" sz="2000" dirty="0" smtClean="0">
                <a:latin typeface="Times New Roman" panose="02020603050405020304" pitchFamily="18" charset="0"/>
                <a:cs typeface="Times New Roman" panose="02020603050405020304" pitchFamily="18" charset="0"/>
              </a:rPr>
              <a:t>rate.</a:t>
            </a:r>
          </a:p>
          <a:p>
            <a:pPr algn="just"/>
            <a:r>
              <a:rPr lang="en-GB" sz="2000" dirty="0" smtClean="0">
                <a:latin typeface="Times New Roman" panose="02020603050405020304" pitchFamily="18" charset="0"/>
                <a:cs typeface="Times New Roman" panose="02020603050405020304" pitchFamily="18" charset="0"/>
              </a:rPr>
              <a:t>Therefore</a:t>
            </a:r>
            <a:r>
              <a:rPr lang="en-GB" sz="2000" dirty="0">
                <a:latin typeface="Times New Roman" panose="02020603050405020304" pitchFamily="18" charset="0"/>
                <a:cs typeface="Times New Roman" panose="02020603050405020304" pitchFamily="18" charset="0"/>
              </a:rPr>
              <a:t>, by varying the concentration of the active agent in the solution, different doses of active can be released at a constant rate as long as the osmotic gradient remains constant. </a:t>
            </a:r>
            <a:endParaRPr lang="en-GB"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5836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27" y="275635"/>
            <a:ext cx="10502536" cy="4351338"/>
          </a:xfrm>
        </p:spPr>
        <p:txBody>
          <a:bodyPr>
            <a:noAutofit/>
          </a:bodyPr>
          <a:lstStyle/>
          <a:p>
            <a:pPr algn="just"/>
            <a:r>
              <a:rPr lang="en-GB" sz="2000" b="1" dirty="0">
                <a:solidFill>
                  <a:srgbClr val="FF0000"/>
                </a:solidFill>
                <a:latin typeface="Times New Roman" panose="02020603050405020304" pitchFamily="18" charset="0"/>
                <a:cs typeface="Times New Roman" panose="02020603050405020304" pitchFamily="18" charset="0"/>
              </a:rPr>
              <a:t>DUROS®, </a:t>
            </a:r>
            <a:r>
              <a:rPr lang="en-GB" sz="2000" dirty="0">
                <a:latin typeface="Times New Roman" panose="02020603050405020304" pitchFamily="18" charset="0"/>
                <a:cs typeface="Times New Roman" panose="02020603050405020304" pitchFamily="18" charset="0"/>
              </a:rPr>
              <a:t>a long-term zero-order drug delivery system designed by </a:t>
            </a:r>
            <a:r>
              <a:rPr lang="en-GB" sz="2000" dirty="0" err="1">
                <a:latin typeface="Times New Roman" panose="02020603050405020304" pitchFamily="18" charset="0"/>
                <a:cs typeface="Times New Roman" panose="02020603050405020304" pitchFamily="18" charset="0"/>
              </a:rPr>
              <a:t>Alza</a:t>
            </a:r>
            <a:r>
              <a:rPr lang="en-GB" sz="2000" dirty="0">
                <a:latin typeface="Times New Roman" panose="02020603050405020304" pitchFamily="18" charset="0"/>
                <a:cs typeface="Times New Roman" panose="02020603050405020304" pitchFamily="18" charset="0"/>
              </a:rPr>
              <a:t>, was the first implantable osmotic pump to be used in </a:t>
            </a:r>
            <a:r>
              <a:rPr lang="en-GB" sz="2000" dirty="0" smtClean="0">
                <a:latin typeface="Times New Roman" panose="02020603050405020304" pitchFamily="18" charset="0"/>
                <a:cs typeface="Times New Roman" panose="02020603050405020304" pitchFamily="18" charset="0"/>
              </a:rPr>
              <a:t>humans. </a:t>
            </a:r>
          </a:p>
          <a:p>
            <a:pPr algn="just"/>
            <a:r>
              <a:rPr lang="en-GB" sz="2000" dirty="0" smtClean="0">
                <a:latin typeface="Times New Roman" panose="02020603050405020304" pitchFamily="18" charset="0"/>
                <a:cs typeface="Times New Roman" panose="02020603050405020304" pitchFamily="18" charset="0"/>
              </a:rPr>
              <a:t>It </a:t>
            </a:r>
            <a:r>
              <a:rPr lang="en-GB" sz="2000" dirty="0">
                <a:latin typeface="Times New Roman" panose="02020603050405020304" pitchFamily="18" charset="0"/>
                <a:cs typeface="Times New Roman" panose="02020603050405020304" pitchFamily="18" charset="0"/>
              </a:rPr>
              <a:t>is a small pump (4 mm diameter × 45 mm length) composed of a titanium alloy cylinder and capped on one side by a rate-controlling semipermeable membrane (polyurethane polymer), </a:t>
            </a:r>
            <a:r>
              <a:rPr lang="en-GB" sz="2000" dirty="0" smtClean="0">
                <a:latin typeface="Times New Roman" panose="02020603050405020304" pitchFamily="18" charset="0"/>
                <a:cs typeface="Times New Roman" panose="02020603050405020304" pitchFamily="18" charset="0"/>
              </a:rPr>
              <a:t>and on </a:t>
            </a:r>
            <a:r>
              <a:rPr lang="en-GB" sz="2000" dirty="0">
                <a:latin typeface="Times New Roman" panose="02020603050405020304" pitchFamily="18" charset="0"/>
                <a:cs typeface="Times New Roman" panose="02020603050405020304" pitchFamily="18" charset="0"/>
              </a:rPr>
              <a:t>the other by a plug with a hole for active agent delivery.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Only </a:t>
            </a:r>
            <a:r>
              <a:rPr lang="en-GB" sz="2000" dirty="0">
                <a:latin typeface="Times New Roman" panose="02020603050405020304" pitchFamily="18" charset="0"/>
                <a:cs typeface="Times New Roman" panose="02020603050405020304" pitchFamily="18" charset="0"/>
              </a:rPr>
              <a:t>water can permeate the membrane.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A </a:t>
            </a:r>
            <a:r>
              <a:rPr lang="en-GB" sz="2000" dirty="0">
                <a:latin typeface="Times New Roman" panose="02020603050405020304" pitchFamily="18" charset="0"/>
                <a:cs typeface="Times New Roman" panose="02020603050405020304" pitchFamily="18" charset="0"/>
              </a:rPr>
              <a:t>piston made of elastomeric materials is located on the side of the pump, separating the osmotic site (normally containing sodium chloride) from the active agent reservoir.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extracellular body fluids activate the osmotic engine and the piston displaces, resulting in delivery of the active agent. </a:t>
            </a:r>
            <a:endParaRPr lang="en-GB" sz="2000" dirty="0" smtClean="0">
              <a:latin typeface="Times New Roman" panose="02020603050405020304" pitchFamily="18" charset="0"/>
              <a:cs typeface="Times New Roman" panose="02020603050405020304" pitchFamily="18" charset="0"/>
            </a:endParaRPr>
          </a:p>
          <a:p>
            <a:pPr algn="just"/>
            <a:r>
              <a:rPr lang="en-GB" sz="2000" b="1" dirty="0" err="1" smtClean="0">
                <a:solidFill>
                  <a:srgbClr val="FF0000"/>
                </a:solidFill>
                <a:latin typeface="Times New Roman" panose="02020603050405020304" pitchFamily="18" charset="0"/>
                <a:cs typeface="Times New Roman" panose="02020603050405020304" pitchFamily="18" charset="0"/>
              </a:rPr>
              <a:t>Viadur</a:t>
            </a:r>
            <a:r>
              <a:rPr lang="en-GB" sz="2000" b="1" dirty="0">
                <a:solidFill>
                  <a:srgbClr val="FF0000"/>
                </a:solidFill>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(leuprolide acetate) was the first therapeutic application of the DUROS® osmotic pump. </a:t>
            </a:r>
            <a:endParaRPr lang="en-GB" sz="2000" dirty="0" smtClean="0">
              <a:latin typeface="Times New Roman" panose="02020603050405020304" pitchFamily="18" charset="0"/>
              <a:cs typeface="Times New Roman" panose="02020603050405020304" pitchFamily="18" charset="0"/>
            </a:endParaRPr>
          </a:p>
          <a:p>
            <a:pPr marL="0" indent="0" algn="just">
              <a:buNone/>
            </a:pPr>
            <a:endParaRPr lang="en-GB" sz="2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6743700" y="4018853"/>
            <a:ext cx="5277394" cy="2019300"/>
          </a:xfrm>
          <a:prstGeom prst="rect">
            <a:avLst/>
          </a:prstGeom>
          <a:ln w="38100">
            <a:solidFill>
              <a:schemeClr val="accent1"/>
            </a:solidFill>
          </a:ln>
        </p:spPr>
      </p:pic>
      <p:sp>
        <p:nvSpPr>
          <p:cNvPr id="6" name="TextBox 5"/>
          <p:cNvSpPr txBox="1"/>
          <p:nvPr/>
        </p:nvSpPr>
        <p:spPr>
          <a:xfrm>
            <a:off x="6743700" y="6038153"/>
            <a:ext cx="5277394" cy="646331"/>
          </a:xfrm>
          <a:prstGeom prst="rect">
            <a:avLst/>
          </a:prstGeom>
          <a:noFill/>
          <a:ln w="38100">
            <a:solidFill>
              <a:schemeClr val="accent1"/>
            </a:solidFill>
          </a:ln>
        </p:spPr>
        <p:txBody>
          <a:bodyPr wrap="square" rtlCol="0">
            <a:spAutoFit/>
          </a:bodyPr>
          <a:lstStyle/>
          <a:p>
            <a:pPr algn="just"/>
            <a:r>
              <a:rPr lang="en-GB" dirty="0">
                <a:latin typeface="Times New Roman" panose="02020603050405020304" pitchFamily="18" charset="0"/>
                <a:cs typeface="Times New Roman" panose="02020603050405020304" pitchFamily="18" charset="0"/>
              </a:rPr>
              <a:t>Illustration showing the cross-sectional view of DUROS® implantable osmotic system. </a:t>
            </a:r>
          </a:p>
        </p:txBody>
      </p:sp>
      <p:sp>
        <p:nvSpPr>
          <p:cNvPr id="7" name="Rectangle 6"/>
          <p:cNvSpPr/>
          <p:nvPr/>
        </p:nvSpPr>
        <p:spPr>
          <a:xfrm>
            <a:off x="1032783" y="4184588"/>
            <a:ext cx="5429794" cy="2308324"/>
          </a:xfrm>
          <a:prstGeom prst="rect">
            <a:avLst/>
          </a:prstGeom>
          <a:ln w="38100">
            <a:solidFill>
              <a:schemeClr val="accent1"/>
            </a:solidFill>
          </a:ln>
        </p:spPr>
        <p:txBody>
          <a:bodyPr wrap="square">
            <a:spAutoFit/>
          </a:bodyPr>
          <a:lstStyle/>
          <a:p>
            <a:pPr algn="just"/>
            <a:r>
              <a:rPr lang="en-GB" dirty="0">
                <a:latin typeface="Times New Roman" panose="02020603050405020304" pitchFamily="18" charset="0"/>
                <a:cs typeface="Times New Roman" panose="02020603050405020304" pitchFamily="18" charset="0"/>
              </a:rPr>
              <a:t>The implantation system was designed for the treatment of prostate cancer, displaying the property to provide the delivery of leuprolide acetate continuously at a rate of 125 </a:t>
            </a:r>
            <a:r>
              <a:rPr lang="en-GB" dirty="0" err="1">
                <a:latin typeface="Times New Roman" panose="02020603050405020304" pitchFamily="18" charset="0"/>
                <a:cs typeface="Times New Roman" panose="02020603050405020304" pitchFamily="18" charset="0"/>
              </a:rPr>
              <a:t>μg</a:t>
            </a:r>
            <a:r>
              <a:rPr lang="en-GB" dirty="0">
                <a:latin typeface="Times New Roman" panose="02020603050405020304" pitchFamily="18" charset="0"/>
                <a:cs typeface="Times New Roman" panose="02020603050405020304" pitchFamily="18" charset="0"/>
              </a:rPr>
              <a:t>/day for 1 year.</a:t>
            </a:r>
          </a:p>
          <a:p>
            <a:pPr algn="just"/>
            <a:r>
              <a:rPr lang="en-GB" dirty="0">
                <a:latin typeface="Times New Roman" panose="02020603050405020304" pitchFamily="18" charset="0"/>
                <a:cs typeface="Times New Roman" panose="02020603050405020304" pitchFamily="18" charset="0"/>
              </a:rPr>
              <a:t>Moreover, this technology was extended to the controlled delivery of active agents in the rectum by zero-order kinetics, avoiding the hepatic first-pass metabolism</a:t>
            </a:r>
          </a:p>
        </p:txBody>
      </p:sp>
    </p:spTree>
    <p:extLst>
      <p:ext uri="{BB962C8B-B14F-4D97-AF65-F5344CB8AC3E}">
        <p14:creationId xmlns:p14="http://schemas.microsoft.com/office/powerpoint/2010/main" val="2851903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269" y="2585811"/>
            <a:ext cx="10515600" cy="1325563"/>
          </a:xfrm>
        </p:spPr>
        <p:txBody>
          <a:bodyPr>
            <a:normAutofit/>
          </a:bodyPr>
          <a:lstStyle/>
          <a:p>
            <a:pPr algn="ctr"/>
            <a:r>
              <a:rPr lang="en-GB" sz="4800" b="1" dirty="0">
                <a:solidFill>
                  <a:srgbClr val="FF0000"/>
                </a:solidFill>
                <a:latin typeface="Times New Roman" panose="02020603050405020304" pitchFamily="18" charset="0"/>
                <a:cs typeface="Times New Roman" panose="02020603050405020304" pitchFamily="18" charset="0"/>
              </a:rPr>
              <a:t>Bio/mucoadhesive DDS </a:t>
            </a:r>
            <a:endParaRPr lang="en-GB" sz="4800" b="1" dirty="0">
              <a:solidFill>
                <a:srgbClr val="FF0000"/>
              </a:solidFill>
            </a:endParaRPr>
          </a:p>
        </p:txBody>
      </p:sp>
    </p:spTree>
    <p:extLst>
      <p:ext uri="{BB962C8B-B14F-4D97-AF65-F5344CB8AC3E}">
        <p14:creationId xmlns:p14="http://schemas.microsoft.com/office/powerpoint/2010/main" val="1451813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211" y="679269"/>
            <a:ext cx="10345784" cy="3448594"/>
          </a:xfrm>
        </p:spPr>
        <p:txBody>
          <a:bodyPr>
            <a:normAutofit/>
          </a:bodyPr>
          <a:lstStyle/>
          <a:p>
            <a:pPr algn="just"/>
            <a:r>
              <a:rPr lang="en-GB" dirty="0" err="1">
                <a:solidFill>
                  <a:srgbClr val="FF0000"/>
                </a:solidFill>
                <a:latin typeface="Times New Roman" panose="02020603050405020304" pitchFamily="18" charset="0"/>
                <a:cs typeface="Times New Roman" panose="02020603050405020304" pitchFamily="18" charset="0"/>
              </a:rPr>
              <a:t>Bioadhesion</a:t>
            </a:r>
            <a:r>
              <a:rPr lang="en-GB" sz="2400" dirty="0">
                <a:latin typeface="Times New Roman" panose="02020603050405020304" pitchFamily="18" charset="0"/>
                <a:cs typeface="Times New Roman" panose="02020603050405020304" pitchFamily="18" charset="0"/>
              </a:rPr>
              <a:t> can be defined as the state in which two biological materials, or a biological and a synthetic material, are maintained together for a prolonged time period by means of interfacial </a:t>
            </a:r>
            <a:r>
              <a:rPr lang="en-GB" sz="2400" dirty="0" smtClean="0">
                <a:latin typeface="Times New Roman" panose="02020603050405020304" pitchFamily="18" charset="0"/>
                <a:cs typeface="Times New Roman" panose="02020603050405020304" pitchFamily="18" charset="0"/>
              </a:rPr>
              <a:t>forces.</a:t>
            </a:r>
          </a:p>
          <a:p>
            <a:pPr algn="just"/>
            <a:r>
              <a:rPr lang="en-GB" sz="2400" dirty="0" smtClean="0">
                <a:solidFill>
                  <a:srgbClr val="FF0000"/>
                </a:solidFill>
                <a:latin typeface="Times New Roman" panose="02020603050405020304" pitchFamily="18" charset="0"/>
                <a:cs typeface="Times New Roman" panose="02020603050405020304" pitchFamily="18" charset="0"/>
              </a:rPr>
              <a:t>When </a:t>
            </a:r>
            <a:r>
              <a:rPr lang="en-GB" sz="2400" dirty="0">
                <a:solidFill>
                  <a:srgbClr val="FF0000"/>
                </a:solidFill>
                <a:latin typeface="Times New Roman" panose="02020603050405020304" pitchFamily="18" charset="0"/>
                <a:cs typeface="Times New Roman" panose="02020603050405020304" pitchFamily="18" charset="0"/>
              </a:rPr>
              <a:t>there is the presence of mucous tissue, the </a:t>
            </a:r>
            <a:r>
              <a:rPr lang="en-GB" sz="2400" dirty="0" err="1">
                <a:solidFill>
                  <a:srgbClr val="FF0000"/>
                </a:solidFill>
                <a:latin typeface="Times New Roman" panose="02020603050405020304" pitchFamily="18" charset="0"/>
                <a:cs typeface="Times New Roman" panose="02020603050405020304" pitchFamily="18" charset="0"/>
              </a:rPr>
              <a:t>bioadhesion</a:t>
            </a:r>
            <a:r>
              <a:rPr lang="en-GB" sz="2400" dirty="0">
                <a:solidFill>
                  <a:srgbClr val="FF0000"/>
                </a:solidFill>
                <a:latin typeface="Times New Roman" panose="02020603050405020304" pitchFamily="18" charset="0"/>
                <a:cs typeface="Times New Roman" panose="02020603050405020304" pitchFamily="18" charset="0"/>
              </a:rPr>
              <a:t> is named </a:t>
            </a:r>
            <a:r>
              <a:rPr lang="en-GB" sz="2400" dirty="0" err="1">
                <a:solidFill>
                  <a:srgbClr val="FF0000"/>
                </a:solidFill>
                <a:latin typeface="Times New Roman" panose="02020603050405020304" pitchFamily="18" charset="0"/>
                <a:cs typeface="Times New Roman" panose="02020603050405020304" pitchFamily="18" charset="0"/>
              </a:rPr>
              <a:t>mucoadhesion</a:t>
            </a:r>
            <a:r>
              <a:rPr lang="en-GB" sz="2400" dirty="0">
                <a:solidFill>
                  <a:srgbClr val="FF0000"/>
                </a:solidFill>
                <a:latin typeface="Times New Roman" panose="02020603050405020304" pitchFamily="18" charset="0"/>
                <a:cs typeface="Times New Roman" panose="02020603050405020304" pitchFamily="18" charset="0"/>
              </a:rPr>
              <a:t> </a:t>
            </a:r>
            <a:endParaRPr lang="en-GB" sz="2400" dirty="0" smtClean="0">
              <a:solidFill>
                <a:srgbClr val="FF0000"/>
              </a:solidFill>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Therefore, the term </a:t>
            </a:r>
            <a:r>
              <a:rPr lang="en-GB" sz="2400" dirty="0" err="1">
                <a:latin typeface="Times New Roman" panose="02020603050405020304" pitchFamily="18" charset="0"/>
                <a:cs typeface="Times New Roman" panose="02020603050405020304" pitchFamily="18" charset="0"/>
              </a:rPr>
              <a:t>bioadhesion</a:t>
            </a:r>
            <a:r>
              <a:rPr lang="en-GB" sz="2400" dirty="0">
                <a:latin typeface="Times New Roman" panose="02020603050405020304" pitchFamily="18" charset="0"/>
                <a:cs typeface="Times New Roman" panose="02020603050405020304" pitchFamily="18" charset="0"/>
              </a:rPr>
              <a:t> is inclusive and used to describe adhesive interactions with any biological or biologically derived substance. In addition, the term </a:t>
            </a:r>
            <a:r>
              <a:rPr lang="en-GB" sz="2400" dirty="0" err="1">
                <a:latin typeface="Times New Roman" panose="02020603050405020304" pitchFamily="18" charset="0"/>
                <a:cs typeface="Times New Roman" panose="02020603050405020304" pitchFamily="18" charset="0"/>
              </a:rPr>
              <a:t>mucoadhesion</a:t>
            </a:r>
            <a:r>
              <a:rPr lang="en-GB" sz="2400" dirty="0">
                <a:latin typeface="Times New Roman" panose="02020603050405020304" pitchFamily="18" charset="0"/>
                <a:cs typeface="Times New Roman" panose="02020603050405020304" pitchFamily="18" charset="0"/>
              </a:rPr>
              <a:t> describes the interaction between the systems and mucus or mucous </a:t>
            </a:r>
            <a:r>
              <a:rPr lang="en-GB" sz="2400" dirty="0" smtClean="0">
                <a:latin typeface="Times New Roman" panose="02020603050405020304" pitchFamily="18" charset="0"/>
                <a:cs typeface="Times New Roman" panose="02020603050405020304" pitchFamily="18" charset="0"/>
              </a:rPr>
              <a:t>tissue</a:t>
            </a:r>
          </a:p>
          <a:p>
            <a:pPr marL="0" indent="0" algn="just">
              <a:buNone/>
            </a:pPr>
            <a:endParaRPr lang="en-GB" sz="2400" dirty="0" smtClean="0">
              <a:latin typeface="Times New Roman" panose="02020603050405020304" pitchFamily="18" charset="0"/>
              <a:cs typeface="Times New Roman" panose="02020603050405020304" pitchFamily="18" charset="0"/>
            </a:endParaRPr>
          </a:p>
        </p:txBody>
      </p:sp>
      <p:sp>
        <p:nvSpPr>
          <p:cNvPr id="4" name="Rectangle 3"/>
          <p:cNvSpPr/>
          <p:nvPr/>
        </p:nvSpPr>
        <p:spPr>
          <a:xfrm>
            <a:off x="1502230" y="4537392"/>
            <a:ext cx="9718765" cy="1323439"/>
          </a:xfrm>
          <a:prstGeom prst="rect">
            <a:avLst/>
          </a:prstGeom>
          <a:ln w="38100">
            <a:solidFill>
              <a:schemeClr val="accent1"/>
            </a:solidFill>
          </a:ln>
        </p:spPr>
        <p:txBody>
          <a:bodyPr wrap="square">
            <a:spAutoFit/>
          </a:bodyPr>
          <a:lstStyle/>
          <a:p>
            <a:pPr algn="ctr"/>
            <a:r>
              <a:rPr lang="en-GB" sz="2000" dirty="0">
                <a:solidFill>
                  <a:schemeClr val="accent6">
                    <a:lumMod val="75000"/>
                  </a:schemeClr>
                </a:solidFill>
                <a:latin typeface="Times New Roman" panose="02020603050405020304" pitchFamily="18" charset="0"/>
                <a:cs typeface="Times New Roman" panose="02020603050405020304" pitchFamily="18" charset="0"/>
              </a:rPr>
              <a:t>Bio/mucoadhesive drug delivery systems are obtained by the incorporation of </a:t>
            </a:r>
            <a:r>
              <a:rPr lang="en-GB" sz="2000" dirty="0" err="1">
                <a:solidFill>
                  <a:schemeClr val="accent6">
                    <a:lumMod val="75000"/>
                  </a:schemeClr>
                </a:solidFill>
                <a:latin typeface="Times New Roman" panose="02020603050405020304" pitchFamily="18" charset="0"/>
                <a:cs typeface="Times New Roman" panose="02020603050405020304" pitchFamily="18" charset="0"/>
              </a:rPr>
              <a:t>bioadhesive</a:t>
            </a:r>
            <a:r>
              <a:rPr lang="en-GB" sz="2000" dirty="0">
                <a:solidFill>
                  <a:schemeClr val="accent6">
                    <a:lumMod val="75000"/>
                  </a:schemeClr>
                </a:solidFill>
                <a:latin typeface="Times New Roman" panose="02020603050405020304" pitchFamily="18" charset="0"/>
                <a:cs typeface="Times New Roman" panose="02020603050405020304" pitchFamily="18" charset="0"/>
              </a:rPr>
              <a:t> molecules into some kind of pharmaceutical system intended to stay in close contact with the absorption tissue, releasing the drug near the action site, thereby increasing its bioavailability and promoting local or systemic effects</a:t>
            </a:r>
          </a:p>
        </p:txBody>
      </p:sp>
    </p:spTree>
    <p:extLst>
      <p:ext uri="{BB962C8B-B14F-4D97-AF65-F5344CB8AC3E}">
        <p14:creationId xmlns:p14="http://schemas.microsoft.com/office/powerpoint/2010/main" val="909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398" y="692331"/>
            <a:ext cx="10269583" cy="5393192"/>
          </a:xfrm>
        </p:spPr>
        <p:txBody>
          <a:bodyPr>
            <a:normAutofit/>
          </a:bodyPr>
          <a:lstStyle/>
          <a:p>
            <a:pPr algn="just"/>
            <a:r>
              <a:rPr lang="en-GB" sz="2400" dirty="0" smtClean="0">
                <a:latin typeface="Times New Roman" panose="02020603050405020304" pitchFamily="18" charset="0"/>
                <a:cs typeface="Times New Roman" panose="02020603050405020304" pitchFamily="18" charset="0"/>
              </a:rPr>
              <a:t>The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process is dependent on the presence of bonds between the two surfaces. </a:t>
            </a:r>
          </a:p>
          <a:p>
            <a:pPr algn="just"/>
            <a:r>
              <a:rPr lang="en-GB" sz="2400" dirty="0" smtClean="0">
                <a:latin typeface="Times New Roman" panose="02020603050405020304" pitchFamily="18" charset="0"/>
                <a:cs typeface="Times New Roman" panose="02020603050405020304" pitchFamily="18" charset="0"/>
              </a:rPr>
              <a:t>It </a:t>
            </a:r>
            <a:r>
              <a:rPr lang="en-GB" sz="2400" dirty="0">
                <a:latin typeface="Times New Roman" panose="02020603050405020304" pitchFamily="18" charset="0"/>
                <a:cs typeface="Times New Roman" panose="02020603050405020304" pitchFamily="18" charset="0"/>
              </a:rPr>
              <a:t>is very important to understand the forces involved in this process of bond formation.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Moreover</a:t>
            </a:r>
            <a:r>
              <a:rPr lang="en-GB" sz="2400" dirty="0">
                <a:latin typeface="Times New Roman" panose="02020603050405020304" pitchFamily="18" charset="0"/>
                <a:cs typeface="Times New Roman" panose="02020603050405020304" pitchFamily="18" charset="0"/>
              </a:rPr>
              <a:t>, it is necessary to consider that different types of biological surfaces such as mucosal membranes and epithelial cells may be present.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Thus</a:t>
            </a:r>
            <a:r>
              <a:rPr lang="en-GB" sz="2400" dirty="0">
                <a:latin typeface="Times New Roman" panose="02020603050405020304" pitchFamily="18" charset="0"/>
                <a:cs typeface="Times New Roman" panose="02020603050405020304" pitchFamily="18" charset="0"/>
              </a:rPr>
              <a:t>, the process of bond formation is dependent on the wetting and swelling of polymeric material; the interpenetration of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polymer chains, conducing to entanglement with the mucin chains; and the formation of weak chemical bonds between the entangled chains </a:t>
            </a:r>
          </a:p>
        </p:txBody>
      </p:sp>
    </p:spTree>
    <p:extLst>
      <p:ext uri="{BB962C8B-B14F-4D97-AF65-F5344CB8AC3E}">
        <p14:creationId xmlns:p14="http://schemas.microsoft.com/office/powerpoint/2010/main" val="1462061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Oral Osmotic Pumps </a:t>
            </a:r>
            <a:endParaRPr lang="en-GB" b="1" dirty="0"/>
          </a:p>
        </p:txBody>
      </p:sp>
      <p:sp>
        <p:nvSpPr>
          <p:cNvPr id="3" name="Content Placeholder 2"/>
          <p:cNvSpPr>
            <a:spLocks noGrp="1"/>
          </p:cNvSpPr>
          <p:nvPr>
            <p:ph idx="1"/>
          </p:nvPr>
        </p:nvSpPr>
        <p:spPr>
          <a:xfrm>
            <a:off x="838200" y="1306286"/>
            <a:ext cx="10515600" cy="4870677"/>
          </a:xfrm>
        </p:spPr>
        <p:txBody>
          <a:bodyPr>
            <a:normAutofit fontScale="92500" lnSpcReduction="10000"/>
          </a:bodyPr>
          <a:lstStyle/>
          <a:p>
            <a:pPr marL="0" indent="0" algn="just">
              <a:buNone/>
            </a:pPr>
            <a:r>
              <a:rPr lang="en-GB" dirty="0" smtClean="0">
                <a:latin typeface="Times New Roman" panose="02020603050405020304" pitchFamily="18" charset="0"/>
                <a:cs typeface="Times New Roman" panose="02020603050405020304" pitchFamily="18" charset="0"/>
              </a:rPr>
              <a:t>Considering the advantages of drug delivery systems, a great number of advancements have been made in the development of new techniques and strategies. </a:t>
            </a:r>
          </a:p>
          <a:p>
            <a:pPr marL="0" indent="0" algn="just">
              <a:buNone/>
            </a:pPr>
            <a:r>
              <a:rPr lang="en-GB" dirty="0" smtClean="0">
                <a:latin typeface="Times New Roman" panose="02020603050405020304" pitchFamily="18" charset="0"/>
                <a:cs typeface="Times New Roman" panose="02020603050405020304" pitchFamily="18" charset="0"/>
              </a:rPr>
              <a:t>The main aims are;</a:t>
            </a:r>
          </a:p>
          <a:p>
            <a:pPr lvl="1" algn="just"/>
            <a:r>
              <a:rPr lang="en-GB" dirty="0" smtClean="0">
                <a:latin typeface="Times New Roman" panose="02020603050405020304" pitchFamily="18" charset="0"/>
                <a:cs typeface="Times New Roman" panose="02020603050405020304" pitchFamily="18" charset="0"/>
              </a:rPr>
              <a:t>to regulate the rate of delivery of the active agent,</a:t>
            </a:r>
          </a:p>
          <a:p>
            <a:pPr lvl="1" algn="just"/>
            <a:r>
              <a:rPr lang="en-GB" dirty="0" smtClean="0">
                <a:latin typeface="Times New Roman" panose="02020603050405020304" pitchFamily="18" charset="0"/>
                <a:cs typeface="Times New Roman" panose="02020603050405020304" pitchFamily="18" charset="0"/>
              </a:rPr>
              <a:t>sustaining the duration of therapeutic action </a:t>
            </a:r>
            <a:endParaRPr lang="en-GB" dirty="0">
              <a:latin typeface="Times New Roman" panose="02020603050405020304" pitchFamily="18" charset="0"/>
              <a:cs typeface="Times New Roman" panose="02020603050405020304" pitchFamily="18" charset="0"/>
            </a:endParaRPr>
          </a:p>
          <a:p>
            <a:pPr lvl="1" algn="just"/>
            <a:r>
              <a:rPr lang="en-GB" dirty="0" smtClean="0">
                <a:latin typeface="Times New Roman" panose="02020603050405020304" pitchFamily="18" charset="0"/>
                <a:cs typeface="Times New Roman" panose="02020603050405020304" pitchFamily="18" charset="0"/>
              </a:rPr>
              <a:t>targeting its delivery to a specific tissue</a:t>
            </a:r>
          </a:p>
          <a:p>
            <a:pPr marL="0" indent="0" algn="just">
              <a:buNone/>
            </a:pPr>
            <a:r>
              <a:rPr lang="en-GB" dirty="0" smtClean="0">
                <a:latin typeface="Times New Roman" panose="02020603050405020304" pitchFamily="18" charset="0"/>
                <a:cs typeface="Times New Roman" panose="02020603050405020304" pitchFamily="18" charset="0"/>
              </a:rPr>
              <a:t>These advances conduced to the development of osmotic pumps, </a:t>
            </a:r>
          </a:p>
          <a:p>
            <a:pPr marL="0" indent="0" algn="ctr">
              <a:buNone/>
            </a:pPr>
            <a:r>
              <a:rPr lang="en-GB" u="sng" dirty="0" smtClean="0">
                <a:latin typeface="Times New Roman" panose="02020603050405020304" pitchFamily="18" charset="0"/>
                <a:cs typeface="Times New Roman" panose="02020603050405020304" pitchFamily="18" charset="0"/>
              </a:rPr>
              <a:t>which are a form of a membrane-controlled release drug delivery system that uses </a:t>
            </a:r>
            <a:r>
              <a:rPr lang="en-GB" u="sng" dirty="0" smtClean="0">
                <a:solidFill>
                  <a:srgbClr val="FF0000"/>
                </a:solidFill>
                <a:latin typeface="Times New Roman" panose="02020603050405020304" pitchFamily="18" charset="0"/>
                <a:cs typeface="Times New Roman" panose="02020603050405020304" pitchFamily="18" charset="0"/>
              </a:rPr>
              <a:t>osmotic pressure </a:t>
            </a:r>
            <a:r>
              <a:rPr lang="en-GB" u="sng" dirty="0" smtClean="0">
                <a:latin typeface="Times New Roman" panose="02020603050405020304" pitchFamily="18" charset="0"/>
                <a:cs typeface="Times New Roman" panose="02020603050405020304" pitchFamily="18" charset="0"/>
              </a:rPr>
              <a:t>as the </a:t>
            </a:r>
            <a:r>
              <a:rPr lang="en-GB" u="sng" dirty="0" smtClean="0">
                <a:solidFill>
                  <a:srgbClr val="FF0000"/>
                </a:solidFill>
                <a:latin typeface="Times New Roman" panose="02020603050405020304" pitchFamily="18" charset="0"/>
                <a:cs typeface="Times New Roman" panose="02020603050405020304" pitchFamily="18" charset="0"/>
              </a:rPr>
              <a:t>energy source</a:t>
            </a:r>
            <a:r>
              <a:rPr lang="en-GB" u="sng" dirty="0" smtClean="0">
                <a:latin typeface="Times New Roman" panose="02020603050405020304" pitchFamily="18" charset="0"/>
                <a:cs typeface="Times New Roman" panose="02020603050405020304" pitchFamily="18" charset="0"/>
              </a:rPr>
              <a:t> </a:t>
            </a:r>
          </a:p>
          <a:p>
            <a:pPr marL="0" indent="0" algn="just">
              <a:buNone/>
            </a:pPr>
            <a:r>
              <a:rPr lang="en-GB" dirty="0" smtClean="0">
                <a:solidFill>
                  <a:srgbClr val="0070C0"/>
                </a:solidFill>
                <a:latin typeface="Times New Roman" panose="02020603050405020304" pitchFamily="18" charset="0"/>
                <a:cs typeface="Times New Roman" panose="02020603050405020304" pitchFamily="18" charset="0"/>
              </a:rPr>
              <a:t>The fundamental aspect of the system is that the water of the medium permeates through a semipermeable membrane that allows penetration of water (but not the active agent) to dissolve its content, which is pushed off</a:t>
            </a:r>
            <a:endParaRPr lang="en-GB"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0318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326" y="480149"/>
            <a:ext cx="10515600" cy="5424261"/>
          </a:xfrm>
        </p:spPr>
        <p:txBody>
          <a:bodyPr>
            <a:normAutofit fontScale="77500" lnSpcReduction="20000"/>
          </a:bodyPr>
          <a:lstStyle/>
          <a:p>
            <a:pPr algn="just"/>
            <a:r>
              <a:rPr lang="en-GB" dirty="0">
                <a:latin typeface="Times New Roman" panose="02020603050405020304" pitchFamily="18" charset="0"/>
                <a:cs typeface="Times New Roman" panose="02020603050405020304" pitchFamily="18" charset="0"/>
              </a:rPr>
              <a:t>For this process, the polymeric material needs to </a:t>
            </a:r>
            <a:r>
              <a:rPr lang="en-GB" dirty="0" smtClean="0">
                <a:latin typeface="Times New Roman" panose="02020603050405020304" pitchFamily="18" charset="0"/>
                <a:cs typeface="Times New Roman" panose="02020603050405020304" pitchFamily="18" charset="0"/>
              </a:rPr>
              <a:t>have;</a:t>
            </a:r>
          </a:p>
          <a:p>
            <a:pPr lvl="1" algn="just"/>
            <a:r>
              <a:rPr lang="en-GB" sz="2800" dirty="0" smtClean="0">
                <a:latin typeface="Times New Roman" panose="02020603050405020304" pitchFamily="18" charset="0"/>
                <a:cs typeface="Times New Roman" panose="02020603050405020304" pitchFamily="18" charset="0"/>
              </a:rPr>
              <a:t>Sufficient amounts of  </a:t>
            </a:r>
            <a:r>
              <a:rPr lang="en-GB" sz="2800" dirty="0" smtClean="0">
                <a:solidFill>
                  <a:srgbClr val="FF0000"/>
                </a:solidFill>
                <a:latin typeface="Times New Roman" panose="02020603050405020304" pitchFamily="18" charset="0"/>
                <a:cs typeface="Times New Roman" panose="02020603050405020304" pitchFamily="18" charset="0"/>
              </a:rPr>
              <a:t>hydrogen-bonding chemical groups </a:t>
            </a:r>
            <a:r>
              <a:rPr lang="en-GB" sz="2800" dirty="0" smtClean="0">
                <a:latin typeface="Times New Roman" panose="02020603050405020304" pitchFamily="18" charset="0"/>
                <a:cs typeface="Times New Roman" panose="02020603050405020304" pitchFamily="18" charset="0"/>
              </a:rPr>
              <a:t>(OH and COOH),</a:t>
            </a:r>
          </a:p>
          <a:p>
            <a:pPr lvl="1" algn="just"/>
            <a:r>
              <a:rPr lang="en-GB" sz="2800" dirty="0" smtClean="0">
                <a:solidFill>
                  <a:srgbClr val="FF0000"/>
                </a:solidFill>
                <a:latin typeface="Times New Roman" panose="02020603050405020304" pitchFamily="18" charset="0"/>
                <a:cs typeface="Times New Roman" panose="02020603050405020304" pitchFamily="18" charset="0"/>
              </a:rPr>
              <a:t>Surface charges, </a:t>
            </a:r>
          </a:p>
          <a:p>
            <a:pPr lvl="1" algn="just"/>
            <a:r>
              <a:rPr lang="en-GB" sz="2800" dirty="0" smtClean="0">
                <a:solidFill>
                  <a:srgbClr val="FF0000"/>
                </a:solidFill>
                <a:latin typeface="Times New Roman" panose="02020603050405020304" pitchFamily="18" charset="0"/>
                <a:cs typeface="Times New Roman" panose="02020603050405020304" pitchFamily="18" charset="0"/>
              </a:rPr>
              <a:t>High molecular weight, </a:t>
            </a:r>
          </a:p>
          <a:p>
            <a:pPr lvl="1" algn="just"/>
            <a:r>
              <a:rPr lang="en-GB" sz="2800" dirty="0" smtClean="0">
                <a:solidFill>
                  <a:srgbClr val="FF0000"/>
                </a:solidFill>
                <a:latin typeface="Times New Roman" panose="02020603050405020304" pitchFamily="18" charset="0"/>
                <a:cs typeface="Times New Roman" panose="02020603050405020304" pitchFamily="18" charset="0"/>
              </a:rPr>
              <a:t>High chain flexibility </a:t>
            </a:r>
          </a:p>
          <a:p>
            <a:pPr lvl="1" algn="just"/>
            <a:r>
              <a:rPr lang="en-GB" sz="2800" dirty="0" smtClean="0">
                <a:solidFill>
                  <a:srgbClr val="FF0000"/>
                </a:solidFill>
                <a:latin typeface="Times New Roman" panose="02020603050405020304" pitchFamily="18" charset="0"/>
                <a:cs typeface="Times New Roman" panose="02020603050405020304" pitchFamily="18" charset="0"/>
              </a:rPr>
              <a:t>Surface </a:t>
            </a:r>
            <a:r>
              <a:rPr lang="en-GB" sz="2800" dirty="0">
                <a:solidFill>
                  <a:srgbClr val="FF0000"/>
                </a:solidFill>
                <a:latin typeface="Times New Roman" panose="02020603050405020304" pitchFamily="18" charset="0"/>
                <a:cs typeface="Times New Roman" panose="02020603050405020304" pitchFamily="18" charset="0"/>
              </a:rPr>
              <a:t>tensions </a:t>
            </a:r>
            <a:r>
              <a:rPr lang="en-GB" sz="2800" dirty="0">
                <a:latin typeface="Times New Roman" panose="02020603050405020304" pitchFamily="18" charset="0"/>
                <a:cs typeface="Times New Roman" panose="02020603050405020304" pitchFamily="18" charset="0"/>
              </a:rPr>
              <a:t>that will spread into the </a:t>
            </a:r>
            <a:r>
              <a:rPr lang="en-GB" sz="2800" dirty="0" smtClean="0">
                <a:latin typeface="Times New Roman" panose="02020603050405020304" pitchFamily="18" charset="0"/>
                <a:cs typeface="Times New Roman" panose="02020603050405020304" pitchFamily="18" charset="0"/>
              </a:rPr>
              <a:t>mucus layer </a:t>
            </a:r>
          </a:p>
          <a:p>
            <a:pPr algn="just"/>
            <a:r>
              <a:rPr lang="en-GB" dirty="0" smtClean="0">
                <a:latin typeface="Times New Roman" panose="02020603050405020304" pitchFamily="18" charset="0"/>
                <a:cs typeface="Times New Roman" panose="02020603050405020304" pitchFamily="18" charset="0"/>
              </a:rPr>
              <a:t>Chemical </a:t>
            </a:r>
            <a:r>
              <a:rPr lang="en-GB" dirty="0">
                <a:latin typeface="Times New Roman" panose="02020603050405020304" pitchFamily="18" charset="0"/>
                <a:cs typeface="Times New Roman" panose="02020603050405020304" pitchFamily="18" charset="0"/>
              </a:rPr>
              <a:t>bonds are strong primary bonds, such as </a:t>
            </a:r>
            <a:r>
              <a:rPr lang="en-GB" dirty="0">
                <a:solidFill>
                  <a:srgbClr val="FF0000"/>
                </a:solidFill>
                <a:latin typeface="Times New Roman" panose="02020603050405020304" pitchFamily="18" charset="0"/>
                <a:cs typeface="Times New Roman" panose="02020603050405020304" pitchFamily="18" charset="0"/>
              </a:rPr>
              <a:t>covalent bonds</a:t>
            </a:r>
            <a:r>
              <a:rPr lang="en-GB" dirty="0">
                <a:latin typeface="Times New Roman" panose="02020603050405020304" pitchFamily="18" charset="0"/>
                <a:cs typeface="Times New Roman" panose="02020603050405020304" pitchFamily="18" charset="0"/>
              </a:rPr>
              <a:t>, and weaker secondary forces </a:t>
            </a:r>
            <a:r>
              <a:rPr lang="en-GB" dirty="0" smtClean="0">
                <a:latin typeface="Times New Roman" panose="02020603050405020304" pitchFamily="18" charset="0"/>
                <a:cs typeface="Times New Roman" panose="02020603050405020304" pitchFamily="18" charset="0"/>
              </a:rPr>
              <a:t>e.g.,</a:t>
            </a:r>
          </a:p>
          <a:p>
            <a:pPr lvl="1" algn="just"/>
            <a:r>
              <a:rPr lang="en-GB" sz="2900" dirty="0" smtClean="0">
                <a:solidFill>
                  <a:srgbClr val="FF0000"/>
                </a:solidFill>
                <a:latin typeface="Times New Roman" panose="02020603050405020304" pitchFamily="18" charset="0"/>
                <a:cs typeface="Times New Roman" panose="02020603050405020304" pitchFamily="18" charset="0"/>
              </a:rPr>
              <a:t>Ionic bonds, </a:t>
            </a:r>
          </a:p>
          <a:p>
            <a:pPr lvl="1" algn="just"/>
            <a:r>
              <a:rPr lang="en-GB" sz="2900" dirty="0" smtClean="0">
                <a:solidFill>
                  <a:srgbClr val="FF0000"/>
                </a:solidFill>
                <a:latin typeface="Times New Roman" panose="02020603050405020304" pitchFamily="18" charset="0"/>
                <a:cs typeface="Times New Roman" panose="02020603050405020304" pitchFamily="18" charset="0"/>
              </a:rPr>
              <a:t>Van der </a:t>
            </a:r>
            <a:r>
              <a:rPr lang="en-GB" sz="2900" dirty="0" err="1" smtClean="0">
                <a:solidFill>
                  <a:srgbClr val="FF0000"/>
                </a:solidFill>
                <a:latin typeface="Times New Roman" panose="02020603050405020304" pitchFamily="18" charset="0"/>
                <a:cs typeface="Times New Roman" panose="02020603050405020304" pitchFamily="18" charset="0"/>
              </a:rPr>
              <a:t>waals</a:t>
            </a:r>
            <a:r>
              <a:rPr lang="en-GB" sz="2900" dirty="0" smtClean="0">
                <a:solidFill>
                  <a:srgbClr val="FF0000"/>
                </a:solidFill>
                <a:latin typeface="Times New Roman" panose="02020603050405020304" pitchFamily="18" charset="0"/>
                <a:cs typeface="Times New Roman" panose="02020603050405020304" pitchFamily="18" charset="0"/>
              </a:rPr>
              <a:t> interactions, </a:t>
            </a:r>
          </a:p>
          <a:p>
            <a:pPr lvl="1" algn="just"/>
            <a:r>
              <a:rPr lang="en-GB" sz="2900" dirty="0" smtClean="0">
                <a:solidFill>
                  <a:srgbClr val="FF0000"/>
                </a:solidFill>
                <a:latin typeface="Times New Roman" panose="02020603050405020304" pitchFamily="18" charset="0"/>
                <a:cs typeface="Times New Roman" panose="02020603050405020304" pitchFamily="18" charset="0"/>
              </a:rPr>
              <a:t>Hydrogen bonds </a:t>
            </a:r>
          </a:p>
          <a:p>
            <a:pPr algn="just"/>
            <a:r>
              <a:rPr lang="en-GB" dirty="0" smtClean="0">
                <a:latin typeface="Times New Roman" panose="02020603050405020304" pitchFamily="18" charset="0"/>
                <a:cs typeface="Times New Roman" panose="02020603050405020304" pitchFamily="18" charset="0"/>
              </a:rPr>
              <a:t>Mechanical </a:t>
            </a:r>
            <a:r>
              <a:rPr lang="en-GB" dirty="0">
                <a:latin typeface="Times New Roman" panose="02020603050405020304" pitchFamily="18" charset="0"/>
                <a:cs typeface="Times New Roman" panose="02020603050405020304" pitchFamily="18" charset="0"/>
              </a:rPr>
              <a:t>interactions can be useful to make connections between surfaces, involving the inclusion of a substance in the crevices of another.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Microscopically</a:t>
            </a:r>
            <a:r>
              <a:rPr lang="en-GB" dirty="0">
                <a:latin typeface="Times New Roman" panose="02020603050405020304" pitchFamily="18" charset="0"/>
                <a:cs typeface="Times New Roman" panose="02020603050405020304" pitchFamily="18" charset="0"/>
              </a:rPr>
              <a:t>, the interpenetration of mucin strands into a porous polymer surface and/or physical entanglement of mucin strands with flexible polymer chains can occur.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These </a:t>
            </a:r>
            <a:r>
              <a:rPr lang="en-GB" dirty="0">
                <a:latin typeface="Times New Roman" panose="02020603050405020304" pitchFamily="18" charset="0"/>
                <a:cs typeface="Times New Roman" panose="02020603050405020304" pitchFamily="18" charset="0"/>
              </a:rPr>
              <a:t>processes are dependent on the chain flexibility and diffusion coefficients of each material.</a:t>
            </a: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6811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8464"/>
          </a:xfrm>
        </p:spPr>
        <p:txBody>
          <a:bodyPr>
            <a:normAutofit/>
          </a:bodyPr>
          <a:lstStyle/>
          <a:p>
            <a:pPr algn="ctr"/>
            <a:r>
              <a:rPr lang="en-GB" sz="3600" b="1" dirty="0">
                <a:solidFill>
                  <a:srgbClr val="FF0000"/>
                </a:solidFill>
                <a:latin typeface="Times New Roman" panose="02020603050405020304" pitchFamily="18" charset="0"/>
                <a:cs typeface="Times New Roman" panose="02020603050405020304" pitchFamily="18" charset="0"/>
              </a:rPr>
              <a:t> Mechanism of </a:t>
            </a:r>
            <a:r>
              <a:rPr lang="en-GB" sz="3600" b="1" dirty="0" err="1">
                <a:solidFill>
                  <a:srgbClr val="FF0000"/>
                </a:solidFill>
                <a:latin typeface="Times New Roman" panose="02020603050405020304" pitchFamily="18" charset="0"/>
                <a:cs typeface="Times New Roman" panose="02020603050405020304" pitchFamily="18" charset="0"/>
              </a:rPr>
              <a:t>bioadhesion</a:t>
            </a:r>
            <a:r>
              <a:rPr lang="en-GB" sz="3600" b="1" dirty="0">
                <a:solidFill>
                  <a:srgbClr val="FF0000"/>
                </a:solidFill>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838200" y="1081043"/>
            <a:ext cx="10030097" cy="2393677"/>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Mechanism of </a:t>
            </a:r>
            <a:r>
              <a:rPr lang="en-US" sz="2400" dirty="0" err="1">
                <a:latin typeface="Times New Roman" panose="02020603050405020304" pitchFamily="18" charset="0"/>
                <a:cs typeface="Times New Roman" panose="02020603050405020304" pitchFamily="18" charset="0"/>
              </a:rPr>
              <a:t>mucoadhesion</a:t>
            </a:r>
            <a:r>
              <a:rPr lang="en-US" sz="2400" dirty="0">
                <a:latin typeface="Times New Roman" panose="02020603050405020304" pitchFamily="18" charset="0"/>
                <a:cs typeface="Times New Roman" panose="02020603050405020304" pitchFamily="18" charset="0"/>
              </a:rPr>
              <a:t> i.e. </a:t>
            </a:r>
            <a:r>
              <a:rPr lang="en-US" sz="2400" dirty="0" err="1">
                <a:latin typeface="Times New Roman" panose="02020603050405020304" pitchFamily="18" charset="0"/>
                <a:cs typeface="Times New Roman" panose="02020603050405020304" pitchFamily="18" charset="0"/>
              </a:rPr>
              <a:t>bioadhesion</a:t>
            </a:r>
            <a:r>
              <a:rPr lang="en-US" sz="2400" dirty="0">
                <a:latin typeface="Times New Roman" panose="02020603050405020304" pitchFamily="18" charset="0"/>
                <a:cs typeface="Times New Roman" panose="02020603050405020304" pitchFamily="18" charset="0"/>
              </a:rPr>
              <a:t> of polymers or macromolecules with surface of mucus membrane is has not been properly understood yet. But it is known that the forces of attraction must overcome the forces of repulsion for successful utilization. For close contact and increased surface area, the diffusion of the substrate chains have to be promoted and therefore, the mucoadhesive must properly spread on the substrate.</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113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992776" y="1150068"/>
            <a:ext cx="1021515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a:t>
            </a:r>
            <a:r>
              <a:rPr kumimoji="0" lang="en-US" altLang="en-US" sz="24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ome theories </a:t>
            </a:r>
            <a:r>
              <a:rPr kumimoji="0" lang="en-US" altLang="en-US" sz="20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have been proposed to explain the complex phenomenon of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bioadhesion</a:t>
            </a:r>
            <a:r>
              <a:rPr kumimoji="0" lang="en-US" altLang="en-US" sz="20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GB"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algn="just">
              <a:lnSpc>
                <a:spcPct val="100000"/>
              </a:lnSpc>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Wetting Theory:</a:t>
            </a:r>
            <a:endParaRPr kumimoji="0" lang="en-GB"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457200" lvl="1" indent="0" algn="just">
              <a:lnSpc>
                <a:spcPct val="100000"/>
              </a:lnSpc>
              <a:buFontTx/>
              <a:buNone/>
            </a:pP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Wetting refers to the bonding between the drug and surface tissue and is caused by interaction at intermolecular level as well as interfacial tension. Low viscous mucoadhesive systems including liquids conform to this theory. It is essentially gives the spreadability of the drug delivery system.</a:t>
            </a:r>
            <a:endParaRPr kumimoji="0" lang="en-GB"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algn="just">
              <a:lnSpc>
                <a:spcPct val="100000"/>
              </a:lnSpc>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Mechanical Interlocking Theory:</a:t>
            </a:r>
            <a:endParaRPr kumimoji="0" lang="en-GB"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457200" lvl="1" indent="0" algn="just">
              <a:lnSpc>
                <a:spcPct val="100000"/>
              </a:lnSpc>
              <a:buFontTx/>
              <a:buNone/>
            </a:pP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Only the adhesion between rough or porous surface and liquid is considered for this theory. The theory suggests that interlocking of adhesive onto the irregular or porous substrate surface results in adhesion.</a:t>
            </a:r>
            <a:endParaRPr kumimoji="0" lang="en-GB"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algn="just">
              <a:lnSpc>
                <a:spcPct val="100000"/>
              </a:lnSpc>
            </a:pPr>
            <a:r>
              <a:rPr kumimoji="0" lang="en-US" altLang="en-US"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Electronic Transfer Theory:</a:t>
            </a:r>
            <a:endParaRPr kumimoji="0" lang="en-GB"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457200" lvl="1" indent="0" algn="just">
              <a:lnSpc>
                <a:spcPct val="100000"/>
              </a:lnSpc>
              <a:buFontTx/>
              <a:buNone/>
            </a:pP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transfer of electrons between mucus and the mucoadhesive platform forms a double-layered electronic charge at the interface and causes </a:t>
            </a:r>
            <a:r>
              <a:rPr kumimoji="0" lang="en-US" altLang="en-US" sz="1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mucoadhesion</a:t>
            </a:r>
            <a:r>
              <a:rPr kumimoji="0" lang="en-US" altLang="en-US"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According to electronic transfer theory, bond adhesions are primarily due to electrostatic forces.</a:t>
            </a:r>
            <a:endParaRPr kumimoji="0" lang="en-GB"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039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4142" y="558527"/>
            <a:ext cx="9886407" cy="5189129"/>
          </a:xfrm>
        </p:spPr>
        <p:txBody>
          <a:bodyPr>
            <a:noAutofit/>
          </a:bodyPr>
          <a:lstStyle/>
          <a:p>
            <a:pPr algn="just" eaLnBrk="0" fontAlgn="base" hangingPunct="0">
              <a:lnSpc>
                <a:spcPct val="100000"/>
              </a:lnSpc>
              <a:spcBef>
                <a:spcPct val="0"/>
              </a:spcBef>
              <a:spcAft>
                <a:spcPct val="0"/>
              </a:spcAft>
            </a:pPr>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Adsorption </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Theory:</a:t>
            </a:r>
            <a:endParaRPr lang="en-GB" altLang="en-US" sz="2400" dirty="0">
              <a:solidFill>
                <a:srgbClr val="FF0000"/>
              </a:solidFill>
              <a:latin typeface="Times New Roman" panose="02020603050405020304" pitchFamily="18" charset="0"/>
              <a:cs typeface="Times New Roman" panose="02020603050405020304" pitchFamily="18" charset="0"/>
            </a:endParaRPr>
          </a:p>
          <a:p>
            <a:pPr marL="457200" lvl="1" indent="0" algn="just" eaLnBrk="0" fontAlgn="base" hangingPunct="0">
              <a:lnSpc>
                <a:spcPct val="100000"/>
              </a:lnSpc>
              <a:spcBef>
                <a:spcPct val="0"/>
              </a:spcBef>
              <a:spcAft>
                <a:spcPct val="0"/>
              </a:spcAft>
              <a:buNone/>
            </a:pPr>
            <a:r>
              <a:rPr lang="en-US" altLang="en-US" sz="2000" dirty="0" smtClean="0">
                <a:latin typeface="Times New Roman" panose="02020603050405020304" pitchFamily="18" charset="0"/>
                <a:ea typeface="Times New Roman" panose="02020603050405020304" pitchFamily="18" charset="0"/>
                <a:cs typeface="Times New Roman" panose="02020603050405020304" pitchFamily="18" charset="0"/>
              </a:rPr>
              <a:t>Many </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surface interactions such as primary bond (ionic and covalent bonds) and secondary bond (van der Waals forces, hydrogen bonding, electrostatic attraction, and hydrophobic interactions) result in adhesion. In </a:t>
            </a:r>
            <a:r>
              <a:rPr lang="en-US" altLang="en-US" sz="2000" dirty="0" err="1">
                <a:latin typeface="Times New Roman" panose="02020603050405020304" pitchFamily="18" charset="0"/>
                <a:ea typeface="Times New Roman" panose="02020603050405020304" pitchFamily="18" charset="0"/>
                <a:cs typeface="Times New Roman" panose="02020603050405020304" pitchFamily="18" charset="0"/>
              </a:rPr>
              <a:t>mucoadhesion</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 primary bonds form a strong energy barrier, and are undesirable since they can lead to permanent interactions with mucus or tissue layer. Secondary bonds are weaker and cause semi permanent interactions which is an important criterion for drug delivery </a:t>
            </a:r>
            <a:r>
              <a:rPr lang="en-US" altLang="en-US" sz="2000" dirty="0" smtClean="0">
                <a:latin typeface="Times New Roman" panose="02020603050405020304" pitchFamily="18" charset="0"/>
                <a:ea typeface="Times New Roman" panose="02020603050405020304" pitchFamily="18" charset="0"/>
                <a:cs typeface="Times New Roman" panose="02020603050405020304" pitchFamily="18" charset="0"/>
              </a:rPr>
              <a:t>systems.</a:t>
            </a:r>
            <a:endParaRPr lang="en-GB" altLang="en-US" sz="2000" dirty="0">
              <a:latin typeface="Times New Roman" panose="02020603050405020304" pitchFamily="18" charset="0"/>
              <a:cs typeface="Times New Roman" panose="02020603050405020304" pitchFamily="18" charset="0"/>
            </a:endParaRPr>
          </a:p>
          <a:p>
            <a:pPr algn="just" eaLnBrk="0" fontAlgn="base" hangingPunct="0">
              <a:lnSpc>
                <a:spcPct val="100000"/>
              </a:lnSpc>
              <a:spcBef>
                <a:spcPct val="0"/>
              </a:spcBef>
              <a:spcAft>
                <a:spcPct val="0"/>
              </a:spcAft>
            </a:pPr>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Fracture </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Theory:</a:t>
            </a:r>
            <a:endParaRPr lang="en-GB" altLang="en-US" sz="2400" dirty="0">
              <a:solidFill>
                <a:srgbClr val="FF0000"/>
              </a:solidFill>
              <a:latin typeface="Times New Roman" panose="02020603050405020304" pitchFamily="18" charset="0"/>
              <a:cs typeface="Times New Roman" panose="02020603050405020304" pitchFamily="18" charset="0"/>
            </a:endParaRPr>
          </a:p>
          <a:p>
            <a:pPr marL="457200" lvl="1" indent="0" algn="just" eaLnBrk="0" fontAlgn="base" hangingPunct="0">
              <a:lnSpc>
                <a:spcPct val="100000"/>
              </a:lnSpc>
              <a:spcBef>
                <a:spcPct val="0"/>
              </a:spcBef>
              <a:spcAft>
                <a:spcPct val="0"/>
              </a:spcAft>
              <a:buNone/>
            </a:pPr>
            <a:r>
              <a:rPr lang="en-US" alt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fracture strength or adhesive strength is related to the separation force of mucus surfaces and platform. Fracture strength can be determined if Young’s modulus of elasticity, the fracture energy and the critical crack length are </a:t>
            </a:r>
            <a:r>
              <a:rPr lang="en-US" altLang="en-US"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known.</a:t>
            </a:r>
            <a:endParaRPr lang="en-GB" altLang="en-US" sz="2000" dirty="0">
              <a:latin typeface="Times New Roman" panose="02020603050405020304" pitchFamily="18" charset="0"/>
              <a:cs typeface="Times New Roman" panose="02020603050405020304" pitchFamily="18" charset="0"/>
            </a:endParaRPr>
          </a:p>
          <a:p>
            <a:pPr algn="just" eaLnBrk="0" fontAlgn="base" hangingPunct="0">
              <a:lnSpc>
                <a:spcPct val="100000"/>
              </a:lnSpc>
              <a:spcBef>
                <a:spcPct val="0"/>
              </a:spcBef>
              <a:spcAft>
                <a:spcPct val="0"/>
              </a:spcAft>
            </a:pPr>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Diffusion-Interpenetration </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Theory</a:t>
            </a:r>
            <a:endParaRPr lang="en-GB" altLang="en-US" sz="2400" dirty="0">
              <a:solidFill>
                <a:srgbClr val="FF0000"/>
              </a:solidFill>
              <a:latin typeface="Times New Roman" panose="02020603050405020304" pitchFamily="18" charset="0"/>
              <a:cs typeface="Times New Roman" panose="02020603050405020304" pitchFamily="18" charset="0"/>
            </a:endParaRPr>
          </a:p>
          <a:p>
            <a:pPr marL="457200" lvl="1" indent="0" algn="just" eaLnBrk="0" fontAlgn="base" hangingPunct="0">
              <a:lnSpc>
                <a:spcPct val="100000"/>
              </a:lnSpc>
              <a:spcBef>
                <a:spcPct val="0"/>
              </a:spcBef>
              <a:spcAft>
                <a:spcPct val="0"/>
              </a:spcAft>
              <a:buNone/>
            </a:pP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This is one of the most widely used theories for explaining </a:t>
            </a:r>
            <a:r>
              <a:rPr lang="en-US" altLang="en-US" sz="2000" dirty="0" err="1">
                <a:latin typeface="Times New Roman" panose="02020603050405020304" pitchFamily="18" charset="0"/>
                <a:ea typeface="Times New Roman" panose="02020603050405020304" pitchFamily="18" charset="0"/>
                <a:cs typeface="Times New Roman" panose="02020603050405020304" pitchFamily="18" charset="0"/>
              </a:rPr>
              <a:t>mucoadhesion</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 Interpenetration and entanglement between the polymer and mucus chains is used for understanding. The first step is the creation of initial contact between both chains and is dominated by weak forces. This is followed by interpenetration </a:t>
            </a:r>
            <a:r>
              <a:rPr lang="en-US" altLang="en-US" sz="1800" dirty="0">
                <a:latin typeface="Times New Roman" panose="02020603050405020304" pitchFamily="18" charset="0"/>
                <a:ea typeface="Times New Roman" panose="02020603050405020304" pitchFamily="18" charset="0"/>
                <a:cs typeface="Times New Roman" panose="02020603050405020304" pitchFamily="18" charset="0"/>
              </a:rPr>
              <a:t>of polymer chains from drug delivery </a:t>
            </a:r>
            <a:r>
              <a:rPr lang="en-US" altLang="en-US" sz="1800" dirty="0" smtClean="0">
                <a:latin typeface="Times New Roman" panose="02020603050405020304" pitchFamily="18" charset="0"/>
                <a:ea typeface="Times New Roman" panose="02020603050405020304" pitchFamily="18" charset="0"/>
                <a:cs typeface="Times New Roman" panose="02020603050405020304" pitchFamily="18" charset="0"/>
              </a:rPr>
              <a:t>system.</a:t>
            </a:r>
            <a:endParaRPr lang="en-US" altLang="en-US" sz="18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338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26" y="431074"/>
            <a:ext cx="10413274" cy="5721532"/>
          </a:xfrm>
        </p:spPr>
        <p:txBody>
          <a:bodyPr>
            <a:normAutofit fontScale="92500" lnSpcReduction="20000"/>
          </a:bodyPr>
          <a:lstStyle/>
          <a:p>
            <a:pPr algn="just"/>
            <a:r>
              <a:rPr lang="en-GB" sz="2400" dirty="0">
                <a:latin typeface="Times New Roman" panose="02020603050405020304" pitchFamily="18" charset="0"/>
                <a:cs typeface="Times New Roman" panose="02020603050405020304" pitchFamily="18" charset="0"/>
              </a:rPr>
              <a:t>These theories are used together to understand and explain </a:t>
            </a:r>
            <a:r>
              <a:rPr lang="en-GB" sz="2400" dirty="0" err="1">
                <a:latin typeface="Times New Roman" panose="02020603050405020304" pitchFamily="18" charset="0"/>
                <a:cs typeface="Times New Roman" panose="02020603050405020304" pitchFamily="18" charset="0"/>
              </a:rPr>
              <a:t>bioadhesion</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Despite </a:t>
            </a:r>
            <a:r>
              <a:rPr lang="en-GB" sz="2400" dirty="0">
                <a:latin typeface="Times New Roman" panose="02020603050405020304" pitchFamily="18" charset="0"/>
                <a:cs typeface="Times New Roman" panose="02020603050405020304" pitchFamily="18" charset="0"/>
              </a:rPr>
              <a:t>the need for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formulations for dermal administration when prolonged cutaneous action is desired, the mucous membrane is the main administration site for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systems.</a:t>
            </a:r>
          </a:p>
          <a:p>
            <a:pPr algn="just"/>
            <a:r>
              <a:rPr lang="en-GB" sz="2400" dirty="0">
                <a:latin typeface="Times New Roman" panose="02020603050405020304" pitchFamily="18" charset="0"/>
                <a:cs typeface="Times New Roman" panose="02020603050405020304" pitchFamily="18" charset="0"/>
              </a:rPr>
              <a:t>In this context, human mucous membranes are characterized by an epithelial layer covered by </a:t>
            </a:r>
            <a:r>
              <a:rPr lang="en-GB" sz="2400" dirty="0">
                <a:solidFill>
                  <a:srgbClr val="FF0000"/>
                </a:solidFill>
                <a:latin typeface="Times New Roman" panose="02020603050405020304" pitchFamily="18" charset="0"/>
                <a:cs typeface="Times New Roman" panose="02020603050405020304" pitchFamily="18" charset="0"/>
              </a:rPr>
              <a:t>mucus</a:t>
            </a:r>
            <a:r>
              <a:rPr lang="en-GB" sz="2400" dirty="0">
                <a:latin typeface="Times New Roman" panose="02020603050405020304" pitchFamily="18" charset="0"/>
                <a:cs typeface="Times New Roman" panose="02020603050405020304" pitchFamily="18" charset="0"/>
              </a:rPr>
              <a:t>, showing relative </a:t>
            </a:r>
            <a:r>
              <a:rPr lang="en-GB" sz="2400" dirty="0">
                <a:solidFill>
                  <a:srgbClr val="FF0000"/>
                </a:solidFill>
                <a:latin typeface="Times New Roman" panose="02020603050405020304" pitchFamily="18" charset="0"/>
                <a:cs typeface="Times New Roman" panose="02020603050405020304" pitchFamily="18" charset="0"/>
              </a:rPr>
              <a:t>permeability</a:t>
            </a:r>
            <a:r>
              <a:rPr lang="en-GB" sz="2400" dirty="0">
                <a:latin typeface="Times New Roman" panose="02020603050405020304" pitchFamily="18" charset="0"/>
                <a:cs typeface="Times New Roman" panose="02020603050405020304" pitchFamily="18" charset="0"/>
              </a:rPr>
              <a:t> and allowing </a:t>
            </a:r>
            <a:r>
              <a:rPr lang="en-GB" sz="2400" dirty="0">
                <a:solidFill>
                  <a:srgbClr val="FF0000"/>
                </a:solidFill>
                <a:latin typeface="Times New Roman" panose="02020603050405020304" pitchFamily="18" charset="0"/>
                <a:cs typeface="Times New Roman" panose="02020603050405020304" pitchFamily="18" charset="0"/>
              </a:rPr>
              <a:t>fast absorption </a:t>
            </a:r>
            <a:r>
              <a:rPr lang="en-GB" sz="2400" dirty="0">
                <a:latin typeface="Times New Roman" panose="02020603050405020304" pitchFamily="18" charset="0"/>
                <a:cs typeface="Times New Roman" panose="02020603050405020304" pitchFamily="18" charset="0"/>
              </a:rPr>
              <a:t>of active agents.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Mucus </a:t>
            </a:r>
            <a:r>
              <a:rPr lang="en-GB" sz="2400" dirty="0">
                <a:latin typeface="Times New Roman" panose="02020603050405020304" pitchFamily="18" charset="0"/>
                <a:cs typeface="Times New Roman" panose="02020603050405020304" pitchFamily="18" charset="0"/>
              </a:rPr>
              <a:t>has the important function of </a:t>
            </a:r>
            <a:r>
              <a:rPr lang="en-GB" sz="2400" dirty="0">
                <a:solidFill>
                  <a:srgbClr val="FF0000"/>
                </a:solidFill>
                <a:latin typeface="Times New Roman" panose="02020603050405020304" pitchFamily="18" charset="0"/>
                <a:cs typeface="Times New Roman" panose="02020603050405020304" pitchFamily="18" charset="0"/>
              </a:rPr>
              <a:t>epithelium protection and lubrication</a:t>
            </a:r>
            <a:r>
              <a:rPr lang="en-GB" sz="2400" dirty="0">
                <a:latin typeface="Times New Roman" panose="02020603050405020304" pitchFamily="18" charset="0"/>
                <a:cs typeface="Times New Roman" panose="02020603050405020304" pitchFamily="18" charset="0"/>
              </a:rPr>
              <a:t>, being composed </a:t>
            </a:r>
            <a:r>
              <a:rPr lang="en-GB" sz="2400" dirty="0" smtClean="0">
                <a:latin typeface="Times New Roman" panose="02020603050405020304" pitchFamily="18" charset="0"/>
                <a:cs typeface="Times New Roman" panose="02020603050405020304" pitchFamily="18" charset="0"/>
              </a:rPr>
              <a:t>of;</a:t>
            </a:r>
          </a:p>
          <a:p>
            <a:pPr lvl="1" algn="just"/>
            <a:r>
              <a:rPr lang="en-GB" sz="2300" dirty="0" smtClean="0">
                <a:latin typeface="Times New Roman" panose="02020603050405020304" pitchFamily="18" charset="0"/>
                <a:cs typeface="Times New Roman" panose="02020603050405020304" pitchFamily="18" charset="0"/>
              </a:rPr>
              <a:t>glycoproteins</a:t>
            </a:r>
            <a:r>
              <a:rPr lang="en-GB" sz="2300" dirty="0">
                <a:latin typeface="Times New Roman" panose="02020603050405020304" pitchFamily="18" charset="0"/>
                <a:cs typeface="Times New Roman" panose="02020603050405020304" pitchFamily="18" charset="0"/>
              </a:rPr>
              <a:t>, </a:t>
            </a:r>
            <a:endParaRPr lang="en-GB" sz="2300" dirty="0" smtClean="0">
              <a:latin typeface="Times New Roman" panose="02020603050405020304" pitchFamily="18" charset="0"/>
              <a:cs typeface="Times New Roman" panose="02020603050405020304" pitchFamily="18" charset="0"/>
            </a:endParaRPr>
          </a:p>
          <a:p>
            <a:pPr lvl="1" algn="just"/>
            <a:r>
              <a:rPr lang="en-GB" sz="2300" dirty="0" smtClean="0">
                <a:latin typeface="Times New Roman" panose="02020603050405020304" pitchFamily="18" charset="0"/>
                <a:cs typeface="Times New Roman" panose="02020603050405020304" pitchFamily="18" charset="0"/>
              </a:rPr>
              <a:t>lipids</a:t>
            </a:r>
            <a:r>
              <a:rPr lang="en-GB" sz="2300" dirty="0">
                <a:latin typeface="Times New Roman" panose="02020603050405020304" pitchFamily="18" charset="0"/>
                <a:cs typeface="Times New Roman" panose="02020603050405020304" pitchFamily="18" charset="0"/>
              </a:rPr>
              <a:t>, </a:t>
            </a:r>
            <a:endParaRPr lang="en-GB" sz="2300" dirty="0" smtClean="0">
              <a:latin typeface="Times New Roman" panose="02020603050405020304" pitchFamily="18" charset="0"/>
              <a:cs typeface="Times New Roman" panose="02020603050405020304" pitchFamily="18" charset="0"/>
            </a:endParaRPr>
          </a:p>
          <a:p>
            <a:pPr lvl="1" algn="just"/>
            <a:r>
              <a:rPr lang="en-GB" sz="2300" dirty="0" smtClean="0">
                <a:latin typeface="Times New Roman" panose="02020603050405020304" pitchFamily="18" charset="0"/>
                <a:cs typeface="Times New Roman" panose="02020603050405020304" pitchFamily="18" charset="0"/>
              </a:rPr>
              <a:t>inorganic </a:t>
            </a:r>
            <a:r>
              <a:rPr lang="en-GB" sz="2300" dirty="0">
                <a:latin typeface="Times New Roman" panose="02020603050405020304" pitchFamily="18" charset="0"/>
                <a:cs typeface="Times New Roman" panose="02020603050405020304" pitchFamily="18" charset="0"/>
              </a:rPr>
              <a:t>salts </a:t>
            </a:r>
          </a:p>
          <a:p>
            <a:pPr lvl="1" algn="just"/>
            <a:r>
              <a:rPr lang="en-GB" sz="2300" dirty="0" smtClean="0">
                <a:latin typeface="Times New Roman" panose="02020603050405020304" pitchFamily="18" charset="0"/>
                <a:cs typeface="Times New Roman" panose="02020603050405020304" pitchFamily="18" charset="0"/>
              </a:rPr>
              <a:t>95</a:t>
            </a:r>
            <a:r>
              <a:rPr lang="en-GB" sz="2300" dirty="0">
                <a:latin typeface="Times New Roman" panose="02020603050405020304" pitchFamily="18" charset="0"/>
                <a:cs typeface="Times New Roman" panose="02020603050405020304" pitchFamily="18" charset="0"/>
              </a:rPr>
              <a:t>% water by mass, </a:t>
            </a:r>
            <a:endParaRPr lang="en-GB" sz="23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making </a:t>
            </a:r>
            <a:r>
              <a:rPr lang="en-GB" sz="2400" dirty="0">
                <a:latin typeface="Times New Roman" panose="02020603050405020304" pitchFamily="18" charset="0"/>
                <a:cs typeface="Times New Roman" panose="02020603050405020304" pitchFamily="18" charset="0"/>
              </a:rPr>
              <a:t>it a highly hydrated system.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most important glycoprotein of mucus is </a:t>
            </a:r>
            <a:r>
              <a:rPr lang="en-GB" sz="2400" b="1" dirty="0">
                <a:solidFill>
                  <a:srgbClr val="FF0000"/>
                </a:solidFill>
                <a:latin typeface="Times New Roman" panose="02020603050405020304" pitchFamily="18" charset="0"/>
                <a:cs typeface="Times New Roman" panose="02020603050405020304" pitchFamily="18" charset="0"/>
              </a:rPr>
              <a:t>mucin</a:t>
            </a:r>
            <a:r>
              <a:rPr lang="en-GB" sz="2400" dirty="0">
                <a:latin typeface="Times New Roman" panose="02020603050405020304" pitchFamily="18" charset="0"/>
                <a:cs typeface="Times New Roman" panose="02020603050405020304" pitchFamily="18" charset="0"/>
              </a:rPr>
              <a:t>, which is responsible for mucus structure</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thickness of the mucus layer varies from </a:t>
            </a:r>
            <a:r>
              <a:rPr lang="en-GB" sz="2400" dirty="0">
                <a:solidFill>
                  <a:srgbClr val="FF0000"/>
                </a:solidFill>
                <a:latin typeface="Times New Roman" panose="02020603050405020304" pitchFamily="18" charset="0"/>
                <a:cs typeface="Times New Roman" panose="02020603050405020304" pitchFamily="18" charset="0"/>
              </a:rPr>
              <a:t>50 to 450 </a:t>
            </a:r>
            <a:r>
              <a:rPr lang="en-GB" sz="2400" dirty="0" err="1">
                <a:solidFill>
                  <a:srgbClr val="FF0000"/>
                </a:solidFill>
                <a:latin typeface="Times New Roman" panose="02020603050405020304" pitchFamily="18" charset="0"/>
                <a:cs typeface="Times New Roman" panose="02020603050405020304" pitchFamily="18" charset="0"/>
              </a:rPr>
              <a:t>μm</a:t>
            </a:r>
            <a:r>
              <a:rPr lang="en-GB" sz="2400" dirty="0">
                <a:solidFill>
                  <a:srgbClr val="FF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 the stomach to less than </a:t>
            </a:r>
            <a:r>
              <a:rPr lang="en-GB" sz="2400" dirty="0">
                <a:solidFill>
                  <a:srgbClr val="FF0000"/>
                </a:solidFill>
                <a:latin typeface="Times New Roman" panose="02020603050405020304" pitchFamily="18" charset="0"/>
                <a:cs typeface="Times New Roman" panose="02020603050405020304" pitchFamily="18" charset="0"/>
              </a:rPr>
              <a:t>1 </a:t>
            </a:r>
            <a:r>
              <a:rPr lang="en-GB" sz="2400" dirty="0" err="1">
                <a:solidFill>
                  <a:srgbClr val="FF0000"/>
                </a:solidFill>
                <a:latin typeface="Times New Roman" panose="02020603050405020304" pitchFamily="18" charset="0"/>
                <a:cs typeface="Times New Roman" panose="02020603050405020304" pitchFamily="18" charset="0"/>
              </a:rPr>
              <a:t>μm</a:t>
            </a:r>
            <a:r>
              <a:rPr lang="en-GB" sz="2400" dirty="0">
                <a:solidFill>
                  <a:srgbClr val="FF0000"/>
                </a:solidFill>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 the </a:t>
            </a:r>
            <a:r>
              <a:rPr lang="en-GB" sz="2400" dirty="0">
                <a:solidFill>
                  <a:srgbClr val="FF0000"/>
                </a:solidFill>
                <a:latin typeface="Times New Roman" panose="02020603050405020304" pitchFamily="18" charset="0"/>
                <a:cs typeface="Times New Roman" panose="02020603050405020304" pitchFamily="18" charset="0"/>
              </a:rPr>
              <a:t>oral </a:t>
            </a:r>
            <a:r>
              <a:rPr lang="en-GB" sz="2400" dirty="0" smtClean="0">
                <a:solidFill>
                  <a:srgbClr val="FF0000"/>
                </a:solidFill>
                <a:latin typeface="Times New Roman" panose="02020603050405020304" pitchFamily="18" charset="0"/>
                <a:cs typeface="Times New Roman" panose="02020603050405020304" pitchFamily="18" charset="0"/>
              </a:rPr>
              <a:t>cavity</a:t>
            </a:r>
            <a:r>
              <a:rPr lang="en-GB"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07191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802" y="950413"/>
            <a:ext cx="6228807" cy="4351338"/>
          </a:xfrm>
          <a:ln w="38100">
            <a:solidFill>
              <a:schemeClr val="accent1"/>
            </a:solidFill>
          </a:ln>
        </p:spPr>
        <p:txBody>
          <a:bodyPr>
            <a:normAutofit lnSpcReduction="10000"/>
          </a:bodyPr>
          <a:lstStyle/>
          <a:p>
            <a:pPr algn="just"/>
            <a:r>
              <a:rPr lang="en-GB" sz="2400" dirty="0">
                <a:latin typeface="Times New Roman" panose="02020603050405020304" pitchFamily="18" charset="0"/>
                <a:cs typeface="Times New Roman" panose="02020603050405020304" pitchFamily="18" charset="0"/>
              </a:rPr>
              <a:t>Considering the </a:t>
            </a:r>
            <a:r>
              <a:rPr lang="en-GB" sz="2400" dirty="0" err="1">
                <a:latin typeface="Times New Roman" panose="02020603050405020304" pitchFamily="18" charset="0"/>
                <a:cs typeface="Times New Roman" panose="02020603050405020304" pitchFamily="18" charset="0"/>
              </a:rPr>
              <a:t>bioadhesion</a:t>
            </a:r>
            <a:r>
              <a:rPr lang="en-GB" sz="2400" dirty="0">
                <a:latin typeface="Times New Roman" panose="02020603050405020304" pitchFamily="18" charset="0"/>
                <a:cs typeface="Times New Roman" panose="02020603050405020304" pitchFamily="18" charset="0"/>
              </a:rPr>
              <a:t> theories, the mechanism of </a:t>
            </a:r>
            <a:r>
              <a:rPr lang="en-GB" sz="2400" dirty="0" err="1">
                <a:latin typeface="Times New Roman" panose="02020603050405020304" pitchFamily="18" charset="0"/>
                <a:cs typeface="Times New Roman" panose="02020603050405020304" pitchFamily="18" charset="0"/>
              </a:rPr>
              <a:t>mucoadhesion</a:t>
            </a:r>
            <a:r>
              <a:rPr lang="en-GB" sz="2400" dirty="0">
                <a:latin typeface="Times New Roman" panose="02020603050405020304" pitchFamily="18" charset="0"/>
                <a:cs typeface="Times New Roman" panose="02020603050405020304" pitchFamily="18" charset="0"/>
              </a:rPr>
              <a:t> is generally divided into two stages: </a:t>
            </a:r>
            <a:endParaRPr lang="en-GB" sz="24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contact stage </a:t>
            </a:r>
            <a:endParaRPr lang="en-GB" sz="2000" dirty="0" smtClean="0">
              <a:latin typeface="Times New Roman" panose="02020603050405020304" pitchFamily="18" charset="0"/>
              <a:cs typeface="Times New Roman" panose="02020603050405020304" pitchFamily="18" charset="0"/>
            </a:endParaRPr>
          </a:p>
          <a:p>
            <a:pPr lvl="1" algn="just"/>
            <a:r>
              <a:rPr lang="en-GB" sz="2000" dirty="0" smtClean="0">
                <a:latin typeface="Times New Roman" panose="02020603050405020304" pitchFamily="18" charset="0"/>
                <a:cs typeface="Times New Roman" panose="02020603050405020304" pitchFamily="18" charset="0"/>
              </a:rPr>
              <a:t>the </a:t>
            </a:r>
            <a:r>
              <a:rPr lang="en-GB" sz="2000" dirty="0">
                <a:latin typeface="Times New Roman" panose="02020603050405020304" pitchFamily="18" charset="0"/>
                <a:cs typeface="Times New Roman" panose="02020603050405020304" pitchFamily="18" charset="0"/>
              </a:rPr>
              <a:t>consolidation stage. </a:t>
            </a:r>
            <a:endParaRPr lang="en-GB" sz="20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first stage is characterized by contact between the mucoadhesive and the mucous membrane, with spreading and swelling of the formulation, initiating its deep contact with the mucus layer.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some cases, such as for ocular or vaginal formulations, the delivery system is mechanically attached over the membrane.</a:t>
            </a:r>
            <a:endParaRPr lang="en-GB" sz="2400" dirty="0"/>
          </a:p>
        </p:txBody>
      </p:sp>
      <p:pic>
        <p:nvPicPr>
          <p:cNvPr id="4" name="Picture 3"/>
          <p:cNvPicPr>
            <a:picLocks noChangeAspect="1"/>
          </p:cNvPicPr>
          <p:nvPr/>
        </p:nvPicPr>
        <p:blipFill>
          <a:blip r:embed="rId2"/>
          <a:stretch>
            <a:fillRect/>
          </a:stretch>
        </p:blipFill>
        <p:spPr>
          <a:xfrm>
            <a:off x="6753497" y="1502228"/>
            <a:ext cx="5438503" cy="2814026"/>
          </a:xfrm>
          <a:prstGeom prst="rect">
            <a:avLst/>
          </a:prstGeom>
        </p:spPr>
      </p:pic>
    </p:spTree>
    <p:extLst>
      <p:ext uri="{BB962C8B-B14F-4D97-AF65-F5344CB8AC3E}">
        <p14:creationId xmlns:p14="http://schemas.microsoft.com/office/powerpoint/2010/main" val="1037266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9897" y="741408"/>
            <a:ext cx="10659292" cy="4351338"/>
          </a:xfrm>
        </p:spPr>
        <p:txBody>
          <a:bodyPr>
            <a:noAutofit/>
          </a:bodyPr>
          <a:lstStyle/>
          <a:p>
            <a:pPr algn="just"/>
            <a:r>
              <a:rPr lang="en-GB" sz="2400" dirty="0">
                <a:latin typeface="Times New Roman" panose="02020603050405020304" pitchFamily="18" charset="0"/>
                <a:cs typeface="Times New Roman" panose="02020603050405020304" pitchFamily="18" charset="0"/>
              </a:rPr>
              <a:t>In other cases, the deposition is promoted by the aerodynamics of the organ to which the system is administered, such as for the nasal route.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On </a:t>
            </a:r>
            <a:r>
              <a:rPr lang="en-GB" sz="2400" dirty="0">
                <a:latin typeface="Times New Roman" panose="02020603050405020304" pitchFamily="18" charset="0"/>
                <a:cs typeface="Times New Roman" panose="02020603050405020304" pitchFamily="18" charset="0"/>
              </a:rPr>
              <a:t>the other hand, in the gastrointestinal tract, direct formulation attachment over the mucous membrane is not feasible. Some physiological phenomena can contribute to </a:t>
            </a:r>
            <a:r>
              <a:rPr lang="en-GB" sz="2400" dirty="0" err="1">
                <a:latin typeface="Times New Roman" panose="02020603050405020304" pitchFamily="18" charset="0"/>
                <a:cs typeface="Times New Roman" panose="02020603050405020304" pitchFamily="18" charset="0"/>
              </a:rPr>
              <a:t>mucoadhesion</a:t>
            </a:r>
            <a:r>
              <a:rPr lang="en-GB" sz="2400" dirty="0">
                <a:latin typeface="Times New Roman" panose="02020603050405020304" pitchFamily="18" charset="0"/>
                <a:cs typeface="Times New Roman" panose="02020603050405020304" pitchFamily="18" charset="0"/>
              </a:rPr>
              <a:t>, like peristaltic motions that contribute to the contact.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However</a:t>
            </a:r>
            <a:r>
              <a:rPr lang="en-GB" sz="2400" dirty="0">
                <a:latin typeface="Times New Roman" panose="02020603050405020304" pitchFamily="18" charset="0"/>
                <a:cs typeface="Times New Roman" panose="02020603050405020304" pitchFamily="18" charset="0"/>
              </a:rPr>
              <a:t>, undesirable adhesion in the </a:t>
            </a:r>
            <a:r>
              <a:rPr lang="en-GB" sz="2400" dirty="0" err="1">
                <a:latin typeface="Times New Roman" panose="02020603050405020304" pitchFamily="18" charset="0"/>
                <a:cs typeface="Times New Roman" panose="02020603050405020304" pitchFamily="18" charset="0"/>
              </a:rPr>
              <a:t>esophagus</a:t>
            </a:r>
            <a:r>
              <a:rPr lang="en-GB" sz="2400" dirty="0">
                <a:latin typeface="Times New Roman" panose="02020603050405020304" pitchFamily="18" charset="0"/>
                <a:cs typeface="Times New Roman" panose="02020603050405020304" pitchFamily="18" charset="0"/>
              </a:rPr>
              <a:t> can occur.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these cases, </a:t>
            </a:r>
            <a:r>
              <a:rPr lang="en-GB" sz="2400" dirty="0" err="1">
                <a:latin typeface="Times New Roman" panose="02020603050405020304" pitchFamily="18" charset="0"/>
                <a:cs typeface="Times New Roman" panose="02020603050405020304" pitchFamily="18" charset="0"/>
              </a:rPr>
              <a:t>mucoadhesion</a:t>
            </a:r>
            <a:r>
              <a:rPr lang="en-GB" sz="2400" dirty="0">
                <a:latin typeface="Times New Roman" panose="02020603050405020304" pitchFamily="18" charset="0"/>
                <a:cs typeface="Times New Roman" panose="02020603050405020304" pitchFamily="18" charset="0"/>
              </a:rPr>
              <a:t> can be explained by peristalsis, the motion of organic fluids in the organ cavity, or by Brownian </a:t>
            </a:r>
            <a:r>
              <a:rPr lang="en-GB" sz="2400" dirty="0" smtClean="0">
                <a:latin typeface="Times New Roman" panose="02020603050405020304" pitchFamily="18" charset="0"/>
                <a:cs typeface="Times New Roman" panose="02020603050405020304" pitchFamily="18" charset="0"/>
              </a:rPr>
              <a:t>motion.</a:t>
            </a:r>
          </a:p>
          <a:p>
            <a:pPr algn="just"/>
            <a:r>
              <a:rPr lang="en-GB" sz="2400" dirty="0">
                <a:latin typeface="Times New Roman" panose="02020603050405020304" pitchFamily="18" charset="0"/>
                <a:cs typeface="Times New Roman" panose="02020603050405020304" pitchFamily="18" charset="0"/>
              </a:rPr>
              <a:t>During the consolidation stage, the mucoadhesive materials are activated by the presence of moisture, which plasticizes the system, allowing the mucoadhesive molecules to break free and to link up by weak van der Waals and hydrogen </a:t>
            </a:r>
            <a:r>
              <a:rPr lang="en-GB" sz="2400" dirty="0" smtClean="0">
                <a:latin typeface="Times New Roman" panose="02020603050405020304" pitchFamily="18" charset="0"/>
                <a:cs typeface="Times New Roman" panose="02020603050405020304" pitchFamily="18" charset="0"/>
              </a:rPr>
              <a:t>bonds.</a:t>
            </a:r>
          </a:p>
        </p:txBody>
      </p:sp>
    </p:spTree>
    <p:extLst>
      <p:ext uri="{BB962C8B-B14F-4D97-AF65-F5344CB8AC3E}">
        <p14:creationId xmlns:p14="http://schemas.microsoft.com/office/powerpoint/2010/main" val="28284790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4" y="819785"/>
            <a:ext cx="10515600" cy="4351338"/>
          </a:xfrm>
        </p:spPr>
        <p:txBody>
          <a:bodyPr>
            <a:normAutofit/>
          </a:bodyPr>
          <a:lstStyle/>
          <a:p>
            <a:pPr algn="just"/>
            <a:r>
              <a:rPr lang="en-GB" sz="2400" dirty="0">
                <a:latin typeface="Times New Roman" panose="02020603050405020304" pitchFamily="18" charset="0"/>
                <a:cs typeface="Times New Roman" panose="02020603050405020304" pitchFamily="18" charset="0"/>
              </a:rPr>
              <a:t>The diffusion theory and the dehydration theory explain the consolidation step.</a:t>
            </a:r>
          </a:p>
          <a:p>
            <a:pPr algn="just"/>
            <a:r>
              <a:rPr lang="en-GB" sz="2400" dirty="0">
                <a:latin typeface="Times New Roman" panose="02020603050405020304" pitchFamily="18" charset="0"/>
                <a:cs typeface="Times New Roman" panose="02020603050405020304" pitchFamily="18" charset="0"/>
              </a:rPr>
              <a:t>The mucoadhesive molecules and the glycoproteins of the mucus mutually interact by means of interpenetration of their chains and the building of secondary bonds</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addition, the mucoadhesive material wets, swells and dehydrates (dehydration theory) the mucus, due to the difference of osmotic pressure.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difference in concentration gradient draws the water into the formulation until the osmotic balance is reached.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This </a:t>
            </a:r>
            <a:r>
              <a:rPr lang="en-GB" sz="2400" dirty="0">
                <a:latin typeface="Times New Roman" panose="02020603050405020304" pitchFamily="18" charset="0"/>
                <a:cs typeface="Times New Roman" panose="02020603050405020304" pitchFamily="18" charset="0"/>
              </a:rPr>
              <a:t>formulation and mucus are mixed and, therefore, increase the contact time of the material with the mucous membrane.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However</a:t>
            </a:r>
            <a:r>
              <a:rPr lang="en-GB" sz="2400" dirty="0">
                <a:latin typeface="Times New Roman" panose="02020603050405020304" pitchFamily="18" charset="0"/>
                <a:cs typeface="Times New Roman" panose="02020603050405020304" pitchFamily="18" charset="0"/>
              </a:rPr>
              <a:t>, the dehydration theory is not applicable for highly hydrated systems</a:t>
            </a:r>
          </a:p>
          <a:p>
            <a:endParaRPr lang="en-GB" sz="2400" dirty="0"/>
          </a:p>
        </p:txBody>
      </p:sp>
    </p:spTree>
    <p:extLst>
      <p:ext uri="{BB962C8B-B14F-4D97-AF65-F5344CB8AC3E}">
        <p14:creationId xmlns:p14="http://schemas.microsoft.com/office/powerpoint/2010/main" val="8864161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268" y="832847"/>
            <a:ext cx="10108475" cy="4351338"/>
          </a:xfrm>
        </p:spPr>
        <p:txBody>
          <a:bodyPr>
            <a:normAutofit fontScale="77500" lnSpcReduction="20000"/>
          </a:bodyPr>
          <a:lstStyle/>
          <a:p>
            <a:pPr algn="just"/>
            <a:r>
              <a:rPr lang="en-GB" dirty="0">
                <a:latin typeface="Times New Roman" panose="02020603050405020304" pitchFamily="18" charset="0"/>
                <a:cs typeface="Times New Roman" panose="02020603050405020304" pitchFamily="18" charset="0"/>
              </a:rPr>
              <a:t>During the process of residence time, the system will have equilibrium between the adhesive forces and the forces of removal.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Adhesive </a:t>
            </a:r>
            <a:r>
              <a:rPr lang="en-GB" dirty="0">
                <a:latin typeface="Times New Roman" panose="02020603050405020304" pitchFamily="18" charset="0"/>
                <a:cs typeface="Times New Roman" panose="02020603050405020304" pitchFamily="18" charset="0"/>
              </a:rPr>
              <a:t>failure normally occurs at the weakest component of the joint. When the </a:t>
            </a:r>
            <a:r>
              <a:rPr lang="en-GB" dirty="0" err="1">
                <a:latin typeface="Times New Roman" panose="02020603050405020304" pitchFamily="18" charset="0"/>
                <a:cs typeface="Times New Roman" panose="02020603050405020304" pitchFamily="18" charset="0"/>
              </a:rPr>
              <a:t>bioadhesive</a:t>
            </a:r>
            <a:r>
              <a:rPr lang="en-GB" dirty="0">
                <a:latin typeface="Times New Roman" panose="02020603050405020304" pitchFamily="18" charset="0"/>
                <a:cs typeface="Times New Roman" panose="02020603050405020304" pitchFamily="18" charset="0"/>
              </a:rPr>
              <a:t> system is weaker, the failure will be in the mucoadhesive–mucus interface.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On </a:t>
            </a:r>
            <a:r>
              <a:rPr lang="en-GB" dirty="0">
                <a:latin typeface="Times New Roman" panose="02020603050405020304" pitchFamily="18" charset="0"/>
                <a:cs typeface="Times New Roman" panose="02020603050405020304" pitchFamily="18" charset="0"/>
              </a:rPr>
              <a:t>the other hand, for stronger </a:t>
            </a:r>
            <a:r>
              <a:rPr lang="en-GB" dirty="0" err="1">
                <a:latin typeface="Times New Roman" panose="02020603050405020304" pitchFamily="18" charset="0"/>
                <a:cs typeface="Times New Roman" panose="02020603050405020304" pitchFamily="18" charset="0"/>
              </a:rPr>
              <a:t>bioadhesive</a:t>
            </a:r>
            <a:r>
              <a:rPr lang="en-GB" dirty="0">
                <a:latin typeface="Times New Roman" panose="02020603050405020304" pitchFamily="18" charset="0"/>
                <a:cs typeface="Times New Roman" panose="02020603050405020304" pitchFamily="18" charset="0"/>
              </a:rPr>
              <a:t> materials, this would initially be the mucus layer, but later may be the hydrating mucoadhesive material </a:t>
            </a:r>
            <a:r>
              <a:rPr lang="en-GB" dirty="0" smtClean="0">
                <a:latin typeface="Times New Roman" panose="02020603050405020304" pitchFamily="18" charset="0"/>
                <a:cs typeface="Times New Roman" panose="02020603050405020304" pitchFamily="18" charset="0"/>
              </a:rPr>
              <a:t> </a:t>
            </a:r>
          </a:p>
          <a:p>
            <a:pPr algn="just"/>
            <a:r>
              <a:rPr lang="en-GB" dirty="0" smtClean="0">
                <a:latin typeface="Times New Roman" panose="02020603050405020304" pitchFamily="18" charset="0"/>
                <a:cs typeface="Times New Roman" panose="02020603050405020304" pitchFamily="18" charset="0"/>
              </a:rPr>
              <a:t>Therefore</a:t>
            </a:r>
            <a:r>
              <a:rPr lang="en-GB" dirty="0">
                <a:latin typeface="Times New Roman" panose="02020603050405020304" pitchFamily="18" charset="0"/>
                <a:cs typeface="Times New Roman" panose="02020603050405020304" pitchFamily="18" charset="0"/>
              </a:rPr>
              <a:t>, the durability and strength of the adhesion depend on the cohesive nature of the weakest region.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Many </a:t>
            </a:r>
            <a:r>
              <a:rPr lang="en-GB" dirty="0">
                <a:latin typeface="Times New Roman" panose="02020603050405020304" pitchFamily="18" charset="0"/>
                <a:cs typeface="Times New Roman" panose="02020603050405020304" pitchFamily="18" charset="0"/>
              </a:rPr>
              <a:t>mucoadhesive polymers over-hydrate when in an aqueous environment and are readily removed.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Thus</a:t>
            </a:r>
            <a:r>
              <a:rPr lang="en-GB" dirty="0">
                <a:latin typeface="Times New Roman" panose="02020603050405020304" pitchFamily="18" charset="0"/>
                <a:cs typeface="Times New Roman" panose="02020603050405020304" pitchFamily="18" charset="0"/>
              </a:rPr>
              <a:t>, it is possible to use cross-linking and introducing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hydrophobic entities to control the rate and extent of hydration to render prolonged adhesion.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However</a:t>
            </a:r>
            <a:r>
              <a:rPr lang="en-GB" dirty="0">
                <a:latin typeface="Times New Roman" panose="02020603050405020304" pitchFamily="18" charset="0"/>
                <a:cs typeface="Times New Roman" panose="02020603050405020304" pitchFamily="18" charset="0"/>
              </a:rPr>
              <a:t>, every time, the formulations will be removed by mucus or cell turnover.</a:t>
            </a: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529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846"/>
          </a:xfrm>
        </p:spPr>
        <p:txBody>
          <a:bodyPr>
            <a:normAutofit/>
          </a:bodyPr>
          <a:lstStyle/>
          <a:p>
            <a:pPr algn="ctr"/>
            <a:r>
              <a:rPr lang="en-GB" sz="4000" b="1" dirty="0" smtClean="0">
                <a:solidFill>
                  <a:srgbClr val="FF0000"/>
                </a:solidFill>
                <a:latin typeface="Times New Roman" panose="02020603050405020304" pitchFamily="18" charset="0"/>
                <a:cs typeface="Times New Roman" panose="02020603050405020304" pitchFamily="18" charset="0"/>
              </a:rPr>
              <a:t>BIOADHESIVE MATERIALS</a:t>
            </a:r>
            <a:endParaRPr lang="en-GB"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40972"/>
            <a:ext cx="10515600" cy="4351338"/>
          </a:xfrm>
        </p:spPr>
        <p:txBody>
          <a:bodyPr>
            <a:normAutofit fontScale="85000" lnSpcReduction="20000"/>
          </a:bodyPr>
          <a:lstStyle/>
          <a:p>
            <a:pPr algn="just"/>
            <a:r>
              <a:rPr lang="en-GB" dirty="0">
                <a:latin typeface="Times New Roman" panose="02020603050405020304" pitchFamily="18" charset="0"/>
                <a:cs typeface="Times New Roman" panose="02020603050405020304" pitchFamily="18" charset="0"/>
              </a:rPr>
              <a:t>The intrinsic properties of the formulation and the environment in which it is applied influence </a:t>
            </a:r>
            <a:r>
              <a:rPr lang="en-GB" dirty="0" err="1">
                <a:latin typeface="Times New Roman" panose="02020603050405020304" pitchFamily="18" charset="0"/>
                <a:cs typeface="Times New Roman" panose="02020603050405020304" pitchFamily="18" charset="0"/>
              </a:rPr>
              <a:t>bioadhesive</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performance. </a:t>
            </a:r>
          </a:p>
          <a:p>
            <a:pPr algn="just"/>
            <a:r>
              <a:rPr lang="en-GB" dirty="0" smtClean="0">
                <a:latin typeface="Times New Roman" panose="02020603050405020304" pitchFamily="18" charset="0"/>
                <a:cs typeface="Times New Roman" panose="02020603050405020304" pitchFamily="18" charset="0"/>
              </a:rPr>
              <a:t>Thus</a:t>
            </a:r>
            <a:r>
              <a:rPr lang="en-GB" dirty="0">
                <a:latin typeface="Times New Roman" panose="02020603050405020304" pitchFamily="18" charset="0"/>
                <a:cs typeface="Times New Roman" panose="02020603050405020304" pitchFamily="18" charset="0"/>
              </a:rPr>
              <a:t>, intrinsic factors that affect the </a:t>
            </a:r>
            <a:r>
              <a:rPr lang="en-GB" dirty="0" err="1">
                <a:latin typeface="Times New Roman" panose="02020603050405020304" pitchFamily="18" charset="0"/>
                <a:cs typeface="Times New Roman" panose="02020603050405020304" pitchFamily="18" charset="0"/>
              </a:rPr>
              <a:t>bioadhesive</a:t>
            </a:r>
            <a:r>
              <a:rPr lang="en-GB" dirty="0">
                <a:latin typeface="Times New Roman" panose="02020603050405020304" pitchFamily="18" charset="0"/>
                <a:cs typeface="Times New Roman" panose="02020603050405020304" pitchFamily="18" charset="0"/>
              </a:rPr>
              <a:t> performance of a material (normally polymer) are molecular weight, concentration and chain flexibility.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For </a:t>
            </a:r>
            <a:r>
              <a:rPr lang="en-GB" dirty="0">
                <a:latin typeface="Times New Roman" panose="02020603050405020304" pitchFamily="18" charset="0"/>
                <a:cs typeface="Times New Roman" panose="02020603050405020304" pitchFamily="18" charset="0"/>
              </a:rPr>
              <a:t>linear polymers, </a:t>
            </a:r>
            <a:r>
              <a:rPr lang="en-GB" dirty="0" err="1">
                <a:latin typeface="Times New Roman" panose="02020603050405020304" pitchFamily="18" charset="0"/>
                <a:cs typeface="Times New Roman" panose="02020603050405020304" pitchFamily="18" charset="0"/>
              </a:rPr>
              <a:t>mucoadhesion</a:t>
            </a:r>
            <a:r>
              <a:rPr lang="en-GB" dirty="0">
                <a:latin typeface="Times New Roman" panose="02020603050405020304" pitchFamily="18" charset="0"/>
                <a:cs typeface="Times New Roman" panose="02020603050405020304" pitchFamily="18" charset="0"/>
              </a:rPr>
              <a:t> increases with molecular weight, but the same relationship does not hold for non-linear polymers.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has been shown that more concentrated mucoadhesive dispersions are retained on the mucous membrane for longer periods, as in the case of systems formed by in situ </a:t>
            </a:r>
            <a:r>
              <a:rPr lang="en-GB" dirty="0" err="1" smtClean="0">
                <a:latin typeface="Times New Roman" panose="02020603050405020304" pitchFamily="18" charset="0"/>
                <a:cs typeface="Times New Roman" panose="02020603050405020304" pitchFamily="18" charset="0"/>
              </a:rPr>
              <a:t>gelification</a:t>
            </a:r>
            <a:r>
              <a:rPr lang="en-GB" dirty="0" smtClean="0">
                <a:latin typeface="Times New Roman" panose="02020603050405020304" pitchFamily="18" charset="0"/>
                <a:cs typeface="Times New Roman" panose="02020603050405020304" pitchFamily="18" charset="0"/>
              </a:rPr>
              <a:t>. </a:t>
            </a:r>
          </a:p>
          <a:p>
            <a:pPr algn="just"/>
            <a:r>
              <a:rPr lang="en-GB" dirty="0" smtClean="0">
                <a:latin typeface="Times New Roman" panose="02020603050405020304" pitchFamily="18" charset="0"/>
                <a:cs typeface="Times New Roman" panose="02020603050405020304" pitchFamily="18" charset="0"/>
              </a:rPr>
              <a:t>After </a:t>
            </a:r>
            <a:r>
              <a:rPr lang="en-GB" dirty="0">
                <a:latin typeface="Times New Roman" panose="02020603050405020304" pitchFamily="18" charset="0"/>
                <a:cs typeface="Times New Roman" panose="02020603050405020304" pitchFamily="18" charset="0"/>
              </a:rPr>
              <a:t>application, such systems spread easily, because they present rheological properties of a liquid, but </a:t>
            </a:r>
            <a:r>
              <a:rPr lang="en-GB" dirty="0" err="1">
                <a:latin typeface="Times New Roman" panose="02020603050405020304" pitchFamily="18" charset="0"/>
                <a:cs typeface="Times New Roman" panose="02020603050405020304" pitchFamily="18" charset="0"/>
              </a:rPr>
              <a:t>gelify</a:t>
            </a:r>
            <a:r>
              <a:rPr lang="en-GB" dirty="0">
                <a:latin typeface="Times New Roman" panose="02020603050405020304" pitchFamily="18" charset="0"/>
                <a:cs typeface="Times New Roman" panose="02020603050405020304" pitchFamily="18" charset="0"/>
              </a:rPr>
              <a:t> as they come into contact with the absorption site, thus preventing their rapid removal.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Chain </a:t>
            </a:r>
            <a:r>
              <a:rPr lang="en-GB" dirty="0">
                <a:latin typeface="Times New Roman" panose="02020603050405020304" pitchFamily="18" charset="0"/>
                <a:cs typeface="Times New Roman" panose="02020603050405020304" pitchFamily="18" charset="0"/>
              </a:rPr>
              <a:t>flexibility is critical to consolidate the interpenetration between formulation and mucus </a:t>
            </a:r>
          </a:p>
        </p:txBody>
      </p:sp>
    </p:spTree>
    <p:extLst>
      <p:ext uri="{BB962C8B-B14F-4D97-AF65-F5344CB8AC3E}">
        <p14:creationId xmlns:p14="http://schemas.microsoft.com/office/powerpoint/2010/main" val="80716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457" y="391886"/>
            <a:ext cx="10517777" cy="5734593"/>
          </a:xfrm>
        </p:spPr>
        <p:txBody>
          <a:bodyPr>
            <a:normAutofit fontScale="77500" lnSpcReduction="20000"/>
          </a:bodyPr>
          <a:lstStyle/>
          <a:p>
            <a:pPr marL="0" indent="0" algn="ctr">
              <a:buNone/>
            </a:pPr>
            <a:r>
              <a:rPr lang="en-GB" sz="4000" b="1" dirty="0" smtClean="0">
                <a:solidFill>
                  <a:srgbClr val="FF0000"/>
                </a:solidFill>
                <a:latin typeface="Times New Roman" panose="02020603050405020304" pitchFamily="18" charset="0"/>
                <a:cs typeface="Times New Roman" panose="02020603050405020304" pitchFamily="18" charset="0"/>
              </a:rPr>
              <a:t>INTRODUCTION</a:t>
            </a:r>
          </a:p>
          <a:p>
            <a:pPr marL="0" indent="0" algn="just">
              <a:buNone/>
            </a:pPr>
            <a:r>
              <a:rPr lang="en-GB" dirty="0" smtClean="0">
                <a:latin typeface="Times New Roman" panose="02020603050405020304" pitchFamily="18" charset="0"/>
                <a:cs typeface="Times New Roman" panose="02020603050405020304" pitchFamily="18" charset="0"/>
              </a:rPr>
              <a:t>The delivery of an active agent based on osmotic pressure is one of the most promising drug delivery technologies of Osmotic pumps are utilized from the drug development stage (e.g., determination of pharmacokinetic parameters in animals) to modern drug delivery technologies (e.g., oral controlled-release and implantable systems)</a:t>
            </a:r>
          </a:p>
          <a:p>
            <a:pPr marL="0" indent="0" algn="just">
              <a:buNone/>
            </a:pPr>
            <a:r>
              <a:rPr lang="en-GB" b="1" dirty="0" smtClean="0">
                <a:solidFill>
                  <a:srgbClr val="0070C0"/>
                </a:solidFill>
                <a:latin typeface="Times New Roman" panose="02020603050405020304" pitchFamily="18" charset="0"/>
                <a:cs typeface="Times New Roman" panose="02020603050405020304" pitchFamily="18" charset="0"/>
              </a:rPr>
              <a:t>Rose and Nelson (1955) </a:t>
            </a:r>
            <a:r>
              <a:rPr lang="en-GB" b="1" u="sng" dirty="0" smtClean="0">
                <a:solidFill>
                  <a:srgbClr val="FF0000"/>
                </a:solidFill>
                <a:latin typeface="Times New Roman" panose="02020603050405020304" pitchFamily="18" charset="0"/>
                <a:cs typeface="Times New Roman" panose="02020603050405020304" pitchFamily="18" charset="0"/>
              </a:rPr>
              <a:t>Inventor of the Osmotic Pump</a:t>
            </a:r>
          </a:p>
          <a:p>
            <a:pPr marL="0" indent="0" algn="just">
              <a:buNone/>
            </a:pPr>
            <a:r>
              <a:rPr lang="en-GB"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wo Australian physiologists, developed a system for use in pharmacological research aiming to deliver drugs to the gut of sheep and cattle. Their osmotic pump was never patented, and consisted of three chambers: </a:t>
            </a:r>
          </a:p>
          <a:p>
            <a:pPr lvl="1" algn="just"/>
            <a:r>
              <a:rPr lang="en-GB" sz="2600" dirty="0">
                <a:latin typeface="Times New Roman" panose="02020603050405020304" pitchFamily="18" charset="0"/>
                <a:cs typeface="Times New Roman" panose="02020603050405020304" pitchFamily="18" charset="0"/>
              </a:rPr>
              <a:t>A</a:t>
            </a:r>
            <a:r>
              <a:rPr lang="en-GB" sz="2600" dirty="0" smtClean="0">
                <a:latin typeface="Times New Roman" panose="02020603050405020304" pitchFamily="18" charset="0"/>
                <a:cs typeface="Times New Roman" panose="02020603050405020304" pitchFamily="18" charset="0"/>
              </a:rPr>
              <a:t> drug chamber (a reservoir containing the delivery orifice)</a:t>
            </a:r>
          </a:p>
          <a:p>
            <a:pPr lvl="1" algn="just"/>
            <a:r>
              <a:rPr lang="en-GB" sz="2600" dirty="0" smtClean="0">
                <a:latin typeface="Times New Roman" panose="02020603050405020304" pitchFamily="18" charset="0"/>
                <a:cs typeface="Times New Roman" panose="02020603050405020304" pitchFamily="18" charset="0"/>
              </a:rPr>
              <a:t>A salt chamber (containing excess solid salt)</a:t>
            </a:r>
          </a:p>
          <a:p>
            <a:pPr lvl="1" algn="just"/>
            <a:r>
              <a:rPr lang="en-GB" sz="2600" dirty="0">
                <a:latin typeface="Times New Roman" panose="02020603050405020304" pitchFamily="18" charset="0"/>
                <a:cs typeface="Times New Roman" panose="02020603050405020304" pitchFamily="18" charset="0"/>
              </a:rPr>
              <a:t>A</a:t>
            </a:r>
            <a:r>
              <a:rPr lang="en-GB" sz="2600" dirty="0" smtClean="0">
                <a:latin typeface="Times New Roman" panose="02020603050405020304" pitchFamily="18" charset="0"/>
                <a:cs typeface="Times New Roman" panose="02020603050405020304" pitchFamily="18" charset="0"/>
              </a:rPr>
              <a:t> water chamber</a:t>
            </a:r>
          </a:p>
          <a:p>
            <a:pPr marL="0" indent="0" algn="just">
              <a:buNone/>
            </a:pPr>
            <a:endParaRPr lang="en-GB" dirty="0" smtClean="0">
              <a:latin typeface="Times New Roman" panose="02020603050405020304" pitchFamily="18" charset="0"/>
              <a:cs typeface="Times New Roman" panose="02020603050405020304" pitchFamily="18" charset="0"/>
            </a:endParaRPr>
          </a:p>
          <a:p>
            <a:pPr marL="0" indent="0" algn="just">
              <a:buNone/>
            </a:pPr>
            <a:r>
              <a:rPr lang="en-GB" dirty="0" smtClean="0">
                <a:latin typeface="Times New Roman" panose="02020603050405020304" pitchFamily="18" charset="0"/>
                <a:cs typeface="Times New Roman" panose="02020603050405020304" pitchFamily="18" charset="0"/>
              </a:rPr>
              <a:t>The drug and water chambers were separated by a rigid, </a:t>
            </a:r>
            <a:r>
              <a:rPr lang="en-GB" dirty="0" smtClean="0">
                <a:solidFill>
                  <a:srgbClr val="FF0000"/>
                </a:solidFill>
                <a:latin typeface="Times New Roman" panose="02020603050405020304" pitchFamily="18" charset="0"/>
                <a:cs typeface="Times New Roman" panose="02020603050405020304" pitchFamily="18" charset="0"/>
              </a:rPr>
              <a:t>semipermeable membrane</a:t>
            </a:r>
            <a:r>
              <a:rPr lang="en-GB" dirty="0" smtClean="0">
                <a:latin typeface="Times New Roman" panose="02020603050405020304" pitchFamily="18" charset="0"/>
                <a:cs typeface="Times New Roman" panose="02020603050405020304" pitchFamily="18" charset="0"/>
              </a:rPr>
              <a:t>. </a:t>
            </a:r>
          </a:p>
          <a:p>
            <a:pPr marL="0" indent="0" algn="just">
              <a:buNone/>
            </a:pPr>
            <a:r>
              <a:rPr lang="en-GB" dirty="0" smtClean="0">
                <a:latin typeface="Times New Roman" panose="02020603050405020304" pitchFamily="18" charset="0"/>
                <a:cs typeface="Times New Roman" panose="02020603050405020304" pitchFamily="18" charset="0"/>
              </a:rPr>
              <a:t>The difference in osmotic pressure across the membrane induces water to move from the water chamber into the salt chamber. </a:t>
            </a:r>
          </a:p>
          <a:p>
            <a:pPr marL="0" indent="0" algn="just">
              <a:buNone/>
            </a:pPr>
            <a:r>
              <a:rPr lang="en-GB" dirty="0" smtClean="0">
                <a:latin typeface="Times New Roman" panose="02020603050405020304" pitchFamily="18" charset="0"/>
                <a:cs typeface="Times New Roman" panose="02020603050405020304" pitchFamily="18" charset="0"/>
              </a:rPr>
              <a:t>This phenomenon results in an increase in the volume of the salt chamber, which distends the latex diaphragm separating the salt and drug chambers, thereby pumping the drug out of the system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4454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5" y="845911"/>
            <a:ext cx="10515600" cy="4351338"/>
          </a:xfrm>
        </p:spPr>
        <p:txBody>
          <a:bodyPr>
            <a:normAutofit/>
          </a:bodyPr>
          <a:lstStyle/>
          <a:p>
            <a:pPr algn="just"/>
            <a:r>
              <a:rPr lang="en-GB" sz="2400" dirty="0">
                <a:latin typeface="Times New Roman" panose="02020603050405020304" pitchFamily="18" charset="0"/>
                <a:cs typeface="Times New Roman" panose="02020603050405020304" pitchFamily="18" charset="0"/>
              </a:rPr>
              <a:t>Environmental factors affecting the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performance of materials include initial contact time, swelling, pH, and physiological variations. </a:t>
            </a:r>
            <a:endParaRPr lang="en-GB" sz="2400" dirty="0" smtClean="0">
              <a:latin typeface="Times New Roman" panose="02020603050405020304" pitchFamily="18" charset="0"/>
              <a:cs typeface="Times New Roman" panose="02020603050405020304" pitchFamily="18" charset="0"/>
            </a:endParaRPr>
          </a:p>
          <a:p>
            <a:pPr algn="just"/>
            <a:r>
              <a:rPr lang="en-GB" sz="2400" dirty="0" err="1" smtClean="0">
                <a:latin typeface="Times New Roman" panose="02020603050405020304" pitchFamily="18" charset="0"/>
                <a:cs typeface="Times New Roman" panose="02020603050405020304" pitchFamily="18" charset="0"/>
              </a:rPr>
              <a:t>Ionizable</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groups in polymers as well as the formation of charges on the mucus surface are dependent on </a:t>
            </a:r>
            <a:r>
              <a:rPr lang="en-GB" sz="2400" dirty="0" err="1">
                <a:latin typeface="Times New Roman" panose="02020603050405020304" pitchFamily="18" charset="0"/>
                <a:cs typeface="Times New Roman" panose="02020603050405020304" pitchFamily="18" charset="0"/>
              </a:rPr>
              <a:t>pH.</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extent of chain interpenetration is a result of contact time between the mucus layer and the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material.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Suitable </a:t>
            </a:r>
            <a:r>
              <a:rPr lang="en-GB" sz="2400" dirty="0">
                <a:latin typeface="Times New Roman" panose="02020603050405020304" pitchFamily="18" charset="0"/>
                <a:cs typeface="Times New Roman" panose="02020603050405020304" pitchFamily="18" charset="0"/>
              </a:rPr>
              <a:t>hydration of the material can lead to good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performance.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thickness of the mucus layer can vary from different sites, and other physiological variations can also occur with diseases </a:t>
            </a:r>
          </a:p>
        </p:txBody>
      </p:sp>
    </p:spTree>
    <p:extLst>
      <p:ext uri="{BB962C8B-B14F-4D97-AF65-F5344CB8AC3E}">
        <p14:creationId xmlns:p14="http://schemas.microsoft.com/office/powerpoint/2010/main" val="56608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1709" y="989602"/>
            <a:ext cx="10043160" cy="4351338"/>
          </a:xfrm>
        </p:spPr>
        <p:txBody>
          <a:bodyPr>
            <a:normAutofit/>
          </a:bodyPr>
          <a:lstStyle/>
          <a:p>
            <a:pPr algn="just"/>
            <a:r>
              <a:rPr lang="en-GB" sz="2400" dirty="0" smtClean="0">
                <a:latin typeface="Times New Roman" panose="02020603050405020304" pitchFamily="18" charset="0"/>
                <a:cs typeface="Times New Roman" panose="02020603050405020304" pitchFamily="18" charset="0"/>
              </a:rPr>
              <a:t>Nowadays</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materials are used to increase the residence time of formulation at the site of administration, promote absorption, protect the active agent and control the drug release.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Polymers </a:t>
            </a:r>
            <a:r>
              <a:rPr lang="en-GB" sz="2400" dirty="0">
                <a:latin typeface="Times New Roman" panose="02020603050405020304" pitchFamily="18" charset="0"/>
                <a:cs typeface="Times New Roman" panose="02020603050405020304" pitchFamily="18" charset="0"/>
              </a:rPr>
              <a:t>available on the market (e.g., </a:t>
            </a:r>
            <a:r>
              <a:rPr lang="en-GB" sz="2400" dirty="0" err="1">
                <a:latin typeface="Times New Roman" panose="02020603050405020304" pitchFamily="18" charset="0"/>
                <a:cs typeface="Times New Roman" panose="02020603050405020304" pitchFamily="18" charset="0"/>
              </a:rPr>
              <a:t>polyacrylic</a:t>
            </a:r>
            <a:r>
              <a:rPr lang="en-GB" sz="2400" dirty="0">
                <a:latin typeface="Times New Roman" panose="02020603050405020304" pitchFamily="18" charset="0"/>
                <a:cs typeface="Times New Roman" panose="02020603050405020304" pitchFamily="18" charset="0"/>
              </a:rPr>
              <a:t> acids) were the first studied as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materials.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first generation of mucoadhesive materials comprised natural or synthetic hydrophilic molecules containing numerous organic functions that generate hydrogen bonds such as carboxyl, hydroxyl and amino groups, which do not adhere specifically to several surfaces.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were used in dentistry as denture fixers, and the most known examples are </a:t>
            </a:r>
            <a:r>
              <a:rPr lang="en-GB" sz="2400" dirty="0" err="1">
                <a:latin typeface="Times New Roman" panose="02020603050405020304" pitchFamily="18" charset="0"/>
                <a:cs typeface="Times New Roman" panose="02020603050405020304" pitchFamily="18" charset="0"/>
              </a:rPr>
              <a:t>carbomers</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chitosans</a:t>
            </a:r>
            <a:r>
              <a:rPr lang="en-GB" sz="2400" dirty="0">
                <a:latin typeface="Times New Roman" panose="02020603050405020304" pitchFamily="18" charset="0"/>
                <a:cs typeface="Times New Roman" panose="02020603050405020304" pitchFamily="18" charset="0"/>
              </a:rPr>
              <a:t>, alginates and cellulose derivatives </a:t>
            </a:r>
            <a:r>
              <a:rPr lang="en-GB" sz="2400" dirty="0" err="1" smtClean="0">
                <a:latin typeface="Times New Roman" panose="02020603050405020304" pitchFamily="18" charset="0"/>
                <a:cs typeface="Times New Roman" panose="02020603050405020304" pitchFamily="18" charset="0"/>
              </a:rPr>
              <a:t>ti</a:t>
            </a:r>
            <a:endParaRPr lang="en-GB" sz="2400" dirty="0" smtClean="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286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137" y="780597"/>
            <a:ext cx="10515600" cy="4351338"/>
          </a:xfrm>
        </p:spPr>
        <p:txBody>
          <a:bodyPr>
            <a:noAutofit/>
          </a:bodyPr>
          <a:lstStyle/>
          <a:p>
            <a:pPr algn="just"/>
            <a:r>
              <a:rPr lang="en-GB" sz="2400" dirty="0">
                <a:latin typeface="Times New Roman" panose="02020603050405020304" pitchFamily="18" charset="0"/>
                <a:cs typeface="Times New Roman" panose="02020603050405020304" pitchFamily="18" charset="0"/>
              </a:rPr>
              <a:t>These materials are normally added to solid formulations (e.g., tablets, transdermal adhesives, and micro- and nanoparticles) and into semi-solid formulations (e.g., gels, ointments, pastes, and suppositories</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can be classified into three categories: cationic, anionic and non-ionic. Cationic molecules have the important property of interaction with the mucus  surface, because it is negatively charged at physiological </a:t>
            </a:r>
            <a:r>
              <a:rPr lang="en-GB" sz="2400" dirty="0" err="1">
                <a:latin typeface="Times New Roman" panose="02020603050405020304" pitchFamily="18" charset="0"/>
                <a:cs typeface="Times New Roman" panose="02020603050405020304" pitchFamily="18" charset="0"/>
              </a:rPr>
              <a:t>pH.</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For example, the </a:t>
            </a:r>
            <a:r>
              <a:rPr lang="en-GB" sz="2400" dirty="0" err="1" smtClean="0">
                <a:latin typeface="Times New Roman" panose="02020603050405020304" pitchFamily="18" charset="0"/>
                <a:cs typeface="Times New Roman" panose="02020603050405020304" pitchFamily="18" charset="0"/>
              </a:rPr>
              <a:t>mucoadhesion</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of chitosan, a cationic polymer, occurs due to the electrostatic interactions of its amino groups with the sialic groups of mucin in the mucus layer.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On </a:t>
            </a:r>
            <a:r>
              <a:rPr lang="en-GB" sz="2400" dirty="0">
                <a:latin typeface="Times New Roman" panose="02020603050405020304" pitchFamily="18" charset="0"/>
                <a:cs typeface="Times New Roman" panose="02020603050405020304" pitchFamily="18" charset="0"/>
              </a:rPr>
              <a:t>the other hand, </a:t>
            </a:r>
            <a:r>
              <a:rPr lang="en-GB" sz="2400" dirty="0" err="1">
                <a:latin typeface="Times New Roman" panose="02020603050405020304" pitchFamily="18" charset="0"/>
                <a:cs typeface="Times New Roman" panose="02020603050405020304" pitchFamily="18" charset="0"/>
              </a:rPr>
              <a:t>carbomers</a:t>
            </a:r>
            <a:r>
              <a:rPr lang="en-GB" sz="2400" dirty="0">
                <a:latin typeface="Times New Roman" panose="02020603050405020304" pitchFamily="18" charset="0"/>
                <a:cs typeface="Times New Roman" panose="02020603050405020304" pitchFamily="18" charset="0"/>
              </a:rPr>
              <a:t> (synthetic polymers derived from </a:t>
            </a:r>
            <a:r>
              <a:rPr lang="en-GB" sz="2400" dirty="0" err="1">
                <a:latin typeface="Times New Roman" panose="02020603050405020304" pitchFamily="18" charset="0"/>
                <a:cs typeface="Times New Roman" panose="02020603050405020304" pitchFamily="18" charset="0"/>
              </a:rPr>
              <a:t>polyacrylic</a:t>
            </a:r>
            <a:r>
              <a:rPr lang="en-GB" sz="2400" dirty="0">
                <a:latin typeface="Times New Roman" panose="02020603050405020304" pitchFamily="18" charset="0"/>
                <a:cs typeface="Times New Roman" panose="02020603050405020304" pitchFamily="18" charset="0"/>
              </a:rPr>
              <a:t> acid) are negatively charged but are also mucoadhesive.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This </a:t>
            </a:r>
            <a:r>
              <a:rPr lang="en-GB" sz="2400" dirty="0">
                <a:latin typeface="Times New Roman" panose="02020603050405020304" pitchFamily="18" charset="0"/>
                <a:cs typeface="Times New Roman" panose="02020603050405020304" pitchFamily="18" charset="0"/>
              </a:rPr>
              <a:t>is explained by the hydrophobic interactions, hydrogen and van der Waals bonds, which are controlled by pH and ionic </a:t>
            </a:r>
            <a:r>
              <a:rPr lang="en-GB" sz="2400" dirty="0" err="1" smtClean="0">
                <a:latin typeface="Times New Roman" panose="02020603050405020304" pitchFamily="18" charset="0"/>
                <a:cs typeface="Times New Roman" panose="02020603050405020304" pitchFamily="18" charset="0"/>
              </a:rPr>
              <a:t>compositiont</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897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0897" y="1015728"/>
            <a:ext cx="9716589" cy="4351338"/>
          </a:xfrm>
        </p:spPr>
        <p:txBody>
          <a:bodyPr>
            <a:normAutofit/>
          </a:bodyPr>
          <a:lstStyle/>
          <a:p>
            <a:pPr algn="just"/>
            <a:r>
              <a:rPr lang="en-GB" sz="2400" dirty="0" err="1">
                <a:latin typeface="Times New Roman" panose="02020603050405020304" pitchFamily="18" charset="0"/>
                <a:cs typeface="Times New Roman" panose="02020603050405020304" pitchFamily="18" charset="0"/>
              </a:rPr>
              <a:t>Carbomers</a:t>
            </a:r>
            <a:r>
              <a:rPr lang="en-GB" sz="2400" dirty="0">
                <a:latin typeface="Times New Roman" panose="02020603050405020304" pitchFamily="18" charset="0"/>
                <a:cs typeface="Times New Roman" panose="02020603050405020304" pitchFamily="18" charset="0"/>
              </a:rPr>
              <a:t> have been extensively studied as semi-solid mucoadhesive </a:t>
            </a:r>
            <a:r>
              <a:rPr lang="en-GB" sz="2400" dirty="0" smtClean="0">
                <a:latin typeface="Times New Roman" panose="02020603050405020304" pitchFamily="18" charset="0"/>
                <a:cs typeface="Times New Roman" panose="02020603050405020304" pitchFamily="18" charset="0"/>
              </a:rPr>
              <a:t>systems</a:t>
            </a:r>
          </a:p>
          <a:p>
            <a:pPr algn="just"/>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have flexible chains and non-abrasive characteristics when in the partially hydrated state, which decrease the tissue damage caused by friction when they come into contact.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There </a:t>
            </a:r>
            <a:r>
              <a:rPr lang="en-GB" sz="2400" dirty="0">
                <a:latin typeface="Times New Roman" panose="02020603050405020304" pitchFamily="18" charset="0"/>
                <a:cs typeface="Times New Roman" panose="02020603050405020304" pitchFamily="18" charset="0"/>
              </a:rPr>
              <a:t>exist other anionic polymers that are used to prepare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systems, like cellulose derivatives (e.g., </a:t>
            </a:r>
            <a:r>
              <a:rPr lang="en-GB" sz="2400" dirty="0" err="1">
                <a:latin typeface="Times New Roman" panose="02020603050405020304" pitchFamily="18" charset="0"/>
                <a:cs typeface="Times New Roman" panose="02020603050405020304" pitchFamily="18" charset="0"/>
              </a:rPr>
              <a:t>carboxymethylcellulose</a:t>
            </a:r>
            <a:r>
              <a:rPr lang="en-GB" sz="2400" dirty="0">
                <a:latin typeface="Times New Roman" panose="02020603050405020304" pitchFamily="18" charset="0"/>
                <a:cs typeface="Times New Roman" panose="02020603050405020304" pitchFamily="18" charset="0"/>
              </a:rPr>
              <a:t>) and alginates. </a:t>
            </a:r>
            <a:r>
              <a:rPr lang="en-GB" sz="2400" dirty="0" err="1">
                <a:latin typeface="Times New Roman" panose="02020603050405020304" pitchFamily="18" charset="0"/>
                <a:cs typeface="Times New Roman" panose="02020603050405020304" pitchFamily="18" charset="0"/>
              </a:rPr>
              <a:t>Hydroxypropylmethylcellulose</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HEC and methyl cellulose are examples of </a:t>
            </a:r>
            <a:r>
              <a:rPr lang="en-GB" sz="2400" dirty="0" err="1" smtClean="0">
                <a:latin typeface="Times New Roman" panose="02020603050405020304" pitchFamily="18" charset="0"/>
                <a:cs typeface="Times New Roman" panose="02020603050405020304" pitchFamily="18" charset="0"/>
              </a:rPr>
              <a:t>nonionic</a:t>
            </a:r>
            <a:r>
              <a:rPr lang="en-GB" sz="2400" dirty="0" smtClean="0">
                <a:latin typeface="Times New Roman" panose="02020603050405020304" pitchFamily="18" charset="0"/>
                <a:cs typeface="Times New Roman" panose="02020603050405020304" pitchFamily="18" charset="0"/>
              </a:rPr>
              <a:t> polymers used as </a:t>
            </a:r>
            <a:r>
              <a:rPr lang="en-GB" sz="2400" dirty="0" err="1" smtClean="0">
                <a:latin typeface="Times New Roman" panose="02020603050405020304" pitchFamily="18" charset="0"/>
                <a:cs typeface="Times New Roman" panose="02020603050405020304" pitchFamily="18" charset="0"/>
              </a:rPr>
              <a:t>bioadhesive</a:t>
            </a:r>
            <a:r>
              <a:rPr lang="en-GB" sz="2400" dirty="0" smtClean="0">
                <a:latin typeface="Times New Roman" panose="02020603050405020304" pitchFamily="18" charset="0"/>
                <a:cs typeface="Times New Roman" panose="02020603050405020304" pitchFamily="18" charset="0"/>
              </a:rPr>
              <a:t> materials. </a:t>
            </a:r>
          </a:p>
          <a:p>
            <a:pPr algn="just"/>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present a weaker </a:t>
            </a:r>
            <a:r>
              <a:rPr lang="en-GB" sz="2400" dirty="0" err="1">
                <a:latin typeface="Times New Roman" panose="02020603050405020304" pitchFamily="18" charset="0"/>
                <a:cs typeface="Times New Roman" panose="02020603050405020304" pitchFamily="18" charset="0"/>
              </a:rPr>
              <a:t>mucoadhesion</a:t>
            </a:r>
            <a:r>
              <a:rPr lang="en-GB" sz="2400" dirty="0">
                <a:latin typeface="Times New Roman" panose="02020603050405020304" pitchFamily="18" charset="0"/>
                <a:cs typeface="Times New Roman" panose="02020603050405020304" pitchFamily="18" charset="0"/>
              </a:rPr>
              <a:t> force compared to anionic polymers. </a:t>
            </a:r>
          </a:p>
        </p:txBody>
      </p:sp>
    </p:spTree>
    <p:extLst>
      <p:ext uri="{BB962C8B-B14F-4D97-AF65-F5344CB8AC3E}">
        <p14:creationId xmlns:p14="http://schemas.microsoft.com/office/powerpoint/2010/main" val="15553332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263" y="597717"/>
            <a:ext cx="10515600" cy="5398134"/>
          </a:xfrm>
        </p:spPr>
        <p:txBody>
          <a:bodyPr>
            <a:normAutofit/>
          </a:bodyPr>
          <a:lstStyle/>
          <a:p>
            <a:pPr algn="just"/>
            <a:r>
              <a:rPr lang="en-GB" sz="2400" dirty="0">
                <a:latin typeface="Times New Roman" panose="02020603050405020304" pitchFamily="18" charset="0"/>
                <a:cs typeface="Times New Roman" panose="02020603050405020304" pitchFamily="18" charset="0"/>
              </a:rPr>
              <a:t>The second generation of </a:t>
            </a:r>
            <a:r>
              <a:rPr lang="en-GB" sz="2400" dirty="0" err="1">
                <a:latin typeface="Times New Roman" panose="02020603050405020304" pitchFamily="18" charset="0"/>
                <a:cs typeface="Times New Roman" panose="02020603050405020304" pitchFamily="18" charset="0"/>
              </a:rPr>
              <a:t>bioadhesive</a:t>
            </a:r>
            <a:r>
              <a:rPr lang="en-GB" sz="2400" dirty="0">
                <a:latin typeface="Times New Roman" panose="02020603050405020304" pitchFamily="18" charset="0"/>
                <a:cs typeface="Times New Roman" panose="02020603050405020304" pitchFamily="18" charset="0"/>
              </a:rPr>
              <a:t> materials is composed of material with the ability to incorporate both hydrophilic and lipophilic active agents, show mucoadhesive properties in its solid and liquid forms, inhibit local enzymes or promote absorption, be specific for a particular cellular area or site, stimulate endocytosis and have a broad safety </a:t>
            </a:r>
            <a:r>
              <a:rPr lang="en-GB" sz="2400" dirty="0" smtClean="0">
                <a:latin typeface="Times New Roman" panose="02020603050405020304" pitchFamily="18" charset="0"/>
                <a:cs typeface="Times New Roman" panose="02020603050405020304" pitchFamily="18" charset="0"/>
              </a:rPr>
              <a:t>range. </a:t>
            </a:r>
          </a:p>
          <a:p>
            <a:pPr algn="just"/>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are considered specific </a:t>
            </a:r>
            <a:r>
              <a:rPr lang="en-GB" sz="2400" dirty="0" err="1">
                <a:latin typeface="Times New Roman" panose="02020603050405020304" pitchFamily="18" charset="0"/>
                <a:cs typeface="Times New Roman" panose="02020603050405020304" pitchFamily="18" charset="0"/>
              </a:rPr>
              <a:t>bioadhesives</a:t>
            </a:r>
            <a:r>
              <a:rPr lang="en-GB" sz="2400" dirty="0">
                <a:latin typeface="Times New Roman" panose="02020603050405020304" pitchFamily="18" charset="0"/>
                <a:cs typeface="Times New Roman" panose="02020603050405020304" pitchFamily="18" charset="0"/>
              </a:rPr>
              <a:t> because they adhere to specific chemical structures on the cell or mucus surface. </a:t>
            </a:r>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Lectins</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fimbrial</a:t>
            </a:r>
            <a:r>
              <a:rPr lang="en-GB" sz="2400" dirty="0">
                <a:latin typeface="Times New Roman" panose="02020603050405020304" pitchFamily="18" charset="0"/>
                <a:cs typeface="Times New Roman" panose="02020603050405020304" pitchFamily="18" charset="0"/>
              </a:rPr>
              <a:t> proteins, </a:t>
            </a:r>
            <a:r>
              <a:rPr lang="en-GB" sz="2400" dirty="0" err="1">
                <a:latin typeface="Times New Roman" panose="02020603050405020304" pitchFamily="18" charset="0"/>
                <a:cs typeface="Times New Roman" panose="02020603050405020304" pitchFamily="18" charset="0"/>
              </a:rPr>
              <a:t>invasins</a:t>
            </a:r>
            <a:r>
              <a:rPr lang="en-GB" sz="2400" dirty="0">
                <a:latin typeface="Times New Roman" panose="02020603050405020304" pitchFamily="18" charset="0"/>
                <a:cs typeface="Times New Roman" panose="02020603050405020304" pitchFamily="18" charset="0"/>
              </a:rPr>
              <a:t>, antibodies,</a:t>
            </a:r>
            <a:r>
              <a:rPr lang="en-GB" sz="2400" dirty="0">
                <a:solidFill>
                  <a:srgbClr val="00B050"/>
                </a:solidFill>
                <a:latin typeface="Times New Roman" panose="02020603050405020304" pitchFamily="18" charset="0"/>
                <a:cs typeface="Times New Roman" panose="02020603050405020304" pitchFamily="18" charset="0"/>
              </a:rPr>
              <a:t> and those obtained by the addition of thiol groups to known molecules are examples </a:t>
            </a:r>
            <a:endParaRPr lang="en-GB" sz="2400" dirty="0" smtClean="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11096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7571" y="689156"/>
            <a:ext cx="10515600" cy="4705804"/>
          </a:xfrm>
        </p:spPr>
        <p:txBody>
          <a:bodyPr>
            <a:noAutofit/>
          </a:bodyPr>
          <a:lstStyle/>
          <a:p>
            <a:pPr algn="just"/>
            <a:r>
              <a:rPr lang="en-GB" sz="2400" dirty="0">
                <a:solidFill>
                  <a:srgbClr val="00B050"/>
                </a:solidFill>
                <a:latin typeface="Times New Roman" panose="02020603050405020304" pitchFamily="18" charset="0"/>
                <a:cs typeface="Times New Roman" panose="02020603050405020304" pitchFamily="18" charset="0"/>
              </a:rPr>
              <a:t>Another type of protein used as </a:t>
            </a:r>
            <a:r>
              <a:rPr lang="en-GB" sz="2400" dirty="0" err="1">
                <a:solidFill>
                  <a:srgbClr val="00B050"/>
                </a:solidFill>
                <a:latin typeface="Times New Roman" panose="02020603050405020304" pitchFamily="18" charset="0"/>
                <a:cs typeface="Times New Roman" panose="02020603050405020304" pitchFamily="18" charset="0"/>
              </a:rPr>
              <a:t>bioadhesive</a:t>
            </a:r>
            <a:r>
              <a:rPr lang="en-GB" sz="2400" dirty="0">
                <a:solidFill>
                  <a:srgbClr val="00B050"/>
                </a:solidFill>
                <a:latin typeface="Times New Roman" panose="02020603050405020304" pitchFamily="18" charset="0"/>
                <a:cs typeface="Times New Roman" panose="02020603050405020304" pitchFamily="18" charset="0"/>
              </a:rPr>
              <a:t> material is the group of bacterial </a:t>
            </a:r>
            <a:r>
              <a:rPr lang="en-GB" sz="2400" dirty="0" err="1">
                <a:solidFill>
                  <a:srgbClr val="00B050"/>
                </a:solidFill>
                <a:latin typeface="Times New Roman" panose="02020603050405020304" pitchFamily="18" charset="0"/>
                <a:cs typeface="Times New Roman" panose="02020603050405020304" pitchFamily="18" charset="0"/>
              </a:rPr>
              <a:t>fimbrial</a:t>
            </a:r>
            <a:r>
              <a:rPr lang="en-GB" sz="2400" dirty="0">
                <a:solidFill>
                  <a:srgbClr val="00B050"/>
                </a:solidFill>
                <a:latin typeface="Times New Roman" panose="02020603050405020304" pitchFamily="18" charset="0"/>
                <a:cs typeface="Times New Roman" panose="02020603050405020304" pitchFamily="18" charset="0"/>
              </a:rPr>
              <a:t> proteins. </a:t>
            </a:r>
            <a:endParaRPr lang="en-GB" sz="2400" dirty="0" smtClean="0">
              <a:solidFill>
                <a:srgbClr val="00B050"/>
              </a:solidFill>
              <a:latin typeface="Times New Roman" panose="02020603050405020304" pitchFamily="18" charset="0"/>
              <a:cs typeface="Times New Roman" panose="02020603050405020304" pitchFamily="18" charset="0"/>
            </a:endParaRPr>
          </a:p>
          <a:p>
            <a:pPr algn="just"/>
            <a:r>
              <a:rPr lang="en-GB" sz="2400" dirty="0" smtClean="0">
                <a:solidFill>
                  <a:srgbClr val="00B050"/>
                </a:solidFill>
                <a:latin typeface="Times New Roman" panose="02020603050405020304" pitchFamily="18" charset="0"/>
                <a:cs typeface="Times New Roman" panose="02020603050405020304" pitchFamily="18" charset="0"/>
              </a:rPr>
              <a:t>They </a:t>
            </a:r>
            <a:r>
              <a:rPr lang="en-GB" sz="2400" dirty="0">
                <a:solidFill>
                  <a:srgbClr val="00B050"/>
                </a:solidFill>
                <a:latin typeface="Times New Roman" panose="02020603050405020304" pitchFamily="18" charset="0"/>
                <a:cs typeface="Times New Roman" panose="02020603050405020304" pitchFamily="18" charset="0"/>
              </a:rPr>
              <a:t>are able to bond to the epithelial surface of erythrocytes, and this property is useful as an efficient mechanism of improving adhesion of mucoadhesive agents used in release systems </a:t>
            </a:r>
            <a:r>
              <a:rPr lang="en-GB" sz="2400" dirty="0" smtClean="0">
                <a:solidFill>
                  <a:srgbClr val="00B050"/>
                </a:solidFill>
                <a:latin typeface="Times New Roman" panose="02020603050405020304" pitchFamily="18" charset="0"/>
                <a:cs typeface="Times New Roman" panose="02020603050405020304" pitchFamily="18" charset="0"/>
              </a:rPr>
              <a:t>. </a:t>
            </a:r>
          </a:p>
          <a:p>
            <a:pPr algn="just"/>
            <a:r>
              <a:rPr lang="en-GB" sz="2400" dirty="0" smtClean="0">
                <a:solidFill>
                  <a:srgbClr val="00B050"/>
                </a:solidFill>
                <a:latin typeface="Times New Roman" panose="02020603050405020304" pitchFamily="18" charset="0"/>
                <a:cs typeface="Times New Roman" panose="02020603050405020304" pitchFamily="18" charset="0"/>
              </a:rPr>
              <a:t>The </a:t>
            </a:r>
            <a:r>
              <a:rPr lang="en-GB" sz="2400" dirty="0">
                <a:solidFill>
                  <a:srgbClr val="00B050"/>
                </a:solidFill>
                <a:latin typeface="Times New Roman" panose="02020603050405020304" pitchFamily="18" charset="0"/>
                <a:cs typeface="Times New Roman" panose="02020603050405020304" pitchFamily="18" charset="0"/>
              </a:rPr>
              <a:t>presence of conjugated </a:t>
            </a:r>
            <a:r>
              <a:rPr lang="en-GB" sz="2400" dirty="0" err="1">
                <a:solidFill>
                  <a:srgbClr val="00B050"/>
                </a:solidFill>
                <a:latin typeface="Times New Roman" panose="02020603050405020304" pitchFamily="18" charset="0"/>
                <a:cs typeface="Times New Roman" panose="02020603050405020304" pitchFamily="18" charset="0"/>
              </a:rPr>
              <a:t>sulfidryl</a:t>
            </a:r>
            <a:r>
              <a:rPr lang="en-GB" sz="2400" dirty="0">
                <a:solidFill>
                  <a:srgbClr val="00B050"/>
                </a:solidFill>
                <a:latin typeface="Times New Roman" panose="02020603050405020304" pitchFamily="18" charset="0"/>
                <a:cs typeface="Times New Roman" panose="02020603050405020304" pitchFamily="18" charset="0"/>
              </a:rPr>
              <a:t> groups increases the mucoadhesive properties of different polymers. This fact is due to the formation of </a:t>
            </a:r>
            <a:r>
              <a:rPr lang="en-GB" sz="2400" dirty="0" err="1">
                <a:solidFill>
                  <a:srgbClr val="00B050"/>
                </a:solidFill>
                <a:latin typeface="Times New Roman" panose="02020603050405020304" pitchFamily="18" charset="0"/>
                <a:cs typeface="Times New Roman" panose="02020603050405020304" pitchFamily="18" charset="0"/>
              </a:rPr>
              <a:t>disulfide</a:t>
            </a:r>
            <a:r>
              <a:rPr lang="en-GB" sz="2400" dirty="0">
                <a:solidFill>
                  <a:srgbClr val="00B050"/>
                </a:solidFill>
                <a:latin typeface="Times New Roman" panose="02020603050405020304" pitchFamily="18" charset="0"/>
                <a:cs typeface="Times New Roman" panose="02020603050405020304" pitchFamily="18" charset="0"/>
              </a:rPr>
              <a:t> bridges with </a:t>
            </a:r>
            <a:r>
              <a:rPr lang="en-GB" sz="2400" dirty="0" err="1">
                <a:solidFill>
                  <a:srgbClr val="00B050"/>
                </a:solidFill>
                <a:latin typeface="Times New Roman" panose="02020603050405020304" pitchFamily="18" charset="0"/>
                <a:cs typeface="Times New Roman" panose="02020603050405020304" pitchFamily="18" charset="0"/>
              </a:rPr>
              <a:t>cystein</a:t>
            </a:r>
            <a:r>
              <a:rPr lang="en-GB" sz="2400" dirty="0">
                <a:solidFill>
                  <a:srgbClr val="00B050"/>
                </a:solidFill>
                <a:latin typeface="Times New Roman" panose="02020603050405020304" pitchFamily="18" charset="0"/>
                <a:cs typeface="Times New Roman" panose="02020603050405020304" pitchFamily="18" charset="0"/>
              </a:rPr>
              <a:t> domains of glycoproteins of the mucus. </a:t>
            </a:r>
            <a:endParaRPr lang="en-GB" sz="2400" dirty="0" smtClean="0">
              <a:solidFill>
                <a:srgbClr val="00B050"/>
              </a:solidFill>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polymers containing these groups are named </a:t>
            </a:r>
            <a:r>
              <a:rPr lang="en-GB" sz="2400" dirty="0">
                <a:solidFill>
                  <a:srgbClr val="FF0000"/>
                </a:solidFill>
                <a:latin typeface="Times New Roman" panose="02020603050405020304" pitchFamily="18" charset="0"/>
                <a:cs typeface="Times New Roman" panose="02020603050405020304" pitchFamily="18" charset="0"/>
              </a:rPr>
              <a:t>“thiolated polymers” </a:t>
            </a:r>
            <a:r>
              <a:rPr lang="en-GB" sz="2400" dirty="0">
                <a:latin typeface="Times New Roman" panose="02020603050405020304" pitchFamily="18" charset="0"/>
                <a:cs typeface="Times New Roman" panose="02020603050405020304" pitchFamily="18" charset="0"/>
              </a:rPr>
              <a:t>and normally also display </a:t>
            </a:r>
            <a:r>
              <a:rPr lang="en-GB" sz="2400" dirty="0" err="1">
                <a:latin typeface="Times New Roman" panose="02020603050405020304" pitchFamily="18" charset="0"/>
                <a:cs typeface="Times New Roman" panose="02020603050405020304" pitchFamily="18" charset="0"/>
              </a:rPr>
              <a:t>antiprotease</a:t>
            </a:r>
            <a:r>
              <a:rPr lang="en-GB" sz="2400" dirty="0">
                <a:latin typeface="Times New Roman" panose="02020603050405020304" pitchFamily="18" charset="0"/>
                <a:cs typeface="Times New Roman" panose="02020603050405020304" pitchFamily="18" charset="0"/>
              </a:rPr>
              <a:t> activity due to their binding ability with divalent cations, such as zinc and magnesium, which are cofactors for many proteases. </a:t>
            </a:r>
          </a:p>
        </p:txBody>
      </p:sp>
    </p:spTree>
    <p:extLst>
      <p:ext uri="{BB962C8B-B14F-4D97-AF65-F5344CB8AC3E}">
        <p14:creationId xmlns:p14="http://schemas.microsoft.com/office/powerpoint/2010/main" val="2737650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370"/>
            <a:ext cx="10515600" cy="692967"/>
          </a:xfrm>
        </p:spPr>
        <p:txBody>
          <a:bodyPr>
            <a:normAutofit fontScale="90000"/>
          </a:bodyPr>
          <a:lstStyle/>
          <a:p>
            <a:pPr algn="ctr"/>
            <a:r>
              <a:rPr lang="en-GB" b="1" dirty="0" smtClean="0">
                <a:solidFill>
                  <a:srgbClr val="FF0000"/>
                </a:solidFill>
                <a:latin typeface="Times New Roman" panose="02020603050405020304" pitchFamily="18" charset="0"/>
                <a:cs typeface="Times New Roman" panose="02020603050405020304" pitchFamily="18" charset="0"/>
              </a:rPr>
              <a:t>APPLICATIONS</a:t>
            </a:r>
            <a:endParaRPr lang="en-GB"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01337"/>
            <a:ext cx="10515600" cy="5055326"/>
          </a:xfrm>
        </p:spPr>
        <p:txBody>
          <a:bodyPr>
            <a:noAutofit/>
          </a:bodyPr>
          <a:lstStyle/>
          <a:p>
            <a:pPr algn="just"/>
            <a:r>
              <a:rPr lang="en-GB" sz="1600" dirty="0">
                <a:latin typeface="Times New Roman" panose="02020603050405020304" pitchFamily="18" charset="0"/>
                <a:cs typeface="Times New Roman" panose="02020603050405020304" pitchFamily="18" charset="0"/>
              </a:rPr>
              <a:t>These </a:t>
            </a:r>
            <a:r>
              <a:rPr lang="en-GB" sz="1600" dirty="0" err="1">
                <a:latin typeface="Times New Roman" panose="02020603050405020304" pitchFamily="18" charset="0"/>
                <a:cs typeface="Times New Roman" panose="02020603050405020304" pitchFamily="18" charset="0"/>
              </a:rPr>
              <a:t>bioadhesive</a:t>
            </a:r>
            <a:r>
              <a:rPr lang="en-GB" sz="1600" dirty="0">
                <a:latin typeface="Times New Roman" panose="02020603050405020304" pitchFamily="18" charset="0"/>
                <a:cs typeface="Times New Roman" panose="02020603050405020304" pitchFamily="18" charset="0"/>
              </a:rPr>
              <a:t> systems applied to mucous membranes are frequently defined as mucoadhesive.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However</a:t>
            </a:r>
            <a:r>
              <a:rPr lang="en-GB" sz="1600" dirty="0">
                <a:latin typeface="Times New Roman" panose="02020603050405020304" pitchFamily="18" charset="0"/>
                <a:cs typeface="Times New Roman" panose="02020603050405020304" pitchFamily="18" charset="0"/>
              </a:rPr>
              <a:t>, it is possible to develop a bio(</a:t>
            </a:r>
            <a:r>
              <a:rPr lang="en-GB" sz="1600" dirty="0" err="1">
                <a:latin typeface="Times New Roman" panose="02020603050405020304" pitchFamily="18" charset="0"/>
                <a:cs typeface="Times New Roman" panose="02020603050405020304" pitchFamily="18" charset="0"/>
              </a:rPr>
              <a:t>muco</a:t>
            </a:r>
            <a:r>
              <a:rPr lang="en-GB" sz="1600" dirty="0">
                <a:latin typeface="Times New Roman" panose="02020603050405020304" pitchFamily="18" charset="0"/>
                <a:cs typeface="Times New Roman" panose="02020603050405020304" pitchFamily="18" charset="0"/>
              </a:rPr>
              <a:t>)adhesive system in different dosage forms, because the properties of adhesion largely depend on the features of the material used in its </a:t>
            </a:r>
            <a:r>
              <a:rPr lang="en-GB" sz="1600" dirty="0" smtClean="0">
                <a:latin typeface="Times New Roman" panose="02020603050405020304" pitchFamily="18" charset="0"/>
                <a:cs typeface="Times New Roman" panose="02020603050405020304" pitchFamily="18" charset="0"/>
              </a:rPr>
              <a:t>preparation. </a:t>
            </a:r>
          </a:p>
          <a:p>
            <a:pPr algn="just"/>
            <a:r>
              <a:rPr lang="en-GB" sz="1600" dirty="0" smtClean="0">
                <a:latin typeface="Times New Roman" panose="02020603050405020304" pitchFamily="18" charset="0"/>
                <a:cs typeface="Times New Roman" panose="02020603050405020304" pitchFamily="18" charset="0"/>
              </a:rPr>
              <a:t>In </a:t>
            </a:r>
            <a:r>
              <a:rPr lang="en-GB" sz="1600" dirty="0">
                <a:latin typeface="Times New Roman" panose="02020603050405020304" pitchFamily="18" charset="0"/>
                <a:cs typeface="Times New Roman" panose="02020603050405020304" pitchFamily="18" charset="0"/>
              </a:rPr>
              <a:t>this context, several conventional drug delivery systems already in use can become </a:t>
            </a:r>
            <a:r>
              <a:rPr lang="en-GB" sz="1600" dirty="0" err="1">
                <a:latin typeface="Times New Roman" panose="02020603050405020304" pitchFamily="18" charset="0"/>
                <a:cs typeface="Times New Roman" panose="02020603050405020304" pitchFamily="18" charset="0"/>
              </a:rPr>
              <a:t>bioadhesive</a:t>
            </a:r>
            <a:r>
              <a:rPr lang="en-GB" sz="1600" dirty="0">
                <a:latin typeface="Times New Roman" panose="02020603050405020304" pitchFamily="18" charset="0"/>
                <a:cs typeface="Times New Roman" panose="02020603050405020304" pitchFamily="18" charset="0"/>
              </a:rPr>
              <a:t> after redesign by including </a:t>
            </a:r>
            <a:r>
              <a:rPr lang="en-GB" sz="1600" dirty="0" err="1">
                <a:latin typeface="Times New Roman" panose="02020603050405020304" pitchFamily="18" charset="0"/>
                <a:cs typeface="Times New Roman" panose="02020603050405020304" pitchFamily="18" charset="0"/>
              </a:rPr>
              <a:t>bioadhesive</a:t>
            </a:r>
            <a:r>
              <a:rPr lang="en-GB" sz="1600" dirty="0">
                <a:latin typeface="Times New Roman" panose="02020603050405020304" pitchFamily="18" charset="0"/>
                <a:cs typeface="Times New Roman" panose="02020603050405020304" pitchFamily="18" charset="0"/>
              </a:rPr>
              <a:t> substances in their formulation.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The </a:t>
            </a:r>
            <a:r>
              <a:rPr lang="en-GB" sz="1600" dirty="0">
                <a:latin typeface="Times New Roman" panose="02020603050405020304" pitchFamily="18" charset="0"/>
                <a:cs typeface="Times New Roman" panose="02020603050405020304" pitchFamily="18" charset="0"/>
              </a:rPr>
              <a:t>strategies previously discussed as well as those that will be discussed can be used together with </a:t>
            </a:r>
            <a:r>
              <a:rPr lang="en-GB" sz="1600" dirty="0" err="1">
                <a:latin typeface="Times New Roman" panose="02020603050405020304" pitchFamily="18" charset="0"/>
                <a:cs typeface="Times New Roman" panose="02020603050405020304" pitchFamily="18" charset="0"/>
              </a:rPr>
              <a:t>bioadhesion</a:t>
            </a:r>
            <a:r>
              <a:rPr lang="en-GB" sz="1600" dirty="0">
                <a:latin typeface="Times New Roman" panose="02020603050405020304" pitchFamily="18" charset="0"/>
                <a:cs typeface="Times New Roman" panose="02020603050405020304" pitchFamily="18" charset="0"/>
              </a:rPr>
              <a:t> to improve the characteristics of the systems, like their control of the drug release, and therefore improve the therapeutics.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The </a:t>
            </a:r>
            <a:r>
              <a:rPr lang="en-GB" sz="1600" dirty="0">
                <a:latin typeface="Times New Roman" panose="02020603050405020304" pitchFamily="18" charset="0"/>
                <a:cs typeface="Times New Roman" panose="02020603050405020304" pitchFamily="18" charset="0"/>
              </a:rPr>
              <a:t>main application of the </a:t>
            </a:r>
            <a:r>
              <a:rPr lang="en-GB" sz="1600" dirty="0" err="1">
                <a:latin typeface="Times New Roman" panose="02020603050405020304" pitchFamily="18" charset="0"/>
                <a:cs typeface="Times New Roman" panose="02020603050405020304" pitchFamily="18" charset="0"/>
              </a:rPr>
              <a:t>bioadhesion</a:t>
            </a:r>
            <a:r>
              <a:rPr lang="en-GB" sz="1600" dirty="0">
                <a:latin typeface="Times New Roman" panose="02020603050405020304" pitchFamily="18" charset="0"/>
                <a:cs typeface="Times New Roman" panose="02020603050405020304" pitchFamily="18" charset="0"/>
              </a:rPr>
              <a:t> strategy is to modify the drug delivery to control the release of the active within a defined period of time.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Thus</a:t>
            </a:r>
            <a:r>
              <a:rPr lang="en-GB" sz="1600" dirty="0">
                <a:latin typeface="Times New Roman" panose="02020603050405020304" pitchFamily="18" charset="0"/>
                <a:cs typeface="Times New Roman" panose="02020603050405020304" pitchFamily="18" charset="0"/>
              </a:rPr>
              <a:t>, in recent years, </a:t>
            </a:r>
            <a:r>
              <a:rPr lang="en-GB" sz="1600" dirty="0" err="1">
                <a:latin typeface="Times New Roman" panose="02020603050405020304" pitchFamily="18" charset="0"/>
                <a:cs typeface="Times New Roman" panose="02020603050405020304" pitchFamily="18" charset="0"/>
              </a:rPr>
              <a:t>bioadhesive</a:t>
            </a:r>
            <a:r>
              <a:rPr lang="en-GB" sz="1600" dirty="0">
                <a:latin typeface="Times New Roman" panose="02020603050405020304" pitchFamily="18" charset="0"/>
                <a:cs typeface="Times New Roman" panose="02020603050405020304" pitchFamily="18" charset="0"/>
              </a:rPr>
              <a:t> dosage forms include adhesive solid drug delivery systems (tablets and patches), adhesive semi-solid drug delivery systems and adhesive liquid </a:t>
            </a:r>
            <a:r>
              <a:rPr lang="en-GB" sz="1600" dirty="0" smtClean="0">
                <a:latin typeface="Times New Roman" panose="02020603050405020304" pitchFamily="18" charset="0"/>
                <a:cs typeface="Times New Roman" panose="02020603050405020304" pitchFamily="18" charset="0"/>
              </a:rPr>
              <a:t>dispersions.</a:t>
            </a:r>
          </a:p>
          <a:p>
            <a:pPr algn="just"/>
            <a:r>
              <a:rPr lang="en-GB" sz="1600" dirty="0" smtClean="0">
                <a:latin typeface="Times New Roman" panose="02020603050405020304" pitchFamily="18" charset="0"/>
                <a:cs typeface="Times New Roman" panose="02020603050405020304" pitchFamily="18" charset="0"/>
              </a:rPr>
              <a:t>For </a:t>
            </a:r>
            <a:r>
              <a:rPr lang="en-GB" sz="1600" dirty="0">
                <a:latin typeface="Times New Roman" panose="02020603050405020304" pitchFamily="18" charset="0"/>
                <a:cs typeface="Times New Roman" panose="02020603050405020304" pitchFamily="18" charset="0"/>
              </a:rPr>
              <a:t>example, it is possible to cite </a:t>
            </a:r>
            <a:endParaRPr lang="en-GB" sz="1600" dirty="0" smtClean="0">
              <a:latin typeface="Times New Roman" panose="02020603050405020304" pitchFamily="18" charset="0"/>
              <a:cs typeface="Times New Roman" panose="02020603050405020304" pitchFamily="18" charset="0"/>
            </a:endParaRPr>
          </a:p>
          <a:p>
            <a:pPr lvl="1" algn="just"/>
            <a:r>
              <a:rPr lang="en-GB" sz="1400" dirty="0" smtClean="0">
                <a:latin typeface="Times New Roman" panose="02020603050405020304" pitchFamily="18" charset="0"/>
                <a:cs typeface="Times New Roman" panose="02020603050405020304" pitchFamily="18" charset="0"/>
              </a:rPr>
              <a:t>Solid micro- and </a:t>
            </a:r>
            <a:r>
              <a:rPr lang="en-GB" sz="1400" dirty="0" err="1" smtClean="0">
                <a:latin typeface="Times New Roman" panose="02020603050405020304" pitchFamily="18" charset="0"/>
                <a:cs typeface="Times New Roman" panose="02020603050405020304" pitchFamily="18" charset="0"/>
              </a:rPr>
              <a:t>nanoparticulate</a:t>
            </a:r>
            <a:r>
              <a:rPr lang="en-GB" sz="1400" dirty="0" smtClean="0">
                <a:latin typeface="Times New Roman" panose="02020603050405020304" pitchFamily="18" charset="0"/>
                <a:cs typeface="Times New Roman" panose="02020603050405020304" pitchFamily="18" charset="0"/>
              </a:rPr>
              <a:t> systems, </a:t>
            </a:r>
          </a:p>
          <a:p>
            <a:pPr lvl="1" algn="just"/>
            <a:r>
              <a:rPr lang="en-GB" sz="1400" dirty="0" err="1" smtClean="0">
                <a:latin typeface="Times New Roman" panose="02020603050405020304" pitchFamily="18" charset="0"/>
                <a:cs typeface="Times New Roman" panose="02020603050405020304" pitchFamily="18" charset="0"/>
              </a:rPr>
              <a:t>Microemulsions</a:t>
            </a:r>
            <a:r>
              <a:rPr lang="en-GB" sz="1400" dirty="0" smtClean="0">
                <a:latin typeface="Times New Roman" panose="02020603050405020304" pitchFamily="18" charset="0"/>
                <a:cs typeface="Times New Roman" panose="02020603050405020304" pitchFamily="18" charset="0"/>
              </a:rPr>
              <a:t>, </a:t>
            </a:r>
          </a:p>
          <a:p>
            <a:pPr lvl="1" algn="just"/>
            <a:r>
              <a:rPr lang="en-GB" sz="1400" dirty="0" smtClean="0">
                <a:latin typeface="Times New Roman" panose="02020603050405020304" pitchFamily="18" charset="0"/>
                <a:cs typeface="Times New Roman" panose="02020603050405020304" pitchFamily="18" charset="0"/>
              </a:rPr>
              <a:t>Colloidal dispersions of </a:t>
            </a:r>
            <a:r>
              <a:rPr lang="en-GB" sz="1400" dirty="0" err="1" smtClean="0">
                <a:latin typeface="Times New Roman" panose="02020603050405020304" pitchFamily="18" charset="0"/>
                <a:cs typeface="Times New Roman" panose="02020603050405020304" pitchFamily="18" charset="0"/>
              </a:rPr>
              <a:t>bioadhesive</a:t>
            </a:r>
            <a:r>
              <a:rPr lang="en-GB" sz="1400" dirty="0" smtClean="0">
                <a:latin typeface="Times New Roman" panose="02020603050405020304" pitchFamily="18" charset="0"/>
                <a:cs typeface="Times New Roman" panose="02020603050405020304" pitchFamily="18" charset="0"/>
              </a:rPr>
              <a:t> polymers, </a:t>
            </a:r>
          </a:p>
          <a:p>
            <a:pPr lvl="1" algn="just"/>
            <a:r>
              <a:rPr lang="en-GB" sz="1400" dirty="0" smtClean="0">
                <a:latin typeface="Times New Roman" panose="02020603050405020304" pitchFamily="18" charset="0"/>
                <a:cs typeface="Times New Roman" panose="02020603050405020304" pitchFamily="18" charset="0"/>
              </a:rPr>
              <a:t>Semi-solid systems, </a:t>
            </a:r>
          </a:p>
          <a:p>
            <a:pPr lvl="1" algn="just"/>
            <a:r>
              <a:rPr lang="en-GB" sz="1400" dirty="0" smtClean="0">
                <a:latin typeface="Times New Roman" panose="02020603050405020304" pitchFamily="18" charset="0"/>
                <a:cs typeface="Times New Roman" panose="02020603050405020304" pitchFamily="18" charset="0"/>
              </a:rPr>
              <a:t>Liquid crystalline </a:t>
            </a:r>
            <a:r>
              <a:rPr lang="en-GB" sz="1400" dirty="0" err="1" smtClean="0">
                <a:latin typeface="Times New Roman" panose="02020603050405020304" pitchFamily="18" charset="0"/>
                <a:cs typeface="Times New Roman" panose="02020603050405020304" pitchFamily="18" charset="0"/>
              </a:rPr>
              <a:t>mesophases</a:t>
            </a:r>
            <a:r>
              <a:rPr lang="en-GB" sz="1400" dirty="0" smtClean="0">
                <a:latin typeface="Times New Roman" panose="02020603050405020304" pitchFamily="18" charset="0"/>
                <a:cs typeface="Times New Roman" panose="02020603050405020304" pitchFamily="18" charset="0"/>
              </a:rPr>
              <a:t>,</a:t>
            </a:r>
          </a:p>
          <a:p>
            <a:pPr lvl="1" algn="just"/>
            <a:r>
              <a:rPr lang="en-GB" sz="1400" dirty="0" smtClean="0">
                <a:latin typeface="Times New Roman" panose="02020603050405020304" pitchFamily="18" charset="0"/>
                <a:cs typeface="Times New Roman" panose="02020603050405020304" pitchFamily="18" charset="0"/>
              </a:rPr>
              <a:t>Hydrogels, </a:t>
            </a:r>
          </a:p>
          <a:p>
            <a:pPr algn="just"/>
            <a:r>
              <a:rPr lang="en-GB" sz="1600" dirty="0" smtClean="0">
                <a:latin typeface="Times New Roman" panose="02020603050405020304" pitchFamily="18" charset="0"/>
                <a:cs typeface="Times New Roman" panose="02020603050405020304" pitchFamily="18" charset="0"/>
              </a:rPr>
              <a:t>which </a:t>
            </a:r>
            <a:r>
              <a:rPr lang="en-GB" sz="1600" dirty="0">
                <a:latin typeface="Times New Roman" panose="02020603050405020304" pitchFamily="18" charset="0"/>
                <a:cs typeface="Times New Roman" panose="02020603050405020304" pitchFamily="18" charset="0"/>
              </a:rPr>
              <a:t>can increase the contact time between the preparation and the mucous membrane after they undergo in situ gelation</a:t>
            </a:r>
          </a:p>
        </p:txBody>
      </p:sp>
    </p:spTree>
    <p:extLst>
      <p:ext uri="{BB962C8B-B14F-4D97-AF65-F5344CB8AC3E}">
        <p14:creationId xmlns:p14="http://schemas.microsoft.com/office/powerpoint/2010/main" val="121143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743200" y="400662"/>
            <a:ext cx="5824538" cy="5581038"/>
          </a:xfrm>
          <a:prstGeom prst="rect">
            <a:avLst/>
          </a:prstGeom>
          <a:solidFill>
            <a:schemeClr val="accent2"/>
          </a:solidFill>
          <a:ln w="76200">
            <a:solidFill>
              <a:schemeClr val="accent1"/>
            </a:solidFill>
          </a:ln>
        </p:spPr>
      </p:pic>
    </p:spTree>
    <p:extLst>
      <p:ext uri="{BB962C8B-B14F-4D97-AF65-F5344CB8AC3E}">
        <p14:creationId xmlns:p14="http://schemas.microsoft.com/office/powerpoint/2010/main" val="313217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11" y="377666"/>
            <a:ext cx="6858000" cy="5902643"/>
          </a:xfrm>
          <a:ln w="38100">
            <a:solidFill>
              <a:srgbClr val="0070C0"/>
            </a:solidFill>
          </a:ln>
        </p:spPr>
        <p:txBody>
          <a:bodyPr>
            <a:normAutofit lnSpcReduction="10000"/>
          </a:bodyPr>
          <a:lstStyle/>
          <a:p>
            <a:pPr marL="0" indent="0" algn="just">
              <a:buNone/>
            </a:pPr>
            <a:r>
              <a:rPr lang="en-GB" sz="2400" dirty="0" smtClean="0">
                <a:latin typeface="Times New Roman" panose="02020603050405020304" pitchFamily="18" charset="0"/>
                <a:cs typeface="Times New Roman" panose="02020603050405020304" pitchFamily="18" charset="0"/>
              </a:rPr>
              <a:t>It was the first oral osmotic pump (elementary osmotic pump, EOP), in which both the </a:t>
            </a:r>
            <a:r>
              <a:rPr lang="en-GB" sz="2400" dirty="0" smtClean="0">
                <a:solidFill>
                  <a:srgbClr val="FF0000"/>
                </a:solidFill>
                <a:latin typeface="Times New Roman" panose="02020603050405020304" pitchFamily="18" charset="0"/>
                <a:cs typeface="Times New Roman" panose="02020603050405020304" pitchFamily="18" charset="0"/>
              </a:rPr>
              <a:t>drug and osmotic agent </a:t>
            </a:r>
            <a:r>
              <a:rPr lang="en-GB" sz="2400" dirty="0" smtClean="0">
                <a:latin typeface="Times New Roman" panose="02020603050405020304" pitchFamily="18" charset="0"/>
                <a:cs typeface="Times New Roman" panose="02020603050405020304" pitchFamily="18" charset="0"/>
              </a:rPr>
              <a:t>compartment were combined into one, with the possibility of achieving zero-order delivery.</a:t>
            </a:r>
          </a:p>
          <a:p>
            <a:pPr marL="0" indent="0" algn="just">
              <a:buNone/>
            </a:pPr>
            <a:r>
              <a:rPr lang="en-GB" sz="2400" dirty="0" smtClean="0">
                <a:latin typeface="Times New Roman" panose="02020603050405020304" pitchFamily="18" charset="0"/>
                <a:cs typeface="Times New Roman" panose="02020603050405020304" pitchFamily="18" charset="0"/>
              </a:rPr>
              <a:t>Macroscopically analysing it, the pump is really a tablet with an orifice, representing a simplification of the original. </a:t>
            </a:r>
          </a:p>
          <a:p>
            <a:pPr marL="0" indent="0" algn="just">
              <a:buNone/>
            </a:pPr>
            <a:r>
              <a:rPr lang="en-GB" sz="2400" dirty="0" smtClean="0">
                <a:latin typeface="Times New Roman" panose="02020603050405020304" pitchFamily="18" charset="0"/>
                <a:cs typeface="Times New Roman" panose="02020603050405020304" pitchFamily="18" charset="0"/>
              </a:rPr>
              <a:t>However, the system is composed of a </a:t>
            </a:r>
            <a:r>
              <a:rPr lang="en-GB" sz="2400" dirty="0" smtClean="0">
                <a:solidFill>
                  <a:srgbClr val="FF0000"/>
                </a:solidFill>
                <a:latin typeface="Times New Roman" panose="02020603050405020304" pitchFamily="18" charset="0"/>
                <a:cs typeface="Times New Roman" panose="02020603050405020304" pitchFamily="18" charset="0"/>
              </a:rPr>
              <a:t>compressed drug</a:t>
            </a:r>
            <a:r>
              <a:rPr lang="en-GB" sz="2400" dirty="0" smtClean="0">
                <a:latin typeface="Times New Roman" panose="02020603050405020304" pitchFamily="18" charset="0"/>
                <a:cs typeface="Times New Roman" panose="02020603050405020304" pitchFamily="18" charset="0"/>
              </a:rPr>
              <a:t>, with suitable osmotic pressure into a tablet using a tableting machine. A </a:t>
            </a:r>
            <a:r>
              <a:rPr lang="en-GB" sz="2400" dirty="0" smtClean="0">
                <a:solidFill>
                  <a:srgbClr val="FF0000"/>
                </a:solidFill>
                <a:latin typeface="Times New Roman" panose="02020603050405020304" pitchFamily="18" charset="0"/>
                <a:cs typeface="Times New Roman" panose="02020603050405020304" pitchFamily="18" charset="0"/>
              </a:rPr>
              <a:t>semipermeable</a:t>
            </a:r>
            <a:r>
              <a:rPr lang="en-GB" sz="2400" dirty="0" smtClean="0">
                <a:latin typeface="Times New Roman" panose="02020603050405020304" pitchFamily="18" charset="0"/>
                <a:cs typeface="Times New Roman" panose="02020603050405020304" pitchFamily="18" charset="0"/>
              </a:rPr>
              <a:t> (usually cellulose acetate) membrane coats this tablet, and a </a:t>
            </a:r>
            <a:r>
              <a:rPr lang="en-GB" sz="2400" dirty="0" smtClean="0">
                <a:solidFill>
                  <a:srgbClr val="FF0000"/>
                </a:solidFill>
                <a:latin typeface="Times New Roman" panose="02020603050405020304" pitchFamily="18" charset="0"/>
                <a:cs typeface="Times New Roman" panose="02020603050405020304" pitchFamily="18" charset="0"/>
              </a:rPr>
              <a:t>small orifice </a:t>
            </a:r>
            <a:r>
              <a:rPr lang="en-GB" sz="2400" dirty="0" smtClean="0">
                <a:latin typeface="Times New Roman" panose="02020603050405020304" pitchFamily="18" charset="0"/>
                <a:cs typeface="Times New Roman" panose="02020603050405020304" pitchFamily="18" charset="0"/>
              </a:rPr>
              <a:t>is drilled through the membrane coating. When the device is administered, the aqueous environment and the osmotic pressure of the soluble active agent inside the tablet draw water through the semipermeable coating, forming a </a:t>
            </a:r>
            <a:r>
              <a:rPr lang="en-GB" sz="2400" dirty="0" smtClean="0">
                <a:solidFill>
                  <a:srgbClr val="FF0000"/>
                </a:solidFill>
                <a:latin typeface="Times New Roman" panose="02020603050405020304" pitchFamily="18" charset="0"/>
                <a:cs typeface="Times New Roman" panose="02020603050405020304" pitchFamily="18" charset="0"/>
              </a:rPr>
              <a:t>saturated aqueous solution</a:t>
            </a:r>
            <a:r>
              <a:rPr lang="en-GB" sz="2400" dirty="0" smtClean="0">
                <a:latin typeface="Times New Roman" panose="02020603050405020304" pitchFamily="18" charset="0"/>
                <a:cs typeface="Times New Roman" panose="02020603050405020304" pitchFamily="18" charset="0"/>
              </a:rPr>
              <a:t> inside the device. </a:t>
            </a:r>
          </a:p>
        </p:txBody>
      </p:sp>
      <p:pic>
        <p:nvPicPr>
          <p:cNvPr id="4" name="Picture 3"/>
          <p:cNvPicPr>
            <a:picLocks noChangeAspect="1"/>
          </p:cNvPicPr>
          <p:nvPr/>
        </p:nvPicPr>
        <p:blipFill>
          <a:blip r:embed="rId2"/>
          <a:stretch>
            <a:fillRect/>
          </a:stretch>
        </p:blipFill>
        <p:spPr>
          <a:xfrm>
            <a:off x="7813901" y="377666"/>
            <a:ext cx="4010025" cy="2847975"/>
          </a:xfrm>
          <a:prstGeom prst="rect">
            <a:avLst/>
          </a:prstGeom>
          <a:ln w="57150">
            <a:solidFill>
              <a:srgbClr val="0070C0"/>
            </a:solidFill>
          </a:ln>
        </p:spPr>
      </p:pic>
      <p:sp>
        <p:nvSpPr>
          <p:cNvPr id="5" name="Rectangle 4"/>
          <p:cNvSpPr/>
          <p:nvPr/>
        </p:nvSpPr>
        <p:spPr>
          <a:xfrm>
            <a:off x="7850274" y="3367291"/>
            <a:ext cx="4227440" cy="400110"/>
          </a:xfrm>
          <a:prstGeom prst="rect">
            <a:avLst/>
          </a:prstGeom>
        </p:spPr>
        <p:txBody>
          <a:bodyPr wrap="none">
            <a:spAutoFit/>
          </a:bodyPr>
          <a:lstStyle/>
          <a:p>
            <a:pPr algn="ctr"/>
            <a:r>
              <a:rPr lang="en-GB" sz="2000" b="1" dirty="0" err="1" smtClean="0">
                <a:solidFill>
                  <a:srgbClr val="FF0000"/>
                </a:solidFill>
                <a:latin typeface="Times New Roman" panose="02020603050405020304" pitchFamily="18" charset="0"/>
                <a:cs typeface="Times New Roman" panose="02020603050405020304" pitchFamily="18" charset="0"/>
              </a:rPr>
              <a:t>Theeuwes</a:t>
            </a:r>
            <a:r>
              <a:rPr lang="en-GB" sz="2000" b="1" dirty="0" smtClean="0">
                <a:solidFill>
                  <a:srgbClr val="FF0000"/>
                </a:solidFill>
                <a:latin typeface="Times New Roman" panose="02020603050405020304" pitchFamily="18" charset="0"/>
                <a:cs typeface="Times New Roman" panose="02020603050405020304" pitchFamily="18" charset="0"/>
              </a:rPr>
              <a:t> elementary osmotic pump </a:t>
            </a:r>
            <a:endParaRPr lang="en-GB"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545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4767"/>
            <a:ext cx="10147663" cy="5772014"/>
          </a:xfrm>
        </p:spPr>
        <p:txBody>
          <a:bodyPr>
            <a:normAutofit/>
          </a:bodyPr>
          <a:lstStyle/>
          <a:p>
            <a:pPr marL="0" indent="0" algn="just">
              <a:buNone/>
            </a:pPr>
            <a:r>
              <a:rPr lang="en-GB" sz="2400" dirty="0">
                <a:latin typeface="Times New Roman" panose="02020603050405020304" pitchFamily="18" charset="0"/>
                <a:cs typeface="Times New Roman" panose="02020603050405020304" pitchFamily="18" charset="0"/>
              </a:rPr>
              <a:t>The </a:t>
            </a:r>
            <a:r>
              <a:rPr lang="en-GB" sz="2400" dirty="0" smtClean="0">
                <a:latin typeface="Times New Roman" panose="02020603050405020304" pitchFamily="18" charset="0"/>
                <a:cs typeface="Times New Roman" panose="02020603050405020304" pitchFamily="18" charset="0"/>
              </a:rPr>
              <a:t>imbibition </a:t>
            </a:r>
            <a:r>
              <a:rPr lang="en-GB" sz="2400" dirty="0">
                <a:latin typeface="Times New Roman" panose="02020603050405020304" pitchFamily="18" charset="0"/>
                <a:cs typeface="Times New Roman" panose="02020603050405020304" pitchFamily="18" charset="0"/>
              </a:rPr>
              <a:t>of water by the </a:t>
            </a:r>
            <a:r>
              <a:rPr lang="en-GB" sz="2400" dirty="0" smtClean="0">
                <a:latin typeface="Times New Roman" panose="02020603050405020304" pitchFamily="18" charset="0"/>
                <a:cs typeface="Times New Roman" panose="02020603050405020304" pitchFamily="18" charset="0"/>
              </a:rPr>
              <a:t>system, </a:t>
            </a:r>
            <a:r>
              <a:rPr lang="en-GB" sz="2400" dirty="0">
                <a:latin typeface="Times New Roman" panose="02020603050405020304" pitchFamily="18" charset="0"/>
                <a:cs typeface="Times New Roman" panose="02020603050405020304" pitchFamily="18" charset="0"/>
              </a:rPr>
              <a:t>increase the internal volume. The membrane is </a:t>
            </a:r>
            <a:r>
              <a:rPr lang="en-GB" sz="2400" dirty="0" smtClean="0">
                <a:solidFill>
                  <a:srgbClr val="FF0000"/>
                </a:solidFill>
                <a:latin typeface="Times New Roman" panose="02020603050405020304" pitchFamily="18" charset="0"/>
                <a:cs typeface="Times New Roman" panose="02020603050405020304" pitchFamily="18" charset="0"/>
              </a:rPr>
              <a:t>non-extensible</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and the hydrostatic pressure inside the tablet rises </a:t>
            </a:r>
            <a:r>
              <a:rPr lang="en-GB" sz="2400" dirty="0" smtClean="0">
                <a:latin typeface="Times New Roman" panose="02020603050405020304" pitchFamily="18" charset="0"/>
                <a:cs typeface="Times New Roman" panose="02020603050405020304" pitchFamily="18" charset="0"/>
              </a:rPr>
              <a:t>slightly.</a:t>
            </a:r>
          </a:p>
          <a:p>
            <a:pPr marL="0" indent="0" algn="just">
              <a:buNone/>
            </a:pPr>
            <a:r>
              <a:rPr lang="en-GB" sz="2400" dirty="0" smtClean="0">
                <a:latin typeface="Times New Roman" panose="02020603050405020304" pitchFamily="18" charset="0"/>
                <a:cs typeface="Times New Roman" panose="02020603050405020304" pitchFamily="18" charset="0"/>
              </a:rPr>
              <a:t>The way to relieve the pressure is to flow the saturated drug solution out of the system through the small hole. </a:t>
            </a:r>
          </a:p>
          <a:p>
            <a:pPr marL="0" indent="0" algn="just">
              <a:buNone/>
            </a:pPr>
            <a:r>
              <a:rPr lang="en-GB" sz="2400" dirty="0" smtClean="0">
                <a:latin typeface="Times New Roman" panose="02020603050405020304" pitchFamily="18" charset="0"/>
                <a:cs typeface="Times New Roman" panose="02020603050405020304" pitchFamily="18" charset="0"/>
              </a:rPr>
              <a:t>The process continues until the entire solid active inside the system has been dissolved and only a solution-filled shell remains. </a:t>
            </a:r>
          </a:p>
          <a:p>
            <a:pPr marL="0" indent="0" algn="just">
              <a:buNone/>
            </a:pPr>
            <a:r>
              <a:rPr lang="en-GB" sz="2400" dirty="0" smtClean="0">
                <a:latin typeface="Times New Roman" panose="02020603050405020304" pitchFamily="18" charset="0"/>
                <a:cs typeface="Times New Roman" panose="02020603050405020304" pitchFamily="18" charset="0"/>
              </a:rPr>
              <a:t>This residual dissolved active agent continues to be released, but at a declining rate, until the osmotic pressures (inside and outside the tablet) equal. </a:t>
            </a:r>
          </a:p>
          <a:p>
            <a:pPr marL="0" indent="0" algn="just">
              <a:buNone/>
            </a:pPr>
            <a:r>
              <a:rPr lang="en-GB" sz="2400" dirty="0" smtClean="0">
                <a:latin typeface="Times New Roman" panose="02020603050405020304" pitchFamily="18" charset="0"/>
                <a:cs typeface="Times New Roman" panose="02020603050405020304" pitchFamily="18" charset="0"/>
              </a:rPr>
              <a:t>It is important to note that the osmotic pressure produced by the dissolved active agent solution has to be relatively high to overcome the osmotic pressure of the body. However, for active agents displaying solubility greater than </a:t>
            </a:r>
            <a:r>
              <a:rPr lang="en-GB" sz="2400" dirty="0" smtClean="0">
                <a:solidFill>
                  <a:srgbClr val="FF0000"/>
                </a:solidFill>
                <a:latin typeface="Times New Roman" panose="02020603050405020304" pitchFamily="18" charset="0"/>
                <a:cs typeface="Times New Roman" panose="02020603050405020304" pitchFamily="18" charset="0"/>
              </a:rPr>
              <a:t>5–10% (w/w)</a:t>
            </a:r>
            <a:r>
              <a:rPr lang="en-GB" sz="2400" dirty="0" smtClean="0">
                <a:latin typeface="Times New Roman" panose="02020603050405020304" pitchFamily="18" charset="0"/>
                <a:cs typeface="Times New Roman" panose="02020603050405020304" pitchFamily="18" charset="0"/>
              </a:rPr>
              <a:t>, the system works very well.</a:t>
            </a:r>
          </a:p>
        </p:txBody>
      </p:sp>
    </p:spTree>
    <p:extLst>
      <p:ext uri="{BB962C8B-B14F-4D97-AF65-F5344CB8AC3E}">
        <p14:creationId xmlns:p14="http://schemas.microsoft.com/office/powerpoint/2010/main" val="1237278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4737" y="763088"/>
            <a:ext cx="5655943" cy="3069771"/>
          </a:xfrm>
          <a:ln w="57150">
            <a:solidFill>
              <a:schemeClr val="bg1"/>
            </a:solidFill>
          </a:ln>
        </p:spPr>
        <p:txBody>
          <a:bodyPr>
            <a:normAutofit/>
          </a:bodyPr>
          <a:lstStyle/>
          <a:p>
            <a:pPr marL="0" indent="0" algn="just">
              <a:buNone/>
            </a:pPr>
            <a:r>
              <a:rPr lang="en-GB" sz="2400" b="1" dirty="0" smtClean="0">
                <a:solidFill>
                  <a:srgbClr val="FF0000"/>
                </a:solidFill>
                <a:latin typeface="Times New Roman" panose="02020603050405020304" pitchFamily="18" charset="0"/>
                <a:cs typeface="Times New Roman" panose="02020603050405020304" pitchFamily="18" charset="0"/>
              </a:rPr>
              <a:t>Higuchi and </a:t>
            </a:r>
            <a:r>
              <a:rPr lang="en-GB" sz="2400" b="1" dirty="0" err="1" smtClean="0">
                <a:solidFill>
                  <a:srgbClr val="FF0000"/>
                </a:solidFill>
                <a:latin typeface="Times New Roman" panose="02020603050405020304" pitchFamily="18" charset="0"/>
                <a:cs typeface="Times New Roman" panose="02020603050405020304" pitchFamily="18" charset="0"/>
              </a:rPr>
              <a:t>Leeper</a:t>
            </a:r>
            <a:r>
              <a:rPr lang="en-GB" sz="2400" b="1" dirty="0" smtClean="0">
                <a:solidFill>
                  <a:srgbClr val="FF0000"/>
                </a:solidFill>
                <a:latin typeface="Times New Roman" panose="02020603050405020304" pitchFamily="18" charset="0"/>
                <a:cs typeface="Times New Roman" panose="02020603050405020304" pitchFamily="18" charset="0"/>
              </a:rPr>
              <a:t> (1973) </a:t>
            </a:r>
          </a:p>
          <a:p>
            <a:pPr marL="0" indent="0" algn="just">
              <a:buNone/>
            </a:pPr>
            <a:r>
              <a:rPr lang="en-GB" sz="2400" b="1" dirty="0" smtClean="0">
                <a:latin typeface="Times New Roman" panose="02020603050405020304" pitchFamily="18" charset="0"/>
                <a:cs typeface="Times New Roman" panose="02020603050405020304" pitchFamily="18" charset="0"/>
              </a:rPr>
              <a:t>P</a:t>
            </a:r>
            <a:r>
              <a:rPr lang="en-GB" sz="2000" dirty="0" smtClean="0">
                <a:latin typeface="Times New Roman" panose="02020603050405020304" pitchFamily="18" charset="0"/>
                <a:cs typeface="Times New Roman" panose="02020603050405020304" pitchFamily="18" charset="0"/>
              </a:rPr>
              <a:t>roposed osmotic pumps activated by the aqueous media from the site of administration or surrounding environment. Their device was composed of two chambers. When the sealed foil was removed from the pouch and the system was placed in an aqueous environment, the pumping action began and the drug was delivered at a constant rate.</a:t>
            </a:r>
          </a:p>
          <a:p>
            <a:pPr marL="0" indent="0" algn="just">
              <a:buNone/>
            </a:pPr>
            <a:endParaRPr lang="en-GB" sz="2000" dirty="0" smtClean="0">
              <a:latin typeface="Times New Roman" panose="02020603050405020304" pitchFamily="18" charset="0"/>
              <a:cs typeface="Times New Roman" panose="02020603050405020304" pitchFamily="18" charset="0"/>
            </a:endParaRPr>
          </a:p>
          <a:p>
            <a:pPr marL="0" indent="0" algn="just">
              <a:buNone/>
            </a:pPr>
            <a:endParaRPr lang="en-GB"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51187" y="2297974"/>
            <a:ext cx="5343525" cy="2771775"/>
          </a:xfrm>
          <a:prstGeom prst="rect">
            <a:avLst/>
          </a:prstGeom>
          <a:solidFill>
            <a:schemeClr val="accent2"/>
          </a:solidFill>
          <a:ln w="57150">
            <a:solidFill>
              <a:schemeClr val="accent1"/>
            </a:solidFill>
          </a:ln>
        </p:spPr>
      </p:pic>
      <p:pic>
        <p:nvPicPr>
          <p:cNvPr id="5" name="Picture 4"/>
          <p:cNvPicPr>
            <a:picLocks noChangeAspect="1"/>
          </p:cNvPicPr>
          <p:nvPr/>
        </p:nvPicPr>
        <p:blipFill>
          <a:blip r:embed="rId3"/>
          <a:stretch>
            <a:fillRect/>
          </a:stretch>
        </p:blipFill>
        <p:spPr>
          <a:xfrm>
            <a:off x="7471953" y="3470251"/>
            <a:ext cx="4230595" cy="3245419"/>
          </a:xfrm>
          <a:prstGeom prst="rect">
            <a:avLst/>
          </a:prstGeom>
          <a:ln w="57150">
            <a:solidFill>
              <a:schemeClr val="accent1"/>
            </a:solidFill>
          </a:ln>
        </p:spPr>
      </p:pic>
      <p:sp>
        <p:nvSpPr>
          <p:cNvPr id="6" name="Rectangle 5"/>
          <p:cNvSpPr/>
          <p:nvPr/>
        </p:nvSpPr>
        <p:spPr>
          <a:xfrm>
            <a:off x="251187" y="763088"/>
            <a:ext cx="5343525" cy="1323439"/>
          </a:xfrm>
          <a:prstGeom prst="rect">
            <a:avLst/>
          </a:prstGeom>
        </p:spPr>
        <p:txBody>
          <a:bodyPr wrap="square">
            <a:spAutoFit/>
          </a:bodyPr>
          <a:lstStyle/>
          <a:p>
            <a:pPr algn="just"/>
            <a:r>
              <a:rPr lang="en-GB" sz="2000" b="1" dirty="0" err="1">
                <a:solidFill>
                  <a:srgbClr val="FF0000"/>
                </a:solidFill>
                <a:latin typeface="Times New Roman" panose="02020603050405020304" pitchFamily="18" charset="0"/>
                <a:cs typeface="Times New Roman" panose="02020603050405020304" pitchFamily="18" charset="0"/>
              </a:rPr>
              <a:t>Theeuwes</a:t>
            </a:r>
            <a:r>
              <a:rPr lang="en-GB" sz="2000" b="1" dirty="0">
                <a:solidFill>
                  <a:srgbClr val="FF0000"/>
                </a:solidFill>
                <a:latin typeface="Times New Roman" panose="02020603050405020304" pitchFamily="18" charset="0"/>
                <a:cs typeface="Times New Roman" panose="02020603050405020304" pitchFamily="18" charset="0"/>
              </a:rPr>
              <a:t> and Higuchi (1974) </a:t>
            </a:r>
          </a:p>
          <a:p>
            <a:pPr algn="just"/>
            <a:r>
              <a:rPr lang="en-GB" sz="2000" dirty="0">
                <a:latin typeface="Times New Roman" panose="02020603050405020304" pitchFamily="18" charset="0"/>
                <a:cs typeface="Times New Roman" panose="02020603050405020304" pitchFamily="18" charset="0"/>
              </a:rPr>
              <a:t>developed osmotic pumps without a separate water chamber, activated by the aqueous media from the site of administration</a:t>
            </a:r>
          </a:p>
        </p:txBody>
      </p:sp>
    </p:spTree>
    <p:extLst>
      <p:ext uri="{BB962C8B-B14F-4D97-AF65-F5344CB8AC3E}">
        <p14:creationId xmlns:p14="http://schemas.microsoft.com/office/powerpoint/2010/main" val="272748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8909"/>
          </a:xfrm>
        </p:spPr>
        <p:txBody>
          <a:bodyPr/>
          <a:lstStyle/>
          <a:p>
            <a:pPr algn="ctr"/>
            <a:r>
              <a:rPr lang="en-GB" b="1" dirty="0" smtClean="0">
                <a:solidFill>
                  <a:srgbClr val="FF0000"/>
                </a:solidFill>
                <a:latin typeface="Times New Roman" panose="02020603050405020304" pitchFamily="18" charset="0"/>
                <a:cs typeface="Times New Roman" panose="02020603050405020304" pitchFamily="18" charset="0"/>
              </a:rPr>
              <a:t>Composition</a:t>
            </a:r>
            <a:endParaRPr lang="en-GB"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55361"/>
            <a:ext cx="10515600" cy="5084627"/>
          </a:xfrm>
        </p:spPr>
        <p:txBody>
          <a:bodyPr>
            <a:normAutofit fontScale="92500" lnSpcReduction="10000"/>
          </a:bodyPr>
          <a:lstStyle/>
          <a:p>
            <a:pPr marL="0" indent="0" algn="just">
              <a:buNone/>
            </a:pPr>
            <a:r>
              <a:rPr lang="en-GB" sz="2400" dirty="0" smtClean="0">
                <a:latin typeface="Times New Roman" panose="02020603050405020304" pitchFamily="18" charset="0"/>
                <a:cs typeface="Times New Roman" panose="02020603050405020304" pitchFamily="18" charset="0"/>
              </a:rPr>
              <a:t>Osmotic pumps possess a</a:t>
            </a:r>
            <a:r>
              <a:rPr lang="en-GB" sz="2400" dirty="0" smtClean="0">
                <a:solidFill>
                  <a:srgbClr val="FF0000"/>
                </a:solidFill>
                <a:latin typeface="Times New Roman" panose="02020603050405020304" pitchFamily="18" charset="0"/>
                <a:cs typeface="Times New Roman" panose="02020603050405020304" pitchFamily="18" charset="0"/>
              </a:rPr>
              <a:t> core </a:t>
            </a:r>
            <a:r>
              <a:rPr lang="en-GB" sz="2400" dirty="0" smtClean="0">
                <a:latin typeface="Times New Roman" panose="02020603050405020304" pitchFamily="18" charset="0"/>
                <a:cs typeface="Times New Roman" panose="02020603050405020304" pitchFamily="18" charset="0"/>
              </a:rPr>
              <a:t>and </a:t>
            </a:r>
            <a:r>
              <a:rPr lang="en-GB" sz="2400" dirty="0" smtClean="0">
                <a:solidFill>
                  <a:srgbClr val="FF0000"/>
                </a:solidFill>
                <a:latin typeface="Times New Roman" panose="02020603050405020304" pitchFamily="18" charset="0"/>
                <a:cs typeface="Times New Roman" panose="02020603050405020304" pitchFamily="18" charset="0"/>
              </a:rPr>
              <a:t>coatings</a:t>
            </a:r>
            <a:r>
              <a:rPr lang="en-GB" sz="2400" dirty="0" smtClean="0">
                <a:latin typeface="Times New Roman" panose="02020603050405020304" pitchFamily="18" charset="0"/>
                <a:cs typeface="Times New Roman" panose="02020603050405020304" pitchFamily="18" charset="0"/>
              </a:rPr>
              <a:t> that are composed of similar components as for matrix controlled systems. </a:t>
            </a:r>
          </a:p>
          <a:p>
            <a:pPr marL="0" indent="0" algn="just">
              <a:buNone/>
            </a:pPr>
            <a:r>
              <a:rPr lang="en-GB" sz="2400" dirty="0" smtClean="0">
                <a:latin typeface="Times New Roman" panose="02020603050405020304" pitchFamily="18" charset="0"/>
                <a:cs typeface="Times New Roman" panose="02020603050405020304" pitchFamily="18" charset="0"/>
              </a:rPr>
              <a:t>The core constitutes the inner structure of the pump and is composed of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therapeutic agent</a:t>
            </a:r>
            <a:r>
              <a:rPr lang="en-GB" sz="2600" dirty="0" smtClean="0">
                <a:latin typeface="Times New Roman" panose="02020603050405020304" pitchFamily="18" charset="0"/>
                <a:cs typeface="Times New Roman" panose="02020603050405020304" pitchFamily="18" charset="0"/>
              </a:rPr>
              <a:t>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filler or substrate</a:t>
            </a:r>
            <a:r>
              <a:rPr lang="en-GB" sz="2600" dirty="0" smtClean="0">
                <a:latin typeface="Times New Roman" panose="02020603050405020304" pitchFamily="18" charset="0"/>
                <a:cs typeface="Times New Roman" panose="02020603050405020304" pitchFamily="18" charset="0"/>
              </a:rPr>
              <a:t>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viscosity modifier</a:t>
            </a:r>
            <a:r>
              <a:rPr lang="en-GB" sz="2600" dirty="0" smtClean="0">
                <a:latin typeface="Times New Roman" panose="02020603050405020304" pitchFamily="18" charset="0"/>
                <a:cs typeface="Times New Roman" panose="02020603050405020304" pitchFamily="18" charset="0"/>
              </a:rPr>
              <a:t>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solubilizer</a:t>
            </a:r>
            <a:r>
              <a:rPr lang="en-GB" sz="2600" dirty="0" smtClean="0">
                <a:latin typeface="Times New Roman" panose="02020603050405020304" pitchFamily="18" charset="0"/>
                <a:cs typeface="Times New Roman" panose="02020603050405020304" pitchFamily="18" charset="0"/>
              </a:rPr>
              <a:t>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lubricant/</a:t>
            </a:r>
            <a:r>
              <a:rPr lang="en-GB" sz="2600" dirty="0" err="1" smtClean="0">
                <a:solidFill>
                  <a:srgbClr val="FF0000"/>
                </a:solidFill>
                <a:latin typeface="Times New Roman" panose="02020603050405020304" pitchFamily="18" charset="0"/>
                <a:cs typeface="Times New Roman" panose="02020603050405020304" pitchFamily="18" charset="0"/>
              </a:rPr>
              <a:t>glidant</a:t>
            </a:r>
            <a:r>
              <a:rPr lang="en-GB" sz="2600" dirty="0" smtClean="0">
                <a:latin typeface="Times New Roman" panose="02020603050405020304" pitchFamily="18" charset="0"/>
                <a:cs typeface="Times New Roman" panose="02020603050405020304" pitchFamily="18" charset="0"/>
              </a:rPr>
              <a:t>. </a:t>
            </a:r>
          </a:p>
          <a:p>
            <a:pPr marL="0" indent="0" algn="just">
              <a:buNone/>
            </a:pPr>
            <a:r>
              <a:rPr lang="en-GB" sz="2400" dirty="0" smtClean="0">
                <a:latin typeface="Times New Roman" panose="02020603050405020304" pitchFamily="18" charset="0"/>
                <a:cs typeface="Times New Roman" panose="02020603050405020304" pitchFamily="18" charset="0"/>
              </a:rPr>
              <a:t>The coatings are composed of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membrane polymer(s),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plasticizer(s),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a membrane modifier  </a:t>
            </a:r>
          </a:p>
          <a:p>
            <a:pPr lvl="1" algn="just"/>
            <a:r>
              <a:rPr lang="en-GB" sz="2600" dirty="0" smtClean="0">
                <a:solidFill>
                  <a:srgbClr val="FF0000"/>
                </a:solidFill>
                <a:latin typeface="Times New Roman" panose="02020603050405020304" pitchFamily="18" charset="0"/>
                <a:cs typeface="Times New Roman" panose="02020603050405020304" pitchFamily="18" charset="0"/>
              </a:rPr>
              <a:t>a </a:t>
            </a:r>
            <a:r>
              <a:rPr lang="en-GB" sz="2600" dirty="0" err="1" smtClean="0">
                <a:solidFill>
                  <a:srgbClr val="FF0000"/>
                </a:solidFill>
                <a:latin typeface="Times New Roman" panose="02020603050405020304" pitchFamily="18" charset="0"/>
                <a:cs typeface="Times New Roman" panose="02020603050405020304" pitchFamily="18" charset="0"/>
              </a:rPr>
              <a:t>color</a:t>
            </a:r>
            <a:r>
              <a:rPr lang="en-GB" sz="2600" dirty="0" smtClean="0">
                <a:solidFill>
                  <a:srgbClr val="FF0000"/>
                </a:solidFill>
                <a:latin typeface="Times New Roman" panose="02020603050405020304" pitchFamily="18" charset="0"/>
                <a:cs typeface="Times New Roman" panose="02020603050405020304" pitchFamily="18" charset="0"/>
              </a:rPr>
              <a:t>/</a:t>
            </a:r>
            <a:r>
              <a:rPr lang="en-GB" sz="2600" dirty="0" err="1" smtClean="0">
                <a:solidFill>
                  <a:srgbClr val="FF0000"/>
                </a:solidFill>
                <a:latin typeface="Times New Roman" panose="02020603050405020304" pitchFamily="18" charset="0"/>
                <a:cs typeface="Times New Roman" panose="02020603050405020304" pitchFamily="18" charset="0"/>
              </a:rPr>
              <a:t>opacifier</a:t>
            </a:r>
            <a:r>
              <a:rPr lang="en-GB" sz="2600" dirty="0" smtClean="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29770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2624</TotalTime>
  <Words>5506</Words>
  <Application>Microsoft Office PowerPoint</Application>
  <PresentationFormat>Widescreen</PresentationFormat>
  <Paragraphs>317</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Times New Roman</vt:lpstr>
      <vt:lpstr>Office Theme</vt:lpstr>
      <vt:lpstr>NOVEL GIT DRUG DELIVERY SYSTEM </vt:lpstr>
      <vt:lpstr>PowerPoint Presentation</vt:lpstr>
      <vt:lpstr>Oral Osmotic Pumps </vt:lpstr>
      <vt:lpstr>PowerPoint Presentation</vt:lpstr>
      <vt:lpstr>PowerPoint Presentation</vt:lpstr>
      <vt:lpstr>PowerPoint Presentation</vt:lpstr>
      <vt:lpstr>PowerPoint Presentation</vt:lpstr>
      <vt:lpstr>PowerPoint Presentation</vt:lpstr>
      <vt:lpstr>Composition</vt:lpstr>
      <vt:lpstr>PowerPoint Presentation</vt:lpstr>
      <vt:lpstr>Advantages </vt:lpstr>
      <vt:lpstr>Disadvantages </vt:lpstr>
      <vt:lpstr>Drug Delivery Rate</vt:lpstr>
      <vt:lpstr>PowerPoint Presentation</vt:lpstr>
      <vt:lpstr>PowerPoint Presentation</vt:lpstr>
      <vt:lpstr>Classification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Bio/mucoadhesive DDS </vt:lpstr>
      <vt:lpstr>PowerPoint Presentation</vt:lpstr>
      <vt:lpstr>PowerPoint Presentation</vt:lpstr>
      <vt:lpstr>PowerPoint Presentation</vt:lpstr>
      <vt:lpstr> Mechanism of bioadhesion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BIOADHESIVE MATERIALS</vt:lpstr>
      <vt:lpstr>PowerPoint Presentation</vt:lpstr>
      <vt:lpstr>PowerPoint Presentation</vt:lpstr>
      <vt:lpstr>PowerPoint Presentation</vt:lpstr>
      <vt:lpstr>PowerPoint Presentation</vt:lpstr>
      <vt:lpstr>PowerPoint Presentation</vt:lpstr>
      <vt:lpstr>PowerPoint Presentation</vt:lpstr>
      <vt:lpstr>APPLICATIONS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 GIT DRUG DELIVERY SYSTEM </dc:title>
  <dc:creator>Dr. Muhammad Zaman</dc:creator>
  <cp:lastModifiedBy>Dr. Muhammad Zaman</cp:lastModifiedBy>
  <cp:revision>105</cp:revision>
  <dcterms:created xsi:type="dcterms:W3CDTF">2020-03-09T04:20:21Z</dcterms:created>
  <dcterms:modified xsi:type="dcterms:W3CDTF">2020-03-30T07:05:18Z</dcterms:modified>
</cp:coreProperties>
</file>