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0" r:id="rId9"/>
    <p:sldId id="281" r:id="rId10"/>
    <p:sldId id="259" r:id="rId11"/>
    <p:sldId id="273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9" r:id="rId21"/>
    <p:sldId id="268" r:id="rId22"/>
    <p:sldId id="270" r:id="rId23"/>
    <p:sldId id="271" r:id="rId24"/>
    <p:sldId id="272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279D5-1E87-4EF4-BFE8-D5CE0D2150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A0E6A-6414-4CCE-A3FA-8A016C90A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13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A0E6A-6414-4CCE-A3FA-8A016C90A2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7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43139A-38E3-4856-B0F9-DC7269E38E55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75BF0BE-1E1C-444F-8734-CFC5A3DD2CF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Applied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962400"/>
            <a:ext cx="4953000" cy="1752600"/>
          </a:xfrm>
        </p:spPr>
        <p:txBody>
          <a:bodyPr/>
          <a:lstStyle/>
          <a:p>
            <a:pPr algn="r"/>
            <a:r>
              <a:rPr lang="en-US" dirty="0"/>
              <a:t>Methods of Data </a:t>
            </a:r>
            <a:r>
              <a:rPr lang="en-US" dirty="0" smtClean="0"/>
              <a:t>Collection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888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CLASSIFICATION OF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fontAlgn="base">
              <a:buNone/>
            </a:pPr>
            <a:r>
              <a:rPr lang="en-US" dirty="0"/>
              <a:t>There are many ways of classifying data.</a:t>
            </a:r>
          </a:p>
          <a:p>
            <a:pPr marL="109728" indent="0" fontAlgn="base">
              <a:buNone/>
            </a:pPr>
            <a:endParaRPr lang="en-US" dirty="0" smtClean="0"/>
          </a:p>
          <a:p>
            <a:pPr marL="109728" indent="0" fontAlgn="base">
              <a:buNone/>
            </a:pPr>
            <a:r>
              <a:rPr lang="en-US" dirty="0" smtClean="0"/>
              <a:t>A </a:t>
            </a:r>
            <a:r>
              <a:rPr lang="en-US" dirty="0"/>
              <a:t>common classification is</a:t>
            </a:r>
            <a:r>
              <a:rPr lang="en-US" b="1" dirty="0"/>
              <a:t> based upon </a:t>
            </a:r>
            <a:r>
              <a:rPr lang="en-US" b="1" i="1" dirty="0"/>
              <a:t>who collected the </a:t>
            </a:r>
            <a:r>
              <a:rPr lang="en-US" b="1" i="1" dirty="0" smtClean="0"/>
              <a:t>data</a:t>
            </a:r>
          </a:p>
          <a:p>
            <a:pPr marL="109728" indent="0" fontAlgn="base"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PRIMARY DATA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SECONDARY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77364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and Secondary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data are those which are collected afresh and for the first time, and thus happen to be original in character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secondary data, on the other hand, are those which have already been collected by someone else and which have already been passed through the statistical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8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pPr algn="ctr"/>
            <a:r>
              <a:rPr lang="en-US" dirty="0"/>
              <a:t>PRIMARY DATA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The data which are collected from the field under the control and supervision of an investigator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Primary </a:t>
            </a:r>
            <a:r>
              <a:rPr lang="en-US" dirty="0"/>
              <a:t>data means original data that has been collected specially for the purpose in </a:t>
            </a:r>
            <a:r>
              <a:rPr lang="en-US" dirty="0" smtClean="0"/>
              <a:t>mind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This type of data are generally afresh and collected for the first time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It </a:t>
            </a:r>
            <a:r>
              <a:rPr lang="en-US" dirty="0"/>
              <a:t>is useful for current studies as well as for future </a:t>
            </a:r>
            <a:r>
              <a:rPr lang="en-US" dirty="0" smtClean="0"/>
              <a:t>studies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For example: your own questionnaire.</a:t>
            </a:r>
          </a:p>
        </p:txBody>
      </p:sp>
    </p:spTree>
    <p:extLst>
      <p:ext uri="{BB962C8B-B14F-4D97-AF65-F5344CB8AC3E}">
        <p14:creationId xmlns:p14="http://schemas.microsoft.com/office/powerpoint/2010/main" val="180589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Research Methods &amp; Techniques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Research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Quantitative </a:t>
            </a:r>
            <a:r>
              <a:rPr lang="en-US" dirty="0"/>
              <a:t>Data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Surveys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Qualitative </a:t>
            </a:r>
            <a:r>
              <a:rPr lang="en-US" dirty="0"/>
              <a:t>Data Experiments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Personal interview (intercepts)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Mail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In-house</a:t>
            </a:r>
            <a:r>
              <a:rPr lang="en-US" dirty="0"/>
              <a:t>, </a:t>
            </a:r>
            <a:r>
              <a:rPr lang="en-US" dirty="0" smtClean="0"/>
              <a:t>self-administered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Telephone</a:t>
            </a:r>
            <a:r>
              <a:rPr lang="en-US" dirty="0"/>
              <a:t>, fax, e-mail, Web</a:t>
            </a:r>
          </a:p>
        </p:txBody>
      </p:sp>
    </p:spTree>
    <p:extLst>
      <p:ext uri="{BB962C8B-B14F-4D97-AF65-F5344CB8AC3E}">
        <p14:creationId xmlns:p14="http://schemas.microsoft.com/office/powerpoint/2010/main" val="356661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Research Methods &amp;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Research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Qualitative </a:t>
            </a:r>
            <a:r>
              <a:rPr lang="en-US" dirty="0"/>
              <a:t>Data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Focus groups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Individual depth </a:t>
            </a:r>
            <a:r>
              <a:rPr lang="en-US" dirty="0" smtClean="0"/>
              <a:t>interviews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Human observation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Case </a:t>
            </a:r>
            <a:r>
              <a:rPr lang="en-US" dirty="0"/>
              <a:t>studies</a:t>
            </a:r>
          </a:p>
        </p:txBody>
      </p:sp>
    </p:spTree>
    <p:extLst>
      <p:ext uri="{BB962C8B-B14F-4D97-AF65-F5344CB8AC3E}">
        <p14:creationId xmlns:p14="http://schemas.microsoft.com/office/powerpoint/2010/main" val="3856652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Quantitative and Qualitative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Quantitative </a:t>
            </a:r>
            <a:r>
              <a:rPr lang="en-US" dirty="0"/>
              <a:t>– based on numbers – 56% of 18 year olds drink alcohol at least four times a week - doesn’t tell you why, when, how.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Qualitative </a:t>
            </a:r>
            <a:r>
              <a:rPr lang="en-US" dirty="0"/>
              <a:t>– more detail – tells you why, when and how</a:t>
            </a:r>
          </a:p>
        </p:txBody>
      </p:sp>
    </p:spTree>
    <p:extLst>
      <p:ext uri="{BB962C8B-B14F-4D97-AF65-F5344CB8AC3E}">
        <p14:creationId xmlns:p14="http://schemas.microsoft.com/office/powerpoint/2010/main" val="420263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OBSERVATION METHOD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Through </a:t>
            </a:r>
            <a:r>
              <a:rPr lang="en-US" dirty="0"/>
              <a:t>personal observation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PERSONAL INTERVIEW</a:t>
            </a:r>
          </a:p>
          <a:p>
            <a:pPr marL="109728" indent="0">
              <a:buNone/>
            </a:pPr>
            <a:r>
              <a:rPr lang="en-US" dirty="0" smtClean="0"/>
              <a:t>	Through </a:t>
            </a:r>
            <a:r>
              <a:rPr lang="en-US" dirty="0"/>
              <a:t>Questionnaire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TELEPHONE </a:t>
            </a:r>
            <a:r>
              <a:rPr lang="en-US" dirty="0"/>
              <a:t>INTERVIEW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Through </a:t>
            </a:r>
            <a:r>
              <a:rPr lang="en-US" dirty="0"/>
              <a:t>Call outcomes, Call timings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MAIL </a:t>
            </a:r>
            <a:r>
              <a:rPr lang="en-US" dirty="0"/>
              <a:t>SURVEY 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	Through Questionnaire 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Through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32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other methods which include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warranty cards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distributor audits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pantry audits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consumer panels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using mechanical </a:t>
            </a:r>
            <a:r>
              <a:rPr lang="en-US" dirty="0" smtClean="0"/>
              <a:t>devices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through </a:t>
            </a:r>
            <a:r>
              <a:rPr lang="en-US" dirty="0"/>
              <a:t>projective </a:t>
            </a:r>
            <a:r>
              <a:rPr lang="en-US" dirty="0" smtClean="0"/>
              <a:t>techniques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depth interviews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content </a:t>
            </a:r>
            <a:r>
              <a:rPr lang="en-US" dirty="0"/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3812596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Observation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Most commonly used method specially in studies relating to </a:t>
            </a:r>
            <a:r>
              <a:rPr lang="en-US" dirty="0" smtClean="0"/>
              <a:t>behavioral </a:t>
            </a:r>
            <a:r>
              <a:rPr lang="en-US" dirty="0"/>
              <a:t>sciences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Information is sought by way of investigator’s own direct observation without asking from the respondent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Subjective bias is eliminated, if observation is done accurately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Information  obtained under this method relates to what is currently happening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Independent of respondents’ willingness to respond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Very limited information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Structured observation &amp; Unstructured observation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Participant observation &amp; non-participant observation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controlled &amp;  uncontrolled observation.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76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Structured interviews &amp; unstructured </a:t>
            </a:r>
            <a:r>
              <a:rPr lang="en-US" dirty="0" smtClean="0"/>
              <a:t>interviews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Focused </a:t>
            </a:r>
            <a:r>
              <a:rPr lang="en-US" dirty="0" smtClean="0"/>
              <a:t>interview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Clinical </a:t>
            </a:r>
            <a:r>
              <a:rPr lang="en-US" dirty="0" smtClean="0"/>
              <a:t>interview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Non-directive interview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Merits &amp; demerits of interview methods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Pre-requisites and basic tenets of interviewing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8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Data collection is a term used to describe a process of preparing and collecting data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Systematic </a:t>
            </a:r>
            <a:r>
              <a:rPr lang="en-US" dirty="0"/>
              <a:t>gathering of data for a particular purpose from various sources, that has been systematically observed, recorded, </a:t>
            </a:r>
            <a:r>
              <a:rPr lang="en-US" dirty="0" smtClean="0"/>
              <a:t>organized.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Data </a:t>
            </a:r>
            <a:r>
              <a:rPr lang="en-US" dirty="0"/>
              <a:t>are the basic inputs to any decision making process in business </a:t>
            </a:r>
          </a:p>
        </p:txBody>
      </p:sp>
    </p:spTree>
    <p:extLst>
      <p:ext uri="{BB962C8B-B14F-4D97-AF65-F5344CB8AC3E}">
        <p14:creationId xmlns:p14="http://schemas.microsoft.com/office/powerpoint/2010/main" val="914133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Telephone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This method of collecting information consists in contacting respondents on telephone itself.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It </a:t>
            </a:r>
            <a:r>
              <a:rPr lang="en-US" dirty="0"/>
              <a:t>is not a very widely used method, but plays important part in industrial surveys,  particularly in developed regions.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75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 QUESTIONNAIRES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Questionnaire is sent (usually by post) to the persons concerned with a request to answer the questions and return the questionnaire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The respondents have to answer the questions on their own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Pilot Survey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Main aspects of a questionnaire :general form, question sequence and question formulation and wording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24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COLLECTION OF DATA THROUGH SCHEDULES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schedules (</a:t>
            </a:r>
            <a:r>
              <a:rPr lang="en-US" dirty="0" err="1"/>
              <a:t>proforma</a:t>
            </a:r>
            <a:r>
              <a:rPr lang="en-US" dirty="0"/>
              <a:t> containing a set of questions) are  being filled in by the enumerators who are specially appointed for the purpose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Enumerators explain the aims and objects of the investigation and also remove the difficulties which any respondent may feel in understanding the implications of a particular question or the definition or concept of difficult terms.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Enumerators should be trained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35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gathered and recorded by someone else prior to and for a purpose other than the current project </a:t>
            </a:r>
            <a:endParaRPr lang="en-US" dirty="0" smtClean="0"/>
          </a:p>
          <a:p>
            <a:r>
              <a:rPr lang="en-US" dirty="0" smtClean="0"/>
              <a:t>Secondary </a:t>
            </a:r>
            <a:r>
              <a:rPr lang="en-US" dirty="0"/>
              <a:t>data is data that has been collected for another purpose.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involves less cost, time and effort Secondary data is data that is being reused. Usually in a different context.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example: data from a book.</a:t>
            </a:r>
          </a:p>
        </p:txBody>
      </p:sp>
    </p:spTree>
    <p:extLst>
      <p:ext uri="{BB962C8B-B14F-4D97-AF65-F5344CB8AC3E}">
        <p14:creationId xmlns:p14="http://schemas.microsoft.com/office/powerpoint/2010/main" val="3515125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INTERNAL SOURCES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Internal </a:t>
            </a:r>
            <a:r>
              <a:rPr lang="en-US" dirty="0"/>
              <a:t>sources of secondary data are usually for marketing </a:t>
            </a:r>
            <a:r>
              <a:rPr lang="en-US" dirty="0" smtClean="0"/>
              <a:t>application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various publications of the central, state are local </a:t>
            </a:r>
            <a:r>
              <a:rPr lang="en-US" dirty="0" smtClean="0"/>
              <a:t>governments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Sales </a:t>
            </a:r>
            <a:r>
              <a:rPr lang="en-US" dirty="0"/>
              <a:t>Records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Marketing </a:t>
            </a:r>
            <a:r>
              <a:rPr lang="en-US" dirty="0"/>
              <a:t>Activity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Cost Information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Distributor </a:t>
            </a:r>
            <a:r>
              <a:rPr lang="en-US" dirty="0"/>
              <a:t>reports and feedback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Customer </a:t>
            </a:r>
            <a:r>
              <a:rPr lang="en-US" dirty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370293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EXTERNAL </a:t>
            </a:r>
            <a:r>
              <a:rPr lang="en-US" dirty="0" smtClean="0"/>
              <a:t>SOURCES</a:t>
            </a:r>
          </a:p>
          <a:p>
            <a:pPr marL="109728" indent="0">
              <a:buNone/>
            </a:pPr>
            <a:r>
              <a:rPr lang="en-US" dirty="0" smtClean="0"/>
              <a:t>External </a:t>
            </a:r>
            <a:r>
              <a:rPr lang="en-US" dirty="0"/>
              <a:t>sources of secondary data are usually for Financial </a:t>
            </a:r>
            <a:r>
              <a:rPr lang="en-US" dirty="0" smtClean="0"/>
              <a:t>application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various publications of foreign governments or of international bodies and their subsidiary </a:t>
            </a:r>
            <a:r>
              <a:rPr lang="en-US" dirty="0" smtClean="0"/>
              <a:t>organizations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Journals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Books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Magazines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Newspaper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Libraries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28987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9654496">
            <a:off x="1865879" y="2517718"/>
            <a:ext cx="5825697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5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Thanks</a:t>
            </a:r>
            <a:endParaRPr lang="en-US" sz="15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7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 OF 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The purpose of data collection </a:t>
            </a:r>
            <a:r>
              <a:rPr lang="en-US" dirty="0" smtClean="0"/>
              <a:t>is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to obtain </a:t>
            </a:r>
            <a:r>
              <a:rPr lang="en-US" dirty="0" smtClean="0"/>
              <a:t>information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to keep on </a:t>
            </a:r>
            <a:r>
              <a:rPr lang="en-US" dirty="0" smtClean="0"/>
              <a:t>record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to make decisions about important </a:t>
            </a:r>
            <a:r>
              <a:rPr lang="en-US" dirty="0" smtClean="0"/>
              <a:t>issues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to pass information on to others</a:t>
            </a:r>
          </a:p>
        </p:txBody>
      </p:sp>
    </p:spTree>
    <p:extLst>
      <p:ext uri="{BB962C8B-B14F-4D97-AF65-F5344CB8AC3E}">
        <p14:creationId xmlns:p14="http://schemas.microsoft.com/office/powerpoint/2010/main" val="17170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3588" y="165100"/>
            <a:ext cx="7748587" cy="7762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Basic </a:t>
            </a:r>
            <a:r>
              <a:rPr lang="en-US" altLang="en-US" b="1" dirty="0" smtClean="0"/>
              <a:t>Data Types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38" y="941388"/>
            <a:ext cx="8205787" cy="4508500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Data sets can consist of two types of data: qualitative data and quantitative data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800" dirty="0">
              <a:solidFill>
                <a:srgbClr val="C000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Quantitative ( or numerical or measurement ) </a:t>
            </a:r>
            <a:r>
              <a:rPr lang="en-US" sz="2800" dirty="0">
                <a:solidFill>
                  <a:srgbClr val="C00000"/>
                </a:solidFill>
              </a:rPr>
              <a:t>data. Data which can be measured or identified by a numerical scale 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800" dirty="0" smtClean="0">
              <a:solidFill>
                <a:srgbClr val="C00000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solidFill>
                  <a:schemeClr val="accent6"/>
                </a:solidFill>
              </a:rPr>
              <a:t>Categorical (or qualitative or attribute) data .Data </a:t>
            </a:r>
            <a:r>
              <a:rPr lang="en-US" sz="2800" dirty="0">
                <a:solidFill>
                  <a:schemeClr val="accent6"/>
                </a:solidFill>
              </a:rPr>
              <a:t>which cannot be measured by a numerical scale</a:t>
            </a: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0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398463"/>
            <a:ext cx="7748588" cy="11191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rgbClr val="008000"/>
                </a:solidFill>
              </a:rPr>
              <a:t>Quantitative Data</a:t>
            </a: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9813" y="1100138"/>
            <a:ext cx="7086600" cy="3579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80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242888"/>
            <a:ext cx="7748588" cy="11191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rgbClr val="008000"/>
                </a:solidFill>
              </a:rPr>
              <a:t>Categorical Data</a:t>
            </a:r>
            <a:endParaRPr lang="en-US" altLang="en-US" b="1" smtClean="0"/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2238" y="1100138"/>
            <a:ext cx="6381750" cy="3579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398463"/>
            <a:ext cx="7748588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rgbClr val="008000"/>
                </a:solidFill>
              </a:rPr>
              <a:t>Working with Quantitative Data</a:t>
            </a:r>
            <a:endParaRPr lang="en-US" altLang="en-US" b="1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563688"/>
            <a:ext cx="8205788" cy="4543425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altLang="en-US" smtClean="0"/>
          </a:p>
          <a:p>
            <a:pPr>
              <a:spcBef>
                <a:spcPct val="50000"/>
              </a:spcBef>
            </a:pPr>
            <a:r>
              <a:rPr lang="en-US" altLang="en-US" smtClean="0"/>
              <a:t>Quantitative data can further be described by distinguishing between </a:t>
            </a:r>
            <a:r>
              <a:rPr lang="en-US" altLang="en-US" smtClean="0">
                <a:solidFill>
                  <a:srgbClr val="C00000"/>
                </a:solidFill>
              </a:rPr>
              <a:t>discrete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C00000"/>
                </a:solidFill>
              </a:rPr>
              <a:t>continuous</a:t>
            </a:r>
            <a:r>
              <a:rPr lang="en-US" altLang="en-US" smtClean="0"/>
              <a:t> types.</a:t>
            </a:r>
          </a:p>
        </p:txBody>
      </p:sp>
    </p:spTree>
    <p:extLst>
      <p:ext uri="{BB962C8B-B14F-4D97-AF65-F5344CB8AC3E}">
        <p14:creationId xmlns:p14="http://schemas.microsoft.com/office/powerpoint/2010/main" val="138943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320675"/>
            <a:ext cx="7748588" cy="9318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rgbClr val="008000"/>
                </a:solidFill>
              </a:rPr>
              <a:t>Discrete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538"/>
            <a:ext cx="8205788" cy="5129212"/>
          </a:xfrm>
        </p:spPr>
        <p:txBody>
          <a:bodyPr rtlCol="0">
            <a:normAutofit lnSpcReduction="10000"/>
          </a:bodyPr>
          <a:lstStyle/>
          <a:p>
            <a:pPr marL="914400" indent="-914400" fontAlgn="auto">
              <a:lnSpc>
                <a:spcPct val="125000"/>
              </a:lnSpc>
              <a:spcAft>
                <a:spcPts val="0"/>
              </a:spcAft>
              <a:buClr>
                <a:schemeClr val="accent2"/>
              </a:buClr>
              <a:buFont typeface="Wingdings" pitchFamily="112" charset="2"/>
              <a:buChar char="v"/>
              <a:defRPr/>
            </a:pPr>
            <a:r>
              <a:rPr lang="en-US" altLang="en-US" sz="2800" dirty="0" smtClean="0">
                <a:solidFill>
                  <a:srgbClr val="C00000"/>
                </a:solidFill>
              </a:rPr>
              <a:t>Discrete data </a:t>
            </a:r>
            <a:r>
              <a:rPr lang="en-US" altLang="en-US" sz="2800" dirty="0" smtClean="0"/>
              <a:t>result when the number of possible values is either a finite number or a ‘countable’ number  (i.e. the number of possible values is</a:t>
            </a:r>
          </a:p>
          <a:p>
            <a:pPr marL="914400" indent="-914400" fontAlgn="auto">
              <a:spcAft>
                <a:spcPts val="0"/>
              </a:spcAft>
              <a:buFontTx/>
              <a:buNone/>
              <a:defRPr/>
            </a:pPr>
            <a:r>
              <a:rPr lang="en-US" altLang="en-US" sz="2800" dirty="0" smtClean="0"/>
              <a:t>				</a:t>
            </a:r>
            <a:r>
              <a:rPr lang="en-US" altLang="en-US" sz="2800" dirty="0" smtClean="0">
                <a:solidFill>
                  <a:srgbClr val="C00000"/>
                </a:solidFill>
              </a:rPr>
              <a:t>0, 1, 2, 3, . . .</a:t>
            </a:r>
            <a:r>
              <a:rPr lang="en-US" altLang="en-US" sz="2800" dirty="0" smtClean="0"/>
              <a:t>)</a:t>
            </a:r>
            <a:endParaRPr lang="en-US" altLang="en-US" sz="2800" dirty="0" smtClean="0">
              <a:solidFill>
                <a:schemeClr val="hlink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u="sng" dirty="0" smtClean="0">
                <a:solidFill>
                  <a:schemeClr val="accent2"/>
                </a:solidFill>
              </a:rPr>
              <a:t>Example</a:t>
            </a:r>
            <a:r>
              <a:rPr lang="en-US" altLang="en-US" sz="2800" dirty="0" smtClean="0"/>
              <a:t>:  The number of eggs that a hen lays, Test score, shoe size, age, world ranking, number of brothers etc. </a:t>
            </a:r>
          </a:p>
          <a:p>
            <a:pPr marL="457200" indent="-4572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dirty="0" smtClean="0"/>
              <a:t>The number of eggs that a hen  lays is </a:t>
            </a:r>
            <a:r>
              <a:rPr lang="en-US" altLang="en-US" sz="2800" u="sng" dirty="0" smtClean="0">
                <a:solidFill>
                  <a:srgbClr val="C00000"/>
                </a:solidFill>
              </a:rPr>
              <a:t>discrete quantitative measure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smtClean="0"/>
              <a:t>because it is numeric but can only be a whole number</a:t>
            </a:r>
          </a:p>
          <a:p>
            <a:pPr marL="914400" indent="-914400" fontAlgn="auto">
              <a:spcAft>
                <a:spcPts val="0"/>
              </a:spcAft>
              <a:buFontTx/>
              <a:buNone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7303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8013" y="398463"/>
            <a:ext cx="7748587" cy="7762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rgbClr val="008000"/>
                </a:solidFill>
              </a:rPr>
              <a:t>Continuous Data</a:t>
            </a:r>
            <a:endParaRPr lang="en-US" alt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538"/>
            <a:ext cx="8205788" cy="5207000"/>
          </a:xfrm>
        </p:spPr>
        <p:txBody>
          <a:bodyPr rtlCol="0">
            <a:normAutofit/>
          </a:bodyPr>
          <a:lstStyle/>
          <a:p>
            <a:pPr marL="625475" indent="-625475" fontAlgn="auto">
              <a:lnSpc>
                <a:spcPct val="125000"/>
              </a:lnSpc>
              <a:spcBef>
                <a:spcPct val="30000"/>
              </a:spcBef>
              <a:spcAft>
                <a:spcPts val="0"/>
              </a:spcAft>
              <a:buClr>
                <a:srgbClr val="00AE00"/>
              </a:buClr>
              <a:buFont typeface="Wingdings" pitchFamily="112" charset="2"/>
              <a:buChar char="v"/>
              <a:defRPr/>
            </a:pPr>
            <a:r>
              <a:rPr lang="en-US" altLang="en-US" sz="3600" dirty="0" smtClean="0">
                <a:solidFill>
                  <a:srgbClr val="FC0128"/>
                </a:solidFill>
                <a:latin typeface="Arial"/>
              </a:rPr>
              <a:t>Continuous (numerical) data</a:t>
            </a:r>
          </a:p>
          <a:p>
            <a:pPr marL="625475" indent="-625475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/>
              </a:rPr>
              <a:t>  	result from infinitely many possible values that correspond to some continuous scale that covers a range of values without gaps, interruptions, or jumps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Example: Height, weight, length, amounts of milk from cows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etc.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Height is continuous quantitative measure because it can take any numerical value in a particular range.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</a:rPr>
              <a:t>The amount of milk that a cow produces; e.g. 2.343115 gallons per day.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1751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854</Words>
  <Application>Microsoft Office PowerPoint</Application>
  <PresentationFormat>On-screen Show (4:3)</PresentationFormat>
  <Paragraphs>148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Urban</vt:lpstr>
      <vt:lpstr>Applied Statistics</vt:lpstr>
      <vt:lpstr>DATA</vt:lpstr>
      <vt:lpstr>PURPOSE OF DATA COLLECTION</vt:lpstr>
      <vt:lpstr> Basic Data Types  </vt:lpstr>
      <vt:lpstr>Quantitative Data</vt:lpstr>
      <vt:lpstr>Categorical Data</vt:lpstr>
      <vt:lpstr>Working with Quantitative Data</vt:lpstr>
      <vt:lpstr>Discrete Data</vt:lpstr>
      <vt:lpstr>Continuous Data</vt:lpstr>
      <vt:lpstr>CLASSIFICATION OF DATA TYPES</vt:lpstr>
      <vt:lpstr>Primary and Secondary Data</vt:lpstr>
      <vt:lpstr>PRIMARY DATA </vt:lpstr>
      <vt:lpstr>Primary Research Methods &amp; Techniques </vt:lpstr>
      <vt:lpstr>Primary Research Methods &amp; Techniques</vt:lpstr>
      <vt:lpstr>Quantitative and Qualitative Information</vt:lpstr>
      <vt:lpstr>METHODS</vt:lpstr>
      <vt:lpstr>METHODS</vt:lpstr>
      <vt:lpstr>Observation Method</vt:lpstr>
      <vt:lpstr>Personal interview</vt:lpstr>
      <vt:lpstr> Telephone interviews</vt:lpstr>
      <vt:lpstr>THROUGH QUESTIONNAIRES</vt:lpstr>
      <vt:lpstr>COLLECTION OF DATA THROUGH SCHEDULES</vt:lpstr>
      <vt:lpstr>SECONDARY DATA</vt:lpstr>
      <vt:lpstr>SOURCES</vt:lpstr>
      <vt:lpstr>SOURCES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Abdul Kareem Qammar</cp:lastModifiedBy>
  <cp:revision>7</cp:revision>
  <dcterms:created xsi:type="dcterms:W3CDTF">2020-03-30T15:58:49Z</dcterms:created>
  <dcterms:modified xsi:type="dcterms:W3CDTF">2020-05-03T11:20:57Z</dcterms:modified>
</cp:coreProperties>
</file>