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303" r:id="rId2"/>
    <p:sldId id="295" r:id="rId3"/>
    <p:sldId id="308" r:id="rId4"/>
    <p:sldId id="296" r:id="rId5"/>
    <p:sldId id="297" r:id="rId6"/>
    <p:sldId id="298" r:id="rId7"/>
    <p:sldId id="299" r:id="rId8"/>
    <p:sldId id="300" r:id="rId9"/>
    <p:sldId id="309" r:id="rId10"/>
    <p:sldId id="301" r:id="rId11"/>
    <p:sldId id="310" r:id="rId12"/>
    <p:sldId id="302" r:id="rId13"/>
    <p:sldId id="285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28" r:id="rId22"/>
    <p:sldId id="318" r:id="rId23"/>
    <p:sldId id="319" r:id="rId24"/>
    <p:sldId id="320" r:id="rId25"/>
    <p:sldId id="321" r:id="rId26"/>
    <p:sldId id="34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1CB0-88A0-4DF5-8FDB-519F231DB78B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BC7A20-FDEF-4FA1-A293-937724885A4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1CB0-88A0-4DF5-8FDB-519F231DB78B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C7A20-FDEF-4FA1-A293-937724885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1CB0-88A0-4DF5-8FDB-519F231DB78B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C7A20-FDEF-4FA1-A293-937724885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1CB0-88A0-4DF5-8FDB-519F231DB78B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BC7A20-FDEF-4FA1-A293-937724885A4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1CB0-88A0-4DF5-8FDB-519F231DB78B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BC7A20-FDEF-4FA1-A293-937724885A4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1CB0-88A0-4DF5-8FDB-519F231DB78B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BC7A20-FDEF-4FA1-A293-937724885A4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1CB0-88A0-4DF5-8FDB-519F231DB78B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BC7A20-FDEF-4FA1-A293-937724885A4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1CB0-88A0-4DF5-8FDB-519F231DB78B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BC7A20-FDEF-4FA1-A293-937724885A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1CB0-88A0-4DF5-8FDB-519F231DB78B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BC7A20-FDEF-4FA1-A293-937724885A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1CB0-88A0-4DF5-8FDB-519F231DB78B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BC7A20-FDEF-4FA1-A293-937724885A4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1CB0-88A0-4DF5-8FDB-519F231DB78B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BC7A20-FDEF-4FA1-A293-937724885A4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3651CB0-88A0-4DF5-8FDB-519F231DB78B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CBC7A20-FDEF-4FA1-A293-937724885A4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960" y="1676400"/>
            <a:ext cx="7787640" cy="2350008"/>
          </a:xfrm>
        </p:spPr>
        <p:txBody>
          <a:bodyPr/>
          <a:lstStyle/>
          <a:p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MODIFIED </a:t>
            </a:r>
            <a:br>
              <a:rPr lang="en-US" dirty="0" smtClean="0"/>
            </a:br>
            <a:r>
              <a:rPr lang="en-US" dirty="0" smtClean="0"/>
              <a:t>DIRECT CURRENT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9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1"/>
            <a:ext cx="7772400" cy="3657599"/>
          </a:xfrm>
        </p:spPr>
        <p:txBody>
          <a:bodyPr>
            <a:noAutofit/>
          </a:bodyPr>
          <a:lstStyle/>
          <a:p>
            <a:r>
              <a:rPr lang="en-US" sz="1800" dirty="0" smtClean="0"/>
              <a:t>Produce contraction of </a:t>
            </a:r>
            <a:r>
              <a:rPr lang="en-US" sz="1800" dirty="0" err="1" smtClean="0"/>
              <a:t>denervated</a:t>
            </a:r>
            <a:r>
              <a:rPr lang="en-US" sz="1800" dirty="0" smtClean="0"/>
              <a:t> muscles.</a:t>
            </a:r>
          </a:p>
          <a:p>
            <a:r>
              <a:rPr lang="en-US" sz="1800" dirty="0" smtClean="0"/>
              <a:t>Following changes occur in the structure and function, when muscle is deprived of nerve supply</a:t>
            </a:r>
          </a:p>
          <a:p>
            <a:pPr marL="475488" indent="-457200">
              <a:buFont typeface="+mj-lt"/>
              <a:buAutoNum type="arabicPeriod"/>
            </a:pPr>
            <a:r>
              <a:rPr lang="en-US" sz="1800" dirty="0" smtClean="0"/>
              <a:t>Marked wasting of muscles fibers</a:t>
            </a:r>
          </a:p>
          <a:p>
            <a:pPr marL="475488" indent="-457200">
              <a:buFont typeface="+mj-lt"/>
              <a:buAutoNum type="arabicPeriod"/>
            </a:pPr>
            <a:r>
              <a:rPr lang="en-US" sz="1800" dirty="0" smtClean="0"/>
              <a:t>Tend to </a:t>
            </a:r>
            <a:r>
              <a:rPr lang="en-US" sz="1800" dirty="0" err="1" smtClean="0"/>
              <a:t>fibrose</a:t>
            </a:r>
            <a:r>
              <a:rPr lang="en-US" sz="1800" dirty="0" smtClean="0"/>
              <a:t> with long standing denervation</a:t>
            </a:r>
          </a:p>
          <a:p>
            <a:pPr marL="475488" indent="-457200">
              <a:buFont typeface="+mj-lt"/>
              <a:buAutoNum type="arabicPeriod"/>
            </a:pPr>
            <a:r>
              <a:rPr lang="en-US" sz="1800" dirty="0" smtClean="0"/>
              <a:t>Loos their properties of irritability, contractibility, extensibility and elasticity.</a:t>
            </a:r>
          </a:p>
          <a:p>
            <a:r>
              <a:rPr lang="en-US" sz="1800" dirty="0" smtClean="0"/>
              <a:t>Electric stimulation may retard these changes to occur</a:t>
            </a:r>
          </a:p>
          <a:p>
            <a:r>
              <a:rPr lang="en-US" sz="1800" dirty="0" smtClean="0"/>
              <a:t>However it is sometimes impossible to restore these properties, once they have been lost.</a:t>
            </a:r>
          </a:p>
          <a:p>
            <a:r>
              <a:rPr lang="en-US" sz="1800" dirty="0" smtClean="0"/>
              <a:t>It is only way to produce the contraction of </a:t>
            </a:r>
            <a:r>
              <a:rPr lang="en-US" sz="1800" dirty="0" err="1" smtClean="0"/>
              <a:t>denervated</a:t>
            </a:r>
            <a:r>
              <a:rPr lang="en-US" sz="1800" dirty="0" smtClean="0"/>
              <a:t> muscles, and by this way maintaining the vascularity of muscles and so retarding the degeneration of fibers.</a:t>
            </a:r>
          </a:p>
          <a:p>
            <a:r>
              <a:rPr lang="en-US" sz="1800" dirty="0" smtClean="0"/>
              <a:t>300 contraction of each muscle is </a:t>
            </a:r>
            <a:r>
              <a:rPr lang="en-US" sz="1800" dirty="0" err="1" smtClean="0"/>
              <a:t>desirable,not</a:t>
            </a:r>
            <a:r>
              <a:rPr lang="en-US" sz="1800" dirty="0" smtClean="0"/>
              <a:t> possible y????</a:t>
            </a:r>
          </a:p>
          <a:p>
            <a:r>
              <a:rPr lang="en-US" sz="1800" dirty="0" smtClean="0"/>
              <a:t>90 is the minimum no. that can be effective.</a:t>
            </a:r>
          </a:p>
          <a:p>
            <a:r>
              <a:rPr lang="en-US" sz="1800" dirty="0" smtClean="0"/>
              <a:t>Stop the stimulation after the time of regeneration, and voluntary action is obtained, progress towards exercise </a:t>
            </a:r>
          </a:p>
          <a:p>
            <a:pPr marL="475488" indent="-457200">
              <a:buFont typeface="+mj-lt"/>
              <a:buAutoNum type="arabicPeriod"/>
            </a:pPr>
            <a:endParaRPr lang="en-US" sz="1800" dirty="0" smtClean="0"/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5410200"/>
            <a:ext cx="10210800" cy="914400"/>
          </a:xfrm>
        </p:spPr>
        <p:txBody>
          <a:bodyPr/>
          <a:lstStyle/>
          <a:p>
            <a:r>
              <a:rPr lang="en-US" sz="4400" dirty="0" smtClean="0"/>
              <a:t>Contraction of </a:t>
            </a:r>
            <a:r>
              <a:rPr lang="en-US" sz="4400" dirty="0" err="1" smtClean="0"/>
              <a:t>Denervated</a:t>
            </a:r>
            <a:r>
              <a:rPr lang="en-US" sz="4400" dirty="0" smtClean="0"/>
              <a:t> Muscles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9347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OF CURRENT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85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3657599"/>
          </a:xfrm>
        </p:spPr>
        <p:txBody>
          <a:bodyPr>
            <a:noAutofit/>
          </a:bodyPr>
          <a:lstStyle/>
          <a:p>
            <a:r>
              <a:rPr lang="en-US" sz="2400" dirty="0" smtClean="0"/>
              <a:t>Good contraction are obtained with rectangular impulses but selective impulses prove more satisfactory</a:t>
            </a:r>
          </a:p>
          <a:p>
            <a:r>
              <a:rPr lang="en-US" sz="2400" dirty="0" smtClean="0"/>
              <a:t>ADVANTAGES;</a:t>
            </a:r>
          </a:p>
          <a:p>
            <a:pPr marL="475488" indent="-457200">
              <a:buFont typeface="+mj-lt"/>
              <a:buAutoNum type="arabicPeriod"/>
            </a:pPr>
            <a:r>
              <a:rPr lang="en-US" sz="2400" dirty="0" smtClean="0"/>
              <a:t>Less sensory stimulation</a:t>
            </a:r>
          </a:p>
          <a:p>
            <a:pPr marL="475488" indent="-457200">
              <a:buFont typeface="+mj-lt"/>
              <a:buAutoNum type="arabicPeriod"/>
            </a:pPr>
            <a:r>
              <a:rPr lang="en-US" sz="2400" dirty="0" err="1" smtClean="0"/>
              <a:t>Denervated</a:t>
            </a:r>
            <a:r>
              <a:rPr lang="en-US" sz="2400" dirty="0" smtClean="0"/>
              <a:t> muscles respond to slow intensity.</a:t>
            </a:r>
          </a:p>
          <a:p>
            <a:pPr marL="475488" indent="-457200">
              <a:buFont typeface="+mj-lt"/>
              <a:buAutoNum type="arabicPeriod"/>
            </a:pPr>
            <a:r>
              <a:rPr lang="en-US" sz="2400" dirty="0" smtClean="0"/>
              <a:t>Motor nerve remain spare.</a:t>
            </a:r>
          </a:p>
          <a:p>
            <a:pPr marL="475488" indent="-457200">
              <a:buFont typeface="+mj-lt"/>
              <a:buAutoNum type="arabicPeriod"/>
            </a:pPr>
            <a:r>
              <a:rPr lang="en-US" sz="2400" dirty="0" smtClean="0"/>
              <a:t>Long standing </a:t>
            </a:r>
            <a:r>
              <a:rPr lang="en-US" sz="2400" dirty="0" err="1" smtClean="0"/>
              <a:t>denervated</a:t>
            </a:r>
            <a:r>
              <a:rPr lang="en-US" sz="2400" dirty="0" smtClean="0"/>
              <a:t> only responds to slowly rising intensities</a:t>
            </a:r>
          </a:p>
          <a:p>
            <a:pPr marL="18288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Impulse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62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914401"/>
            <a:ext cx="8001000" cy="36575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Minimum duration of 100 millisecond:</a:t>
            </a:r>
          </a:p>
          <a:p>
            <a:r>
              <a:rPr lang="en-US" sz="2400" dirty="0" smtClean="0"/>
              <a:t> In order to ensure that all muscle fibers are stimulated</a:t>
            </a:r>
          </a:p>
          <a:p>
            <a:r>
              <a:rPr lang="en-US" sz="2400" dirty="0" smtClean="0"/>
              <a:t>300 to 600 milliseconds :</a:t>
            </a:r>
          </a:p>
          <a:p>
            <a:r>
              <a:rPr lang="en-US" sz="2400" dirty="0" smtClean="0"/>
              <a:t>In order eliminate contraction of innervated muscle and to stimulate the long standing </a:t>
            </a:r>
            <a:r>
              <a:rPr lang="en-US" sz="2400" dirty="0" err="1" smtClean="0"/>
              <a:t>denervated</a:t>
            </a:r>
            <a:r>
              <a:rPr lang="en-US" sz="2400" dirty="0" smtClean="0"/>
              <a:t> muscles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Duration of Impulses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79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98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143001"/>
            <a:ext cx="8610600" cy="3657599"/>
          </a:xfrm>
        </p:spPr>
        <p:txBody>
          <a:bodyPr>
            <a:noAutofit/>
          </a:bodyPr>
          <a:lstStyle/>
          <a:p>
            <a:r>
              <a:rPr lang="en-US" sz="2000" dirty="0" smtClean="0"/>
              <a:t>One pad is fixed over the origin of the muscle group</a:t>
            </a:r>
          </a:p>
          <a:p>
            <a:r>
              <a:rPr lang="en-US" sz="2000" dirty="0" smtClean="0"/>
              <a:t>Active electrode is a disc or small pad: either held on the lower end of fleshy belly of muscle to be stimulated.</a:t>
            </a:r>
          </a:p>
          <a:p>
            <a:r>
              <a:rPr lang="en-US" sz="2000" dirty="0" smtClean="0"/>
              <a:t>Or stroked slowly down it.</a:t>
            </a:r>
          </a:p>
          <a:p>
            <a:r>
              <a:rPr lang="en-US" sz="2000" dirty="0" smtClean="0"/>
              <a:t>Moving the electrode over the muscle ensures that current is passing through the maximum no. of fibers.</a:t>
            </a:r>
          </a:p>
          <a:p>
            <a:r>
              <a:rPr lang="en-US" sz="2000" dirty="0" smtClean="0"/>
              <a:t>ADVANTAGES;</a:t>
            </a:r>
          </a:p>
          <a:p>
            <a:r>
              <a:rPr lang="en-US" sz="2000" dirty="0" smtClean="0"/>
              <a:t>Current can be regulated to produce the optimum contraction of each muscle</a:t>
            </a:r>
          </a:p>
          <a:p>
            <a:r>
              <a:rPr lang="en-US" sz="2000" dirty="0" smtClean="0"/>
              <a:t>Each muscle is rested, while other muscle of the group are being stimulated.</a:t>
            </a:r>
          </a:p>
          <a:p>
            <a:r>
              <a:rPr lang="en-US" sz="2000" dirty="0" smtClean="0"/>
              <a:t>DISADVANTAGES;</a:t>
            </a:r>
          </a:p>
          <a:p>
            <a:r>
              <a:rPr lang="en-US" sz="2000" dirty="0" smtClean="0"/>
              <a:t>Not practicable  to produce large no. of contraction.</a:t>
            </a:r>
          </a:p>
          <a:p>
            <a:r>
              <a:rPr lang="en-US" sz="2000" dirty="0"/>
              <a:t>A</a:t>
            </a:r>
            <a:r>
              <a:rPr lang="en-US" sz="2000" dirty="0" smtClean="0"/>
              <a:t>lso when large no. muscles to be treated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5638800"/>
            <a:ext cx="7543800" cy="914400"/>
          </a:xfrm>
        </p:spPr>
        <p:txBody>
          <a:bodyPr/>
          <a:lstStyle/>
          <a:p>
            <a:r>
              <a:rPr lang="en-US" dirty="0" smtClean="0"/>
              <a:t>Method 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1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685801"/>
            <a:ext cx="7696200" cy="3657599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Two disc may be used.</a:t>
            </a:r>
          </a:p>
          <a:p>
            <a:r>
              <a:rPr lang="en-US" sz="2400" dirty="0" smtClean="0"/>
              <a:t>One placed over each end of the muscle to be stimulated.</a:t>
            </a:r>
          </a:p>
          <a:p>
            <a:r>
              <a:rPr lang="en-US" sz="2400" dirty="0" smtClean="0"/>
              <a:t>Useful for the stimulation of deeply placed muscles, which are difficult to isolate</a:t>
            </a:r>
          </a:p>
          <a:p>
            <a:r>
              <a:rPr lang="en-US" sz="2400" dirty="0" smtClean="0"/>
              <a:t>Example; </a:t>
            </a:r>
          </a:p>
          <a:p>
            <a:r>
              <a:rPr lang="en-US" sz="2400" dirty="0" smtClean="0"/>
              <a:t>Extensor </a:t>
            </a:r>
            <a:r>
              <a:rPr lang="en-US" sz="2400" dirty="0" err="1" smtClean="0"/>
              <a:t>pollicis</a:t>
            </a:r>
            <a:r>
              <a:rPr lang="en-US" sz="2400" dirty="0" smtClean="0"/>
              <a:t> </a:t>
            </a:r>
            <a:r>
              <a:rPr lang="en-US" sz="2400" dirty="0" err="1" smtClean="0"/>
              <a:t>longus</a:t>
            </a:r>
            <a:r>
              <a:rPr lang="en-US" sz="2400" dirty="0" smtClean="0"/>
              <a:t> muscle </a:t>
            </a:r>
          </a:p>
          <a:p>
            <a:r>
              <a:rPr lang="en-US" sz="2400" dirty="0" smtClean="0"/>
              <a:t>But difficult to hold the both electrodes and regulate the intensity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35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pads may be fixed, one over the origin and other over the lower end of the muscle group to be stimulated.</a:t>
            </a:r>
          </a:p>
          <a:p>
            <a:r>
              <a:rPr lang="en-US" dirty="0" smtClean="0"/>
              <a:t>ADVANTAGES;</a:t>
            </a:r>
          </a:p>
          <a:p>
            <a:r>
              <a:rPr lang="en-US" dirty="0" smtClean="0"/>
              <a:t>Allow all muscle to contract equally.</a:t>
            </a:r>
          </a:p>
          <a:p>
            <a:r>
              <a:rPr lang="en-US" dirty="0" smtClean="0"/>
              <a:t>Large no. of contraction can be elicited.</a:t>
            </a:r>
          </a:p>
          <a:p>
            <a:pPr marL="182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15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685801"/>
            <a:ext cx="7543800" cy="3657599"/>
          </a:xfrm>
        </p:spPr>
        <p:txBody>
          <a:bodyPr>
            <a:noAutofit/>
          </a:bodyPr>
          <a:lstStyle/>
          <a:p>
            <a:r>
              <a:rPr lang="en-US" sz="2400" dirty="0" smtClean="0"/>
              <a:t>Apply large active pad that completely cover the muscle or group of muscles to be stimulated.</a:t>
            </a:r>
          </a:p>
          <a:p>
            <a:r>
              <a:rPr lang="en-US" sz="2400" dirty="0" smtClean="0"/>
              <a:t>The circuit being completed with large indifferent electrode.</a:t>
            </a:r>
          </a:p>
          <a:p>
            <a:r>
              <a:rPr lang="en-US" sz="2400" dirty="0" smtClean="0"/>
              <a:t>Satisfactory and convenient method.</a:t>
            </a:r>
          </a:p>
          <a:p>
            <a:r>
              <a:rPr lang="en-US" sz="2400" dirty="0" smtClean="0"/>
              <a:t>Example; </a:t>
            </a:r>
          </a:p>
          <a:p>
            <a:r>
              <a:rPr lang="en-US" sz="2400" dirty="0" smtClean="0"/>
              <a:t>Muscles of shoulder girdle</a:t>
            </a:r>
          </a:p>
          <a:p>
            <a:r>
              <a:rPr lang="en-US" sz="2400" dirty="0" smtClean="0"/>
              <a:t>Indifferent electrode on the anterior chest wall</a:t>
            </a:r>
          </a:p>
          <a:p>
            <a:r>
              <a:rPr lang="en-US" sz="2400" dirty="0" smtClean="0"/>
              <a:t>Pad and plate electrode held over each of muscle.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4.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78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Bath method</a:t>
            </a:r>
          </a:p>
          <a:p>
            <a:r>
              <a:rPr lang="en-US" dirty="0" smtClean="0"/>
              <a:t>Not satisfactory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5.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25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1"/>
            <a:ext cx="7772400" cy="3657599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INTERRUPTED DIRECT CURRENT</a:t>
            </a:r>
          </a:p>
          <a:p>
            <a:r>
              <a:rPr lang="en-US" sz="2400" dirty="0" smtClean="0"/>
              <a:t>Interruption is most usual form of modification.</a:t>
            </a:r>
          </a:p>
          <a:p>
            <a:r>
              <a:rPr lang="en-US" sz="2400" dirty="0" smtClean="0"/>
              <a:t>Rectangular impulses</a:t>
            </a:r>
          </a:p>
          <a:p>
            <a:r>
              <a:rPr lang="en-US" sz="2400" dirty="0" smtClean="0"/>
              <a:t>Trapezoid, triangular and saw tooth impulses.</a:t>
            </a:r>
          </a:p>
          <a:p>
            <a:r>
              <a:rPr lang="en-US" sz="2400" dirty="0" smtClean="0"/>
              <a:t>Selective impulses</a:t>
            </a:r>
          </a:p>
          <a:p>
            <a:r>
              <a:rPr lang="en-US" sz="2400" dirty="0" smtClean="0"/>
              <a:t>Duration; 100 millisecond___________ 600 millisecond</a:t>
            </a:r>
          </a:p>
          <a:p>
            <a:r>
              <a:rPr lang="en-US" sz="2400" dirty="0" smtClean="0"/>
              <a:t>Frequency; 100 millisecond_ 30 cycles/min</a:t>
            </a:r>
          </a:p>
          <a:p>
            <a:pPr marL="18288" indent="0">
              <a:buNone/>
            </a:pP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5486400"/>
            <a:ext cx="10515600" cy="914400"/>
          </a:xfrm>
        </p:spPr>
        <p:txBody>
          <a:bodyPr/>
          <a:lstStyle/>
          <a:p>
            <a:r>
              <a:rPr lang="en-US" dirty="0" smtClean="0"/>
              <a:t>Modification of Direct Current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Constant current may be used, with active electrode stroked rapidly over each muscle</a:t>
            </a:r>
          </a:p>
          <a:p>
            <a:r>
              <a:rPr lang="en-US" dirty="0" smtClean="0"/>
              <a:t>Stroking must be firm, rapid and rhythmical.</a:t>
            </a:r>
          </a:p>
          <a:p>
            <a:r>
              <a:rPr lang="en-US" dirty="0" smtClean="0"/>
              <a:t>Muscle is stimulated as electrode pass over the muscle( discomfort and irritation of skin)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5029200"/>
            <a:ext cx="8671560" cy="914400"/>
          </a:xfrm>
        </p:spPr>
        <p:txBody>
          <a:bodyPr/>
          <a:lstStyle/>
          <a:p>
            <a:r>
              <a:rPr lang="en-US" sz="4400" dirty="0" smtClean="0"/>
              <a:t>If modified D.C. in not available.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5683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2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990601"/>
            <a:ext cx="7696200" cy="36575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Electronic apparatus is most satisfactory.</a:t>
            </a:r>
          </a:p>
          <a:p>
            <a:r>
              <a:rPr lang="en-US" sz="2400" dirty="0" smtClean="0"/>
              <a:t>If D.C. used is without the reverse wave___ chemical formation____ to prevent the skin___ covering of disc electrode must be of adequate thickness.</a:t>
            </a:r>
          </a:p>
          <a:p>
            <a:r>
              <a:rPr lang="en-US" sz="2400" dirty="0" smtClean="0"/>
              <a:t>Avoid the metals to come in contact with the </a:t>
            </a:r>
            <a:r>
              <a:rPr lang="en-US" sz="2400" dirty="0" err="1" smtClean="0"/>
              <a:t>pt</a:t>
            </a:r>
            <a:r>
              <a:rPr lang="en-US" sz="2400" dirty="0" smtClean="0"/>
              <a:t> tissue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of Equipment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88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3657599"/>
          </a:xfrm>
        </p:spPr>
        <p:txBody>
          <a:bodyPr>
            <a:noAutofit/>
          </a:bodyPr>
          <a:lstStyle/>
          <a:p>
            <a:r>
              <a:rPr lang="en-US" sz="2400" dirty="0" smtClean="0"/>
              <a:t>Wash the skin </a:t>
            </a:r>
          </a:p>
          <a:p>
            <a:r>
              <a:rPr lang="en-US" sz="2400" dirty="0" smtClean="0"/>
              <a:t>Protect abrasions</a:t>
            </a:r>
          </a:p>
          <a:p>
            <a:r>
              <a:rPr lang="en-US" sz="2400" dirty="0" smtClean="0"/>
              <a:t>Soak in warm water before treatment to lower resistance of skin.</a:t>
            </a:r>
          </a:p>
          <a:p>
            <a:r>
              <a:rPr lang="en-US" sz="2400" dirty="0" smtClean="0"/>
              <a:t>If there is extensive loss of sensation care must be taken that the water is not too hot.</a:t>
            </a:r>
          </a:p>
          <a:p>
            <a:r>
              <a:rPr lang="en-US" sz="2400" dirty="0" smtClean="0"/>
              <a:t>Best contraction is obtained when muscle is in shortened position.</a:t>
            </a:r>
          </a:p>
          <a:p>
            <a:r>
              <a:rPr lang="en-US" sz="2400" dirty="0" smtClean="0"/>
              <a:t>But when joint movement is to be achieved, current can be applied in partially lengthened position, e.g. for small muscles like wrist.</a:t>
            </a:r>
          </a:p>
          <a:p>
            <a:r>
              <a:rPr lang="en-US" sz="2400" dirty="0" smtClean="0"/>
              <a:t>For larger ones support the limb in sling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5486400"/>
            <a:ext cx="7543800" cy="914400"/>
          </a:xfrm>
        </p:spPr>
        <p:txBody>
          <a:bodyPr/>
          <a:lstStyle/>
          <a:p>
            <a:r>
              <a:rPr lang="en-US" dirty="0" smtClean="0"/>
              <a:t>Preparation of the Patient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43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685801"/>
            <a:ext cx="8382000" cy="3657599"/>
          </a:xfrm>
        </p:spPr>
        <p:txBody>
          <a:bodyPr>
            <a:noAutofit/>
          </a:bodyPr>
          <a:lstStyle/>
          <a:p>
            <a:r>
              <a:rPr lang="en-US" sz="2400" dirty="0" smtClean="0"/>
              <a:t>Usually the active electrode is ANODE.</a:t>
            </a:r>
          </a:p>
          <a:p>
            <a:r>
              <a:rPr lang="en-US" sz="2400" dirty="0" smtClean="0"/>
              <a:t>Ideally each patient should be tested to determine weather the anode or cathode produces the better response.</a:t>
            </a:r>
          </a:p>
          <a:p>
            <a:r>
              <a:rPr lang="en-US" sz="2400" dirty="0" smtClean="0"/>
              <a:t>When electrodes have been applied, INTENSITY of current is increased until a good contraction is desirable. </a:t>
            </a:r>
          </a:p>
          <a:p>
            <a:r>
              <a:rPr lang="en-US" sz="2400" dirty="0" smtClean="0"/>
              <a:t>Large no. of contraction are desirable until the sign of FATIGUE. </a:t>
            </a:r>
          </a:p>
          <a:p>
            <a:r>
              <a:rPr lang="en-US" sz="2400" dirty="0" smtClean="0"/>
              <a:t>Limit the length of treatment.</a:t>
            </a:r>
          </a:p>
          <a:p>
            <a:r>
              <a:rPr lang="en-US" sz="2400" dirty="0" smtClean="0"/>
              <a:t>Contractions are divided into groups, allowing rest periods between.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Current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04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36575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 retarding the ATROPHY and MAINTAINING  PROPERTIES  OF MUSCLES;</a:t>
            </a:r>
          </a:p>
          <a:p>
            <a:r>
              <a:rPr lang="en-US" sz="2400" dirty="0" smtClean="0"/>
              <a:t>Frequent intervals and adequate no of contraction.</a:t>
            </a:r>
          </a:p>
          <a:p>
            <a:r>
              <a:rPr lang="en-US" sz="2400" dirty="0" smtClean="0"/>
              <a:t>Daily treatment is more satisfactory.(not tolerable to skin)</a:t>
            </a:r>
          </a:p>
          <a:p>
            <a:r>
              <a:rPr lang="en-US" sz="2400" dirty="0" smtClean="0"/>
              <a:t>5-6 days a week</a:t>
            </a:r>
          </a:p>
          <a:p>
            <a:r>
              <a:rPr lang="en-US" sz="2400" dirty="0" smtClean="0"/>
              <a:t>Skin care: washed after treatment, powder and soothing cream applied</a:t>
            </a:r>
          </a:p>
          <a:p>
            <a:pPr marL="18288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of Treatment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89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3200"/>
            <a:ext cx="7543800" cy="914400"/>
          </a:xfrm>
        </p:spPr>
        <p:txBody>
          <a:bodyPr/>
          <a:lstStyle/>
          <a:p>
            <a:r>
              <a:rPr lang="en-US" sz="3600" dirty="0" smtClean="0"/>
              <a:t>THANKS!</a:t>
            </a:r>
            <a:endParaRPr lang="en-US" sz="3600" dirty="0"/>
          </a:p>
        </p:txBody>
      </p:sp>
      <p:pic>
        <p:nvPicPr>
          <p:cNvPr id="1026" name="Picture 2" descr="C:\Users\Mohsana\Pictures\100APPLE\IMG_012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2400"/>
            <a:ext cx="64008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62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PHYSIOLOGICAL EFFECTS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47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685801"/>
            <a:ext cx="7467600" cy="36575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Impulses are of fairly large duration, so sensory effect is rather marked</a:t>
            </a:r>
          </a:p>
          <a:p>
            <a:r>
              <a:rPr lang="en-US" sz="2400" dirty="0" smtClean="0"/>
              <a:t>Reflex dilatation of the superficial blood vessels </a:t>
            </a:r>
          </a:p>
          <a:p>
            <a:r>
              <a:rPr lang="en-US" sz="2400" dirty="0" smtClean="0"/>
              <a:t>Erythema of skin</a:t>
            </a:r>
          </a:p>
          <a:p>
            <a:pPr marL="18288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5410200"/>
            <a:ext cx="9768840" cy="914400"/>
          </a:xfrm>
        </p:spPr>
        <p:txBody>
          <a:bodyPr/>
          <a:lstStyle/>
          <a:p>
            <a:r>
              <a:rPr lang="en-US" dirty="0" smtClean="0"/>
              <a:t>Stimulation of Sensory </a:t>
            </a:r>
            <a:r>
              <a:rPr lang="en-US" dirty="0"/>
              <a:t>N</a:t>
            </a:r>
            <a:r>
              <a:rPr lang="en-US" dirty="0" smtClean="0"/>
              <a:t>erves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36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4073" y="685801"/>
            <a:ext cx="7855527" cy="3657599"/>
          </a:xfrm>
        </p:spPr>
        <p:txBody>
          <a:bodyPr>
            <a:noAutofit/>
          </a:bodyPr>
          <a:lstStyle/>
          <a:p>
            <a:r>
              <a:rPr lang="en-US" sz="2400" dirty="0" smtClean="0"/>
              <a:t>Muscle contraction is produced by the stimulation of motor nerve with direct current</a:t>
            </a:r>
          </a:p>
          <a:p>
            <a:r>
              <a:rPr lang="en-US" sz="2400" dirty="0" smtClean="0"/>
              <a:t>Stimuli are infrequently repeated, so brisk of contraction is produced, followed by immediate relaxation</a:t>
            </a:r>
          </a:p>
          <a:p>
            <a:r>
              <a:rPr lang="en-US" sz="2400" dirty="0" smtClean="0"/>
              <a:t>Little beneficial effects</a:t>
            </a:r>
          </a:p>
          <a:p>
            <a:r>
              <a:rPr lang="en-US" sz="2400" dirty="0" smtClean="0"/>
              <a:t>If current rises gradually and  slowly, accommodation takes place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960" y="5334000"/>
            <a:ext cx="9235440" cy="914400"/>
          </a:xfrm>
        </p:spPr>
        <p:txBody>
          <a:bodyPr/>
          <a:lstStyle/>
          <a:p>
            <a:r>
              <a:rPr lang="en-US" dirty="0" smtClean="0"/>
              <a:t>Stimulation of Motor Nerve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75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1"/>
            <a:ext cx="7848600" cy="3657599"/>
          </a:xfrm>
        </p:spPr>
        <p:txBody>
          <a:bodyPr>
            <a:noAutofit/>
          </a:bodyPr>
          <a:lstStyle/>
          <a:p>
            <a:r>
              <a:rPr lang="en-US" sz="2000" dirty="0" smtClean="0"/>
              <a:t>Capable of producing contraction of </a:t>
            </a:r>
            <a:r>
              <a:rPr lang="en-US" sz="2000" dirty="0" err="1" smtClean="0"/>
              <a:t>denervated</a:t>
            </a:r>
            <a:r>
              <a:rPr lang="en-US" sz="2000" dirty="0" smtClean="0"/>
              <a:t> muscles.</a:t>
            </a:r>
          </a:p>
          <a:p>
            <a:r>
              <a:rPr lang="en-US" sz="2000" dirty="0" smtClean="0"/>
              <a:t>Intensity of current and duration of impulse is adequate.</a:t>
            </a:r>
          </a:p>
          <a:p>
            <a:r>
              <a:rPr lang="en-US" sz="2000" dirty="0" smtClean="0"/>
              <a:t>Contraction are sluggish in nature, </a:t>
            </a:r>
            <a:r>
              <a:rPr lang="en-US" sz="2000" dirty="0" err="1" smtClean="0"/>
              <a:t>ie</a:t>
            </a:r>
            <a:r>
              <a:rPr lang="en-US" sz="2000" dirty="0" smtClean="0"/>
              <a:t>. Contraction and relaxation being slower than when the motor nerve is stimulated.</a:t>
            </a:r>
          </a:p>
          <a:p>
            <a:r>
              <a:rPr lang="en-US" sz="2000" dirty="0" smtClean="0"/>
              <a:t>As </a:t>
            </a:r>
            <a:r>
              <a:rPr lang="en-US" sz="2000" dirty="0" err="1" smtClean="0"/>
              <a:t>denervated</a:t>
            </a:r>
            <a:r>
              <a:rPr lang="en-US" sz="2000" dirty="0" smtClean="0"/>
              <a:t> muscle has not the property of accommodation so the impulses rises very slowly is as effective as that rises suddenly.</a:t>
            </a:r>
          </a:p>
          <a:p>
            <a:r>
              <a:rPr lang="en-US" sz="2000" dirty="0" smtClean="0"/>
              <a:t>With the slowly rising currents, the contraction of </a:t>
            </a:r>
            <a:r>
              <a:rPr lang="en-US" sz="2000" dirty="0" err="1" smtClean="0"/>
              <a:t>denervated</a:t>
            </a:r>
            <a:r>
              <a:rPr lang="en-US" sz="2000" dirty="0" smtClean="0"/>
              <a:t> muscle can be produced with an intensity of current that is insufficient to stimulate the motor nerve, so termed selective.</a:t>
            </a:r>
          </a:p>
          <a:p>
            <a:r>
              <a:rPr lang="en-US" sz="2000" dirty="0" smtClean="0"/>
              <a:t>An impulse of 100 millisecond is the shortest that is generally considered satisfactory to treat </a:t>
            </a:r>
            <a:r>
              <a:rPr lang="en-US" sz="2000" dirty="0" err="1" smtClean="0"/>
              <a:t>denervated</a:t>
            </a:r>
            <a:r>
              <a:rPr lang="en-US" sz="2000" dirty="0" smtClean="0"/>
              <a:t> muscles.</a:t>
            </a:r>
          </a:p>
          <a:p>
            <a:r>
              <a:rPr lang="en-US" sz="2000" dirty="0" smtClean="0"/>
              <a:t>And is often necessary to increase it, to eliminate the contraction of innervated muscles  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5638800"/>
            <a:ext cx="11353800" cy="914400"/>
          </a:xfrm>
        </p:spPr>
        <p:txBody>
          <a:bodyPr/>
          <a:lstStyle/>
          <a:p>
            <a:r>
              <a:rPr lang="en-US" sz="4400" dirty="0" smtClean="0"/>
              <a:t>Stimulation of </a:t>
            </a:r>
            <a:r>
              <a:rPr lang="en-US" sz="4400" dirty="0" err="1"/>
              <a:t>D</a:t>
            </a:r>
            <a:r>
              <a:rPr lang="en-US" sz="4400" dirty="0" err="1" smtClean="0"/>
              <a:t>enervated</a:t>
            </a:r>
            <a:r>
              <a:rPr lang="en-US" sz="4400" dirty="0" smtClean="0"/>
              <a:t> Muscles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8760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Anode (</a:t>
            </a:r>
            <a:r>
              <a:rPr lang="en-US" sz="2800" dirty="0" err="1" smtClean="0"/>
              <a:t>denervated</a:t>
            </a:r>
            <a:r>
              <a:rPr lang="en-US" sz="2800" dirty="0" smtClean="0"/>
              <a:t> muscles)  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Poles Used for Stimulation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4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685801"/>
            <a:ext cx="6781800" cy="3657599"/>
          </a:xfrm>
        </p:spPr>
        <p:txBody>
          <a:bodyPr/>
          <a:lstStyle/>
          <a:p>
            <a:r>
              <a:rPr lang="en-US" dirty="0" smtClean="0"/>
              <a:t>Chemical changes in the passage of a current</a:t>
            </a:r>
          </a:p>
          <a:p>
            <a:r>
              <a:rPr lang="en-US" dirty="0" smtClean="0"/>
              <a:t>Danger of chemical burns</a:t>
            </a:r>
          </a:p>
          <a:p>
            <a:r>
              <a:rPr lang="en-US" dirty="0" smtClean="0"/>
              <a:t>Less with modified D.C than constant D.C.</a:t>
            </a:r>
          </a:p>
          <a:p>
            <a:r>
              <a:rPr lang="en-US" dirty="0" smtClean="0"/>
              <a:t>When depolarized impulses are used the reverse wave of current between the impulses reduces the chemical formation.</a:t>
            </a:r>
          </a:p>
          <a:p>
            <a:r>
              <a:rPr lang="en-US" dirty="0" smtClean="0"/>
              <a:t>If reverse waves is equal to the forward one any chemical formed are neutralized and the danger of burn eliminated.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Effects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73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EFFECTS AND 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75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2272</TotalTime>
  <Words>1134</Words>
  <Application>Microsoft Office PowerPoint</Application>
  <PresentationFormat>On-screen Show (4:3)</PresentationFormat>
  <Paragraphs>128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Palatino Linotype</vt:lpstr>
      <vt:lpstr>Wingdings</vt:lpstr>
      <vt:lpstr>Elemental</vt:lpstr>
      <vt:lpstr>THE MODIFIED  DIRECT CURRENT</vt:lpstr>
      <vt:lpstr>Modification of Direct Current</vt:lpstr>
      <vt:lpstr>PHYSIOLOGICAL EFFECTS</vt:lpstr>
      <vt:lpstr>Stimulation of Sensory Nerves</vt:lpstr>
      <vt:lpstr>Stimulation of Motor Nerve</vt:lpstr>
      <vt:lpstr>Stimulation of Denervated Muscles</vt:lpstr>
      <vt:lpstr>Poles Used for Stimulation</vt:lpstr>
      <vt:lpstr>Chemical Effects</vt:lpstr>
      <vt:lpstr>THERAPEUTIC EFFECTS AND USES</vt:lpstr>
      <vt:lpstr>Contraction of Denervated Muscles</vt:lpstr>
      <vt:lpstr>CHOICE OF CURRENT</vt:lpstr>
      <vt:lpstr>Type of Impulse</vt:lpstr>
      <vt:lpstr>Duration of Impulses</vt:lpstr>
      <vt:lpstr>METHODS OF APPLICATION</vt:lpstr>
      <vt:lpstr>Method 1.</vt:lpstr>
      <vt:lpstr>Method 2.</vt:lpstr>
      <vt:lpstr>Method 3.</vt:lpstr>
      <vt:lpstr>Method 4. </vt:lpstr>
      <vt:lpstr>Method 5. </vt:lpstr>
      <vt:lpstr>If modified D.C. in not available.</vt:lpstr>
      <vt:lpstr>TECHNIQUES</vt:lpstr>
      <vt:lpstr>Preparation of Equipment</vt:lpstr>
      <vt:lpstr>Preparation of the Patient</vt:lpstr>
      <vt:lpstr>Application of Current</vt:lpstr>
      <vt:lpstr>Frequency of Treatment</vt:lpstr>
      <vt:lpstr>THANKS!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Faradic and Sinusuidal Currents</dc:title>
  <dc:creator>Mohsana</dc:creator>
  <cp:lastModifiedBy>HP</cp:lastModifiedBy>
  <cp:revision>120</cp:revision>
  <dcterms:created xsi:type="dcterms:W3CDTF">2013-04-04T07:18:34Z</dcterms:created>
  <dcterms:modified xsi:type="dcterms:W3CDTF">2020-04-16T20:43:04Z</dcterms:modified>
</cp:coreProperties>
</file>