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57" r:id="rId19"/>
    <p:sldId id="258" r:id="rId20"/>
    <p:sldId id="259" r:id="rId21"/>
    <p:sldId id="260" r:id="rId22"/>
    <p:sldId id="261" r:id="rId23"/>
    <p:sldId id="262" r:id="rId24"/>
    <p:sldId id="263" r:id="rId25"/>
    <p:sldId id="264" r:id="rId26"/>
    <p:sldId id="265" r:id="rId27"/>
    <p:sldId id="266" r:id="rId28"/>
    <p:sldId id="267" r:id="rId29"/>
    <p:sldId id="268"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72"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GB"/>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5/3/2020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GB"/>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GB"/>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GB"/>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5/3/2020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8BAF6-F718-FF49-B704-DD47E19F0E39}"/>
              </a:ext>
            </a:extLst>
          </p:cNvPr>
          <p:cNvSpPr>
            <a:spLocks noGrp="1"/>
          </p:cNvSpPr>
          <p:nvPr>
            <p:ph type="ctrTitle"/>
          </p:nvPr>
        </p:nvSpPr>
        <p:spPr/>
        <p:txBody>
          <a:bodyPr/>
          <a:lstStyle/>
          <a:p>
            <a:r>
              <a:rPr lang="en-GB" b="1"/>
              <a:t>    Paris convantion</a:t>
            </a:r>
            <a:endParaRPr lang="en-US" b="1"/>
          </a:p>
        </p:txBody>
      </p:sp>
    </p:spTree>
    <p:extLst>
      <p:ext uri="{BB962C8B-B14F-4D97-AF65-F5344CB8AC3E}">
        <p14:creationId xmlns:p14="http://schemas.microsoft.com/office/powerpoint/2010/main" val="4021374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30997-D651-B54E-ADF9-1B5090C2B949}"/>
              </a:ext>
            </a:extLst>
          </p:cNvPr>
          <p:cNvSpPr>
            <a:spLocks noGrp="1"/>
          </p:cNvSpPr>
          <p:nvPr>
            <p:ph type="title"/>
          </p:nvPr>
        </p:nvSpPr>
        <p:spPr>
          <a:xfrm>
            <a:off x="1143001" y="618518"/>
            <a:ext cx="9905998" cy="1478570"/>
          </a:xfrm>
        </p:spPr>
        <p:txBody>
          <a:bodyPr/>
          <a:lstStyle/>
          <a:p>
            <a:r>
              <a:rPr lang="en-GB" b="1"/>
              <a:t>Countries left the Paris convention </a:t>
            </a:r>
            <a:endParaRPr lang="en-US" b="1"/>
          </a:p>
        </p:txBody>
      </p:sp>
      <p:sp>
        <p:nvSpPr>
          <p:cNvPr id="3" name="Content Placeholder 2">
            <a:extLst>
              <a:ext uri="{FF2B5EF4-FFF2-40B4-BE49-F238E27FC236}">
                <a16:creationId xmlns:a16="http://schemas.microsoft.com/office/drawing/2014/main" id="{FA0FD58F-9A9B-2541-8122-6BFDA54B055A}"/>
              </a:ext>
            </a:extLst>
          </p:cNvPr>
          <p:cNvSpPr>
            <a:spLocks noGrp="1"/>
          </p:cNvSpPr>
          <p:nvPr>
            <p:ph idx="1"/>
          </p:nvPr>
        </p:nvSpPr>
        <p:spPr>
          <a:xfrm>
            <a:off x="1017077" y="1658143"/>
            <a:ext cx="9905999" cy="3541714"/>
          </a:xfrm>
        </p:spPr>
        <p:txBody>
          <a:bodyPr/>
          <a:lstStyle/>
          <a:p>
            <a:pPr marL="0" indent="0">
              <a:buNone/>
            </a:pPr>
            <a:r>
              <a:rPr lang="en-GB"/>
              <a:t>At the time of original Withdrawal annoucment Syria and Nicaragua were also not participants however both have ratified the agreement by leaving .the only UNFCCC members state intending to not be the party of agreement </a:t>
            </a:r>
            <a:endParaRPr lang="en-US"/>
          </a:p>
        </p:txBody>
      </p:sp>
    </p:spTree>
    <p:extLst>
      <p:ext uri="{BB962C8B-B14F-4D97-AF65-F5344CB8AC3E}">
        <p14:creationId xmlns:p14="http://schemas.microsoft.com/office/powerpoint/2010/main" val="2471369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B8E29-605B-B54C-8D7E-E533B83A57D7}"/>
              </a:ext>
            </a:extLst>
          </p:cNvPr>
          <p:cNvSpPr>
            <a:spLocks noGrp="1"/>
          </p:cNvSpPr>
          <p:nvPr>
            <p:ph type="title"/>
          </p:nvPr>
        </p:nvSpPr>
        <p:spPr/>
        <p:txBody>
          <a:bodyPr/>
          <a:lstStyle/>
          <a:p>
            <a:r>
              <a:rPr lang="en-GB"/>
              <a:t>                </a:t>
            </a:r>
            <a:r>
              <a:rPr lang="en-GB" b="1"/>
              <a:t>Wipo</a:t>
            </a:r>
            <a:endParaRPr lang="en-US"/>
          </a:p>
        </p:txBody>
      </p:sp>
      <p:sp>
        <p:nvSpPr>
          <p:cNvPr id="3" name="Content Placeholder 2">
            <a:extLst>
              <a:ext uri="{FF2B5EF4-FFF2-40B4-BE49-F238E27FC236}">
                <a16:creationId xmlns:a16="http://schemas.microsoft.com/office/drawing/2014/main" id="{828D5047-921B-A84E-972E-14B9BB48990E}"/>
              </a:ext>
            </a:extLst>
          </p:cNvPr>
          <p:cNvSpPr>
            <a:spLocks noGrp="1"/>
          </p:cNvSpPr>
          <p:nvPr>
            <p:ph idx="1"/>
          </p:nvPr>
        </p:nvSpPr>
        <p:spPr/>
        <p:txBody>
          <a:bodyPr/>
          <a:lstStyle/>
          <a:p>
            <a:pPr marL="0" indent="0">
              <a:buNone/>
            </a:pPr>
            <a:r>
              <a:rPr lang="en-GB"/>
              <a:t>What does..................</a:t>
            </a:r>
          </a:p>
          <a:p>
            <a:pPr marL="0" indent="0">
              <a:buNone/>
            </a:pPr>
            <a:r>
              <a:rPr lang="en-GB"/>
              <a:t>Mission........................</a:t>
            </a:r>
          </a:p>
          <a:p>
            <a:pPr marL="0" indent="0">
              <a:buNone/>
            </a:pPr>
            <a:r>
              <a:rPr lang="en-GB"/>
              <a:t>Objective.....................</a:t>
            </a:r>
          </a:p>
          <a:p>
            <a:pPr marL="0" indent="0">
              <a:buNone/>
            </a:pPr>
            <a:r>
              <a:rPr lang="en-GB"/>
              <a:t>Mandate..................... </a:t>
            </a:r>
          </a:p>
          <a:p>
            <a:pPr marL="0" indent="0">
              <a:buNone/>
            </a:pPr>
            <a:r>
              <a:rPr lang="en-GB"/>
              <a:t>Countries....................</a:t>
            </a:r>
          </a:p>
          <a:p>
            <a:pPr marL="0" indent="0">
              <a:buNone/>
            </a:pPr>
            <a:r>
              <a:rPr lang="en-GB"/>
              <a:t>Importance.................</a:t>
            </a:r>
          </a:p>
          <a:p>
            <a:pPr marL="0" indent="0">
              <a:buNone/>
            </a:pPr>
            <a:endParaRPr lang="en-US"/>
          </a:p>
        </p:txBody>
      </p:sp>
    </p:spTree>
    <p:extLst>
      <p:ext uri="{BB962C8B-B14F-4D97-AF65-F5344CB8AC3E}">
        <p14:creationId xmlns:p14="http://schemas.microsoft.com/office/powerpoint/2010/main" val="209283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83A3F-3707-0041-A46C-636380624D9D}"/>
              </a:ext>
            </a:extLst>
          </p:cNvPr>
          <p:cNvSpPr>
            <a:spLocks noGrp="1"/>
          </p:cNvSpPr>
          <p:nvPr>
            <p:ph type="title"/>
          </p:nvPr>
        </p:nvSpPr>
        <p:spPr/>
        <p:txBody>
          <a:bodyPr/>
          <a:lstStyle/>
          <a:p>
            <a:r>
              <a:rPr lang="en-GB" b="1"/>
              <a:t>What does wipo means</a:t>
            </a:r>
            <a:endParaRPr lang="en-US" b="1"/>
          </a:p>
        </p:txBody>
      </p:sp>
      <p:sp>
        <p:nvSpPr>
          <p:cNvPr id="3" name="Content Placeholder 2">
            <a:extLst>
              <a:ext uri="{FF2B5EF4-FFF2-40B4-BE49-F238E27FC236}">
                <a16:creationId xmlns:a16="http://schemas.microsoft.com/office/drawing/2014/main" id="{9BC9D9E5-2EA2-A748-A2E4-0F0A10DFCFE9}"/>
              </a:ext>
            </a:extLst>
          </p:cNvPr>
          <p:cNvSpPr>
            <a:spLocks noGrp="1"/>
          </p:cNvSpPr>
          <p:nvPr>
            <p:ph idx="1"/>
          </p:nvPr>
        </p:nvSpPr>
        <p:spPr/>
        <p:txBody>
          <a:bodyPr/>
          <a:lstStyle/>
          <a:p>
            <a:pPr marL="0" indent="0">
              <a:buNone/>
            </a:pPr>
            <a:r>
              <a:rPr lang="en-GB"/>
              <a:t>World intellectual property organization</a:t>
            </a:r>
          </a:p>
          <a:p>
            <a:pPr marL="0" indent="0">
              <a:buNone/>
            </a:pPr>
            <a:r>
              <a:rPr lang="en-GB"/>
              <a:t>Created in 1967 to encourage creativity </a:t>
            </a:r>
          </a:p>
          <a:p>
            <a:pPr marL="0" indent="0">
              <a:buNone/>
            </a:pPr>
            <a:r>
              <a:rPr lang="en-GB"/>
              <a:t>Or to promote the protection to intellectual property throughout the world </a:t>
            </a:r>
            <a:endParaRPr lang="en-US"/>
          </a:p>
        </p:txBody>
      </p:sp>
    </p:spTree>
    <p:extLst>
      <p:ext uri="{BB962C8B-B14F-4D97-AF65-F5344CB8AC3E}">
        <p14:creationId xmlns:p14="http://schemas.microsoft.com/office/powerpoint/2010/main" val="3097832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85C02-A3B2-8146-ACD4-161D27BAFBE5}"/>
              </a:ext>
            </a:extLst>
          </p:cNvPr>
          <p:cNvSpPr>
            <a:spLocks noGrp="1"/>
          </p:cNvSpPr>
          <p:nvPr>
            <p:ph type="title"/>
          </p:nvPr>
        </p:nvSpPr>
        <p:spPr/>
        <p:txBody>
          <a:bodyPr/>
          <a:lstStyle/>
          <a:p>
            <a:r>
              <a:rPr lang="en-GB" b="1"/>
              <a:t>Mission statement of Wipo</a:t>
            </a:r>
            <a:endParaRPr lang="en-US" b="1"/>
          </a:p>
        </p:txBody>
      </p:sp>
      <p:sp>
        <p:nvSpPr>
          <p:cNvPr id="3" name="Content Placeholder 2">
            <a:extLst>
              <a:ext uri="{FF2B5EF4-FFF2-40B4-BE49-F238E27FC236}">
                <a16:creationId xmlns:a16="http://schemas.microsoft.com/office/drawing/2014/main" id="{408345E7-FAEA-8140-9C8A-A58FB253E5D8}"/>
              </a:ext>
            </a:extLst>
          </p:cNvPr>
          <p:cNvSpPr>
            <a:spLocks noGrp="1"/>
          </p:cNvSpPr>
          <p:nvPr>
            <p:ph idx="1"/>
          </p:nvPr>
        </p:nvSpPr>
        <p:spPr/>
        <p:txBody>
          <a:bodyPr/>
          <a:lstStyle/>
          <a:p>
            <a:pPr marL="0" indent="0">
              <a:buNone/>
            </a:pPr>
            <a:r>
              <a:rPr lang="en-GB"/>
              <a:t>To lead the development of balance and effective international IP System that enables innovation and creativity for the benefit of all</a:t>
            </a:r>
            <a:endParaRPr lang="en-US"/>
          </a:p>
        </p:txBody>
      </p:sp>
    </p:spTree>
    <p:extLst>
      <p:ext uri="{BB962C8B-B14F-4D97-AF65-F5344CB8AC3E}">
        <p14:creationId xmlns:p14="http://schemas.microsoft.com/office/powerpoint/2010/main" val="2150336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E5B74-76EC-D241-8240-E2FBC740E04D}"/>
              </a:ext>
            </a:extLst>
          </p:cNvPr>
          <p:cNvSpPr>
            <a:spLocks noGrp="1"/>
          </p:cNvSpPr>
          <p:nvPr>
            <p:ph type="title"/>
          </p:nvPr>
        </p:nvSpPr>
        <p:spPr/>
        <p:txBody>
          <a:bodyPr/>
          <a:lstStyle/>
          <a:p>
            <a:r>
              <a:rPr lang="en-GB" b="1"/>
              <a:t>Objective of wipo </a:t>
            </a:r>
            <a:endParaRPr lang="en-US" b="1"/>
          </a:p>
        </p:txBody>
      </p:sp>
      <p:sp>
        <p:nvSpPr>
          <p:cNvPr id="3" name="Content Placeholder 2">
            <a:extLst>
              <a:ext uri="{FF2B5EF4-FFF2-40B4-BE49-F238E27FC236}">
                <a16:creationId xmlns:a16="http://schemas.microsoft.com/office/drawing/2014/main" id="{D1F8BF87-97EA-E841-88D1-C53625F15F09}"/>
              </a:ext>
            </a:extLst>
          </p:cNvPr>
          <p:cNvSpPr>
            <a:spLocks noGrp="1"/>
          </p:cNvSpPr>
          <p:nvPr>
            <p:ph idx="1"/>
          </p:nvPr>
        </p:nvSpPr>
        <p:spPr/>
        <p:txBody>
          <a:bodyPr/>
          <a:lstStyle/>
          <a:p>
            <a:pPr marL="0" indent="0">
              <a:buNone/>
            </a:pPr>
            <a:r>
              <a:rPr lang="en-GB"/>
              <a:t>1)To ensure protection to intellectual property throughout the world </a:t>
            </a:r>
          </a:p>
          <a:p>
            <a:pPr marL="0" indent="0">
              <a:buNone/>
            </a:pPr>
            <a:r>
              <a:rPr lang="en-GB"/>
              <a:t>2)Ensure administration cooperation among the union </a:t>
            </a:r>
            <a:endParaRPr lang="en-US"/>
          </a:p>
        </p:txBody>
      </p:sp>
    </p:spTree>
    <p:extLst>
      <p:ext uri="{BB962C8B-B14F-4D97-AF65-F5344CB8AC3E}">
        <p14:creationId xmlns:p14="http://schemas.microsoft.com/office/powerpoint/2010/main" val="2425449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B890F-200D-1546-A083-129BA3C9568C}"/>
              </a:ext>
            </a:extLst>
          </p:cNvPr>
          <p:cNvSpPr>
            <a:spLocks noGrp="1"/>
          </p:cNvSpPr>
          <p:nvPr>
            <p:ph type="title"/>
          </p:nvPr>
        </p:nvSpPr>
        <p:spPr/>
        <p:txBody>
          <a:bodyPr/>
          <a:lstStyle/>
          <a:p>
            <a:r>
              <a:rPr lang="en-GB" b="1"/>
              <a:t>Mandate of wipo</a:t>
            </a:r>
            <a:endParaRPr lang="en-US" b="1"/>
          </a:p>
        </p:txBody>
      </p:sp>
      <p:sp>
        <p:nvSpPr>
          <p:cNvPr id="3" name="Content Placeholder 2">
            <a:extLst>
              <a:ext uri="{FF2B5EF4-FFF2-40B4-BE49-F238E27FC236}">
                <a16:creationId xmlns:a16="http://schemas.microsoft.com/office/drawing/2014/main" id="{585A9828-C68D-8A4A-BC93-61FE15BA0681}"/>
              </a:ext>
            </a:extLst>
          </p:cNvPr>
          <p:cNvSpPr>
            <a:spLocks noGrp="1"/>
          </p:cNvSpPr>
          <p:nvPr>
            <p:ph idx="1"/>
          </p:nvPr>
        </p:nvSpPr>
        <p:spPr/>
        <p:txBody>
          <a:bodyPr/>
          <a:lstStyle/>
          <a:p>
            <a:pPr marL="0" indent="0">
              <a:buNone/>
            </a:pPr>
            <a:r>
              <a:rPr lang="en-GB"/>
              <a:t>Coordination office in New York is to represent United Nations in New York and to create awareness among UN member states .</a:t>
            </a:r>
          </a:p>
          <a:p>
            <a:pPr marL="0" indent="0">
              <a:buNone/>
            </a:pPr>
            <a:r>
              <a:rPr lang="en-GB"/>
              <a:t>UN seceterate and civil society about the activity of WIPO</a:t>
            </a:r>
            <a:endParaRPr lang="en-US"/>
          </a:p>
        </p:txBody>
      </p:sp>
    </p:spTree>
    <p:extLst>
      <p:ext uri="{BB962C8B-B14F-4D97-AF65-F5344CB8AC3E}">
        <p14:creationId xmlns:p14="http://schemas.microsoft.com/office/powerpoint/2010/main" val="1556362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92A14-EF45-6F4C-A95B-82CF93D6BB5B}"/>
              </a:ext>
            </a:extLst>
          </p:cNvPr>
          <p:cNvSpPr>
            <a:spLocks noGrp="1"/>
          </p:cNvSpPr>
          <p:nvPr>
            <p:ph type="title"/>
          </p:nvPr>
        </p:nvSpPr>
        <p:spPr/>
        <p:txBody>
          <a:bodyPr/>
          <a:lstStyle/>
          <a:p>
            <a:r>
              <a:rPr lang="en-GB" b="1"/>
              <a:t>Countries in wipo</a:t>
            </a:r>
            <a:endParaRPr lang="en-US" b="1"/>
          </a:p>
        </p:txBody>
      </p:sp>
      <p:sp>
        <p:nvSpPr>
          <p:cNvPr id="3" name="Content Placeholder 2">
            <a:extLst>
              <a:ext uri="{FF2B5EF4-FFF2-40B4-BE49-F238E27FC236}">
                <a16:creationId xmlns:a16="http://schemas.microsoft.com/office/drawing/2014/main" id="{A0B37948-270E-1348-A1DE-3FC1815EA8B8}"/>
              </a:ext>
            </a:extLst>
          </p:cNvPr>
          <p:cNvSpPr>
            <a:spLocks noGrp="1"/>
          </p:cNvSpPr>
          <p:nvPr>
            <p:ph idx="1"/>
          </p:nvPr>
        </p:nvSpPr>
        <p:spPr/>
        <p:txBody>
          <a:bodyPr/>
          <a:lstStyle/>
          <a:p>
            <a:pPr marL="0" indent="0">
              <a:buNone/>
            </a:pPr>
            <a:r>
              <a:rPr lang="en-GB"/>
              <a:t>Currently 192 members state  186 Of UN members as well as the Holy see</a:t>
            </a:r>
            <a:endParaRPr lang="en-US"/>
          </a:p>
        </p:txBody>
      </p:sp>
    </p:spTree>
    <p:extLst>
      <p:ext uri="{BB962C8B-B14F-4D97-AF65-F5344CB8AC3E}">
        <p14:creationId xmlns:p14="http://schemas.microsoft.com/office/powerpoint/2010/main" val="155509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1B620-49A6-374C-8141-6CA61050B5BA}"/>
              </a:ext>
            </a:extLst>
          </p:cNvPr>
          <p:cNvSpPr>
            <a:spLocks noGrp="1"/>
          </p:cNvSpPr>
          <p:nvPr>
            <p:ph type="title"/>
          </p:nvPr>
        </p:nvSpPr>
        <p:spPr/>
        <p:txBody>
          <a:bodyPr/>
          <a:lstStyle/>
          <a:p>
            <a:r>
              <a:rPr lang="en-GB" b="1"/>
              <a:t>Importance of wipo</a:t>
            </a:r>
            <a:endParaRPr lang="en-US" b="1"/>
          </a:p>
        </p:txBody>
      </p:sp>
      <p:sp>
        <p:nvSpPr>
          <p:cNvPr id="3" name="Content Placeholder 2">
            <a:extLst>
              <a:ext uri="{FF2B5EF4-FFF2-40B4-BE49-F238E27FC236}">
                <a16:creationId xmlns:a16="http://schemas.microsoft.com/office/drawing/2014/main" id="{CF4FD9AD-3A00-BD4B-808F-31E4CBCED76D}"/>
              </a:ext>
            </a:extLst>
          </p:cNvPr>
          <p:cNvSpPr>
            <a:spLocks noGrp="1"/>
          </p:cNvSpPr>
          <p:nvPr>
            <p:ph idx="1"/>
          </p:nvPr>
        </p:nvSpPr>
        <p:spPr/>
        <p:txBody>
          <a:bodyPr/>
          <a:lstStyle/>
          <a:p>
            <a:pPr marL="0" indent="0">
              <a:buNone/>
            </a:pPr>
            <a:r>
              <a:rPr lang="en-GB"/>
              <a:t>1)To promote the protection of intellectual property </a:t>
            </a:r>
          </a:p>
          <a:p>
            <a:pPr marL="0" indent="0">
              <a:buNone/>
            </a:pPr>
            <a:r>
              <a:rPr lang="en-GB"/>
              <a:t>2)To ensure administration cooperation among intellectual property union established by the treties That WIPO Administrators</a:t>
            </a:r>
            <a:endParaRPr lang="en-US"/>
          </a:p>
        </p:txBody>
      </p:sp>
    </p:spTree>
    <p:extLst>
      <p:ext uri="{BB962C8B-B14F-4D97-AF65-F5344CB8AC3E}">
        <p14:creationId xmlns:p14="http://schemas.microsoft.com/office/powerpoint/2010/main" val="2169510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59D69-7E74-604B-8D71-C64FB790FEE1}"/>
              </a:ext>
            </a:extLst>
          </p:cNvPr>
          <p:cNvSpPr>
            <a:spLocks noGrp="1"/>
          </p:cNvSpPr>
          <p:nvPr>
            <p:ph type="title"/>
          </p:nvPr>
        </p:nvSpPr>
        <p:spPr/>
        <p:txBody>
          <a:bodyPr/>
          <a:lstStyle/>
          <a:p>
            <a:r>
              <a:rPr lang="en-GB"/>
              <a:t>        </a:t>
            </a:r>
            <a:r>
              <a:rPr lang="en-GB" b="1"/>
              <a:t>Trips agreement  </a:t>
            </a:r>
            <a:endParaRPr lang="en-US"/>
          </a:p>
        </p:txBody>
      </p:sp>
      <p:sp>
        <p:nvSpPr>
          <p:cNvPr id="3" name="Content Placeholder 2">
            <a:extLst>
              <a:ext uri="{FF2B5EF4-FFF2-40B4-BE49-F238E27FC236}">
                <a16:creationId xmlns:a16="http://schemas.microsoft.com/office/drawing/2014/main" id="{86F87CAB-C1CC-094E-802B-5A8C2178A137}"/>
              </a:ext>
            </a:extLst>
          </p:cNvPr>
          <p:cNvSpPr>
            <a:spLocks noGrp="1"/>
          </p:cNvSpPr>
          <p:nvPr>
            <p:ph idx="1"/>
          </p:nvPr>
        </p:nvSpPr>
        <p:spPr/>
        <p:txBody>
          <a:bodyPr/>
          <a:lstStyle/>
          <a:p>
            <a:pPr marL="0" indent="0">
              <a:buNone/>
            </a:pPr>
            <a:r>
              <a:rPr lang="en-GB"/>
              <a:t>What is......................</a:t>
            </a:r>
          </a:p>
          <a:p>
            <a:pPr marL="0" indent="0">
              <a:buNone/>
            </a:pPr>
            <a:r>
              <a:rPr lang="en-GB"/>
              <a:t>Purpose of.................</a:t>
            </a:r>
          </a:p>
          <a:p>
            <a:pPr marL="0" indent="0">
              <a:buNone/>
            </a:pPr>
            <a:r>
              <a:rPr lang="en-GB"/>
              <a:t>Trips means................</a:t>
            </a:r>
          </a:p>
          <a:p>
            <a:pPr marL="0" indent="0">
              <a:buNone/>
            </a:pPr>
            <a:r>
              <a:rPr lang="en-GB"/>
              <a:t>Features of..................</a:t>
            </a:r>
          </a:p>
          <a:p>
            <a:pPr marL="0" indent="0">
              <a:buNone/>
            </a:pPr>
            <a:r>
              <a:rPr lang="en-GB"/>
              <a:t>When sign..................</a:t>
            </a:r>
          </a:p>
          <a:p>
            <a:pPr marL="0" indent="0">
              <a:buNone/>
            </a:pPr>
            <a:r>
              <a:rPr lang="en-GB"/>
              <a:t>When implement........</a:t>
            </a:r>
            <a:endParaRPr lang="en-US"/>
          </a:p>
        </p:txBody>
      </p:sp>
    </p:spTree>
    <p:extLst>
      <p:ext uri="{BB962C8B-B14F-4D97-AF65-F5344CB8AC3E}">
        <p14:creationId xmlns:p14="http://schemas.microsoft.com/office/powerpoint/2010/main" val="1872083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E918B-846D-6247-B0C9-67E007E818CB}"/>
              </a:ext>
            </a:extLst>
          </p:cNvPr>
          <p:cNvSpPr>
            <a:spLocks noGrp="1"/>
          </p:cNvSpPr>
          <p:nvPr>
            <p:ph type="title"/>
          </p:nvPr>
        </p:nvSpPr>
        <p:spPr/>
        <p:txBody>
          <a:bodyPr/>
          <a:lstStyle/>
          <a:p>
            <a:r>
              <a:rPr lang="en-GB" b="1"/>
              <a:t>What is meant by trips agreement </a:t>
            </a:r>
            <a:endParaRPr lang="en-US" b="1"/>
          </a:p>
        </p:txBody>
      </p:sp>
      <p:sp>
        <p:nvSpPr>
          <p:cNvPr id="3" name="Content Placeholder 2">
            <a:extLst>
              <a:ext uri="{FF2B5EF4-FFF2-40B4-BE49-F238E27FC236}">
                <a16:creationId xmlns:a16="http://schemas.microsoft.com/office/drawing/2014/main" id="{1B506453-4487-654C-BEE2-BCEA0CA3516C}"/>
              </a:ext>
            </a:extLst>
          </p:cNvPr>
          <p:cNvSpPr>
            <a:spLocks noGrp="1"/>
          </p:cNvSpPr>
          <p:nvPr>
            <p:ph idx="1"/>
          </p:nvPr>
        </p:nvSpPr>
        <p:spPr/>
        <p:txBody>
          <a:bodyPr/>
          <a:lstStyle/>
          <a:p>
            <a:pPr marL="0" indent="0">
              <a:buNone/>
            </a:pPr>
            <a:r>
              <a:rPr lang="en-GB"/>
              <a:t>Is a minimum standard agreement which allow members To provide more extensive protection to the intellectual property if they so wish.</a:t>
            </a:r>
          </a:p>
          <a:p>
            <a:pPr marL="0" indent="0">
              <a:buNone/>
            </a:pPr>
            <a:r>
              <a:rPr lang="en-GB"/>
              <a:t>Members are free to determine their appropriate method of implementing the provision of agreement within their own legle system and practice.</a:t>
            </a:r>
            <a:endParaRPr lang="en-US"/>
          </a:p>
        </p:txBody>
      </p:sp>
    </p:spTree>
    <p:extLst>
      <p:ext uri="{BB962C8B-B14F-4D97-AF65-F5344CB8AC3E}">
        <p14:creationId xmlns:p14="http://schemas.microsoft.com/office/powerpoint/2010/main" val="3058347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D7A99-79FD-2143-91F6-E981747A9591}"/>
              </a:ext>
            </a:extLst>
          </p:cNvPr>
          <p:cNvSpPr>
            <a:spLocks noGrp="1"/>
          </p:cNvSpPr>
          <p:nvPr>
            <p:ph type="title"/>
          </p:nvPr>
        </p:nvSpPr>
        <p:spPr/>
        <p:txBody>
          <a:bodyPr/>
          <a:lstStyle/>
          <a:p>
            <a:r>
              <a:rPr lang="en-GB"/>
              <a:t>           </a:t>
            </a:r>
            <a:r>
              <a:rPr lang="en-GB" b="1"/>
              <a:t>Paris convention </a:t>
            </a:r>
            <a:endParaRPr lang="en-US"/>
          </a:p>
        </p:txBody>
      </p:sp>
      <p:sp>
        <p:nvSpPr>
          <p:cNvPr id="3" name="Content Placeholder 2">
            <a:extLst>
              <a:ext uri="{FF2B5EF4-FFF2-40B4-BE49-F238E27FC236}">
                <a16:creationId xmlns:a16="http://schemas.microsoft.com/office/drawing/2014/main" id="{64BB6E7B-B662-1E4F-8A64-6AFC6FE36C06}"/>
              </a:ext>
            </a:extLst>
          </p:cNvPr>
          <p:cNvSpPr>
            <a:spLocks noGrp="1"/>
          </p:cNvSpPr>
          <p:nvPr>
            <p:ph idx="1"/>
          </p:nvPr>
        </p:nvSpPr>
        <p:spPr/>
        <p:txBody>
          <a:bodyPr>
            <a:normAutofit fontScale="85000" lnSpcReduction="20000"/>
          </a:bodyPr>
          <a:lstStyle/>
          <a:p>
            <a:pPr marL="0" indent="0">
              <a:buNone/>
            </a:pPr>
            <a:r>
              <a:rPr lang="en-GB"/>
              <a:t>What is.........................</a:t>
            </a:r>
          </a:p>
          <a:p>
            <a:pPr marL="0" indent="0">
              <a:buNone/>
            </a:pPr>
            <a:r>
              <a:rPr lang="en-GB"/>
              <a:t>Parts of...........................</a:t>
            </a:r>
          </a:p>
          <a:p>
            <a:pPr marL="0" indent="0">
              <a:buNone/>
            </a:pPr>
            <a:r>
              <a:rPr lang="en-GB"/>
              <a:t>How work......................</a:t>
            </a:r>
          </a:p>
          <a:p>
            <a:pPr marL="0" indent="0">
              <a:buNone/>
            </a:pPr>
            <a:r>
              <a:rPr lang="en-GB"/>
              <a:t>How start.......................</a:t>
            </a:r>
          </a:p>
          <a:p>
            <a:pPr marL="0" indent="0">
              <a:buNone/>
            </a:pPr>
            <a:r>
              <a:rPr lang="en-GB"/>
              <a:t>Application of................</a:t>
            </a:r>
          </a:p>
          <a:p>
            <a:pPr marL="0" indent="0">
              <a:buNone/>
            </a:pPr>
            <a:r>
              <a:rPr lang="en-GB"/>
              <a:t>Countries not sign......... </a:t>
            </a:r>
          </a:p>
          <a:p>
            <a:pPr marL="0" indent="0">
              <a:buNone/>
            </a:pPr>
            <a:r>
              <a:rPr lang="en-GB"/>
              <a:t>Countries sign............... </a:t>
            </a:r>
          </a:p>
          <a:p>
            <a:pPr marL="0" indent="0">
              <a:buNone/>
            </a:pPr>
            <a:r>
              <a:rPr lang="en-GB"/>
              <a:t>Countries left................ </a:t>
            </a:r>
          </a:p>
          <a:p>
            <a:pPr marL="0" indent="0">
              <a:buNone/>
            </a:pPr>
            <a:endParaRPr lang="en-GB"/>
          </a:p>
          <a:p>
            <a:pPr marL="0" indent="0">
              <a:buNone/>
            </a:pPr>
            <a:endParaRPr lang="en-GB"/>
          </a:p>
          <a:p>
            <a:pPr marL="0" indent="0">
              <a:buNone/>
            </a:pPr>
            <a:endParaRPr lang="en-US"/>
          </a:p>
        </p:txBody>
      </p:sp>
    </p:spTree>
    <p:extLst>
      <p:ext uri="{BB962C8B-B14F-4D97-AF65-F5344CB8AC3E}">
        <p14:creationId xmlns:p14="http://schemas.microsoft.com/office/powerpoint/2010/main" val="1220165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4ECD2-93B4-3349-A703-EECDF31B0D9B}"/>
              </a:ext>
            </a:extLst>
          </p:cNvPr>
          <p:cNvSpPr>
            <a:spLocks noGrp="1"/>
          </p:cNvSpPr>
          <p:nvPr>
            <p:ph type="title"/>
          </p:nvPr>
        </p:nvSpPr>
        <p:spPr/>
        <p:txBody>
          <a:bodyPr/>
          <a:lstStyle/>
          <a:p>
            <a:r>
              <a:rPr lang="en-GB" b="1"/>
              <a:t>Purpose of trips agreement </a:t>
            </a:r>
            <a:endParaRPr lang="en-US" b="1"/>
          </a:p>
        </p:txBody>
      </p:sp>
      <p:sp>
        <p:nvSpPr>
          <p:cNvPr id="3" name="Content Placeholder 2">
            <a:extLst>
              <a:ext uri="{FF2B5EF4-FFF2-40B4-BE49-F238E27FC236}">
                <a16:creationId xmlns:a16="http://schemas.microsoft.com/office/drawing/2014/main" id="{232DA0D6-ED98-F44E-8FD8-F8D3041F2E9E}"/>
              </a:ext>
            </a:extLst>
          </p:cNvPr>
          <p:cNvSpPr>
            <a:spLocks noGrp="1"/>
          </p:cNvSpPr>
          <p:nvPr>
            <p:ph idx="1"/>
          </p:nvPr>
        </p:nvSpPr>
        <p:spPr/>
        <p:txBody>
          <a:bodyPr/>
          <a:lstStyle/>
          <a:p>
            <a:pPr marL="0" indent="0">
              <a:buNone/>
            </a:pPr>
            <a:r>
              <a:rPr lang="en-GB"/>
              <a:t>The aim is for the transfer of technology and requires developed country members to provide incentives for their country to promote the transfer of technology to least developed countries  in order to enable them too create a sound and viable  technological base. </a:t>
            </a:r>
            <a:endParaRPr lang="en-US"/>
          </a:p>
        </p:txBody>
      </p:sp>
    </p:spTree>
    <p:extLst>
      <p:ext uri="{BB962C8B-B14F-4D97-AF65-F5344CB8AC3E}">
        <p14:creationId xmlns:p14="http://schemas.microsoft.com/office/powerpoint/2010/main" val="2575039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7E506-6212-B04E-A813-00293D832628}"/>
              </a:ext>
            </a:extLst>
          </p:cNvPr>
          <p:cNvSpPr>
            <a:spLocks noGrp="1"/>
          </p:cNvSpPr>
          <p:nvPr>
            <p:ph type="title"/>
          </p:nvPr>
        </p:nvSpPr>
        <p:spPr/>
        <p:txBody>
          <a:bodyPr/>
          <a:lstStyle/>
          <a:p>
            <a:r>
              <a:rPr lang="en-GB" b="1"/>
              <a:t>Full Form of trips </a:t>
            </a:r>
            <a:endParaRPr lang="en-US" b="1"/>
          </a:p>
        </p:txBody>
      </p:sp>
      <p:sp>
        <p:nvSpPr>
          <p:cNvPr id="3" name="Content Placeholder 2">
            <a:extLst>
              <a:ext uri="{FF2B5EF4-FFF2-40B4-BE49-F238E27FC236}">
                <a16:creationId xmlns:a16="http://schemas.microsoft.com/office/drawing/2014/main" id="{46CDD0C4-DBDA-0B4C-9134-89A58262C827}"/>
              </a:ext>
            </a:extLst>
          </p:cNvPr>
          <p:cNvSpPr>
            <a:spLocks noGrp="1"/>
          </p:cNvSpPr>
          <p:nvPr>
            <p:ph idx="1"/>
          </p:nvPr>
        </p:nvSpPr>
        <p:spPr/>
        <p:txBody>
          <a:bodyPr/>
          <a:lstStyle/>
          <a:p>
            <a:pPr marL="0" indent="0">
              <a:buNone/>
            </a:pPr>
            <a:r>
              <a:rPr lang="en-GB"/>
              <a:t>Trade Related Aspects of Intellectual Property Rights </a:t>
            </a:r>
          </a:p>
          <a:p>
            <a:pPr marL="0" indent="0">
              <a:buNone/>
            </a:pPr>
            <a:r>
              <a:rPr lang="en-GB"/>
              <a:t>It’s the agreement between all members and nation of world trade organization</a:t>
            </a:r>
          </a:p>
          <a:p>
            <a:pPr marL="0" indent="0">
              <a:buNone/>
            </a:pPr>
            <a:r>
              <a:rPr lang="en-GB"/>
              <a:t>This agreement covers patent, copyright, trademarks,industrial designs and Trade secrets.</a:t>
            </a:r>
            <a:endParaRPr lang="en-US"/>
          </a:p>
        </p:txBody>
      </p:sp>
    </p:spTree>
    <p:extLst>
      <p:ext uri="{BB962C8B-B14F-4D97-AF65-F5344CB8AC3E}">
        <p14:creationId xmlns:p14="http://schemas.microsoft.com/office/powerpoint/2010/main" val="1051131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7D976-38D3-7D46-8FA2-4138C5EE4C7B}"/>
              </a:ext>
            </a:extLst>
          </p:cNvPr>
          <p:cNvSpPr>
            <a:spLocks noGrp="1"/>
          </p:cNvSpPr>
          <p:nvPr>
            <p:ph type="title"/>
          </p:nvPr>
        </p:nvSpPr>
        <p:spPr/>
        <p:txBody>
          <a:bodyPr/>
          <a:lstStyle/>
          <a:p>
            <a:r>
              <a:rPr lang="en-GB" b="1"/>
              <a:t>Features of trips agreement </a:t>
            </a:r>
            <a:endParaRPr lang="en-US" b="1"/>
          </a:p>
        </p:txBody>
      </p:sp>
      <p:sp>
        <p:nvSpPr>
          <p:cNvPr id="3" name="Content Placeholder 2">
            <a:extLst>
              <a:ext uri="{FF2B5EF4-FFF2-40B4-BE49-F238E27FC236}">
                <a16:creationId xmlns:a16="http://schemas.microsoft.com/office/drawing/2014/main" id="{405B0DE0-6237-AF4E-9DB5-C19A8FD50AF1}"/>
              </a:ext>
            </a:extLst>
          </p:cNvPr>
          <p:cNvSpPr>
            <a:spLocks noGrp="1"/>
          </p:cNvSpPr>
          <p:nvPr>
            <p:ph idx="1"/>
          </p:nvPr>
        </p:nvSpPr>
        <p:spPr/>
        <p:txBody>
          <a:bodyPr/>
          <a:lstStyle/>
          <a:p>
            <a:pPr marL="0" indent="0">
              <a:buNone/>
            </a:pPr>
            <a:r>
              <a:rPr lang="en-GB"/>
              <a:t>Three main features discuss below</a:t>
            </a:r>
          </a:p>
          <a:p>
            <a:pPr marL="0" indent="0">
              <a:buNone/>
            </a:pPr>
            <a:r>
              <a:rPr lang="en-GB"/>
              <a:t>1)Standards</a:t>
            </a:r>
          </a:p>
          <a:p>
            <a:pPr marL="0" indent="0">
              <a:buNone/>
            </a:pPr>
            <a:r>
              <a:rPr lang="en-GB"/>
              <a:t>                      Main elements of protection is defined namely the subject matter to be protected </a:t>
            </a:r>
          </a:p>
          <a:p>
            <a:pPr marL="0" indent="0">
              <a:buNone/>
            </a:pPr>
            <a:r>
              <a:rPr lang="en-GB"/>
              <a:t>2)The Rights to be confered  and permissibe exceptions to those rights</a:t>
            </a:r>
          </a:p>
          <a:p>
            <a:pPr marL="0" indent="0">
              <a:buNone/>
            </a:pPr>
            <a:r>
              <a:rPr lang="en-GB"/>
              <a:t>3)Minimum duration of protection </a:t>
            </a:r>
            <a:endParaRPr lang="en-US"/>
          </a:p>
        </p:txBody>
      </p:sp>
    </p:spTree>
    <p:extLst>
      <p:ext uri="{BB962C8B-B14F-4D97-AF65-F5344CB8AC3E}">
        <p14:creationId xmlns:p14="http://schemas.microsoft.com/office/powerpoint/2010/main" val="1580281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B10C2-0FC2-7346-9E3F-54022C6B14CD}"/>
              </a:ext>
            </a:extLst>
          </p:cNvPr>
          <p:cNvSpPr>
            <a:spLocks noGrp="1"/>
          </p:cNvSpPr>
          <p:nvPr>
            <p:ph type="title"/>
          </p:nvPr>
        </p:nvSpPr>
        <p:spPr/>
        <p:txBody>
          <a:bodyPr/>
          <a:lstStyle/>
          <a:p>
            <a:r>
              <a:rPr lang="en-GB" b="1"/>
              <a:t>When trips agreement signed </a:t>
            </a:r>
            <a:endParaRPr lang="en-US" b="1"/>
          </a:p>
        </p:txBody>
      </p:sp>
      <p:sp>
        <p:nvSpPr>
          <p:cNvPr id="3" name="Content Placeholder 2">
            <a:extLst>
              <a:ext uri="{FF2B5EF4-FFF2-40B4-BE49-F238E27FC236}">
                <a16:creationId xmlns:a16="http://schemas.microsoft.com/office/drawing/2014/main" id="{7D471E3F-8849-144C-BC4C-D00E1D3D94B5}"/>
              </a:ext>
            </a:extLst>
          </p:cNvPr>
          <p:cNvSpPr>
            <a:spLocks noGrp="1"/>
          </p:cNvSpPr>
          <p:nvPr>
            <p:ph idx="1"/>
          </p:nvPr>
        </p:nvSpPr>
        <p:spPr/>
        <p:txBody>
          <a:bodyPr/>
          <a:lstStyle/>
          <a:p>
            <a:pPr marL="0" indent="0">
              <a:buNone/>
            </a:pPr>
            <a:r>
              <a:rPr lang="en-GB"/>
              <a:t>Singed in Marrakesh,Morocco on 15 April 1994</a:t>
            </a:r>
          </a:p>
          <a:p>
            <a:pPr marL="0" indent="0">
              <a:buNone/>
            </a:pPr>
            <a:r>
              <a:rPr lang="en-GB" b="1"/>
              <a:t>When implement </a:t>
            </a:r>
          </a:p>
          <a:p>
            <a:pPr marL="0" indent="0">
              <a:buNone/>
            </a:pPr>
            <a:r>
              <a:rPr lang="en-GB"/>
              <a:t>On 1 January 1995</a:t>
            </a:r>
          </a:p>
          <a:p>
            <a:pPr marL="0" indent="0">
              <a:buNone/>
            </a:pPr>
            <a:r>
              <a:rPr lang="en-GB"/>
              <a:t>And India is also a member of this agreement </a:t>
            </a:r>
            <a:endParaRPr lang="en-US"/>
          </a:p>
        </p:txBody>
      </p:sp>
    </p:spTree>
    <p:extLst>
      <p:ext uri="{BB962C8B-B14F-4D97-AF65-F5344CB8AC3E}">
        <p14:creationId xmlns:p14="http://schemas.microsoft.com/office/powerpoint/2010/main" val="5572495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5AB88-F40A-2F43-ADD6-C8553941DEB7}"/>
              </a:ext>
            </a:extLst>
          </p:cNvPr>
          <p:cNvSpPr>
            <a:spLocks noGrp="1"/>
          </p:cNvSpPr>
          <p:nvPr>
            <p:ph type="title"/>
          </p:nvPr>
        </p:nvSpPr>
        <p:spPr/>
        <p:txBody>
          <a:bodyPr/>
          <a:lstStyle/>
          <a:p>
            <a:r>
              <a:rPr lang="en-GB" b="1"/>
              <a:t>                   WTO</a:t>
            </a:r>
            <a:endParaRPr lang="en-US" b="1"/>
          </a:p>
        </p:txBody>
      </p:sp>
      <p:sp>
        <p:nvSpPr>
          <p:cNvPr id="3" name="Content Placeholder 2">
            <a:extLst>
              <a:ext uri="{FF2B5EF4-FFF2-40B4-BE49-F238E27FC236}">
                <a16:creationId xmlns:a16="http://schemas.microsoft.com/office/drawing/2014/main" id="{C1E2EE76-E8A1-664E-9A82-7D8DEFE3574B}"/>
              </a:ext>
            </a:extLst>
          </p:cNvPr>
          <p:cNvSpPr>
            <a:spLocks noGrp="1"/>
          </p:cNvSpPr>
          <p:nvPr>
            <p:ph idx="1"/>
          </p:nvPr>
        </p:nvSpPr>
        <p:spPr/>
        <p:txBody>
          <a:bodyPr>
            <a:normAutofit fontScale="92500" lnSpcReduction="10000"/>
          </a:bodyPr>
          <a:lstStyle/>
          <a:p>
            <a:pPr marL="0" indent="0">
              <a:buNone/>
            </a:pPr>
            <a:r>
              <a:rPr lang="en-GB"/>
              <a:t>What is...........................</a:t>
            </a:r>
          </a:p>
          <a:p>
            <a:pPr marL="0" indent="0">
              <a:buNone/>
            </a:pPr>
            <a:r>
              <a:rPr lang="en-GB"/>
              <a:t>Main objective of...........</a:t>
            </a:r>
          </a:p>
          <a:p>
            <a:pPr marL="0" indent="0">
              <a:buNone/>
            </a:pPr>
            <a:r>
              <a:rPr lang="en-GB"/>
              <a:t>Role of............................ </a:t>
            </a:r>
          </a:p>
          <a:p>
            <a:pPr marL="0" indent="0">
              <a:buNone/>
            </a:pPr>
            <a:r>
              <a:rPr lang="en-GB"/>
              <a:t>Function of..................... </a:t>
            </a:r>
          </a:p>
          <a:p>
            <a:pPr marL="0" indent="0">
              <a:buNone/>
            </a:pPr>
            <a:r>
              <a:rPr lang="en-GB"/>
              <a:t>Who funds..................... </a:t>
            </a:r>
          </a:p>
          <a:p>
            <a:pPr marL="0" indent="0">
              <a:buNone/>
            </a:pPr>
            <a:r>
              <a:rPr lang="en-GB"/>
              <a:t>Benefits of...................... </a:t>
            </a:r>
          </a:p>
          <a:p>
            <a:pPr marL="0" indent="0">
              <a:buNone/>
            </a:pPr>
            <a:r>
              <a:rPr lang="en-GB"/>
              <a:t>How many...................... </a:t>
            </a:r>
            <a:endParaRPr lang="en-US"/>
          </a:p>
        </p:txBody>
      </p:sp>
    </p:spTree>
    <p:extLst>
      <p:ext uri="{BB962C8B-B14F-4D97-AF65-F5344CB8AC3E}">
        <p14:creationId xmlns:p14="http://schemas.microsoft.com/office/powerpoint/2010/main" val="2946782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836B0-4E5F-4E49-B8F6-C24AB36C0F62}"/>
              </a:ext>
            </a:extLst>
          </p:cNvPr>
          <p:cNvSpPr>
            <a:spLocks noGrp="1"/>
          </p:cNvSpPr>
          <p:nvPr>
            <p:ph type="title"/>
          </p:nvPr>
        </p:nvSpPr>
        <p:spPr/>
        <p:txBody>
          <a:bodyPr/>
          <a:lstStyle/>
          <a:p>
            <a:r>
              <a:rPr lang="en-GB" b="1"/>
              <a:t>What is WTO </a:t>
            </a:r>
            <a:endParaRPr lang="en-US" b="1"/>
          </a:p>
        </p:txBody>
      </p:sp>
      <p:sp>
        <p:nvSpPr>
          <p:cNvPr id="3" name="Content Placeholder 2">
            <a:extLst>
              <a:ext uri="{FF2B5EF4-FFF2-40B4-BE49-F238E27FC236}">
                <a16:creationId xmlns:a16="http://schemas.microsoft.com/office/drawing/2014/main" id="{B1AAF559-01C4-F849-8EE3-D70E46A24C46}"/>
              </a:ext>
            </a:extLst>
          </p:cNvPr>
          <p:cNvSpPr>
            <a:spLocks noGrp="1"/>
          </p:cNvSpPr>
          <p:nvPr>
            <p:ph idx="1"/>
          </p:nvPr>
        </p:nvSpPr>
        <p:spPr/>
        <p:txBody>
          <a:bodyPr/>
          <a:lstStyle/>
          <a:p>
            <a:pPr marL="0" indent="0">
              <a:buNone/>
            </a:pPr>
            <a:r>
              <a:rPr lang="en-GB"/>
              <a:t>It covers goods,sevices and intellectual property.they include individual countries and commitments to lower custom  tarrif and other trade barrier .they set procedures for disputes and prescribe special treatment for developing countries.</a:t>
            </a:r>
            <a:endParaRPr lang="en-US"/>
          </a:p>
        </p:txBody>
      </p:sp>
    </p:spTree>
    <p:extLst>
      <p:ext uri="{BB962C8B-B14F-4D97-AF65-F5344CB8AC3E}">
        <p14:creationId xmlns:p14="http://schemas.microsoft.com/office/powerpoint/2010/main" val="5975018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A526D-00FC-BC40-9BA7-F47B9BF37CA6}"/>
              </a:ext>
            </a:extLst>
          </p:cNvPr>
          <p:cNvSpPr>
            <a:spLocks noGrp="1"/>
          </p:cNvSpPr>
          <p:nvPr>
            <p:ph type="title"/>
          </p:nvPr>
        </p:nvSpPr>
        <p:spPr/>
        <p:txBody>
          <a:bodyPr/>
          <a:lstStyle/>
          <a:p>
            <a:r>
              <a:rPr lang="en-GB" b="1"/>
              <a:t>Main objective of WTo</a:t>
            </a:r>
            <a:endParaRPr lang="en-US" b="1"/>
          </a:p>
        </p:txBody>
      </p:sp>
      <p:sp>
        <p:nvSpPr>
          <p:cNvPr id="3" name="Content Placeholder 2">
            <a:extLst>
              <a:ext uri="{FF2B5EF4-FFF2-40B4-BE49-F238E27FC236}">
                <a16:creationId xmlns:a16="http://schemas.microsoft.com/office/drawing/2014/main" id="{CC9C9222-0CAC-F040-8F54-021BC2C631DF}"/>
              </a:ext>
            </a:extLst>
          </p:cNvPr>
          <p:cNvSpPr>
            <a:spLocks noGrp="1"/>
          </p:cNvSpPr>
          <p:nvPr>
            <p:ph idx="1"/>
          </p:nvPr>
        </p:nvSpPr>
        <p:spPr/>
        <p:txBody>
          <a:bodyPr/>
          <a:lstStyle/>
          <a:p>
            <a:pPr marL="0" indent="0">
              <a:buNone/>
            </a:pPr>
            <a:r>
              <a:rPr lang="en-GB"/>
              <a:t>1)To set and enforce roles of international trade</a:t>
            </a:r>
          </a:p>
          <a:p>
            <a:pPr marL="0" indent="0">
              <a:buNone/>
            </a:pPr>
            <a:r>
              <a:rPr lang="en-GB"/>
              <a:t>2)To provide a forum for monitoring their trade liberalization </a:t>
            </a:r>
          </a:p>
          <a:p>
            <a:pPr marL="0" indent="0">
              <a:buNone/>
            </a:pPr>
            <a:r>
              <a:rPr lang="en-GB"/>
              <a:t>3)To resolve trade dispute </a:t>
            </a:r>
          </a:p>
          <a:p>
            <a:pPr marL="0" indent="0">
              <a:buNone/>
            </a:pPr>
            <a:r>
              <a:rPr lang="en-GB"/>
              <a:t>4)To increase the transperancy of decision making process </a:t>
            </a:r>
          </a:p>
          <a:p>
            <a:pPr marL="0" indent="0">
              <a:buNone/>
            </a:pPr>
            <a:r>
              <a:rPr lang="en-GB"/>
              <a:t>5)To cooperate with other major international economic </a:t>
            </a:r>
          </a:p>
          <a:p>
            <a:pPr marL="0" indent="0">
              <a:buNone/>
            </a:pPr>
            <a:endParaRPr lang="en-US"/>
          </a:p>
        </p:txBody>
      </p:sp>
    </p:spTree>
    <p:extLst>
      <p:ext uri="{BB962C8B-B14F-4D97-AF65-F5344CB8AC3E}">
        <p14:creationId xmlns:p14="http://schemas.microsoft.com/office/powerpoint/2010/main" val="17522113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5E13A-EDC7-9F45-B94E-BB73549847F8}"/>
              </a:ext>
            </a:extLst>
          </p:cNvPr>
          <p:cNvSpPr>
            <a:spLocks noGrp="1"/>
          </p:cNvSpPr>
          <p:nvPr>
            <p:ph type="title"/>
          </p:nvPr>
        </p:nvSpPr>
        <p:spPr/>
        <p:txBody>
          <a:bodyPr/>
          <a:lstStyle/>
          <a:p>
            <a:r>
              <a:rPr lang="en-GB" b="1"/>
              <a:t>Role of Wto</a:t>
            </a:r>
            <a:endParaRPr lang="en-US" b="1"/>
          </a:p>
        </p:txBody>
      </p:sp>
      <p:sp>
        <p:nvSpPr>
          <p:cNvPr id="3" name="Content Placeholder 2">
            <a:extLst>
              <a:ext uri="{FF2B5EF4-FFF2-40B4-BE49-F238E27FC236}">
                <a16:creationId xmlns:a16="http://schemas.microsoft.com/office/drawing/2014/main" id="{90CD2869-2C02-5C45-AD7F-97C621CAB22B}"/>
              </a:ext>
            </a:extLst>
          </p:cNvPr>
          <p:cNvSpPr>
            <a:spLocks noGrp="1"/>
          </p:cNvSpPr>
          <p:nvPr>
            <p:ph idx="1"/>
          </p:nvPr>
        </p:nvSpPr>
        <p:spPr/>
        <p:txBody>
          <a:bodyPr/>
          <a:lstStyle/>
          <a:p>
            <a:pPr marL="0" indent="0">
              <a:buNone/>
            </a:pPr>
            <a:r>
              <a:rPr lang="en-GB"/>
              <a:t>The goal is to help producer of goods and services </a:t>
            </a:r>
          </a:p>
          <a:p>
            <a:pPr marL="0" indent="0">
              <a:buNone/>
            </a:pPr>
            <a:r>
              <a:rPr lang="en-GB"/>
              <a:t>Importer and exporter to conduct their business </a:t>
            </a:r>
            <a:endParaRPr lang="en-US"/>
          </a:p>
        </p:txBody>
      </p:sp>
    </p:spTree>
    <p:extLst>
      <p:ext uri="{BB962C8B-B14F-4D97-AF65-F5344CB8AC3E}">
        <p14:creationId xmlns:p14="http://schemas.microsoft.com/office/powerpoint/2010/main" val="13426634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BD62B-BC23-A34D-ABC1-12335DEF2454}"/>
              </a:ext>
            </a:extLst>
          </p:cNvPr>
          <p:cNvSpPr>
            <a:spLocks noGrp="1"/>
          </p:cNvSpPr>
          <p:nvPr>
            <p:ph type="title"/>
          </p:nvPr>
        </p:nvSpPr>
        <p:spPr/>
        <p:txBody>
          <a:bodyPr/>
          <a:lstStyle/>
          <a:p>
            <a:r>
              <a:rPr lang="en-GB" b="1"/>
              <a:t>Function of wto</a:t>
            </a:r>
            <a:endParaRPr lang="en-US" b="1"/>
          </a:p>
        </p:txBody>
      </p:sp>
      <p:sp>
        <p:nvSpPr>
          <p:cNvPr id="3" name="Content Placeholder 2">
            <a:extLst>
              <a:ext uri="{FF2B5EF4-FFF2-40B4-BE49-F238E27FC236}">
                <a16:creationId xmlns:a16="http://schemas.microsoft.com/office/drawing/2014/main" id="{4CA4B71F-43CC-574D-9131-430170FA332B}"/>
              </a:ext>
            </a:extLst>
          </p:cNvPr>
          <p:cNvSpPr>
            <a:spLocks noGrp="1"/>
          </p:cNvSpPr>
          <p:nvPr>
            <p:ph idx="1"/>
          </p:nvPr>
        </p:nvSpPr>
        <p:spPr/>
        <p:txBody>
          <a:bodyPr/>
          <a:lstStyle/>
          <a:p>
            <a:pPr marL="0" indent="0">
              <a:buNone/>
            </a:pPr>
            <a:r>
              <a:rPr lang="en-GB"/>
              <a:t>It’s main function is to ensure that trade flows smoothly,predicably and freely as possible </a:t>
            </a:r>
          </a:p>
          <a:p>
            <a:pPr marL="0" indent="0">
              <a:buNone/>
            </a:pPr>
            <a:r>
              <a:rPr lang="en-GB" b="1"/>
              <a:t>Who funds WTO</a:t>
            </a:r>
          </a:p>
          <a:p>
            <a:pPr marL="0" indent="0">
              <a:buNone/>
            </a:pPr>
            <a:r>
              <a:rPr lang="en-GB"/>
              <a:t>Present budget is 7 million Swiss francs.extra contributions by member countries go into trust fund.administrated by WTO secretory and donor countries</a:t>
            </a:r>
          </a:p>
          <a:p>
            <a:pPr marL="0" indent="0">
              <a:buNone/>
            </a:pPr>
            <a:r>
              <a:rPr lang="en-GB"/>
              <a:t>In 2004 contributions to trust fund is 24 million Swiss francs. </a:t>
            </a:r>
            <a:endParaRPr lang="en-US"/>
          </a:p>
        </p:txBody>
      </p:sp>
    </p:spTree>
    <p:extLst>
      <p:ext uri="{BB962C8B-B14F-4D97-AF65-F5344CB8AC3E}">
        <p14:creationId xmlns:p14="http://schemas.microsoft.com/office/powerpoint/2010/main" val="19972985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AC66D-7634-0645-A2BF-4364F04F47FD}"/>
              </a:ext>
            </a:extLst>
          </p:cNvPr>
          <p:cNvSpPr>
            <a:spLocks noGrp="1"/>
          </p:cNvSpPr>
          <p:nvPr>
            <p:ph type="title"/>
          </p:nvPr>
        </p:nvSpPr>
        <p:spPr/>
        <p:txBody>
          <a:bodyPr/>
          <a:lstStyle/>
          <a:p>
            <a:r>
              <a:rPr lang="en-GB" b="1"/>
              <a:t>Benefits of Wto</a:t>
            </a:r>
            <a:endParaRPr lang="en-US" b="1"/>
          </a:p>
        </p:txBody>
      </p:sp>
      <p:sp>
        <p:nvSpPr>
          <p:cNvPr id="3" name="Content Placeholder 2">
            <a:extLst>
              <a:ext uri="{FF2B5EF4-FFF2-40B4-BE49-F238E27FC236}">
                <a16:creationId xmlns:a16="http://schemas.microsoft.com/office/drawing/2014/main" id="{70BDC14E-283C-004C-8C51-316660E70D67}"/>
              </a:ext>
            </a:extLst>
          </p:cNvPr>
          <p:cNvSpPr>
            <a:spLocks noGrp="1"/>
          </p:cNvSpPr>
          <p:nvPr>
            <p:ph idx="1"/>
          </p:nvPr>
        </p:nvSpPr>
        <p:spPr/>
        <p:txBody>
          <a:bodyPr/>
          <a:lstStyle/>
          <a:p>
            <a:pPr marL="0" indent="0">
              <a:buNone/>
            </a:pPr>
            <a:r>
              <a:rPr lang="en-GB"/>
              <a:t>1)Low price by reducing tarrifs </a:t>
            </a:r>
          </a:p>
          <a:p>
            <a:pPr marL="0" indent="0">
              <a:buNone/>
            </a:pPr>
            <a:r>
              <a:rPr lang="en-GB"/>
              <a:t>2)Free trade</a:t>
            </a:r>
          </a:p>
          <a:p>
            <a:pPr marL="0" indent="0">
              <a:buNone/>
            </a:pPr>
            <a:r>
              <a:rPr lang="en-GB"/>
              <a:t>3)Increase economic status </a:t>
            </a:r>
          </a:p>
          <a:p>
            <a:pPr marL="0" indent="0">
              <a:buNone/>
            </a:pPr>
            <a:r>
              <a:rPr lang="en-GB" b="1"/>
              <a:t>How many members </a:t>
            </a:r>
          </a:p>
          <a:p>
            <a:pPr marL="0" indent="0">
              <a:buNone/>
            </a:pPr>
            <a:r>
              <a:rPr lang="en-GB"/>
              <a:t>164</a:t>
            </a:r>
            <a:endParaRPr lang="en-US"/>
          </a:p>
        </p:txBody>
      </p:sp>
    </p:spTree>
    <p:extLst>
      <p:ext uri="{BB962C8B-B14F-4D97-AF65-F5344CB8AC3E}">
        <p14:creationId xmlns:p14="http://schemas.microsoft.com/office/powerpoint/2010/main" val="4089973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4BF4F-E2EB-9142-B822-5BCBED81A4A4}"/>
              </a:ext>
            </a:extLst>
          </p:cNvPr>
          <p:cNvSpPr>
            <a:spLocks noGrp="1"/>
          </p:cNvSpPr>
          <p:nvPr>
            <p:ph type="title"/>
          </p:nvPr>
        </p:nvSpPr>
        <p:spPr/>
        <p:txBody>
          <a:bodyPr/>
          <a:lstStyle/>
          <a:p>
            <a:r>
              <a:rPr lang="en-GB" b="1"/>
              <a:t>What is Paris convention </a:t>
            </a:r>
            <a:endParaRPr lang="en-US" b="1"/>
          </a:p>
        </p:txBody>
      </p:sp>
      <p:sp>
        <p:nvSpPr>
          <p:cNvPr id="3" name="Content Placeholder 2">
            <a:extLst>
              <a:ext uri="{FF2B5EF4-FFF2-40B4-BE49-F238E27FC236}">
                <a16:creationId xmlns:a16="http://schemas.microsoft.com/office/drawing/2014/main" id="{3597D40C-12E6-8844-8453-1BE9C1755415}"/>
              </a:ext>
            </a:extLst>
          </p:cNvPr>
          <p:cNvSpPr>
            <a:spLocks noGrp="1"/>
          </p:cNvSpPr>
          <p:nvPr>
            <p:ph idx="1"/>
          </p:nvPr>
        </p:nvSpPr>
        <p:spPr/>
        <p:txBody>
          <a:bodyPr/>
          <a:lstStyle/>
          <a:p>
            <a:pPr marL="0" indent="0">
              <a:buNone/>
            </a:pPr>
            <a:r>
              <a:rPr lang="en-GB"/>
              <a:t>It is for the protection of industrial property sign in Paris,france on 20 March 1883,was one of the ist Intellectual property trities.establish a union for the protection of industrial Property </a:t>
            </a:r>
            <a:endParaRPr lang="en-US"/>
          </a:p>
        </p:txBody>
      </p:sp>
    </p:spTree>
    <p:extLst>
      <p:ext uri="{BB962C8B-B14F-4D97-AF65-F5344CB8AC3E}">
        <p14:creationId xmlns:p14="http://schemas.microsoft.com/office/powerpoint/2010/main" val="1311280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F5716-0664-CF4F-983A-3AEFFE2FBDA9}"/>
              </a:ext>
            </a:extLst>
          </p:cNvPr>
          <p:cNvSpPr>
            <a:spLocks noGrp="1"/>
          </p:cNvSpPr>
          <p:nvPr>
            <p:ph type="title"/>
          </p:nvPr>
        </p:nvSpPr>
        <p:spPr/>
        <p:txBody>
          <a:bodyPr/>
          <a:lstStyle/>
          <a:p>
            <a:r>
              <a:rPr lang="en-GB" b="1"/>
              <a:t>Parts of Paris convention </a:t>
            </a:r>
            <a:endParaRPr lang="en-US" b="1"/>
          </a:p>
        </p:txBody>
      </p:sp>
      <p:sp>
        <p:nvSpPr>
          <p:cNvPr id="3" name="Content Placeholder 2">
            <a:extLst>
              <a:ext uri="{FF2B5EF4-FFF2-40B4-BE49-F238E27FC236}">
                <a16:creationId xmlns:a16="http://schemas.microsoft.com/office/drawing/2014/main" id="{0C6363D4-F777-FA47-B1CF-D32541E333BE}"/>
              </a:ext>
            </a:extLst>
          </p:cNvPr>
          <p:cNvSpPr>
            <a:spLocks noGrp="1"/>
          </p:cNvSpPr>
          <p:nvPr>
            <p:ph idx="1"/>
          </p:nvPr>
        </p:nvSpPr>
        <p:spPr/>
        <p:txBody>
          <a:bodyPr/>
          <a:lstStyle/>
          <a:p>
            <a:pPr marL="0" indent="0">
              <a:buNone/>
            </a:pPr>
            <a:r>
              <a:rPr lang="en-GB"/>
              <a:t>1)The executive committee </a:t>
            </a:r>
          </a:p>
          <a:p>
            <a:pPr marL="0" indent="0">
              <a:buNone/>
            </a:pPr>
            <a:r>
              <a:rPr lang="en-GB"/>
              <a:t>2)The nationals </a:t>
            </a:r>
          </a:p>
          <a:p>
            <a:pPr marL="0" indent="0">
              <a:buNone/>
            </a:pPr>
            <a:r>
              <a:rPr lang="en-GB"/>
              <a:t>3)The assembly </a:t>
            </a:r>
          </a:p>
          <a:p>
            <a:pPr marL="0" indent="0">
              <a:buNone/>
            </a:pPr>
            <a:r>
              <a:rPr lang="en-GB"/>
              <a:t>4)The international bureu</a:t>
            </a:r>
          </a:p>
          <a:p>
            <a:pPr marL="0" indent="0">
              <a:buNone/>
            </a:pPr>
            <a:r>
              <a:rPr lang="en-GB"/>
              <a:t>5)The administration </a:t>
            </a:r>
          </a:p>
          <a:p>
            <a:pPr marL="0" indent="0">
              <a:buNone/>
            </a:pPr>
            <a:r>
              <a:rPr lang="en-GB"/>
              <a:t>6)The partners of utility patents </a:t>
            </a:r>
            <a:endParaRPr lang="en-US"/>
          </a:p>
        </p:txBody>
      </p:sp>
    </p:spTree>
    <p:extLst>
      <p:ext uri="{BB962C8B-B14F-4D97-AF65-F5344CB8AC3E}">
        <p14:creationId xmlns:p14="http://schemas.microsoft.com/office/powerpoint/2010/main" val="3109826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EBC6B-ADE5-4B47-A6E4-FA49D06DA42D}"/>
              </a:ext>
            </a:extLst>
          </p:cNvPr>
          <p:cNvSpPr>
            <a:spLocks noGrp="1"/>
          </p:cNvSpPr>
          <p:nvPr>
            <p:ph type="title"/>
          </p:nvPr>
        </p:nvSpPr>
        <p:spPr/>
        <p:txBody>
          <a:bodyPr/>
          <a:lstStyle/>
          <a:p>
            <a:r>
              <a:rPr lang="en-GB" b="1"/>
              <a:t>How Paris convention work </a:t>
            </a:r>
            <a:endParaRPr lang="en-US" b="1"/>
          </a:p>
        </p:txBody>
      </p:sp>
      <p:sp>
        <p:nvSpPr>
          <p:cNvPr id="3" name="Content Placeholder 2">
            <a:extLst>
              <a:ext uri="{FF2B5EF4-FFF2-40B4-BE49-F238E27FC236}">
                <a16:creationId xmlns:a16="http://schemas.microsoft.com/office/drawing/2014/main" id="{FCC67E8E-F331-EA4D-82C2-68714C93C6FF}"/>
              </a:ext>
            </a:extLst>
          </p:cNvPr>
          <p:cNvSpPr>
            <a:spLocks noGrp="1"/>
          </p:cNvSpPr>
          <p:nvPr>
            <p:ph idx="1"/>
          </p:nvPr>
        </p:nvSpPr>
        <p:spPr/>
        <p:txBody>
          <a:bodyPr/>
          <a:lstStyle/>
          <a:p>
            <a:pPr marL="0" indent="0">
              <a:buNone/>
            </a:pPr>
            <a:r>
              <a:rPr lang="en-GB"/>
              <a:t>It’s set out a global framework to avoid dangerous climate change by limiting global warming to well below 2degreesC and pursuing efforts to limit it 1.5degreeC </a:t>
            </a:r>
          </a:p>
          <a:p>
            <a:pPr marL="0" indent="0">
              <a:buNone/>
            </a:pPr>
            <a:r>
              <a:rPr lang="en-GB"/>
              <a:t>It also aims ability to deal with impact of climate change and support them in their efforts </a:t>
            </a:r>
            <a:endParaRPr lang="en-US"/>
          </a:p>
        </p:txBody>
      </p:sp>
    </p:spTree>
    <p:extLst>
      <p:ext uri="{BB962C8B-B14F-4D97-AF65-F5344CB8AC3E}">
        <p14:creationId xmlns:p14="http://schemas.microsoft.com/office/powerpoint/2010/main" val="3925902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9B7AE-1589-4747-8A7B-C435F4C43808}"/>
              </a:ext>
            </a:extLst>
          </p:cNvPr>
          <p:cNvSpPr>
            <a:spLocks noGrp="1"/>
          </p:cNvSpPr>
          <p:nvPr>
            <p:ph type="title"/>
          </p:nvPr>
        </p:nvSpPr>
        <p:spPr/>
        <p:txBody>
          <a:bodyPr/>
          <a:lstStyle/>
          <a:p>
            <a:r>
              <a:rPr lang="en-GB" b="1"/>
              <a:t>How start the Paris convention </a:t>
            </a:r>
            <a:endParaRPr lang="en-US" b="1"/>
          </a:p>
        </p:txBody>
      </p:sp>
      <p:sp>
        <p:nvSpPr>
          <p:cNvPr id="3" name="Content Placeholder 2">
            <a:extLst>
              <a:ext uri="{FF2B5EF4-FFF2-40B4-BE49-F238E27FC236}">
                <a16:creationId xmlns:a16="http://schemas.microsoft.com/office/drawing/2014/main" id="{AE1A575E-6FA1-1944-B6C6-84E6E03E6142}"/>
              </a:ext>
            </a:extLst>
          </p:cNvPr>
          <p:cNvSpPr>
            <a:spLocks noGrp="1"/>
          </p:cNvSpPr>
          <p:nvPr>
            <p:ph idx="1"/>
          </p:nvPr>
        </p:nvSpPr>
        <p:spPr/>
        <p:txBody>
          <a:bodyPr/>
          <a:lstStyle/>
          <a:p>
            <a:pPr marL="0" indent="0">
              <a:buNone/>
            </a:pPr>
            <a:r>
              <a:rPr lang="en-GB"/>
              <a:t>Was adopted on December 17,2015 At COP21 in  Paris France by the conference of parties to the UN framework convention on climate change </a:t>
            </a:r>
            <a:endParaRPr lang="en-US"/>
          </a:p>
        </p:txBody>
      </p:sp>
    </p:spTree>
    <p:extLst>
      <p:ext uri="{BB962C8B-B14F-4D97-AF65-F5344CB8AC3E}">
        <p14:creationId xmlns:p14="http://schemas.microsoft.com/office/powerpoint/2010/main" val="1018478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78096-5850-1449-87F4-F0067565C5B9}"/>
              </a:ext>
            </a:extLst>
          </p:cNvPr>
          <p:cNvSpPr>
            <a:spLocks noGrp="1"/>
          </p:cNvSpPr>
          <p:nvPr>
            <p:ph type="title"/>
          </p:nvPr>
        </p:nvSpPr>
        <p:spPr/>
        <p:txBody>
          <a:bodyPr/>
          <a:lstStyle/>
          <a:p>
            <a:r>
              <a:rPr lang="en-GB" b="1"/>
              <a:t>Application of Paris convention </a:t>
            </a:r>
            <a:endParaRPr lang="en-US" b="1"/>
          </a:p>
        </p:txBody>
      </p:sp>
      <p:sp>
        <p:nvSpPr>
          <p:cNvPr id="3" name="Content Placeholder 2">
            <a:extLst>
              <a:ext uri="{FF2B5EF4-FFF2-40B4-BE49-F238E27FC236}">
                <a16:creationId xmlns:a16="http://schemas.microsoft.com/office/drawing/2014/main" id="{D74DF31A-4C25-0A47-B74D-217D82885D94}"/>
              </a:ext>
            </a:extLst>
          </p:cNvPr>
          <p:cNvSpPr>
            <a:spLocks noGrp="1"/>
          </p:cNvSpPr>
          <p:nvPr>
            <p:ph idx="1"/>
          </p:nvPr>
        </p:nvSpPr>
        <p:spPr/>
        <p:txBody>
          <a:bodyPr/>
          <a:lstStyle/>
          <a:p>
            <a:pPr marL="0" indent="0">
              <a:buNone/>
            </a:pPr>
            <a:r>
              <a:rPr lang="en-GB"/>
              <a:t>Application is referred to as Priority documents Or filling and the date at which it is filled is called priority date</a:t>
            </a:r>
            <a:endParaRPr lang="en-US"/>
          </a:p>
        </p:txBody>
      </p:sp>
    </p:spTree>
    <p:extLst>
      <p:ext uri="{BB962C8B-B14F-4D97-AF65-F5344CB8AC3E}">
        <p14:creationId xmlns:p14="http://schemas.microsoft.com/office/powerpoint/2010/main" val="1326284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B9A7C-38D0-6A4D-B250-A5A75AF87370}"/>
              </a:ext>
            </a:extLst>
          </p:cNvPr>
          <p:cNvSpPr>
            <a:spLocks noGrp="1"/>
          </p:cNvSpPr>
          <p:nvPr>
            <p:ph type="title"/>
          </p:nvPr>
        </p:nvSpPr>
        <p:spPr/>
        <p:txBody>
          <a:bodyPr/>
          <a:lstStyle/>
          <a:p>
            <a:r>
              <a:rPr lang="en-GB" b="1"/>
              <a:t>Countries not sign the Paris convention </a:t>
            </a:r>
            <a:endParaRPr lang="en-US" b="1"/>
          </a:p>
        </p:txBody>
      </p:sp>
      <p:sp>
        <p:nvSpPr>
          <p:cNvPr id="3" name="Content Placeholder 2">
            <a:extLst>
              <a:ext uri="{FF2B5EF4-FFF2-40B4-BE49-F238E27FC236}">
                <a16:creationId xmlns:a16="http://schemas.microsoft.com/office/drawing/2014/main" id="{2268D184-4354-5E43-9FB5-1FE9067F45DC}"/>
              </a:ext>
            </a:extLst>
          </p:cNvPr>
          <p:cNvSpPr>
            <a:spLocks noGrp="1"/>
          </p:cNvSpPr>
          <p:nvPr>
            <p:ph idx="1"/>
          </p:nvPr>
        </p:nvSpPr>
        <p:spPr/>
        <p:txBody>
          <a:bodyPr/>
          <a:lstStyle/>
          <a:p>
            <a:pPr marL="0" indent="0">
              <a:buNone/>
            </a:pPr>
            <a:r>
              <a:rPr lang="en-GB"/>
              <a:t>1)Iran</a:t>
            </a:r>
          </a:p>
          <a:p>
            <a:pPr marL="0" indent="0">
              <a:buNone/>
            </a:pPr>
            <a:r>
              <a:rPr lang="en-GB"/>
              <a:t>2)Iraq</a:t>
            </a:r>
          </a:p>
          <a:p>
            <a:pPr marL="0" indent="0">
              <a:buNone/>
            </a:pPr>
            <a:r>
              <a:rPr lang="en-GB"/>
              <a:t>3)Angola</a:t>
            </a:r>
          </a:p>
          <a:p>
            <a:pPr marL="0" indent="0">
              <a:buNone/>
            </a:pPr>
            <a:r>
              <a:rPr lang="en-GB"/>
              <a:t>4)Libya</a:t>
            </a:r>
          </a:p>
          <a:p>
            <a:pPr marL="0" indent="0">
              <a:buNone/>
            </a:pPr>
            <a:r>
              <a:rPr lang="en-GB"/>
              <a:t>5)yamen</a:t>
            </a:r>
          </a:p>
          <a:p>
            <a:pPr marL="0" indent="0">
              <a:buNone/>
            </a:pPr>
            <a:r>
              <a:rPr lang="en-GB"/>
              <a:t>6)South suddan</a:t>
            </a:r>
            <a:endParaRPr lang="en-US"/>
          </a:p>
        </p:txBody>
      </p:sp>
    </p:spTree>
    <p:extLst>
      <p:ext uri="{BB962C8B-B14F-4D97-AF65-F5344CB8AC3E}">
        <p14:creationId xmlns:p14="http://schemas.microsoft.com/office/powerpoint/2010/main" val="3784835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66788-A487-704F-AD19-CF834F8218C8}"/>
              </a:ext>
            </a:extLst>
          </p:cNvPr>
          <p:cNvSpPr>
            <a:spLocks noGrp="1"/>
          </p:cNvSpPr>
          <p:nvPr>
            <p:ph type="title"/>
          </p:nvPr>
        </p:nvSpPr>
        <p:spPr/>
        <p:txBody>
          <a:bodyPr/>
          <a:lstStyle/>
          <a:p>
            <a:r>
              <a:rPr lang="en-GB" b="1"/>
              <a:t>Countries sign the Paris convention </a:t>
            </a:r>
            <a:endParaRPr lang="en-US" b="1"/>
          </a:p>
        </p:txBody>
      </p:sp>
      <p:sp>
        <p:nvSpPr>
          <p:cNvPr id="3" name="Content Placeholder 2">
            <a:extLst>
              <a:ext uri="{FF2B5EF4-FFF2-40B4-BE49-F238E27FC236}">
                <a16:creationId xmlns:a16="http://schemas.microsoft.com/office/drawing/2014/main" id="{ABCD0F95-9EC6-804D-9AC3-8C9B4A5757FE}"/>
              </a:ext>
            </a:extLst>
          </p:cNvPr>
          <p:cNvSpPr>
            <a:spLocks noGrp="1"/>
          </p:cNvSpPr>
          <p:nvPr>
            <p:ph idx="1"/>
          </p:nvPr>
        </p:nvSpPr>
        <p:spPr/>
        <p:txBody>
          <a:bodyPr/>
          <a:lstStyle/>
          <a:p>
            <a:pPr marL="0" indent="0">
              <a:buNone/>
            </a:pPr>
            <a:r>
              <a:rPr lang="en-GB"/>
              <a:t>Singed by197 countries and ratified by 187 as of November 2019</a:t>
            </a:r>
          </a:p>
          <a:p>
            <a:pPr marL="0" indent="0">
              <a:buNone/>
            </a:pPr>
            <a:endParaRPr lang="en-US"/>
          </a:p>
        </p:txBody>
      </p:sp>
    </p:spTree>
    <p:extLst>
      <p:ext uri="{BB962C8B-B14F-4D97-AF65-F5344CB8AC3E}">
        <p14:creationId xmlns:p14="http://schemas.microsoft.com/office/powerpoint/2010/main" val="17517207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0</TotalTime>
  <Words>899</Words>
  <Application>Microsoft Office PowerPoint</Application>
  <PresentationFormat>Widescreen</PresentationFormat>
  <Paragraphs>119</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Tw Cen MT</vt:lpstr>
      <vt:lpstr>Circuit</vt:lpstr>
      <vt:lpstr>    Paris convantion</vt:lpstr>
      <vt:lpstr>           Paris convention </vt:lpstr>
      <vt:lpstr>What is Paris convention </vt:lpstr>
      <vt:lpstr>Parts of Paris convention </vt:lpstr>
      <vt:lpstr>How Paris convention work </vt:lpstr>
      <vt:lpstr>How start the Paris convention </vt:lpstr>
      <vt:lpstr>Application of Paris convention </vt:lpstr>
      <vt:lpstr>Countries not sign the Paris convention </vt:lpstr>
      <vt:lpstr>Countries sign the Paris convention </vt:lpstr>
      <vt:lpstr>Countries left the Paris convention </vt:lpstr>
      <vt:lpstr>                Wipo</vt:lpstr>
      <vt:lpstr>What does wipo means</vt:lpstr>
      <vt:lpstr>Mission statement of Wipo</vt:lpstr>
      <vt:lpstr>Objective of wipo </vt:lpstr>
      <vt:lpstr>Mandate of wipo</vt:lpstr>
      <vt:lpstr>Countries in wipo</vt:lpstr>
      <vt:lpstr>Importance of wipo</vt:lpstr>
      <vt:lpstr>        Trips agreement  </vt:lpstr>
      <vt:lpstr>What is meant by trips agreement </vt:lpstr>
      <vt:lpstr>Purpose of trips agreement </vt:lpstr>
      <vt:lpstr>Full Form of trips </vt:lpstr>
      <vt:lpstr>Features of trips agreement </vt:lpstr>
      <vt:lpstr>When trips agreement signed </vt:lpstr>
      <vt:lpstr>                   WTO</vt:lpstr>
      <vt:lpstr>What is WTO </vt:lpstr>
      <vt:lpstr>Main objective of WTo</vt:lpstr>
      <vt:lpstr>Role of Wto</vt:lpstr>
      <vt:lpstr>Function of wto</vt:lpstr>
      <vt:lpstr>Benefits of Wto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Paris convantion</dc:title>
  <dc:creator>ikramulhaq 228</dc:creator>
  <cp:lastModifiedBy>ikramulhaq 228</cp:lastModifiedBy>
  <cp:revision>5</cp:revision>
  <dcterms:modified xsi:type="dcterms:W3CDTF">2020-05-03T10:08:22Z</dcterms:modified>
</cp:coreProperties>
</file>