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24330" autoAdjust="0"/>
    <p:restoredTop sz="94660"/>
  </p:normalViewPr>
  <p:slideViewPr>
    <p:cSldViewPr>
      <p:cViewPr varScale="1">
        <p:scale>
          <a:sx n="73" d="100"/>
          <a:sy n="73" d="100"/>
        </p:scale>
        <p:origin x="-19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B30A-5199-44D9-9DA6-2E02FB961B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18A3F4-59F4-4075-8557-B603A86E72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14DC7-8BDA-44B2-A24F-B0A2C90F01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52EC5-9393-4DF2-8E97-170F766F61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7400D-5BFC-4415-A80F-133D392217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F08C2-C1CE-4161-B874-0A162294E9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9D7DA-30F7-42C4-B584-987FAFCAE5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64CFC-D88C-458B-B5BD-269561BBD4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D7D90-FCBA-4FD9-AF0E-9FBE849F7D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BB0DC-C0E8-4F41-90DB-C95F7A548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D0EA93C-FD1D-490E-9DB9-5B6FF4D853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B324456-F144-4DD1-98B3-2F0D99683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000240"/>
            <a:ext cx="8229600" cy="18288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Writing Short Reports</a:t>
            </a:r>
            <a:r>
              <a:rPr lang="en-GB" sz="6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GB" sz="6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en-GB" sz="6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75312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Present only objective evidence and verifiable conclusions</a:t>
            </a:r>
          </a:p>
          <a:p>
            <a:pPr>
              <a:buNone/>
            </a:pPr>
            <a:endParaRPr lang="en-GB" sz="2400" dirty="0" smtClean="0"/>
          </a:p>
          <a:p>
            <a:pPr lvl="0"/>
            <a:r>
              <a:rPr lang="en-US" sz="2800" dirty="0" smtClean="0"/>
              <a:t>Try to avoid drawing conclusions from too less information.</a:t>
            </a:r>
            <a:endParaRPr lang="en-GB" sz="3600" dirty="0" smtClean="0"/>
          </a:p>
          <a:p>
            <a:pPr lvl="0"/>
            <a:r>
              <a:rPr lang="en-US" sz="2800" dirty="0" smtClean="0"/>
              <a:t>Also don’t assume that a preceding event is a cause of what follows.</a:t>
            </a:r>
            <a:endParaRPr lang="en-GB" sz="3600" dirty="0" smtClean="0"/>
          </a:p>
          <a:p>
            <a:pPr lvl="0"/>
            <a:r>
              <a:rPr lang="en-US" sz="2800" dirty="0" smtClean="0"/>
              <a:t>Example</a:t>
            </a:r>
            <a:endParaRPr lang="en-GB" sz="3600" dirty="0" smtClean="0"/>
          </a:p>
          <a:p>
            <a:pPr lvl="1"/>
            <a:r>
              <a:rPr lang="en-US" dirty="0" smtClean="0"/>
              <a:t>If the sales decreased after a new advertising agency was contracted, it doesn’t mean that the agency is to blame. Other factors may have a role to play in this as well.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5610244"/>
          </a:xfrm>
        </p:spPr>
        <p:txBody>
          <a:bodyPr/>
          <a:lstStyle/>
          <a:p>
            <a:r>
              <a:rPr lang="en-US" b="1" dirty="0" smtClean="0"/>
              <a:t>Keep your personal biases in check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Even if you have a personal bias in the subject of the report, try to keep your feelings from influencing your choice of words.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Such biases not only offend but also obscure the facts and provoke emotional responses.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75312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Good judgment</a:t>
            </a:r>
          </a:p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Do not include anything in your report that might jeopardize (put at risk ) you or your company.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Keep “politics” out of your report; provide a clear, direct accounting of facts.</a:t>
            </a:r>
          </a:p>
          <a:p>
            <a:pPr lvl="0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39593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b="1" dirty="0" smtClean="0"/>
              <a:t>Five points must be kept in mind. </a:t>
            </a:r>
            <a:endParaRPr lang="en-GB" sz="2800" b="1" dirty="0" smtClean="0"/>
          </a:p>
          <a:p>
            <a:pPr marL="514350" lvl="0" indent="-514350">
              <a:buFont typeface="+mj-lt"/>
              <a:buAutoNum type="arabicPeriod"/>
            </a:pPr>
            <a:endParaRPr lang="en-US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Getting the main idea at the beginning of the report.</a:t>
            </a:r>
            <a:endParaRPr lang="en-GB" sz="2800" dirty="0" smtClean="0"/>
          </a:p>
          <a:p>
            <a:pPr marL="514350" lvl="0" indent="-514350">
              <a:buFont typeface="+mj-lt"/>
              <a:buAutoNum type="arabicPeriod"/>
            </a:pPr>
            <a:endParaRPr lang="en-US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The reader should be able to see the facts.</a:t>
            </a:r>
            <a:endParaRPr lang="en-GB" sz="2800" dirty="0" smtClean="0"/>
          </a:p>
          <a:p>
            <a:pPr marL="514350" lvl="0" indent="-514350">
              <a:buFont typeface="+mj-lt"/>
              <a:buAutoNum type="arabicPeriod"/>
            </a:pPr>
            <a:endParaRPr lang="en-US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Receiving the whole story.</a:t>
            </a:r>
            <a:endParaRPr lang="en-GB" sz="2800" dirty="0" smtClean="0"/>
          </a:p>
          <a:p>
            <a:pPr marL="514350" lvl="0" indent="-514350">
              <a:buFont typeface="+mj-lt"/>
              <a:buAutoNum type="arabicPeriod"/>
            </a:pPr>
            <a:endParaRPr lang="en-US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Reading language they can understand.</a:t>
            </a:r>
            <a:endParaRPr lang="en-GB" sz="2800" dirty="0" smtClean="0"/>
          </a:p>
          <a:p>
            <a:pPr marL="514350" lvl="0" indent="-514350">
              <a:buFont typeface="+mj-lt"/>
              <a:buAutoNum type="arabicPeriod"/>
            </a:pPr>
            <a:endParaRPr lang="en-US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Learning something that will make their jobs easier.</a:t>
            </a:r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Responsive format, style and organization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Before you write decide:</a:t>
            </a:r>
          </a:p>
          <a:p>
            <a:pPr lvl="0">
              <a:buNone/>
            </a:pPr>
            <a:endParaRPr lang="en-GB" sz="3600" dirty="0" smtClean="0"/>
          </a:p>
          <a:p>
            <a:pPr lvl="1"/>
            <a:r>
              <a:rPr lang="en-US" dirty="0" smtClean="0"/>
              <a:t>Whether to use a letter, memo, or manuscript format</a:t>
            </a:r>
            <a:endParaRPr lang="en-GB" sz="3200" dirty="0" smtClean="0"/>
          </a:p>
          <a:p>
            <a:pPr lvl="1"/>
            <a:r>
              <a:rPr lang="en-US" dirty="0" smtClean="0"/>
              <a:t>Whether to group your ideas one way or another</a:t>
            </a:r>
            <a:endParaRPr lang="en-GB" sz="3200" dirty="0" smtClean="0"/>
          </a:p>
          <a:p>
            <a:pPr lvl="1"/>
            <a:r>
              <a:rPr lang="en-US" dirty="0" smtClean="0"/>
              <a:t>Whether to employ or an informal style.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467368"/>
          </a:xfrm>
        </p:spPr>
        <p:txBody>
          <a:bodyPr/>
          <a:lstStyle/>
          <a:p>
            <a:pPr lvl="0"/>
            <a:r>
              <a:rPr lang="en-US" sz="2800" dirty="0" smtClean="0"/>
              <a:t>When making decisions about the format, style, organization of a report, consider its: </a:t>
            </a:r>
          </a:p>
          <a:p>
            <a:pPr lvl="0">
              <a:buNone/>
            </a:pPr>
            <a:endParaRPr lang="en-GB" sz="3600" dirty="0" smtClean="0"/>
          </a:p>
          <a:p>
            <a:pPr lvl="1"/>
            <a:r>
              <a:rPr lang="en-US" dirty="0" smtClean="0"/>
              <a:t>Origin</a:t>
            </a:r>
            <a:endParaRPr lang="en-GB" sz="3200" dirty="0" smtClean="0"/>
          </a:p>
          <a:p>
            <a:pPr lvl="1"/>
            <a:r>
              <a:rPr lang="en-US" dirty="0" smtClean="0"/>
              <a:t>Subject</a:t>
            </a:r>
            <a:endParaRPr lang="en-GB" sz="3200" dirty="0" smtClean="0"/>
          </a:p>
          <a:p>
            <a:pPr lvl="1"/>
            <a:r>
              <a:rPr lang="en-US" dirty="0" smtClean="0"/>
              <a:t>Timing</a:t>
            </a:r>
            <a:endParaRPr lang="en-GB" sz="3200" dirty="0" smtClean="0"/>
          </a:p>
          <a:p>
            <a:pPr lvl="1"/>
            <a:r>
              <a:rPr lang="en-US" dirty="0" smtClean="0"/>
              <a:t>Distribution (Reader)</a:t>
            </a:r>
            <a:endParaRPr lang="en-GB" sz="3200" dirty="0" smtClean="0"/>
          </a:p>
          <a:p>
            <a:pPr lvl="1"/>
            <a:r>
              <a:rPr lang="en-US" dirty="0" smtClean="0"/>
              <a:t>Purpose</a:t>
            </a:r>
            <a:endParaRPr lang="en-GB" sz="3200" dirty="0" smtClean="0"/>
          </a:p>
          <a:p>
            <a:pPr lvl="1"/>
            <a:r>
              <a:rPr lang="en-US" dirty="0" smtClean="0"/>
              <a:t>Probable reception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Who initiated the report ?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pPr lvl="0"/>
            <a:r>
              <a:rPr lang="en-US" dirty="0" smtClean="0"/>
              <a:t>Voluntary reports which were prepared on your own initiative require more detail and support as compared to authorized reports, which are prepared at the request of another person.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When you write a voluntary report, you give more background on the subject and explain your purpose more carefully.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What subject does the report cover ?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The subject of a business report affects its format and vocabulary.</a:t>
            </a:r>
          </a:p>
          <a:p>
            <a:pPr lvl="0">
              <a:buNone/>
            </a:pPr>
            <a:endParaRPr lang="en-GB" sz="2400" dirty="0" smtClean="0"/>
          </a:p>
          <a:p>
            <a:pPr lvl="0">
              <a:buNone/>
            </a:pPr>
            <a:r>
              <a:rPr lang="en-US" sz="2800" dirty="0" smtClean="0"/>
              <a:t>  Example</a:t>
            </a:r>
            <a:endParaRPr lang="en-GB" sz="2400" dirty="0" smtClean="0"/>
          </a:p>
          <a:p>
            <a:pPr lvl="1"/>
            <a:r>
              <a:rPr lang="en-US" dirty="0" smtClean="0"/>
              <a:t>An audit report would contain a lot more numbers, often in the forms of tables.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When is the report prepared ?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824426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Routine reports are submitted on a recurring basis (daily, weekly, monthly, yearly) and require a lot less background and introductory material.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Special reports deal with unique situations.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Routine reports are often prepared on a preprinted format.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Why is the report being sent ?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Internal reports (used within the organization) are generally less formal.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External reports (sent to people outside the organization) are usually more formal.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Internal reports are usually under 10 pages, whereas, external reports may exceed this limit.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In this lecture you will learn to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5094303"/>
          </a:xfrm>
        </p:spPr>
        <p:txBody>
          <a:bodyPr/>
          <a:lstStyle/>
          <a:p>
            <a:pPr lvl="0"/>
            <a:r>
              <a:rPr lang="en-US" dirty="0" smtClean="0"/>
              <a:t>Identify the qualities of good reports and proposals.</a:t>
            </a:r>
            <a:endParaRPr lang="en-GB" dirty="0" smtClean="0"/>
          </a:p>
          <a:p>
            <a:pPr lvl="0"/>
            <a:r>
              <a:rPr lang="en-US" dirty="0" smtClean="0"/>
              <a:t>Choose the proper length and format of your report.</a:t>
            </a:r>
            <a:endParaRPr lang="en-GB" dirty="0" smtClean="0"/>
          </a:p>
          <a:p>
            <a:pPr lvl="0"/>
            <a:r>
              <a:rPr lang="en-US" dirty="0" smtClean="0"/>
              <a:t>Decide when to use direct versus indirect order.</a:t>
            </a:r>
            <a:endParaRPr lang="en-GB" dirty="0" smtClean="0"/>
          </a:p>
          <a:p>
            <a:pPr lvl="0"/>
            <a:r>
              <a:rPr lang="en-US" dirty="0" smtClean="0"/>
              <a:t>Organize informational and analytical reports.</a:t>
            </a:r>
            <a:endParaRPr lang="en-GB" dirty="0" smtClean="0"/>
          </a:p>
          <a:p>
            <a:pPr lvl="0"/>
            <a:r>
              <a:rPr lang="en-US" dirty="0" smtClean="0"/>
              <a:t>Establish an appropriate degree of formality in the in a report.</a:t>
            </a:r>
            <a:endParaRPr lang="en-GB" dirty="0" smtClean="0"/>
          </a:p>
          <a:p>
            <a:pPr lvl="0"/>
            <a:r>
              <a:rPr lang="en-US" dirty="0" smtClean="0"/>
              <a:t>Use headings, lists, transitions, openings and summaries to guide readers through the report.</a:t>
            </a:r>
            <a:endParaRPr lang="en-GB" dirty="0" smtClean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Why is the report being prepared ?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Informational reports focus on facts.</a:t>
            </a:r>
          </a:p>
          <a:p>
            <a:pPr lvl="0">
              <a:buNone/>
            </a:pPr>
            <a:endParaRPr lang="en-GB" sz="2400" dirty="0" smtClean="0"/>
          </a:p>
          <a:p>
            <a:pPr lvl="0"/>
            <a:r>
              <a:rPr lang="en-US" sz="2800" dirty="0" smtClean="0"/>
              <a:t>Analysis reports include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dirty="0" smtClean="0"/>
              <a:t>Analysis</a:t>
            </a:r>
            <a:endParaRPr lang="en-GB" sz="3200" dirty="0" smtClean="0"/>
          </a:p>
          <a:p>
            <a:pPr lvl="1"/>
            <a:r>
              <a:rPr lang="en-US" dirty="0" smtClean="0"/>
              <a:t>Interpretation</a:t>
            </a:r>
            <a:endParaRPr lang="en-GB" sz="3200" dirty="0" smtClean="0"/>
          </a:p>
          <a:p>
            <a:pPr lvl="1"/>
            <a:r>
              <a:rPr lang="en-US" dirty="0" smtClean="0"/>
              <a:t>Conclusions</a:t>
            </a:r>
            <a:endParaRPr lang="en-GB" sz="3200" dirty="0" smtClean="0"/>
          </a:p>
          <a:p>
            <a:pPr lvl="1"/>
            <a:r>
              <a:rPr lang="en-US" dirty="0" smtClean="0"/>
              <a:t>Recommendations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Planning Short Reports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4967302"/>
          </a:xfrm>
        </p:spPr>
        <p:txBody>
          <a:bodyPr/>
          <a:lstStyle/>
          <a:p>
            <a:pPr lvl="0"/>
            <a:r>
              <a:rPr lang="en-US" sz="2800" dirty="0" smtClean="0"/>
              <a:t>When planning short reports be sure to follow the report-writing customs your audience expects.</a:t>
            </a:r>
          </a:p>
          <a:p>
            <a:pPr lvl="0">
              <a:buNone/>
            </a:pPr>
            <a:endParaRPr lang="en-GB" sz="2400" dirty="0" smtClean="0"/>
          </a:p>
          <a:p>
            <a:pPr lvl="0"/>
            <a:r>
              <a:rPr lang="en-US" sz="2800" dirty="0" smtClean="0"/>
              <a:t>Following three elements influence length and format of your report: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dirty="0" smtClean="0"/>
              <a:t>Audience</a:t>
            </a:r>
            <a:endParaRPr lang="en-GB" sz="3200" dirty="0" smtClean="0"/>
          </a:p>
          <a:p>
            <a:pPr lvl="1"/>
            <a:r>
              <a:rPr lang="en-US" dirty="0" smtClean="0"/>
              <a:t>Purpose</a:t>
            </a:r>
            <a:endParaRPr lang="en-GB" sz="3200" dirty="0" smtClean="0"/>
          </a:p>
          <a:p>
            <a:pPr lvl="1"/>
            <a:r>
              <a:rPr lang="en-US" dirty="0" smtClean="0"/>
              <a:t>Subject matter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Deciding on Format and Length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Decisions about the format and length may be made for you by the people who request the document.</a:t>
            </a:r>
          </a:p>
          <a:p>
            <a:pPr lvl="0">
              <a:buNone/>
            </a:pPr>
            <a:endParaRPr lang="en-GB" sz="2800" dirty="0" smtClean="0"/>
          </a:p>
          <a:p>
            <a:pPr lvl="0"/>
            <a:r>
              <a:rPr lang="en-US" sz="2800" dirty="0" smtClean="0"/>
              <a:t>Generally speaking, the more routine the report the less flexibility you have in deciding the length and format.</a:t>
            </a:r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You may perceive the report in one of the following formats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90590"/>
            <a:ext cx="8329642" cy="4824426"/>
          </a:xfrm>
        </p:spPr>
        <p:txBody>
          <a:bodyPr>
            <a:noAutofit/>
          </a:bodyPr>
          <a:lstStyle/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 lvl="0"/>
            <a:r>
              <a:rPr lang="en-US" sz="2400" dirty="0" smtClean="0"/>
              <a:t>Preprinted form</a:t>
            </a:r>
            <a:endParaRPr lang="en-GB" sz="2000" dirty="0" smtClean="0"/>
          </a:p>
          <a:p>
            <a:pPr lvl="1"/>
            <a:r>
              <a:rPr lang="en-US" sz="2000" dirty="0" smtClean="0"/>
              <a:t>Basically for ‘fill-in-the-blanks’ reports, deal with routine information, often mainly numerical.</a:t>
            </a:r>
            <a:endParaRPr lang="en-GB" sz="2800" dirty="0" smtClean="0"/>
          </a:p>
          <a:p>
            <a:pPr lvl="0"/>
            <a:r>
              <a:rPr lang="en-US" sz="2400" dirty="0" smtClean="0"/>
              <a:t>Letter</a:t>
            </a:r>
            <a:endParaRPr lang="en-GB" sz="2000" dirty="0" smtClean="0"/>
          </a:p>
          <a:p>
            <a:pPr lvl="1"/>
            <a:r>
              <a:rPr lang="en-US" sz="2000" dirty="0" smtClean="0"/>
              <a:t>For reports of five or fewer pages that are directed to outsiders. They follow the normal letter format.</a:t>
            </a:r>
            <a:endParaRPr lang="en-GB" sz="2800" dirty="0" smtClean="0"/>
          </a:p>
          <a:p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400" dirty="0" smtClean="0"/>
              <a:t>Memo</a:t>
            </a:r>
            <a:endParaRPr lang="en-GB" sz="2000" dirty="0" smtClean="0"/>
          </a:p>
          <a:p>
            <a:pPr lvl="1"/>
            <a:r>
              <a:rPr lang="en-US" sz="2000" dirty="0" smtClean="0"/>
              <a:t>The most common format for short informal reports within an organization. </a:t>
            </a:r>
            <a:r>
              <a:rPr lang="en-US" sz="2000" b="1" dirty="0" smtClean="0"/>
              <a:t>Memos have four headings</a:t>
            </a:r>
            <a:r>
              <a:rPr lang="en-US" sz="2000" dirty="0" smtClean="0"/>
              <a:t>: To, From, Date and Subject.</a:t>
            </a:r>
            <a:endParaRPr lang="en-GB" sz="2800" dirty="0" smtClean="0"/>
          </a:p>
          <a:p>
            <a:pPr lvl="0"/>
            <a:r>
              <a:rPr lang="en-US" sz="2400" dirty="0" smtClean="0"/>
              <a:t>Manuscript</a:t>
            </a:r>
            <a:endParaRPr lang="en-GB" sz="2000" dirty="0" smtClean="0"/>
          </a:p>
          <a:p>
            <a:pPr lvl="1"/>
            <a:r>
              <a:rPr lang="en-US" sz="2000" dirty="0" smtClean="0"/>
              <a:t>For a formal approach, manuscripts range from a few pages to several hundred pages.</a:t>
            </a:r>
            <a:endParaRPr lang="en-GB" sz="3200" dirty="0" smtClean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Establishing a Basic Structure</a:t>
            </a:r>
            <a:r>
              <a:rPr lang="en-GB" sz="4400" dirty="0" smtClean="0"/>
              <a:t/>
            </a:r>
            <a:br>
              <a:rPr lang="en-GB" sz="44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 </a:t>
            </a:r>
            <a:endParaRPr lang="en-GB" sz="2800" dirty="0" smtClean="0"/>
          </a:p>
          <a:p>
            <a:pPr lvl="0"/>
            <a:r>
              <a:rPr lang="en-US" sz="2800" dirty="0" smtClean="0"/>
              <a:t>Choice of a structure involves three decisions</a:t>
            </a:r>
          </a:p>
          <a:p>
            <a:pPr lvl="0">
              <a:buNone/>
            </a:pPr>
            <a:endParaRPr lang="en-GB" sz="2400" dirty="0" smtClean="0"/>
          </a:p>
          <a:p>
            <a:pPr lvl="1"/>
            <a:r>
              <a:rPr lang="en-US" dirty="0" smtClean="0"/>
              <a:t>What to say?</a:t>
            </a:r>
            <a:endParaRPr lang="en-GB" sz="3200" dirty="0" smtClean="0"/>
          </a:p>
          <a:p>
            <a:pPr lvl="1"/>
            <a:r>
              <a:rPr lang="en-US" dirty="0" smtClean="0"/>
              <a:t>Direct or indirect?</a:t>
            </a:r>
            <a:endParaRPr lang="en-GB" sz="3200" dirty="0" smtClean="0"/>
          </a:p>
          <a:p>
            <a:pPr lvl="1"/>
            <a:r>
              <a:rPr lang="en-US" dirty="0" smtClean="0"/>
              <a:t>Topical or logical organization?</a:t>
            </a:r>
            <a:endParaRPr lang="en-GB" sz="3200" dirty="0" smtClean="0"/>
          </a:p>
          <a:p>
            <a:pPr>
              <a:buNone/>
            </a:pPr>
            <a:endParaRPr lang="en-GB" sz="36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Key points to cover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85794"/>
            <a:ext cx="8501122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GB" sz="3600" dirty="0" smtClean="0"/>
          </a:p>
          <a:p>
            <a:pPr lvl="0"/>
            <a:r>
              <a:rPr lang="en-US" sz="2800" dirty="0" smtClean="0"/>
              <a:t>Your report should answer audience’s key questions.</a:t>
            </a:r>
            <a:endParaRPr lang="en-GB" sz="3600" dirty="0" smtClean="0"/>
          </a:p>
          <a:p>
            <a:pPr lvl="1"/>
            <a:r>
              <a:rPr lang="en-US" dirty="0" smtClean="0"/>
              <a:t>What ideas would you include ?</a:t>
            </a:r>
            <a:endParaRPr lang="en-GB" dirty="0" smtClean="0"/>
          </a:p>
          <a:p>
            <a:pPr lvl="2"/>
            <a:r>
              <a:rPr lang="en-US" sz="2400" dirty="0" smtClean="0"/>
              <a:t>When deciding the content of your report the first step is to put yourself in the audience position.</a:t>
            </a:r>
          </a:p>
          <a:p>
            <a:pPr lvl="2">
              <a:buNone/>
            </a:pPr>
            <a:endParaRPr lang="en-GB" sz="2400" dirty="0" smtClean="0"/>
          </a:p>
          <a:p>
            <a:pPr lvl="1"/>
            <a:r>
              <a:rPr lang="en-US" dirty="0" smtClean="0"/>
              <a:t>What major questions do you think your audience has about the subject ?</a:t>
            </a:r>
            <a:endParaRPr lang="en-GB" dirty="0" smtClean="0"/>
          </a:p>
          <a:p>
            <a:pPr lvl="2"/>
            <a:r>
              <a:rPr lang="en-US" sz="2400" dirty="0" smtClean="0"/>
              <a:t>Your objective is answer all those questions in the order that makes more sense.</a:t>
            </a:r>
            <a:endParaRPr lang="en-GB" sz="2400" dirty="0" smtClean="0"/>
          </a:p>
          <a:p>
            <a:endParaRPr lang="en-GB" sz="2400" dirty="0" smtClean="0"/>
          </a:p>
          <a:p>
            <a:pPr lvl="0"/>
            <a:r>
              <a:rPr lang="en-US" sz="2400" dirty="0" smtClean="0"/>
              <a:t>The question and answer chain clarifies the main idea of your report and establishes the main flow of ideas from the general to the specific.</a:t>
            </a:r>
            <a:endParaRPr lang="en-GB" sz="2400" dirty="0" smtClean="0"/>
          </a:p>
          <a:p>
            <a:pPr lvl="0"/>
            <a:r>
              <a:rPr lang="en-US" sz="2400" dirty="0" smtClean="0"/>
              <a:t>Business communication tends to be concerned with details: facts, figures and hard data.</a:t>
            </a:r>
            <a:endParaRPr lang="en-GB" sz="24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486030" y="285728"/>
            <a:ext cx="3443292" cy="1000131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Q: Why are we losing money?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788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A: Production costs exceed prices.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900130" y="1285860"/>
            <a:ext cx="6457952" cy="1928826"/>
            <a:chOff x="0" y="0"/>
            <a:chExt cx="9720" cy="2025"/>
          </a:xfrm>
        </p:grpSpPr>
        <p:sp>
          <p:nvSpPr>
            <p:cNvPr id="32774" name="AutoShape 6"/>
            <p:cNvSpPr>
              <a:spLocks/>
            </p:cNvSpPr>
            <p:nvPr/>
          </p:nvSpPr>
          <p:spPr bwMode="auto">
            <a:xfrm>
              <a:off x="1890" y="0"/>
              <a:ext cx="5940" cy="960"/>
            </a:xfrm>
            <a:custGeom>
              <a:avLst/>
              <a:gdLst/>
              <a:ahLst/>
              <a:cxnLst>
                <a:cxn ang="0">
                  <a:pos x="0" y="465"/>
                </a:cxn>
                <a:cxn ang="0">
                  <a:pos x="5940" y="465"/>
                </a:cxn>
                <a:cxn ang="0">
                  <a:pos x="2880" y="0"/>
                </a:cxn>
                <a:cxn ang="0">
                  <a:pos x="2880" y="465"/>
                </a:cxn>
                <a:cxn ang="0">
                  <a:pos x="0" y="465"/>
                </a:cxn>
                <a:cxn ang="0">
                  <a:pos x="0" y="960"/>
                </a:cxn>
                <a:cxn ang="0">
                  <a:pos x="5940" y="465"/>
                </a:cxn>
                <a:cxn ang="0">
                  <a:pos x="5940" y="960"/>
                </a:cxn>
              </a:cxnLst>
              <a:rect l="0" t="0" r="r" b="b"/>
              <a:pathLst>
                <a:path w="5940" h="960">
                  <a:moveTo>
                    <a:pt x="0" y="465"/>
                  </a:moveTo>
                  <a:lnTo>
                    <a:pt x="5940" y="465"/>
                  </a:lnTo>
                  <a:moveTo>
                    <a:pt x="2880" y="0"/>
                  </a:moveTo>
                  <a:lnTo>
                    <a:pt x="2880" y="465"/>
                  </a:lnTo>
                  <a:moveTo>
                    <a:pt x="0" y="465"/>
                  </a:moveTo>
                  <a:lnTo>
                    <a:pt x="0" y="960"/>
                  </a:lnTo>
                  <a:moveTo>
                    <a:pt x="5940" y="465"/>
                  </a:moveTo>
                  <a:lnTo>
                    <a:pt x="5940" y="9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73" name="Text Box 5"/>
            <p:cNvSpPr txBox="1">
              <a:spLocks noChangeArrowheads="1"/>
            </p:cNvSpPr>
            <p:nvPr/>
          </p:nvSpPr>
          <p:spPr bwMode="auto">
            <a:xfrm>
              <a:off x="5310" y="960"/>
              <a:ext cx="4410" cy="106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Q: Why are the prices low?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A: Competitors establish the base that we must meet.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72" name="Text Box 4"/>
            <p:cNvSpPr txBox="1">
              <a:spLocks noChangeArrowheads="1"/>
            </p:cNvSpPr>
            <p:nvPr/>
          </p:nvSpPr>
          <p:spPr bwMode="auto">
            <a:xfrm>
              <a:off x="0" y="960"/>
              <a:ext cx="4410" cy="106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Q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: Why are the production costs high?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A: Overhead is spread over low sales volume.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261" y="3143248"/>
            <a:ext cx="4214548" cy="3357586"/>
            <a:chOff x="-499" y="3479"/>
            <a:chExt cx="5539" cy="2685"/>
          </a:xfrm>
        </p:grpSpPr>
        <p:sp>
          <p:nvSpPr>
            <p:cNvPr id="32779" name="AutoShape 11"/>
            <p:cNvSpPr>
              <a:spLocks/>
            </p:cNvSpPr>
            <p:nvPr/>
          </p:nvSpPr>
          <p:spPr bwMode="auto">
            <a:xfrm>
              <a:off x="1350" y="3479"/>
              <a:ext cx="2610" cy="96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2610" y="480"/>
                </a:cxn>
                <a:cxn ang="0">
                  <a:pos x="0" y="480"/>
                </a:cxn>
                <a:cxn ang="0">
                  <a:pos x="0" y="960"/>
                </a:cxn>
                <a:cxn ang="0">
                  <a:pos x="1170" y="0"/>
                </a:cxn>
                <a:cxn ang="0">
                  <a:pos x="1170" y="480"/>
                </a:cxn>
                <a:cxn ang="0">
                  <a:pos x="2610" y="480"/>
                </a:cxn>
                <a:cxn ang="0">
                  <a:pos x="2610" y="960"/>
                </a:cxn>
              </a:cxnLst>
              <a:rect l="0" t="0" r="r" b="b"/>
              <a:pathLst>
                <a:path w="2610" h="960">
                  <a:moveTo>
                    <a:pt x="0" y="480"/>
                  </a:moveTo>
                  <a:lnTo>
                    <a:pt x="2610" y="480"/>
                  </a:lnTo>
                  <a:moveTo>
                    <a:pt x="0" y="480"/>
                  </a:moveTo>
                  <a:lnTo>
                    <a:pt x="0" y="960"/>
                  </a:lnTo>
                  <a:moveTo>
                    <a:pt x="1170" y="0"/>
                  </a:moveTo>
                  <a:lnTo>
                    <a:pt x="1170" y="480"/>
                  </a:lnTo>
                  <a:moveTo>
                    <a:pt x="2610" y="480"/>
                  </a:moveTo>
                  <a:lnTo>
                    <a:pt x="2610" y="9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-499" y="4450"/>
              <a:ext cx="3042" cy="1618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 Why is the overhead high?</a:t>
              </a:r>
            </a:p>
            <a:p>
              <a:pPr marL="457200" marR="0" lvl="1" indent="0" defTabSz="914400" rtl="0" eaLnBrk="1" fontAlgn="base" latinLnBrk="0" hangingPunct="1">
                <a:lnSpc>
                  <a:spcPct val="100000"/>
                </a:lnSpc>
                <a:spcBef>
                  <a:spcPts val="588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A: We have higher research and development expenses than our</a:t>
              </a:r>
            </a:p>
            <a:p>
              <a:pPr marL="457200" marR="0" lvl="1" indent="0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competitors.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1" name="Text Box 13"/>
            <p:cNvSpPr txBox="1">
              <a:spLocks noChangeArrowheads="1"/>
            </p:cNvSpPr>
            <p:nvPr/>
          </p:nvSpPr>
          <p:spPr bwMode="auto">
            <a:xfrm>
              <a:off x="2836" y="4529"/>
              <a:ext cx="2204" cy="163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457200" marR="274638" lvl="1" indent="0" algn="l" defTabSz="914400" rtl="0" eaLnBrk="1" fontAlgn="base" latinLnBrk="0" hangingPunct="1">
                <a:lnSpc>
                  <a:spcPct val="100000"/>
                </a:lnSpc>
                <a:spcBef>
                  <a:spcPts val="375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Q: </a:t>
              </a: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Why is volume low?</a:t>
              </a:r>
            </a:p>
            <a:p>
              <a:pPr marL="457200" marR="274638" lvl="1" indent="0" algn="l" defTabSz="914400" rtl="0" eaLnBrk="1" fontAlgn="base" latinLnBrk="0" hangingPunct="1">
                <a:lnSpc>
                  <a:spcPct val="100000"/>
                </a:lnSpc>
                <a:spcBef>
                  <a:spcPts val="75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A: We distribute it only in three states.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782" name="Group 14"/>
          <p:cNvGrpSpPr>
            <a:grpSpLocks/>
          </p:cNvGrpSpPr>
          <p:nvPr/>
        </p:nvGrpSpPr>
        <p:grpSpPr bwMode="auto">
          <a:xfrm>
            <a:off x="4071934" y="3357562"/>
            <a:ext cx="4786346" cy="2785297"/>
            <a:chOff x="6030" y="3839"/>
            <a:chExt cx="4410" cy="3315"/>
          </a:xfrm>
        </p:grpSpPr>
        <p:sp>
          <p:nvSpPr>
            <p:cNvPr id="32783" name="AutoShape 15"/>
            <p:cNvSpPr>
              <a:spLocks/>
            </p:cNvSpPr>
            <p:nvPr/>
          </p:nvSpPr>
          <p:spPr bwMode="auto">
            <a:xfrm>
              <a:off x="6840" y="3839"/>
              <a:ext cx="2430" cy="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30" y="0"/>
                </a:cxn>
                <a:cxn ang="0">
                  <a:pos x="0" y="0"/>
                </a:cxn>
                <a:cxn ang="0">
                  <a:pos x="0" y="480"/>
                </a:cxn>
                <a:cxn ang="0">
                  <a:pos x="2430" y="120"/>
                </a:cxn>
                <a:cxn ang="0">
                  <a:pos x="2430" y="600"/>
                </a:cxn>
              </a:cxnLst>
              <a:rect l="0" t="0" r="r" b="b"/>
              <a:pathLst>
                <a:path w="2430" h="600">
                  <a:moveTo>
                    <a:pt x="0" y="0"/>
                  </a:moveTo>
                  <a:lnTo>
                    <a:pt x="2430" y="0"/>
                  </a:lnTo>
                  <a:moveTo>
                    <a:pt x="0" y="0"/>
                  </a:moveTo>
                  <a:lnTo>
                    <a:pt x="0" y="480"/>
                  </a:lnTo>
                  <a:moveTo>
                    <a:pt x="2430" y="120"/>
                  </a:moveTo>
                  <a:lnTo>
                    <a:pt x="2430" y="6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84" name="Text Box 16"/>
            <p:cNvSpPr txBox="1">
              <a:spLocks noChangeArrowheads="1"/>
            </p:cNvSpPr>
            <p:nvPr/>
          </p:nvSpPr>
          <p:spPr bwMode="auto">
            <a:xfrm>
              <a:off x="8190" y="4439"/>
              <a:ext cx="2250" cy="271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457200" marR="196850" lvl="1" indent="0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Q: Are the consumers really concerned about price?</a:t>
              </a:r>
            </a:p>
            <a:p>
              <a:pPr marL="457200" marR="196850" lvl="1" indent="0" algn="l" defTabSz="914400" rtl="0" eaLnBrk="1" fontAlgn="base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A: They appear to be, although the other factors enter into the decision to buy.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6030" y="4319"/>
              <a:ext cx="1678" cy="274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457200" marR="542925" lvl="1" indent="0" algn="just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Q</a:t>
              </a:r>
              <a:r>
                <a: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 How can competitors charge less?</a:t>
              </a:r>
            </a:p>
            <a:p>
              <a:pPr marL="457200" marR="138113" lvl="1" indent="0" algn="l" defTabSz="914400" rtl="0" eaLnBrk="1" fontAlgn="base" latinLnBrk="0" hangingPunct="1">
                <a:lnSpc>
                  <a:spcPct val="100000"/>
                </a:lnSpc>
                <a:spcBef>
                  <a:spcPts val="688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A: They have lower costs and higher sales volume.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57158" y="28572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Example : </a:t>
            </a:r>
            <a:endParaRPr lang="en-GB" sz="24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Direct  </a:t>
            </a:r>
            <a:r>
              <a:rPr lang="en-US" sz="3600" b="1" dirty="0" err="1" smtClean="0"/>
              <a:t>vs</a:t>
            </a:r>
            <a:r>
              <a:rPr lang="en-US" sz="3600" b="1" dirty="0" smtClean="0"/>
              <a:t> Indirect Order( Arrangement)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direct order gives readers the main idea first, saving time and making the report easier to understand.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The indirect order withholds the main order until later in the report, helping overcome resistance.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Organizing short Reports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Regardless of whether you use the direct or indirect order in your report, you must still deal with the question of how your idea will be </a:t>
            </a:r>
            <a:r>
              <a:rPr lang="en-US" b="1" dirty="0" smtClean="0"/>
              <a:t>subdivided</a:t>
            </a:r>
            <a:r>
              <a:rPr lang="en-US" dirty="0" smtClean="0"/>
              <a:t> and developed.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The key is to decide first whether the purpose of your report is provide information or analysis.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Organizing Informational Memos and Reports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4681550"/>
          </a:xfrm>
        </p:spPr>
        <p:txBody>
          <a:bodyPr/>
          <a:lstStyle/>
          <a:p>
            <a:pPr lvl="0"/>
            <a:r>
              <a:rPr lang="en-US" dirty="0" smtClean="0"/>
              <a:t>The purpose of informational report is to explain.</a:t>
            </a:r>
            <a:endParaRPr lang="en-GB" dirty="0" smtClean="0"/>
          </a:p>
          <a:p>
            <a:pPr lvl="0"/>
            <a:r>
              <a:rPr lang="en-US" dirty="0" smtClean="0"/>
              <a:t>When writing informational reports you do not have to worry too much about reader reaction.</a:t>
            </a:r>
            <a:endParaRPr lang="en-GB" dirty="0" smtClean="0"/>
          </a:p>
          <a:p>
            <a:pPr lvl="0"/>
            <a:r>
              <a:rPr lang="en-US" dirty="0" smtClean="0"/>
              <a:t>Make clarity the main objective of informational report.</a:t>
            </a:r>
            <a:endParaRPr lang="en-GB" dirty="0" smtClean="0"/>
          </a:p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 structuring an informational report you can let the nature of whatever you are describing be the point of departure.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makes a good report 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165741"/>
          </a:xfrm>
        </p:spPr>
        <p:txBody>
          <a:bodyPr/>
          <a:lstStyle/>
          <a:p>
            <a:pPr lvl="0"/>
            <a:r>
              <a:rPr lang="en-US" dirty="0" smtClean="0"/>
              <a:t>Reports are essentially a management tool. Even the most capable managers rely on other people to collect information for them.</a:t>
            </a:r>
            <a:endParaRPr lang="en-GB" dirty="0" smtClean="0"/>
          </a:p>
          <a:p>
            <a:pPr lvl="0"/>
            <a:r>
              <a:rPr lang="en-US" dirty="0" smtClean="0"/>
              <a:t>You may be surprised that a variety of documents qualify as reports.</a:t>
            </a:r>
            <a:endParaRPr lang="en-GB" dirty="0" smtClean="0"/>
          </a:p>
          <a:p>
            <a:pPr lvl="0"/>
            <a:r>
              <a:rPr lang="en-US" dirty="0" smtClean="0"/>
              <a:t>The word report covers everything from preprinted forms to brief, informal letters and memos to three-volume manuscripts.</a:t>
            </a:r>
            <a:endParaRPr lang="en-GB" dirty="0" smtClean="0"/>
          </a:p>
          <a:p>
            <a:pPr lvl="0"/>
            <a:r>
              <a:rPr lang="en-US" dirty="0" smtClean="0"/>
              <a:t>The goal of developing a report is to make information as clear and convenient as possible.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395930"/>
          </a:xfrm>
        </p:spPr>
        <p:txBody>
          <a:bodyPr/>
          <a:lstStyle/>
          <a:p>
            <a:pPr lvl="0"/>
            <a:r>
              <a:rPr lang="en-US" dirty="0" smtClean="0"/>
              <a:t>For example, if you are describing the company’s sales, you can describe the results for a country as a whole and then for each geographic region.</a:t>
            </a:r>
            <a:endParaRPr lang="en-GB" dirty="0" smtClean="0"/>
          </a:p>
          <a:p>
            <a:endParaRPr lang="en-GB" dirty="0" smtClean="0"/>
          </a:p>
          <a:p>
            <a:pPr lvl="0"/>
            <a:r>
              <a:rPr lang="en-US" dirty="0" smtClean="0"/>
              <a:t>Some informational reports are organized according to instructions supplied by the person requesting the information.</a:t>
            </a:r>
            <a:endParaRPr lang="en-GB" dirty="0" smtClean="0"/>
          </a:p>
          <a:p>
            <a:pPr lvl="0"/>
            <a:r>
              <a:rPr lang="en-US" dirty="0" smtClean="0"/>
              <a:t>Informational reports takes many forms. The examples that follow will give you an idea of typical organization and tone.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Interim Progress Reports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Interim progress reports give the customer an idea of the work that has been completed to date.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The style of such reports is more formal than internal reports.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When writing about interim reports be honest about the problems as well as the accomplishments.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Personal Activity Reports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429684" cy="5072098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Personal activity reports are often in the form of brief memos and describe the facts and decisions that emerge during conventions, trips and business meetings.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Personal activity reports are ordinarily written in memo format.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Because they are non-recurring (not regular) documents they require more of an introduction than interim reports.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Organizing Analytical Reports</a:t>
            </a:r>
            <a:r>
              <a:rPr lang="en-GB" sz="3200" b="1" dirty="0" smtClean="0">
                <a:solidFill>
                  <a:srgbClr val="FF0000"/>
                </a:solidFill>
              </a:rPr>
              <a:t/>
            </a:r>
            <a:br>
              <a:rPr lang="en-GB" sz="3200" b="1" dirty="0" smtClean="0">
                <a:solidFill>
                  <a:srgbClr val="FF0000"/>
                </a:solidFill>
              </a:rPr>
            </a:b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5007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The purpose of an analytical report is to convince the reader that the conclusions and recommendations developed in the text are valid.</a:t>
            </a:r>
            <a:endParaRPr lang="en-GB" dirty="0" smtClean="0"/>
          </a:p>
          <a:p>
            <a:pPr lvl="0"/>
            <a:r>
              <a:rPr lang="en-US" dirty="0" smtClean="0"/>
              <a:t>Analytical reports are generally written to respond to social circumstances.</a:t>
            </a:r>
            <a:endParaRPr lang="en-GB" dirty="0" smtClean="0"/>
          </a:p>
          <a:p>
            <a:pPr lvl="0"/>
            <a:r>
              <a:rPr lang="en-US" dirty="0" smtClean="0"/>
              <a:t>They are designed to guide the reader towards a decision.</a:t>
            </a:r>
            <a:endParaRPr lang="en-GB" dirty="0" smtClean="0"/>
          </a:p>
          <a:p>
            <a:pPr lvl="0"/>
            <a:r>
              <a:rPr lang="en-US" dirty="0" smtClean="0"/>
              <a:t>Regardless of which type of analytical report you are writing, organize your ideas so that they will convince readers of the soundness of your thinking.</a:t>
            </a:r>
            <a:endParaRPr lang="en-GB" dirty="0" smtClean="0"/>
          </a:p>
          <a:p>
            <a:pPr lvl="0"/>
            <a:r>
              <a:rPr lang="en-US" dirty="0" smtClean="0"/>
              <a:t>In the examples that follow we describe the format and style of analytical reports which will give you an idea of how such reports are organized in the professional environment.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Justification Report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8329642" cy="4752988"/>
          </a:xfrm>
        </p:spPr>
        <p:txBody>
          <a:bodyPr/>
          <a:lstStyle/>
          <a:p>
            <a:pPr lvl="0"/>
            <a:r>
              <a:rPr lang="en-US" dirty="0" smtClean="0"/>
              <a:t>Justification Reports are internal reports used to convince top management to approve an investment of a project, allocate resources  to a new project etc.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A common format followed is use of recommendations to organize the report.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The structure is extremely efficient because it focuses the reader’s attention immediately on what needs to be done.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New Business Proposal to an Outside Client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58204" cy="4752988"/>
          </a:xfrm>
        </p:spPr>
        <p:txBody>
          <a:bodyPr/>
          <a:lstStyle/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Proposals to outside clients attempt to get products, plans, or projects accepted by outside businesses or government clients.</a:t>
            </a:r>
          </a:p>
          <a:p>
            <a:pPr lvl="0"/>
            <a:endParaRPr lang="en-GB" sz="1800" dirty="0" smtClean="0"/>
          </a:p>
          <a:p>
            <a:pPr lvl="0"/>
            <a:r>
              <a:rPr lang="en-US" sz="2800" dirty="0" smtClean="0"/>
              <a:t>A simple formula followed by many professionals is</a:t>
            </a:r>
            <a:endParaRPr lang="en-GB" sz="1800" dirty="0" smtClean="0"/>
          </a:p>
          <a:p>
            <a:pPr lvl="1"/>
            <a:r>
              <a:rPr lang="en-US" dirty="0" smtClean="0"/>
              <a:t>here’s  my problem</a:t>
            </a:r>
            <a:endParaRPr lang="en-GB" sz="1800" dirty="0" smtClean="0"/>
          </a:p>
          <a:p>
            <a:pPr lvl="1"/>
            <a:r>
              <a:rPr lang="en-US" dirty="0" smtClean="0"/>
              <a:t>here’s  the solution</a:t>
            </a:r>
            <a:endParaRPr lang="en-GB" sz="1800" dirty="0" smtClean="0"/>
          </a:p>
          <a:p>
            <a:pPr lvl="1"/>
            <a:r>
              <a:rPr lang="en-US" dirty="0" smtClean="0"/>
              <a:t>here’s what it will cost</a:t>
            </a:r>
            <a:endParaRPr lang="en-GB" sz="18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Troubleshooting Reports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824426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Whenever a problem exits someone must investigate it and propose   a solution.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By using reasons as main divisions in your outline, you can gradually build a case for your conclusions and recommendations.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You support each of these reasons with evidence that you have collected during your analysis.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Making Reports and Proposals Readable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824426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When the time comes to write a report, you face the challenge of communicating your message in the most effective way to your audience.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Decisions about formality and structure affect the way your message will be received and understood by readers.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Choosing the Proper Degree of Formality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429684" cy="578647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 </a:t>
            </a:r>
            <a:endParaRPr lang="en-GB" dirty="0" smtClean="0"/>
          </a:p>
          <a:p>
            <a:pPr lvl="0"/>
            <a:r>
              <a:rPr lang="en-US" dirty="0" smtClean="0"/>
              <a:t>The issue of formality is closely related to considerations of format, length and organization.</a:t>
            </a:r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r>
              <a:rPr lang="en-US" dirty="0" smtClean="0"/>
              <a:t>    If you know your readers reasonably well and if your memo or report is likely to meet with their approval, you can generally adopt a informal tone.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Write informal reports in a informal style using ‘I’ and ‘you’.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Longer reports dealing with controversial or complex information are traditionally handled in a more formal manner.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Being formal means putting your readers at a distance and establishing an objective, businesslike relationship.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Although the impersonal style has disadvantages, use it if your readers expect it.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Developing Structural Class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181616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As you begin to write, remember that readers have no idea of how various pieces of your report are linked with each other.</a:t>
            </a:r>
            <a:endParaRPr lang="en-GB" dirty="0" smtClean="0"/>
          </a:p>
          <a:p>
            <a:pPr lvl="0"/>
            <a:r>
              <a:rPr lang="en-US" dirty="0" smtClean="0"/>
              <a:t>Readers see the report one page at a time. As you begin, give the readers a roadmap of the report structure so they can see how parts of your reports are related to each other.</a:t>
            </a:r>
            <a:endParaRPr lang="en-GB" dirty="0" smtClean="0"/>
          </a:p>
          <a:p>
            <a:pPr lvl="0"/>
            <a:r>
              <a:rPr lang="en-US" dirty="0" smtClean="0"/>
              <a:t>In short reports there is little danger of your readers getting lost.</a:t>
            </a:r>
            <a:endParaRPr lang="en-GB" dirty="0" smtClean="0"/>
          </a:p>
          <a:p>
            <a:pPr lvl="0"/>
            <a:r>
              <a:rPr lang="en-US" dirty="0" smtClean="0"/>
              <a:t>As the length of report increases, so do the opportunities for readers to become confused and loose track of relationship among ideas.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8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dirty="0" smtClean="0"/>
              <a:t>Good reports have three things in common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600" dirty="0" smtClean="0"/>
              <a:t>The information is accurate.</a:t>
            </a:r>
            <a:endParaRPr lang="en-GB" sz="3200" dirty="0" smtClean="0"/>
          </a:p>
          <a:p>
            <a:pPr lvl="1"/>
            <a:r>
              <a:rPr lang="en-US" sz="3600" dirty="0" smtClean="0"/>
              <a:t>The content shows writer’s good judgment.</a:t>
            </a:r>
            <a:endParaRPr lang="en-GB" sz="3200" dirty="0" smtClean="0"/>
          </a:p>
          <a:p>
            <a:pPr lvl="1"/>
            <a:r>
              <a:rPr lang="en-US" sz="3600" dirty="0" smtClean="0"/>
              <a:t>The format, style, and organization respond to reader’s needs.</a:t>
            </a:r>
            <a:endParaRPr lang="en-GB" sz="3200" dirty="0" smtClean="0"/>
          </a:p>
          <a:p>
            <a:endParaRPr lang="en-GB" sz="4000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324492"/>
          </a:xfrm>
        </p:spPr>
        <p:txBody>
          <a:bodyPr/>
          <a:lstStyle/>
          <a:p>
            <a:pPr lvl="0"/>
            <a:r>
              <a:rPr lang="en-US" sz="2800" dirty="0" smtClean="0"/>
              <a:t>Four tools are particularly essential for giving readers an overall structure of your document and for keeping them on track when they read:</a:t>
            </a:r>
          </a:p>
          <a:p>
            <a:pPr lvl="0">
              <a:buNone/>
            </a:pPr>
            <a:endParaRPr lang="en-GB" sz="1800" dirty="0" smtClean="0"/>
          </a:p>
          <a:p>
            <a:pPr lvl="1"/>
            <a:r>
              <a:rPr lang="en-US" dirty="0" smtClean="0"/>
              <a:t>the opening</a:t>
            </a:r>
            <a:endParaRPr lang="en-GB" sz="1800" dirty="0" smtClean="0"/>
          </a:p>
          <a:p>
            <a:pPr lvl="1"/>
            <a:r>
              <a:rPr lang="en-US" dirty="0" smtClean="0"/>
              <a:t>headings  and lists</a:t>
            </a:r>
            <a:endParaRPr lang="en-GB" sz="1800" dirty="0" smtClean="0"/>
          </a:p>
          <a:p>
            <a:pPr lvl="1"/>
            <a:r>
              <a:rPr lang="en-US" dirty="0" smtClean="0"/>
              <a:t>smooth  transitions</a:t>
            </a:r>
            <a:endParaRPr lang="en-GB" sz="1800" dirty="0" smtClean="0"/>
          </a:p>
          <a:p>
            <a:pPr lvl="1"/>
            <a:r>
              <a:rPr lang="en-US" dirty="0" smtClean="0"/>
              <a:t>the ending</a:t>
            </a:r>
            <a:endParaRPr lang="en-GB" sz="18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The Opening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A good opening accomplishes at least three things:</a:t>
            </a:r>
          </a:p>
          <a:p>
            <a:pPr lvl="0">
              <a:buNone/>
            </a:pPr>
            <a:endParaRPr lang="en-GB" sz="1600" dirty="0" smtClean="0"/>
          </a:p>
          <a:p>
            <a:pPr lvl="1"/>
            <a:r>
              <a:rPr lang="en-US" b="1" dirty="0" smtClean="0"/>
              <a:t>Introduces the subject of your report</a:t>
            </a:r>
            <a:endParaRPr lang="en-GB" b="1" dirty="0" smtClean="0"/>
          </a:p>
          <a:p>
            <a:pPr lvl="1"/>
            <a:r>
              <a:rPr lang="en-US" dirty="0" smtClean="0"/>
              <a:t>Indicates why the subject is important</a:t>
            </a:r>
            <a:endParaRPr lang="en-GB" sz="1600" dirty="0" smtClean="0"/>
          </a:p>
          <a:p>
            <a:pPr lvl="1"/>
            <a:r>
              <a:rPr lang="en-US" dirty="0" smtClean="0"/>
              <a:t>Gives the readers a preview of main ideas and the order in which they will be covered.</a:t>
            </a:r>
            <a:endParaRPr lang="en-GB" sz="16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Headings and Lists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4967302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A heading is a brief title at the start of your report, alternating readers  to the content of the section that follow.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A list is a scheme of words, names, or items arranged in a specific order.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Using headings gives the readers a gist of you report.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Transitions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715404" cy="52149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Such phrases so as </a:t>
            </a:r>
            <a:r>
              <a:rPr lang="en-US" i="1" dirty="0" smtClean="0"/>
              <a:t>to continue the analysis</a:t>
            </a:r>
            <a:r>
              <a:rPr lang="en-US" dirty="0" smtClean="0"/>
              <a:t>, on the other hand, and</a:t>
            </a:r>
            <a:r>
              <a:rPr lang="en-GB" dirty="0" smtClean="0"/>
              <a:t> </a:t>
            </a:r>
            <a:r>
              <a:rPr lang="en-US" i="1" dirty="0" smtClean="0"/>
              <a:t>additional concept </a:t>
            </a:r>
            <a:r>
              <a:rPr lang="en-US" dirty="0" smtClean="0"/>
              <a:t>are another type of structural clue.</a:t>
            </a:r>
            <a:endParaRPr lang="en-GB" dirty="0" smtClean="0"/>
          </a:p>
          <a:p>
            <a:pPr lvl="0"/>
            <a:r>
              <a:rPr lang="en-US" dirty="0" smtClean="0"/>
              <a:t>Additional Details - moreover, furthermore, in addition, besides etc.</a:t>
            </a:r>
            <a:endParaRPr lang="en-GB" dirty="0" smtClean="0"/>
          </a:p>
          <a:p>
            <a:pPr lvl="0"/>
            <a:r>
              <a:rPr lang="en-US" dirty="0" smtClean="0"/>
              <a:t>Casual Relationship - therefore, because, accordingly, thus, hence etc</a:t>
            </a:r>
            <a:endParaRPr lang="en-GB" dirty="0" smtClean="0"/>
          </a:p>
          <a:p>
            <a:pPr lvl="0"/>
            <a:r>
              <a:rPr lang="en-US" dirty="0" smtClean="0"/>
              <a:t>Condition - though, if</a:t>
            </a:r>
            <a:endParaRPr lang="en-GB" dirty="0" smtClean="0"/>
          </a:p>
          <a:p>
            <a:pPr lvl="0"/>
            <a:r>
              <a:rPr lang="en-US" dirty="0" smtClean="0"/>
              <a:t>Comparison - similarly, here again, likewise, in comparison, still</a:t>
            </a:r>
            <a:endParaRPr lang="en-GB" dirty="0" smtClean="0"/>
          </a:p>
          <a:p>
            <a:pPr lvl="0"/>
            <a:r>
              <a:rPr lang="en-US" dirty="0" smtClean="0"/>
              <a:t>illustration - for example, in particular, in this case</a:t>
            </a:r>
            <a:endParaRPr lang="en-GB" dirty="0" smtClean="0"/>
          </a:p>
          <a:p>
            <a:pPr lvl="0"/>
            <a:r>
              <a:rPr lang="en-US" dirty="0" smtClean="0"/>
              <a:t>Summary - in brief, in short, to sum up</a:t>
            </a:r>
            <a:endParaRPr lang="en-GB" dirty="0" smtClean="0"/>
          </a:p>
          <a:p>
            <a:pPr lvl="0"/>
            <a:r>
              <a:rPr lang="en-US" dirty="0" smtClean="0"/>
              <a:t>Repetition - that is, in other words, as has been stated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The Ending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Re-emphasize the main ideas in the ending.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Research shows that the ending, the final section of the report,  leaves  a strong and lasting impression.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Ending provides a final opportunity to emphasize the wholeness of your message.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In this lecture you learnt to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824426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Identify the qualities of good reports and proposals.</a:t>
            </a:r>
            <a:endParaRPr lang="en-GB" dirty="0" smtClean="0"/>
          </a:p>
          <a:p>
            <a:pPr lvl="0"/>
            <a:r>
              <a:rPr lang="en-US" dirty="0" smtClean="0"/>
              <a:t>Choose the proper length and format of your report.</a:t>
            </a:r>
            <a:endParaRPr lang="en-GB" dirty="0" smtClean="0"/>
          </a:p>
          <a:p>
            <a:pPr lvl="0"/>
            <a:r>
              <a:rPr lang="en-US" dirty="0" smtClean="0"/>
              <a:t>Decide when to use direct versus indirect order.</a:t>
            </a:r>
            <a:endParaRPr lang="en-GB" dirty="0" smtClean="0"/>
          </a:p>
          <a:p>
            <a:pPr lvl="0"/>
            <a:r>
              <a:rPr lang="en-US" dirty="0" smtClean="0"/>
              <a:t>Organize informational and analytical reports.</a:t>
            </a:r>
            <a:endParaRPr lang="en-GB" dirty="0" smtClean="0"/>
          </a:p>
          <a:p>
            <a:pPr lvl="0"/>
            <a:r>
              <a:rPr lang="en-US" dirty="0" smtClean="0"/>
              <a:t>Establish an appropriate degree of formality in the in a report.</a:t>
            </a:r>
            <a:endParaRPr lang="en-GB" dirty="0" smtClean="0"/>
          </a:p>
          <a:p>
            <a:pPr lvl="0"/>
            <a:r>
              <a:rPr lang="en-US" dirty="0" smtClean="0"/>
              <a:t>Use headings, lists, transitions, openings and summaries to guide readers through the report.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Accuracy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first thing a business report must learn to do is to tell the truth.</a:t>
            </a:r>
            <a:endParaRPr lang="en-GB" sz="2400" dirty="0" smtClean="0"/>
          </a:p>
          <a:p>
            <a:pPr lvl="0"/>
            <a:r>
              <a:rPr lang="en-US" dirty="0" smtClean="0"/>
              <a:t>To ensure accuracy</a:t>
            </a:r>
            <a:endParaRPr lang="en-GB" sz="2400" dirty="0" smtClean="0"/>
          </a:p>
          <a:p>
            <a:pPr lvl="1"/>
            <a:r>
              <a:rPr lang="en-US" dirty="0" smtClean="0"/>
              <a:t>Check the facts</a:t>
            </a:r>
            <a:endParaRPr lang="en-GB" sz="2000" dirty="0" smtClean="0"/>
          </a:p>
          <a:p>
            <a:pPr lvl="1"/>
            <a:r>
              <a:rPr lang="en-US" dirty="0" smtClean="0"/>
              <a:t>Reduce distortion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/>
          <a:lstStyle/>
          <a:p>
            <a:r>
              <a:rPr lang="en-US" sz="2800" b="1" dirty="0" smtClean="0"/>
              <a:t>Describe facts and Events in concrete terms</a:t>
            </a:r>
            <a:endParaRPr lang="en-GB" sz="2400" dirty="0" smtClean="0"/>
          </a:p>
          <a:p>
            <a:pPr>
              <a:buNone/>
            </a:pPr>
            <a:endParaRPr lang="en-GB" sz="2800" dirty="0" smtClean="0"/>
          </a:p>
          <a:p>
            <a:pPr lvl="0"/>
            <a:r>
              <a:rPr lang="en-US" sz="2800" dirty="0" smtClean="0"/>
              <a:t>It’s better to say</a:t>
            </a:r>
            <a:endParaRPr lang="en-GB" sz="2400" dirty="0" smtClean="0"/>
          </a:p>
          <a:p>
            <a:pPr lvl="1"/>
            <a:r>
              <a:rPr lang="en-US" dirty="0" smtClean="0"/>
              <a:t>Sales have increased from Rs. 400,000 to Rs. 450,000 in two months</a:t>
            </a:r>
            <a:endParaRPr lang="en-GB" sz="2000" dirty="0" smtClean="0"/>
          </a:p>
          <a:p>
            <a:pPr lvl="0"/>
            <a:r>
              <a:rPr lang="en-US" sz="2800" dirty="0" smtClean="0"/>
              <a:t>Rather than</a:t>
            </a:r>
            <a:endParaRPr lang="en-GB" sz="2400" dirty="0" smtClean="0"/>
          </a:p>
          <a:p>
            <a:pPr lvl="1"/>
            <a:r>
              <a:rPr lang="en-US" dirty="0" smtClean="0"/>
              <a:t>Sales have sky rocketed.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467368"/>
          </a:xfrm>
        </p:spPr>
        <p:txBody>
          <a:bodyPr/>
          <a:lstStyle/>
          <a:p>
            <a:r>
              <a:rPr lang="en-US" b="1" dirty="0" smtClean="0"/>
              <a:t>Report all relevant facts</a:t>
            </a:r>
            <a:endParaRPr lang="en-GB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GB" dirty="0" smtClean="0"/>
          </a:p>
          <a:p>
            <a:pPr lvl="1"/>
            <a:r>
              <a:rPr lang="en-US" dirty="0" smtClean="0"/>
              <a:t>Regardless of whether these facts will support your thesis or please your readers, they are included.</a:t>
            </a:r>
            <a:endParaRPr lang="en-GB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Readers will be mislead if you hesitate to share  bad news and leave out unpleasant information.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4389120"/>
          </a:xfrm>
        </p:spPr>
        <p:txBody>
          <a:bodyPr/>
          <a:lstStyle/>
          <a:p>
            <a:r>
              <a:rPr lang="en-US" sz="2800" b="1" dirty="0" smtClean="0"/>
              <a:t>Put the facts in perspective</a:t>
            </a:r>
            <a:endParaRPr lang="en-GB" sz="2400" dirty="0" smtClean="0"/>
          </a:p>
          <a:p>
            <a:pPr lvl="0"/>
            <a:r>
              <a:rPr lang="en-US" sz="2800" dirty="0" smtClean="0"/>
              <a:t>If you tell your reader</a:t>
            </a:r>
            <a:endParaRPr lang="en-GB" sz="2400" dirty="0" smtClean="0"/>
          </a:p>
          <a:p>
            <a:pPr lvl="1"/>
            <a:r>
              <a:rPr lang="en-US" dirty="0" smtClean="0"/>
              <a:t>The value of stock has doubled in three weeks</a:t>
            </a:r>
          </a:p>
          <a:p>
            <a:pPr lvl="1">
              <a:buNone/>
            </a:pPr>
            <a:endParaRPr lang="en-GB" sz="3200" dirty="0" smtClean="0"/>
          </a:p>
          <a:p>
            <a:pPr lvl="0"/>
            <a:r>
              <a:rPr lang="en-US" sz="2800" dirty="0" smtClean="0"/>
              <a:t>You are only giving a partial picture, they will have a much better understanding if you say</a:t>
            </a:r>
            <a:endParaRPr lang="en-GB" sz="2400" dirty="0" smtClean="0"/>
          </a:p>
          <a:p>
            <a:pPr lvl="1"/>
            <a:r>
              <a:rPr lang="en-US" dirty="0" smtClean="0"/>
              <a:t>The value of stock has doubled in three weeks rising from Rs. 2 to Rs. 4 per share on the rumor of a potential merger.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Give plenty of evidence for your conclusions</a:t>
            </a:r>
            <a:endParaRPr lang="en-GB" sz="2400" dirty="0" smtClean="0"/>
          </a:p>
          <a:p>
            <a:pPr lvl="0"/>
            <a:r>
              <a:rPr lang="en-US" sz="2800" dirty="0" smtClean="0"/>
              <a:t>Statements like</a:t>
            </a:r>
            <a:endParaRPr lang="en-GB" sz="3600" dirty="0" smtClean="0"/>
          </a:p>
          <a:p>
            <a:pPr lvl="1"/>
            <a:r>
              <a:rPr lang="en-US" dirty="0" smtClean="0"/>
              <a:t>We have to recognize the sales force or we are bound to loose market share.</a:t>
            </a:r>
          </a:p>
          <a:p>
            <a:pPr lvl="1">
              <a:buNone/>
            </a:pPr>
            <a:endParaRPr lang="en-GB" sz="3200" dirty="0" smtClean="0"/>
          </a:p>
          <a:p>
            <a:pPr lvl="0"/>
            <a:r>
              <a:rPr lang="en-US" sz="2800" dirty="0" smtClean="0"/>
              <a:t>May or may not be true. Readers have no way of knowing unless you provide sufficient data to support your claim.</a:t>
            </a:r>
            <a:endParaRPr lang="en-GB" sz="36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185</TotalTime>
  <Words>2297</Words>
  <Application>Microsoft Office PowerPoint</Application>
  <PresentationFormat>On-screen Show (4:3)</PresentationFormat>
  <Paragraphs>297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Flow</vt:lpstr>
      <vt:lpstr>Writing Short Reports </vt:lpstr>
      <vt:lpstr>In this lecture you will learn to </vt:lpstr>
      <vt:lpstr>What makes a good report ? </vt:lpstr>
      <vt:lpstr>Good reports have three things in common </vt:lpstr>
      <vt:lpstr>Accuracy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Responsive format, style and organization </vt:lpstr>
      <vt:lpstr>Slide 15</vt:lpstr>
      <vt:lpstr>Who initiated the report ? </vt:lpstr>
      <vt:lpstr>What subject does the report cover ? </vt:lpstr>
      <vt:lpstr>When is the report prepared ? </vt:lpstr>
      <vt:lpstr>Why is the report being sent ? </vt:lpstr>
      <vt:lpstr>Why is the report being prepared ? </vt:lpstr>
      <vt:lpstr>Planning Short Reports </vt:lpstr>
      <vt:lpstr>Deciding on Format and Length </vt:lpstr>
      <vt:lpstr>You may perceive the report in one of the following formats </vt:lpstr>
      <vt:lpstr>Establishing a Basic Structure </vt:lpstr>
      <vt:lpstr>Key points to cover </vt:lpstr>
      <vt:lpstr>Slide 26</vt:lpstr>
      <vt:lpstr>Direct  vs Indirect Order( Arrangement) </vt:lpstr>
      <vt:lpstr>Organizing short Reports </vt:lpstr>
      <vt:lpstr>Organizing Informational Memos and Reports </vt:lpstr>
      <vt:lpstr>Slide 30</vt:lpstr>
      <vt:lpstr>Interim Progress Reports </vt:lpstr>
      <vt:lpstr>Personal Activity Reports </vt:lpstr>
      <vt:lpstr>Organizing Analytical Reports </vt:lpstr>
      <vt:lpstr>Justification Report </vt:lpstr>
      <vt:lpstr>New Business Proposal to an Outside Client </vt:lpstr>
      <vt:lpstr>Troubleshooting Reports </vt:lpstr>
      <vt:lpstr>Making Reports and Proposals Readable </vt:lpstr>
      <vt:lpstr>Choosing the Proper Degree of Formality </vt:lpstr>
      <vt:lpstr>Developing Structural Class </vt:lpstr>
      <vt:lpstr>Slide 40</vt:lpstr>
      <vt:lpstr>The Opening </vt:lpstr>
      <vt:lpstr>Headings and Lists </vt:lpstr>
      <vt:lpstr>Transitions </vt:lpstr>
      <vt:lpstr>The Ending </vt:lpstr>
      <vt:lpstr>In this lecture you learnt to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Short Reports</dc:title>
  <dc:creator>tanveergul@outlook.com</dc:creator>
  <cp:lastModifiedBy>tanveergul@outlook.com</cp:lastModifiedBy>
  <cp:revision>51</cp:revision>
  <dcterms:created xsi:type="dcterms:W3CDTF">2020-03-29T07:54:13Z</dcterms:created>
  <dcterms:modified xsi:type="dcterms:W3CDTF">2020-05-03T06:54:05Z</dcterms:modified>
</cp:coreProperties>
</file>