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8" r:id="rId2"/>
    <p:sldId id="353" r:id="rId3"/>
    <p:sldId id="397" r:id="rId4"/>
    <p:sldId id="380" r:id="rId5"/>
    <p:sldId id="381" r:id="rId6"/>
    <p:sldId id="382" r:id="rId7"/>
    <p:sldId id="383" r:id="rId8"/>
    <p:sldId id="384" r:id="rId9"/>
    <p:sldId id="385" r:id="rId10"/>
    <p:sldId id="386" r:id="rId11"/>
    <p:sldId id="387" r:id="rId12"/>
    <p:sldId id="388" r:id="rId13"/>
    <p:sldId id="389" r:id="rId14"/>
    <p:sldId id="390" r:id="rId15"/>
    <p:sldId id="379" r:id="rId16"/>
    <p:sldId id="392" r:id="rId17"/>
    <p:sldId id="393" r:id="rId18"/>
    <p:sldId id="394" r:id="rId19"/>
    <p:sldId id="352" r:id="rId20"/>
    <p:sldId id="391" r:id="rId21"/>
    <p:sldId id="355" r:id="rId22"/>
    <p:sldId id="356" r:id="rId23"/>
    <p:sldId id="357" r:id="rId24"/>
    <p:sldId id="395" r:id="rId25"/>
    <p:sldId id="3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a:t>
            </a:fld>
            <a:endParaRPr lang="en-US"/>
          </a:p>
        </p:txBody>
      </p:sp>
    </p:spTree>
    <p:extLst>
      <p:ext uri="{BB962C8B-B14F-4D97-AF65-F5344CB8AC3E}">
        <p14:creationId xmlns:p14="http://schemas.microsoft.com/office/powerpoint/2010/main" val="162132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12</a:t>
            </a:fld>
            <a:endParaRPr lang="en-US"/>
          </a:p>
        </p:txBody>
      </p:sp>
    </p:spTree>
    <p:extLst>
      <p:ext uri="{BB962C8B-B14F-4D97-AF65-F5344CB8AC3E}">
        <p14:creationId xmlns:p14="http://schemas.microsoft.com/office/powerpoint/2010/main" val="159334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13</a:t>
            </a:fld>
            <a:endParaRPr lang="en-US"/>
          </a:p>
        </p:txBody>
      </p:sp>
    </p:spTree>
    <p:extLst>
      <p:ext uri="{BB962C8B-B14F-4D97-AF65-F5344CB8AC3E}">
        <p14:creationId xmlns:p14="http://schemas.microsoft.com/office/powerpoint/2010/main" val="429267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14</a:t>
            </a:fld>
            <a:endParaRPr lang="en-US"/>
          </a:p>
        </p:txBody>
      </p:sp>
    </p:spTree>
    <p:extLst>
      <p:ext uri="{BB962C8B-B14F-4D97-AF65-F5344CB8AC3E}">
        <p14:creationId xmlns:p14="http://schemas.microsoft.com/office/powerpoint/2010/main" val="127016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15</a:t>
            </a:fld>
            <a:endParaRPr lang="en-US"/>
          </a:p>
        </p:txBody>
      </p:sp>
    </p:spTree>
    <p:extLst>
      <p:ext uri="{BB962C8B-B14F-4D97-AF65-F5344CB8AC3E}">
        <p14:creationId xmlns:p14="http://schemas.microsoft.com/office/powerpoint/2010/main" val="3870411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25</a:t>
            </a:fld>
            <a:endParaRPr lang="en-US"/>
          </a:p>
        </p:txBody>
      </p:sp>
    </p:spTree>
    <p:extLst>
      <p:ext uri="{BB962C8B-B14F-4D97-AF65-F5344CB8AC3E}">
        <p14:creationId xmlns:p14="http://schemas.microsoft.com/office/powerpoint/2010/main" val="41137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a:t>
            </a:fld>
            <a:endParaRPr lang="en-US"/>
          </a:p>
        </p:txBody>
      </p:sp>
    </p:spTree>
    <p:extLst>
      <p:ext uri="{BB962C8B-B14F-4D97-AF65-F5344CB8AC3E}">
        <p14:creationId xmlns:p14="http://schemas.microsoft.com/office/powerpoint/2010/main" val="393725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a:t>
            </a:fld>
            <a:endParaRPr lang="en-US"/>
          </a:p>
        </p:txBody>
      </p:sp>
    </p:spTree>
    <p:extLst>
      <p:ext uri="{BB962C8B-B14F-4D97-AF65-F5344CB8AC3E}">
        <p14:creationId xmlns:p14="http://schemas.microsoft.com/office/powerpoint/2010/main" val="242614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6</a:t>
            </a:fld>
            <a:endParaRPr lang="en-US"/>
          </a:p>
        </p:txBody>
      </p:sp>
    </p:spTree>
    <p:extLst>
      <p:ext uri="{BB962C8B-B14F-4D97-AF65-F5344CB8AC3E}">
        <p14:creationId xmlns:p14="http://schemas.microsoft.com/office/powerpoint/2010/main" val="28474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7</a:t>
            </a:fld>
            <a:endParaRPr lang="en-US"/>
          </a:p>
        </p:txBody>
      </p:sp>
    </p:spTree>
    <p:extLst>
      <p:ext uri="{BB962C8B-B14F-4D97-AF65-F5344CB8AC3E}">
        <p14:creationId xmlns:p14="http://schemas.microsoft.com/office/powerpoint/2010/main" val="73633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8</a:t>
            </a:fld>
            <a:endParaRPr lang="en-US"/>
          </a:p>
        </p:txBody>
      </p:sp>
    </p:spTree>
    <p:extLst>
      <p:ext uri="{BB962C8B-B14F-4D97-AF65-F5344CB8AC3E}">
        <p14:creationId xmlns:p14="http://schemas.microsoft.com/office/powerpoint/2010/main" val="104455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9</a:t>
            </a:fld>
            <a:endParaRPr lang="en-US"/>
          </a:p>
        </p:txBody>
      </p:sp>
    </p:spTree>
    <p:extLst>
      <p:ext uri="{BB962C8B-B14F-4D97-AF65-F5344CB8AC3E}">
        <p14:creationId xmlns:p14="http://schemas.microsoft.com/office/powerpoint/2010/main" val="69393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10</a:t>
            </a:fld>
            <a:endParaRPr lang="en-US"/>
          </a:p>
        </p:txBody>
      </p:sp>
    </p:spTree>
    <p:extLst>
      <p:ext uri="{BB962C8B-B14F-4D97-AF65-F5344CB8AC3E}">
        <p14:creationId xmlns:p14="http://schemas.microsoft.com/office/powerpoint/2010/main" val="281305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11</a:t>
            </a:fld>
            <a:endParaRPr lang="en-US"/>
          </a:p>
        </p:txBody>
      </p:sp>
    </p:spTree>
    <p:extLst>
      <p:ext uri="{BB962C8B-B14F-4D97-AF65-F5344CB8AC3E}">
        <p14:creationId xmlns:p14="http://schemas.microsoft.com/office/powerpoint/2010/main" val="16510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050" y="1085850"/>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978309" y="3473450"/>
            <a:ext cx="9144000" cy="2584450"/>
          </a:xfrm>
        </p:spPr>
        <p:txBody>
          <a:bodyPr>
            <a:normAutofit fontScale="77500" lnSpcReduction="20000"/>
          </a:bodyPr>
          <a:lstStyle/>
          <a:p>
            <a:pPr algn="just"/>
            <a:r>
              <a:rPr lang="en-US" b="1">
                <a:latin typeface="Bookman Old Style" panose="02050604050505020204" pitchFamily="18" charset="0"/>
              </a:rPr>
              <a:t>                         LECTURE-28,29 &amp; 30</a:t>
            </a:r>
            <a:endParaRPr lang="en-US" b="1" dirty="0">
              <a:latin typeface="Bookman Old Style" panose="02050604050505020204" pitchFamily="18" charset="0"/>
            </a:endParaRP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sz="2500" b="1" u="sng" dirty="0">
                <a:latin typeface="Bookman Old Style" panose="02050604050505020204" pitchFamily="18" charset="0"/>
              </a:rPr>
              <a:t>LOCAL</a:t>
            </a:r>
            <a:r>
              <a:rPr lang="en-US" sz="2600" b="1" dirty="0">
                <a:latin typeface="Bookman Old Style" panose="02050604050505020204" pitchFamily="18" charset="0"/>
              </a:rPr>
              <a:t> </a:t>
            </a:r>
            <a:r>
              <a:rPr lang="en-US" sz="2500" b="1" u="sng" dirty="0">
                <a:latin typeface="Bookman Old Style" panose="02050604050505020204" pitchFamily="18" charset="0"/>
              </a:rPr>
              <a:t>BUCKLING OF COMPRESSION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244" y="3074608"/>
            <a:ext cx="4148407" cy="3211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EDF50F-9417-4F02-8D5B-9C0FA664EBCA}"/>
              </a:ext>
            </a:extLst>
          </p:cNvPr>
          <p:cNvSpPr txBox="1"/>
          <p:nvPr/>
        </p:nvSpPr>
        <p:spPr>
          <a:xfrm>
            <a:off x="978309" y="3384550"/>
            <a:ext cx="2482685" cy="646331"/>
          </a:xfrm>
          <a:prstGeom prst="rect">
            <a:avLst/>
          </a:prstGeom>
          <a:noFill/>
        </p:spPr>
        <p:txBody>
          <a:bodyPr wrap="square" rtlCol="0">
            <a:spAutoFit/>
          </a:bodyPr>
          <a:lstStyle/>
          <a:p>
            <a:r>
              <a:rPr lang="en-US" b="1" dirty="0">
                <a:latin typeface="Bookman Old Style" panose="02050604050505020204" pitchFamily="18" charset="0"/>
              </a:rPr>
              <a:t>17-01-2020</a:t>
            </a:r>
          </a:p>
          <a:p>
            <a:endParaRPr lang="en-US" dirty="0"/>
          </a:p>
        </p:txBody>
      </p:sp>
    </p:spTree>
    <p:extLst>
      <p:ext uri="{BB962C8B-B14F-4D97-AF65-F5344CB8AC3E}">
        <p14:creationId xmlns:p14="http://schemas.microsoft.com/office/powerpoint/2010/main" val="46955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057275" y="28576"/>
            <a:ext cx="9886950" cy="5943599"/>
          </a:xfrm>
          <a:prstGeom prst="rect">
            <a:avLst/>
          </a:prstGeom>
        </p:spPr>
      </p:pic>
      <p:sp>
        <p:nvSpPr>
          <p:cNvPr id="4" name="Rectangle 3"/>
          <p:cNvSpPr/>
          <p:nvPr/>
        </p:nvSpPr>
        <p:spPr>
          <a:xfrm>
            <a:off x="1771650" y="3743326"/>
            <a:ext cx="7043738" cy="185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78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95387" y="481012"/>
            <a:ext cx="9720263" cy="2376488"/>
          </a:xfrm>
          <a:prstGeom prst="rect">
            <a:avLst/>
          </a:prstGeom>
        </p:spPr>
      </p:pic>
      <p:pic>
        <p:nvPicPr>
          <p:cNvPr id="5" name="Picture 4"/>
          <p:cNvPicPr>
            <a:picLocks noChangeAspect="1"/>
          </p:cNvPicPr>
          <p:nvPr/>
        </p:nvPicPr>
        <p:blipFill>
          <a:blip r:embed="rId4"/>
          <a:stretch>
            <a:fillRect/>
          </a:stretch>
        </p:blipFill>
        <p:spPr>
          <a:xfrm>
            <a:off x="1433820" y="2571745"/>
            <a:ext cx="9481829" cy="707231"/>
          </a:xfrm>
          <a:prstGeom prst="rect">
            <a:avLst/>
          </a:prstGeom>
        </p:spPr>
      </p:pic>
      <p:pic>
        <p:nvPicPr>
          <p:cNvPr id="6" name="Picture 5"/>
          <p:cNvPicPr>
            <a:picLocks noChangeAspect="1"/>
          </p:cNvPicPr>
          <p:nvPr/>
        </p:nvPicPr>
        <p:blipFill>
          <a:blip r:embed="rId5"/>
          <a:stretch>
            <a:fillRect/>
          </a:stretch>
        </p:blipFill>
        <p:spPr>
          <a:xfrm>
            <a:off x="1300164" y="3433758"/>
            <a:ext cx="9029700" cy="1935951"/>
          </a:xfrm>
          <a:prstGeom prst="rect">
            <a:avLst/>
          </a:prstGeom>
        </p:spPr>
      </p:pic>
    </p:spTree>
    <p:extLst>
      <p:ext uri="{BB962C8B-B14F-4D97-AF65-F5344CB8AC3E}">
        <p14:creationId xmlns:p14="http://schemas.microsoft.com/office/powerpoint/2010/main" val="396598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28762" y="507205"/>
            <a:ext cx="9344025" cy="4893469"/>
          </a:xfrm>
          <a:prstGeom prst="rect">
            <a:avLst/>
          </a:prstGeom>
        </p:spPr>
      </p:pic>
      <p:sp>
        <p:nvSpPr>
          <p:cNvPr id="9" name="Rectangle 8"/>
          <p:cNvSpPr/>
          <p:nvPr/>
        </p:nvSpPr>
        <p:spPr>
          <a:xfrm>
            <a:off x="2014537" y="4743450"/>
            <a:ext cx="1200151" cy="219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0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57325" y="957263"/>
            <a:ext cx="8901113" cy="4629150"/>
          </a:xfrm>
          <a:prstGeom prst="rect">
            <a:avLst/>
          </a:prstGeom>
        </p:spPr>
      </p:pic>
    </p:spTree>
    <p:extLst>
      <p:ext uri="{BB962C8B-B14F-4D97-AF65-F5344CB8AC3E}">
        <p14:creationId xmlns:p14="http://schemas.microsoft.com/office/powerpoint/2010/main" val="126926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00138" y="285750"/>
            <a:ext cx="10372725" cy="5557837"/>
          </a:xfrm>
          <a:prstGeom prst="rect">
            <a:avLst/>
          </a:prstGeom>
        </p:spPr>
      </p:pic>
    </p:spTree>
    <p:extLst>
      <p:ext uri="{BB962C8B-B14F-4D97-AF65-F5344CB8AC3E}">
        <p14:creationId xmlns:p14="http://schemas.microsoft.com/office/powerpoint/2010/main" val="275952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dirty="0"/>
              <a:t>Tables for Compression Members</a:t>
            </a:r>
            <a:endParaRPr lang="en-US" b="1" u="sng" dirty="0"/>
          </a:p>
        </p:txBody>
      </p:sp>
      <p:sp>
        <p:nvSpPr>
          <p:cNvPr id="3" name="Content Placeholder 2"/>
          <p:cNvSpPr>
            <a:spLocks noGrp="1"/>
          </p:cNvSpPr>
          <p:nvPr>
            <p:ph idx="1"/>
          </p:nvPr>
        </p:nvSpPr>
        <p:spPr>
          <a:xfrm>
            <a:off x="838200" y="1385889"/>
            <a:ext cx="10515600" cy="4805362"/>
          </a:xfrm>
        </p:spPr>
        <p:txBody>
          <a:bodyPr>
            <a:normAutofit lnSpcReduction="10000"/>
          </a:bodyPr>
          <a:lstStyle/>
          <a:p>
            <a:pPr algn="just"/>
            <a:r>
              <a:rPr lang="en-US" sz="2400" dirty="0"/>
              <a:t>The manual contains many useful tables for analysis and design. For compression members whose strength is governed by flexural buckling (that is not the local buckling).</a:t>
            </a:r>
          </a:p>
          <a:p>
            <a:pPr algn="just"/>
            <a:r>
              <a:rPr lang="en-US" sz="2400" dirty="0"/>
              <a:t> Table 4-22 in part 4 of the Manual, “Design of Compression Members” can be used.</a:t>
            </a:r>
          </a:p>
          <a:p>
            <a:pPr algn="just"/>
            <a:r>
              <a:rPr lang="en-US" sz="2400" dirty="0"/>
              <a:t>This table gives values of                                                        as a function of </a:t>
            </a:r>
            <a:r>
              <a:rPr lang="en-US" sz="2400" i="1" dirty="0"/>
              <a:t>KL/r</a:t>
            </a:r>
            <a:r>
              <a:rPr lang="en-US" sz="2400" dirty="0"/>
              <a:t> for various values of </a:t>
            </a:r>
            <a:r>
              <a:rPr lang="en-US" sz="2400" dirty="0" err="1"/>
              <a:t>F</a:t>
            </a:r>
            <a:r>
              <a:rPr lang="en-US" sz="2000" dirty="0" err="1"/>
              <a:t>y</a:t>
            </a:r>
            <a:r>
              <a:rPr lang="en-US" sz="2000" dirty="0"/>
              <a:t> .</a:t>
            </a:r>
          </a:p>
          <a:p>
            <a:pPr algn="just"/>
            <a:r>
              <a:rPr lang="en-US" sz="2400" dirty="0"/>
              <a:t>This table stops at the recommended upper limit of </a:t>
            </a:r>
            <a:r>
              <a:rPr lang="en-US" sz="2400" i="1" dirty="0"/>
              <a:t>KL/r </a:t>
            </a:r>
            <a:r>
              <a:rPr lang="en-US" sz="2400" dirty="0"/>
              <a:t>= 200.</a:t>
            </a:r>
          </a:p>
          <a:p>
            <a:pPr algn="just"/>
            <a:r>
              <a:rPr lang="en-US" sz="2400" dirty="0"/>
              <a:t>The available strength tables, however, are the most useful, these tables which we will refer to as the “column load tables”, gives the available strength of the selected shapes,                                                         as a function of effective length </a:t>
            </a:r>
            <a:r>
              <a:rPr lang="en-US" sz="2400" i="1" dirty="0"/>
              <a:t>KL.</a:t>
            </a:r>
          </a:p>
          <a:p>
            <a:pPr algn="just"/>
            <a:r>
              <a:rPr lang="en-US" sz="2400" dirty="0"/>
              <a:t> These tables include values of </a:t>
            </a:r>
            <a:r>
              <a:rPr lang="en-US" sz="2400" i="1" dirty="0"/>
              <a:t>KL</a:t>
            </a:r>
            <a:r>
              <a:rPr lang="en-US" sz="2400" dirty="0"/>
              <a:t> up to those corresponding to </a:t>
            </a:r>
            <a:r>
              <a:rPr lang="en-US" sz="2400" i="1" dirty="0"/>
              <a:t>KL/r </a:t>
            </a:r>
            <a:r>
              <a:rPr lang="en-US" sz="2400" dirty="0"/>
              <a:t>= 200.</a:t>
            </a:r>
          </a:p>
          <a:p>
            <a:pPr marL="0" indent="0" algn="just">
              <a:buNone/>
            </a:pPr>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4400550" y="3150394"/>
            <a:ext cx="3833809" cy="352425"/>
          </a:xfrm>
          <a:prstGeom prst="rect">
            <a:avLst/>
          </a:prstGeom>
        </p:spPr>
      </p:pic>
      <p:pic>
        <p:nvPicPr>
          <p:cNvPr id="5" name="Picture 4"/>
          <p:cNvPicPr>
            <a:picLocks noChangeAspect="1"/>
          </p:cNvPicPr>
          <p:nvPr/>
        </p:nvPicPr>
        <p:blipFill>
          <a:blip r:embed="rId4"/>
          <a:stretch>
            <a:fillRect/>
          </a:stretch>
        </p:blipFill>
        <p:spPr>
          <a:xfrm>
            <a:off x="3119435" y="4805354"/>
            <a:ext cx="4110040" cy="371485"/>
          </a:xfrm>
          <a:prstGeom prst="rect">
            <a:avLst/>
          </a:prstGeom>
        </p:spPr>
      </p:pic>
    </p:spTree>
    <p:extLst>
      <p:ext uri="{BB962C8B-B14F-4D97-AF65-F5344CB8AC3E}">
        <p14:creationId xmlns:p14="http://schemas.microsoft.com/office/powerpoint/2010/main" val="79990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a:stretch>
            <a:fillRect/>
          </a:stretch>
        </p:blipFill>
        <p:spPr>
          <a:xfrm>
            <a:off x="923926" y="271462"/>
            <a:ext cx="10306050" cy="828675"/>
          </a:xfrm>
          <a:prstGeom prst="rect">
            <a:avLst/>
          </a:prstGeom>
        </p:spPr>
      </p:pic>
      <p:pic>
        <p:nvPicPr>
          <p:cNvPr id="10" name="Picture 9"/>
          <p:cNvPicPr>
            <a:picLocks noChangeAspect="1"/>
          </p:cNvPicPr>
          <p:nvPr/>
        </p:nvPicPr>
        <p:blipFill>
          <a:blip r:embed="rId3"/>
          <a:stretch>
            <a:fillRect/>
          </a:stretch>
        </p:blipFill>
        <p:spPr>
          <a:xfrm>
            <a:off x="1066800" y="1290636"/>
            <a:ext cx="9405938" cy="4638677"/>
          </a:xfrm>
          <a:prstGeom prst="rect">
            <a:avLst/>
          </a:prstGeom>
        </p:spPr>
      </p:pic>
    </p:spTree>
    <p:extLst>
      <p:ext uri="{BB962C8B-B14F-4D97-AF65-F5344CB8AC3E}">
        <p14:creationId xmlns:p14="http://schemas.microsoft.com/office/powerpoint/2010/main" val="15443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813319" y="114300"/>
            <a:ext cx="8458199" cy="5900738"/>
          </a:xfrm>
          <a:prstGeom prst="rect">
            <a:avLst/>
          </a:prstGeom>
        </p:spPr>
      </p:pic>
      <p:sp>
        <p:nvSpPr>
          <p:cNvPr id="11" name="Rectangle 10"/>
          <p:cNvSpPr/>
          <p:nvPr/>
        </p:nvSpPr>
        <p:spPr>
          <a:xfrm>
            <a:off x="1971668" y="3829045"/>
            <a:ext cx="7915282" cy="20003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412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123950" y="511967"/>
            <a:ext cx="10715625" cy="5381625"/>
          </a:xfrm>
          <a:prstGeom prst="rect">
            <a:avLst/>
          </a:prstGeom>
        </p:spPr>
      </p:pic>
    </p:spTree>
    <p:extLst>
      <p:ext uri="{BB962C8B-B14F-4D97-AF65-F5344CB8AC3E}">
        <p14:creationId xmlns:p14="http://schemas.microsoft.com/office/powerpoint/2010/main" val="290428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1157288" y="485775"/>
            <a:ext cx="10160789" cy="5529263"/>
          </a:xfrm>
          <a:prstGeom prst="rect">
            <a:avLst/>
          </a:prstGeom>
        </p:spPr>
      </p:pic>
    </p:spTree>
    <p:extLst>
      <p:ext uri="{BB962C8B-B14F-4D97-AF65-F5344CB8AC3E}">
        <p14:creationId xmlns:p14="http://schemas.microsoft.com/office/powerpoint/2010/main" val="299301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endParaRPr lang="en-US" b="1" u="sng" dirty="0"/>
          </a:p>
        </p:txBody>
      </p:sp>
      <p:sp>
        <p:nvSpPr>
          <p:cNvPr id="3" name="Content Placeholder 2"/>
          <p:cNvSpPr>
            <a:spLocks noGrp="1"/>
          </p:cNvSpPr>
          <p:nvPr>
            <p:ph idx="1"/>
          </p:nvPr>
        </p:nvSpPr>
        <p:spPr>
          <a:xfrm>
            <a:off x="838200" y="1385889"/>
            <a:ext cx="10515600" cy="4805362"/>
          </a:xfrm>
        </p:spPr>
        <p:txBody>
          <a:bodyPr>
            <a:normAutofit/>
          </a:bodyPr>
          <a:lstStyle/>
          <a:p>
            <a:pPr algn="just"/>
            <a:r>
              <a:rPr lang="en-US" sz="2400" dirty="0"/>
              <a:t>In example 4.2, </a:t>
            </a:r>
            <a:r>
              <a:rPr lang="en-US" sz="2400" dirty="0" err="1"/>
              <a:t>ry</a:t>
            </a:r>
            <a:r>
              <a:rPr lang="en-US" sz="2400" dirty="0"/>
              <a:t> &lt; </a:t>
            </a:r>
            <a:r>
              <a:rPr lang="en-US" sz="2400" dirty="0" err="1"/>
              <a:t>rx</a:t>
            </a:r>
            <a:r>
              <a:rPr lang="en-US" sz="2400" dirty="0"/>
              <a:t> and there is excess strength in the x-direction.</a:t>
            </a:r>
          </a:p>
          <a:p>
            <a:pPr algn="just"/>
            <a:r>
              <a:rPr lang="en-US" sz="2400" dirty="0"/>
              <a:t>Square tubes (HSS) are efficient shapes for compression members because </a:t>
            </a:r>
            <a:r>
              <a:rPr lang="en-US" sz="2400" dirty="0" err="1"/>
              <a:t>ry</a:t>
            </a:r>
            <a:r>
              <a:rPr lang="en-US" sz="2400" dirty="0"/>
              <a:t>=</a:t>
            </a:r>
            <a:r>
              <a:rPr lang="en-US" sz="2400" dirty="0" err="1"/>
              <a:t>rx</a:t>
            </a:r>
            <a:r>
              <a:rPr lang="en-US" sz="2400" dirty="0"/>
              <a:t> and the strength is the same for both axes. Hollow circular shapes are sometimes used as compression members for the same reason.</a:t>
            </a:r>
          </a:p>
          <a:p>
            <a:pPr algn="just"/>
            <a:r>
              <a:rPr lang="en-US" sz="2400" dirty="0"/>
              <a:t>The mode of failure considered so far is referred to as flexural buckling, as the member is subjected to flexure, or bending, when it becomes unstable.</a:t>
            </a:r>
          </a:p>
          <a:p>
            <a:pPr algn="just"/>
            <a:r>
              <a:rPr lang="en-US" sz="2400" dirty="0"/>
              <a:t>For some cross-sectional configurations, the member will fail by twisting (torsional buckling) or by a combination of twisting and bending (flexural-torsional buckling). </a:t>
            </a:r>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881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85888" y="285750"/>
            <a:ext cx="9715500" cy="5729288"/>
          </a:xfrm>
          <a:prstGeom prst="rect">
            <a:avLst/>
          </a:prstGeom>
        </p:spPr>
      </p:pic>
      <p:sp>
        <p:nvSpPr>
          <p:cNvPr id="6" name="Rectangle 5"/>
          <p:cNvSpPr/>
          <p:nvPr/>
        </p:nvSpPr>
        <p:spPr>
          <a:xfrm flipV="1">
            <a:off x="9158289" y="5700712"/>
            <a:ext cx="1857376" cy="328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25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7265"/>
            <a:ext cx="10515600" cy="5119698"/>
          </a:xfrm>
        </p:spPr>
        <p:txBody>
          <a:bodyPr>
            <a:normAutofit/>
          </a:bodyPr>
          <a:lstStyle/>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3214688" y="1228724"/>
            <a:ext cx="4100511" cy="14573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99325966"/>
              </p:ext>
            </p:extLst>
          </p:nvPr>
        </p:nvGraphicFramePr>
        <p:xfrm>
          <a:off x="3251199" y="3060854"/>
          <a:ext cx="4064000" cy="11125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r>
                        <a:rPr lang="en-US" dirty="0"/>
                        <a:t>X</a:t>
                      </a:r>
                      <a:r>
                        <a:rPr lang="en-US" sz="1200" dirty="0"/>
                        <a:t>1</a:t>
                      </a:r>
                      <a:r>
                        <a:rPr lang="en-US" dirty="0"/>
                        <a:t>=</a:t>
                      </a:r>
                      <a:r>
                        <a:rPr lang="en-US" baseline="0" dirty="0"/>
                        <a:t>   96</a:t>
                      </a:r>
                      <a:endParaRPr lang="en-US" dirty="0"/>
                    </a:p>
                  </a:txBody>
                  <a:tcPr/>
                </a:tc>
                <a:tc>
                  <a:txBody>
                    <a:bodyPr/>
                    <a:lstStyle/>
                    <a:p>
                      <a:r>
                        <a:rPr lang="en-US" dirty="0"/>
                        <a:t>Y</a:t>
                      </a:r>
                      <a:r>
                        <a:rPr lang="en-US" sz="1100" dirty="0"/>
                        <a:t>1</a:t>
                      </a:r>
                      <a:r>
                        <a:rPr lang="en-US" dirty="0"/>
                        <a:t>=</a:t>
                      </a:r>
                      <a:r>
                        <a:rPr lang="en-US" baseline="0" dirty="0"/>
                        <a:t>   15.3</a:t>
                      </a:r>
                      <a:endParaRPr lang="en-US" dirty="0"/>
                    </a:p>
                  </a:txBody>
                  <a:tcPr/>
                </a:tc>
                <a:extLst>
                  <a:ext uri="{0D108BD9-81ED-4DB2-BD59-A6C34878D82A}">
                    <a16:rowId xmlns:a16="http://schemas.microsoft.com/office/drawing/2014/main" val="10000"/>
                  </a:ext>
                </a:extLst>
              </a:tr>
              <a:tr h="370840">
                <a:tc>
                  <a:txBody>
                    <a:bodyPr/>
                    <a:lstStyle/>
                    <a:p>
                      <a:r>
                        <a:rPr lang="en-US" dirty="0"/>
                        <a:t>X= 96.77</a:t>
                      </a:r>
                    </a:p>
                  </a:txBody>
                  <a:tcPr/>
                </a:tc>
                <a:tc>
                  <a:txBody>
                    <a:bodyPr/>
                    <a:lstStyle/>
                    <a:p>
                      <a:r>
                        <a:rPr lang="en-US" dirty="0"/>
                        <a:t>Y= ?????</a:t>
                      </a:r>
                      <a:r>
                        <a:rPr lang="en-US" baseline="0" dirty="0"/>
                        <a:t> (</a:t>
                      </a:r>
                      <a:r>
                        <a:rPr lang="en-US" dirty="0"/>
                        <a:t>15.069)</a:t>
                      </a:r>
                    </a:p>
                  </a:txBody>
                  <a:tcPr/>
                </a:tc>
                <a:extLst>
                  <a:ext uri="{0D108BD9-81ED-4DB2-BD59-A6C34878D82A}">
                    <a16:rowId xmlns:a16="http://schemas.microsoft.com/office/drawing/2014/main" val="10001"/>
                  </a:ext>
                </a:extLst>
              </a:tr>
              <a:tr h="370840">
                <a:tc>
                  <a:txBody>
                    <a:bodyPr/>
                    <a:lstStyle/>
                    <a:p>
                      <a:r>
                        <a:rPr lang="en-US" dirty="0"/>
                        <a:t>X</a:t>
                      </a:r>
                      <a:r>
                        <a:rPr lang="en-US" sz="1200" dirty="0"/>
                        <a:t>2</a:t>
                      </a:r>
                      <a:r>
                        <a:rPr lang="en-US" dirty="0"/>
                        <a:t>=</a:t>
                      </a:r>
                      <a:r>
                        <a:rPr lang="en-US" baseline="0" dirty="0"/>
                        <a:t>   </a:t>
                      </a:r>
                      <a:r>
                        <a:rPr lang="en-US" dirty="0"/>
                        <a:t>97</a:t>
                      </a:r>
                    </a:p>
                  </a:txBody>
                  <a:tcPr/>
                </a:tc>
                <a:tc>
                  <a:txBody>
                    <a:bodyPr/>
                    <a:lstStyle/>
                    <a:p>
                      <a:r>
                        <a:rPr lang="en-US" dirty="0"/>
                        <a:t>Y</a:t>
                      </a:r>
                      <a:r>
                        <a:rPr lang="en-US" sz="1200" dirty="0"/>
                        <a:t>2</a:t>
                      </a:r>
                      <a:r>
                        <a:rPr lang="en-US" dirty="0"/>
                        <a:t>=</a:t>
                      </a:r>
                      <a:r>
                        <a:rPr lang="en-US" baseline="0" dirty="0"/>
                        <a:t>  15</a:t>
                      </a:r>
                      <a:endParaRPr lang="en-US"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6018926"/>
              </p:ext>
            </p:extLst>
          </p:nvPr>
        </p:nvGraphicFramePr>
        <p:xfrm>
          <a:off x="3275009" y="4541998"/>
          <a:ext cx="4064000" cy="11125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r>
                        <a:rPr lang="en-US" dirty="0"/>
                        <a:t>X</a:t>
                      </a:r>
                      <a:r>
                        <a:rPr lang="en-US" sz="1200" dirty="0"/>
                        <a:t>1</a:t>
                      </a:r>
                      <a:r>
                        <a:rPr lang="en-US" dirty="0"/>
                        <a:t>=</a:t>
                      </a:r>
                      <a:r>
                        <a:rPr lang="en-US" baseline="0" dirty="0"/>
                        <a:t>   96</a:t>
                      </a:r>
                      <a:endParaRPr lang="en-US" dirty="0"/>
                    </a:p>
                  </a:txBody>
                  <a:tcPr/>
                </a:tc>
                <a:tc>
                  <a:txBody>
                    <a:bodyPr/>
                    <a:lstStyle/>
                    <a:p>
                      <a:r>
                        <a:rPr lang="en-US" dirty="0"/>
                        <a:t>Y</a:t>
                      </a:r>
                      <a:r>
                        <a:rPr lang="en-US" sz="1100" dirty="0"/>
                        <a:t>1</a:t>
                      </a:r>
                      <a:r>
                        <a:rPr lang="en-US" dirty="0"/>
                        <a:t>=</a:t>
                      </a:r>
                      <a:r>
                        <a:rPr lang="en-US" baseline="0" dirty="0"/>
                        <a:t>   22.9</a:t>
                      </a:r>
                      <a:endParaRPr lang="en-US" dirty="0"/>
                    </a:p>
                  </a:txBody>
                  <a:tcPr/>
                </a:tc>
                <a:extLst>
                  <a:ext uri="{0D108BD9-81ED-4DB2-BD59-A6C34878D82A}">
                    <a16:rowId xmlns:a16="http://schemas.microsoft.com/office/drawing/2014/main" val="10000"/>
                  </a:ext>
                </a:extLst>
              </a:tr>
              <a:tr h="370840">
                <a:tc>
                  <a:txBody>
                    <a:bodyPr/>
                    <a:lstStyle/>
                    <a:p>
                      <a:r>
                        <a:rPr lang="en-US" dirty="0"/>
                        <a:t>X= 96.77</a:t>
                      </a:r>
                    </a:p>
                  </a:txBody>
                  <a:tcPr/>
                </a:tc>
                <a:tc>
                  <a:txBody>
                    <a:bodyPr/>
                    <a:lstStyle/>
                    <a:p>
                      <a:r>
                        <a:rPr lang="en-US" dirty="0"/>
                        <a:t>Y= ?????</a:t>
                      </a:r>
                      <a:r>
                        <a:rPr lang="en-US" baseline="0" dirty="0"/>
                        <a:t> (22.669</a:t>
                      </a:r>
                      <a:r>
                        <a:rPr lang="en-US" dirty="0"/>
                        <a:t>)</a:t>
                      </a:r>
                    </a:p>
                  </a:txBody>
                  <a:tcPr/>
                </a:tc>
                <a:extLst>
                  <a:ext uri="{0D108BD9-81ED-4DB2-BD59-A6C34878D82A}">
                    <a16:rowId xmlns:a16="http://schemas.microsoft.com/office/drawing/2014/main" val="10001"/>
                  </a:ext>
                </a:extLst>
              </a:tr>
              <a:tr h="370840">
                <a:tc>
                  <a:txBody>
                    <a:bodyPr/>
                    <a:lstStyle/>
                    <a:p>
                      <a:r>
                        <a:rPr lang="en-US" dirty="0"/>
                        <a:t>X</a:t>
                      </a:r>
                      <a:r>
                        <a:rPr lang="en-US" sz="1200" dirty="0"/>
                        <a:t>2</a:t>
                      </a:r>
                      <a:r>
                        <a:rPr lang="en-US" dirty="0"/>
                        <a:t>=</a:t>
                      </a:r>
                      <a:r>
                        <a:rPr lang="en-US" baseline="0" dirty="0"/>
                        <a:t>   </a:t>
                      </a:r>
                      <a:r>
                        <a:rPr lang="en-US" dirty="0"/>
                        <a:t>97</a:t>
                      </a:r>
                    </a:p>
                  </a:txBody>
                  <a:tcPr/>
                </a:tc>
                <a:tc>
                  <a:txBody>
                    <a:bodyPr/>
                    <a:lstStyle/>
                    <a:p>
                      <a:r>
                        <a:rPr lang="en-US" dirty="0"/>
                        <a:t>Y</a:t>
                      </a:r>
                      <a:r>
                        <a:rPr lang="en-US" sz="1200" dirty="0"/>
                        <a:t>2</a:t>
                      </a:r>
                      <a:r>
                        <a:rPr lang="en-US" dirty="0"/>
                        <a:t>=</a:t>
                      </a:r>
                      <a:r>
                        <a:rPr lang="en-US" baseline="0" dirty="0"/>
                        <a:t>  22.6</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453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57300" y="409575"/>
            <a:ext cx="10458450" cy="5562600"/>
          </a:xfrm>
          <a:prstGeom prst="rect">
            <a:avLst/>
          </a:prstGeom>
        </p:spPr>
      </p:pic>
      <p:sp>
        <p:nvSpPr>
          <p:cNvPr id="6" name="Rectangle 5"/>
          <p:cNvSpPr/>
          <p:nvPr/>
        </p:nvSpPr>
        <p:spPr>
          <a:xfrm flipV="1">
            <a:off x="4329107" y="5772148"/>
            <a:ext cx="1185863" cy="219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55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2019300" y="1385887"/>
            <a:ext cx="8153400" cy="4086225"/>
          </a:xfrm>
          <a:prstGeom prst="rect">
            <a:avLst/>
          </a:prstGeom>
        </p:spPr>
      </p:pic>
    </p:spTree>
    <p:extLst>
      <p:ext uri="{BB962C8B-B14F-4D97-AF65-F5344CB8AC3E}">
        <p14:creationId xmlns:p14="http://schemas.microsoft.com/office/powerpoint/2010/main" val="252643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600201" y="1214437"/>
            <a:ext cx="9344024" cy="3557587"/>
          </a:xfrm>
          <a:prstGeom prst="rect">
            <a:avLst/>
          </a:prstGeom>
        </p:spPr>
      </p:pic>
    </p:spTree>
    <p:extLst>
      <p:ext uri="{BB962C8B-B14F-4D97-AF65-F5344CB8AC3E}">
        <p14:creationId xmlns:p14="http://schemas.microsoft.com/office/powerpoint/2010/main" val="195356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u="sng" dirty="0"/>
              <a:t>Design</a:t>
            </a:r>
          </a:p>
        </p:txBody>
      </p:sp>
      <p:sp>
        <p:nvSpPr>
          <p:cNvPr id="3" name="Content Placeholder 2"/>
          <p:cNvSpPr>
            <a:spLocks noGrp="1"/>
          </p:cNvSpPr>
          <p:nvPr>
            <p:ph idx="1"/>
          </p:nvPr>
        </p:nvSpPr>
        <p:spPr>
          <a:xfrm>
            <a:off x="838200" y="1385889"/>
            <a:ext cx="10515600" cy="4805362"/>
          </a:xfrm>
        </p:spPr>
        <p:txBody>
          <a:bodyPr>
            <a:normAutofit fontScale="92500"/>
          </a:bodyPr>
          <a:lstStyle/>
          <a:p>
            <a:pPr algn="just"/>
            <a:r>
              <a:rPr lang="en-US" sz="2400" dirty="0"/>
              <a:t>The selection of an economical rolled shape to resist a given compressive load  is simple with the aid of  column load tables.</a:t>
            </a:r>
          </a:p>
          <a:p>
            <a:pPr algn="just"/>
            <a:r>
              <a:rPr lang="en-US" sz="2400" dirty="0"/>
              <a:t>Enter the table with effective length and move horizontally until you find the desired available strength (or something slightly larger).</a:t>
            </a:r>
          </a:p>
          <a:p>
            <a:pPr algn="just"/>
            <a:r>
              <a:rPr lang="en-US" sz="2400" dirty="0"/>
              <a:t>In some cases, you must continue the search to be ascertain that you have found the lightest shape.</a:t>
            </a:r>
          </a:p>
          <a:p>
            <a:pPr algn="just"/>
            <a:r>
              <a:rPr lang="en-US" sz="2400" dirty="0"/>
              <a:t>Usually the category of shape (W, WT </a:t>
            </a:r>
            <a:r>
              <a:rPr lang="en-US" sz="2400" dirty="0" err="1"/>
              <a:t>etc</a:t>
            </a:r>
            <a:r>
              <a:rPr lang="en-US" sz="2400" dirty="0"/>
              <a:t>) will have been decided upon in advance.</a:t>
            </a:r>
          </a:p>
          <a:p>
            <a:pPr algn="just"/>
            <a:r>
              <a:rPr lang="en-US" sz="2400" dirty="0"/>
              <a:t>Often, the overall nominal dimensions will also be known because of architectural or other requirements.</a:t>
            </a:r>
          </a:p>
          <a:p>
            <a:pPr algn="just"/>
            <a:r>
              <a:rPr lang="en-US" sz="2400" dirty="0"/>
              <a:t>As pointed out earlier, all tabulated values correspond to a slenderness ratio of 200 or less.</a:t>
            </a:r>
          </a:p>
          <a:p>
            <a:pPr algn="just"/>
            <a:r>
              <a:rPr lang="en-US" sz="2400" dirty="0"/>
              <a:t>The tabulated unsymmetrical shapes – the structural tees and the single as well as the double angles – requires special consideration.     </a:t>
            </a:r>
          </a:p>
          <a:p>
            <a:pPr marL="0" indent="0" algn="just">
              <a:buNone/>
            </a:pPr>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116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dirty="0"/>
              <a:t>Local Stability </a:t>
            </a:r>
            <a:endParaRPr lang="en-US" b="1" u="sng" dirty="0"/>
          </a:p>
        </p:txBody>
      </p:sp>
      <p:sp>
        <p:nvSpPr>
          <p:cNvPr id="3" name="Content Placeholder 2"/>
          <p:cNvSpPr>
            <a:spLocks noGrp="1"/>
          </p:cNvSpPr>
          <p:nvPr>
            <p:ph idx="1"/>
          </p:nvPr>
        </p:nvSpPr>
        <p:spPr>
          <a:xfrm>
            <a:off x="838200" y="1385889"/>
            <a:ext cx="10515600" cy="4805362"/>
          </a:xfrm>
        </p:spPr>
        <p:txBody>
          <a:bodyPr>
            <a:normAutofit lnSpcReduction="10000"/>
          </a:bodyPr>
          <a:lstStyle/>
          <a:p>
            <a:pPr algn="just"/>
            <a:r>
              <a:rPr lang="en-US" sz="2400" dirty="0"/>
              <a:t>The strength corresponding to any buckling mode can not be developed, however, if the elements of the cross-section are so thin that local buckling occurs.</a:t>
            </a:r>
          </a:p>
          <a:p>
            <a:pPr algn="just"/>
            <a:r>
              <a:rPr lang="en-US" sz="2400" dirty="0"/>
              <a:t>This type of instability is a localized buckling or wrinkling at an isolated location. If it occurs, the section is no longer fully effective and the member gets failed.</a:t>
            </a:r>
          </a:p>
          <a:p>
            <a:pPr algn="just"/>
            <a:r>
              <a:rPr lang="en-US" sz="2400" dirty="0"/>
              <a:t>I- and H- shaped cross-sections are more susceptible to this type of phenomenon and their use should be avoided whenever possible. Otherwise the compressive strength given by AISC Equations E3-2 and E3-3 must be reduced.</a:t>
            </a:r>
          </a:p>
          <a:p>
            <a:pPr algn="just"/>
            <a:r>
              <a:rPr lang="en-US" sz="2400" dirty="0"/>
              <a:t> The measure of this susceptibility is the width-thickness ratio of each cross-sectional element.</a:t>
            </a:r>
          </a:p>
          <a:p>
            <a:pPr algn="just"/>
            <a:r>
              <a:rPr lang="en-US" sz="2400" dirty="0"/>
              <a:t>Two types of elements must be considered: </a:t>
            </a:r>
          </a:p>
          <a:p>
            <a:pPr algn="just"/>
            <a:r>
              <a:rPr lang="en-US" sz="2400" dirty="0"/>
              <a:t>Unstiffened elements: which are un supported along one edge parallel to the direction of load and stiffened elements: which are supported along both edges  </a:t>
            </a:r>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0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1471614" y="1271588"/>
            <a:ext cx="9305924" cy="4457700"/>
          </a:xfrm>
          <a:prstGeom prst="rect">
            <a:avLst/>
          </a:prstGeom>
        </p:spPr>
      </p:pic>
    </p:spTree>
    <p:extLst>
      <p:ext uri="{BB962C8B-B14F-4D97-AF65-F5344CB8AC3E}">
        <p14:creationId xmlns:p14="http://schemas.microsoft.com/office/powerpoint/2010/main" val="108161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dirty="0"/>
              <a:t>Local Stability……………</a:t>
            </a:r>
            <a:endParaRPr lang="en-US" b="1" u="sng" dirty="0"/>
          </a:p>
        </p:txBody>
      </p:sp>
      <p:sp>
        <p:nvSpPr>
          <p:cNvPr id="3" name="Content Placeholder 2"/>
          <p:cNvSpPr>
            <a:spLocks noGrp="1"/>
          </p:cNvSpPr>
          <p:nvPr>
            <p:ph idx="1"/>
          </p:nvPr>
        </p:nvSpPr>
        <p:spPr>
          <a:xfrm>
            <a:off x="838200" y="1385889"/>
            <a:ext cx="10515600" cy="4805362"/>
          </a:xfrm>
        </p:spPr>
        <p:txBody>
          <a:bodyPr>
            <a:normAutofit lnSpcReduction="10000"/>
          </a:bodyPr>
          <a:lstStyle/>
          <a:p>
            <a:pPr algn="just"/>
            <a:r>
              <a:rPr lang="en-US" sz="2400" dirty="0"/>
              <a:t>Limiting values of width-thickness ratios are given in AISC B4, “Classification of  Sections for Local buckling”, where cross sectional shapes are classified as compact, non compact or slender according to the values for ratios.</a:t>
            </a:r>
          </a:p>
          <a:p>
            <a:pPr algn="just"/>
            <a:endParaRPr lang="en-US" sz="1100" dirty="0"/>
          </a:p>
          <a:p>
            <a:pPr algn="just"/>
            <a:r>
              <a:rPr lang="en-US" sz="2400" dirty="0"/>
              <a:t>For uniformly compressed elements as in axially loaded compression member, the strength must be reduced if the shape has any slender elements.</a:t>
            </a:r>
          </a:p>
          <a:p>
            <a:pPr algn="just"/>
            <a:r>
              <a:rPr lang="en-US" sz="2400" dirty="0"/>
              <a:t>The width-thickness ratio is given the generic name of      .</a:t>
            </a:r>
          </a:p>
          <a:p>
            <a:pPr algn="just"/>
            <a:endParaRPr lang="en-US" sz="700" dirty="0"/>
          </a:p>
          <a:p>
            <a:pPr algn="just"/>
            <a:r>
              <a:rPr lang="en-US" sz="2400" dirty="0"/>
              <a:t>Depending on the particular cross-sectional element,   for </a:t>
            </a:r>
            <a:r>
              <a:rPr lang="en-US" sz="2400" dirty="0">
                <a:latin typeface="Times New Roman" panose="02020603050405020304" pitchFamily="18" charset="0"/>
                <a:cs typeface="Times New Roman" panose="02020603050405020304" pitchFamily="18" charset="0"/>
              </a:rPr>
              <a:t>I </a:t>
            </a:r>
            <a:r>
              <a:rPr lang="en-US" sz="2400" dirty="0"/>
              <a:t>and H-shapes is either the ratio </a:t>
            </a:r>
            <a:r>
              <a:rPr lang="en-US" sz="2400" dirty="0">
                <a:latin typeface="Times New Roman" panose="02020603050405020304" pitchFamily="18" charset="0"/>
                <a:cs typeface="Times New Roman" panose="02020603050405020304" pitchFamily="18" charset="0"/>
              </a:rPr>
              <a:t>                .</a:t>
            </a:r>
          </a:p>
          <a:p>
            <a:pPr algn="just"/>
            <a:endParaRPr lang="en-US" sz="2400" dirty="0"/>
          </a:p>
          <a:p>
            <a:pPr algn="just"/>
            <a:r>
              <a:rPr lang="en-US" sz="2400" dirty="0"/>
              <a:t>If      is greater than specified limit, denoted       the shape is slender and the potential for local buckling must be accounted for. </a:t>
            </a:r>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7918884" y="3248393"/>
            <a:ext cx="221479" cy="415273"/>
          </a:xfrm>
          <a:prstGeom prst="rect">
            <a:avLst/>
          </a:prstGeom>
        </p:spPr>
      </p:pic>
      <p:pic>
        <p:nvPicPr>
          <p:cNvPr id="9" name="Picture 8"/>
          <p:cNvPicPr>
            <a:picLocks noChangeAspect="1"/>
          </p:cNvPicPr>
          <p:nvPr/>
        </p:nvPicPr>
        <p:blipFill>
          <a:blip r:embed="rId3"/>
          <a:stretch>
            <a:fillRect/>
          </a:stretch>
        </p:blipFill>
        <p:spPr>
          <a:xfrm>
            <a:off x="8162973" y="3862017"/>
            <a:ext cx="266700" cy="500063"/>
          </a:xfrm>
          <a:prstGeom prst="rect">
            <a:avLst/>
          </a:prstGeom>
        </p:spPr>
      </p:pic>
      <p:pic>
        <p:nvPicPr>
          <p:cNvPr id="5" name="Picture 4"/>
          <p:cNvPicPr>
            <a:picLocks noChangeAspect="1"/>
          </p:cNvPicPr>
          <p:nvPr/>
        </p:nvPicPr>
        <p:blipFill>
          <a:blip r:embed="rId4"/>
          <a:stretch>
            <a:fillRect/>
          </a:stretch>
        </p:blipFill>
        <p:spPr>
          <a:xfrm>
            <a:off x="3052762" y="4338831"/>
            <a:ext cx="1147763" cy="332247"/>
          </a:xfrm>
          <a:prstGeom prst="rect">
            <a:avLst/>
          </a:prstGeom>
        </p:spPr>
      </p:pic>
      <p:pic>
        <p:nvPicPr>
          <p:cNvPr id="10" name="Picture 9"/>
          <p:cNvPicPr>
            <a:picLocks noChangeAspect="1"/>
          </p:cNvPicPr>
          <p:nvPr/>
        </p:nvPicPr>
        <p:blipFill>
          <a:blip r:embed="rId3"/>
          <a:stretch>
            <a:fillRect/>
          </a:stretch>
        </p:blipFill>
        <p:spPr>
          <a:xfrm>
            <a:off x="1559719" y="4931101"/>
            <a:ext cx="266700" cy="500063"/>
          </a:xfrm>
          <a:prstGeom prst="rect">
            <a:avLst/>
          </a:prstGeom>
        </p:spPr>
      </p:pic>
      <p:pic>
        <p:nvPicPr>
          <p:cNvPr id="6" name="Picture 5"/>
          <p:cNvPicPr>
            <a:picLocks noChangeAspect="1"/>
          </p:cNvPicPr>
          <p:nvPr/>
        </p:nvPicPr>
        <p:blipFill>
          <a:blip r:embed="rId5"/>
          <a:stretch>
            <a:fillRect/>
          </a:stretch>
        </p:blipFill>
        <p:spPr>
          <a:xfrm>
            <a:off x="7034211" y="4993393"/>
            <a:ext cx="409576" cy="449212"/>
          </a:xfrm>
          <a:prstGeom prst="rect">
            <a:avLst/>
          </a:prstGeom>
        </p:spPr>
      </p:pic>
    </p:spTree>
    <p:extLst>
      <p:ext uri="{BB962C8B-B14F-4D97-AF65-F5344CB8AC3E}">
        <p14:creationId xmlns:p14="http://schemas.microsoft.com/office/powerpoint/2010/main" val="206753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dirty="0"/>
              <a:t>Local Stability……………</a:t>
            </a:r>
            <a:endParaRPr lang="en-US" b="1" u="sng" dirty="0"/>
          </a:p>
        </p:txBody>
      </p:sp>
      <p:sp>
        <p:nvSpPr>
          <p:cNvPr id="3" name="Content Placeholder 2"/>
          <p:cNvSpPr>
            <a:spLocks noGrp="1"/>
          </p:cNvSpPr>
          <p:nvPr>
            <p:ph idx="1"/>
          </p:nvPr>
        </p:nvSpPr>
        <p:spPr>
          <a:xfrm>
            <a:off x="838200" y="1385889"/>
            <a:ext cx="10515600" cy="4805362"/>
          </a:xfrm>
        </p:spPr>
        <p:txBody>
          <a:bodyPr>
            <a:normAutofit/>
          </a:bodyPr>
          <a:lstStyle/>
          <a:p>
            <a:pPr algn="just"/>
            <a:r>
              <a:rPr lang="en-US" sz="2400" dirty="0"/>
              <a:t>For</a:t>
            </a:r>
            <a:r>
              <a:rPr lang="en-US" sz="2400" dirty="0">
                <a:latin typeface="Times New Roman" panose="02020603050405020304" pitchFamily="18" charset="0"/>
                <a:cs typeface="Times New Roman" panose="02020603050405020304" pitchFamily="18" charset="0"/>
              </a:rPr>
              <a:t> I </a:t>
            </a:r>
            <a:r>
              <a:rPr lang="en-US" sz="2400" dirty="0"/>
              <a:t>and H-shapes, the projecting flange is considered to be an unstiffened and its width can be as half the full nominal width.</a:t>
            </a:r>
          </a:p>
          <a:p>
            <a:pPr algn="just"/>
            <a:r>
              <a:rPr lang="en-US" sz="2400" dirty="0"/>
              <a:t>Using AISC notation gives </a:t>
            </a:r>
          </a:p>
          <a:p>
            <a:pPr algn="just"/>
            <a:endParaRPr lang="en-US" sz="7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3"/>
          <a:stretch>
            <a:fillRect/>
          </a:stretch>
        </p:blipFill>
        <p:spPr>
          <a:xfrm>
            <a:off x="2919413" y="2711452"/>
            <a:ext cx="3238500" cy="1003298"/>
          </a:xfrm>
          <a:prstGeom prst="rect">
            <a:avLst/>
          </a:prstGeom>
        </p:spPr>
      </p:pic>
      <p:pic>
        <p:nvPicPr>
          <p:cNvPr id="12" name="Picture 11"/>
          <p:cNvPicPr>
            <a:picLocks noChangeAspect="1"/>
          </p:cNvPicPr>
          <p:nvPr/>
        </p:nvPicPr>
        <p:blipFill>
          <a:blip r:embed="rId4"/>
          <a:stretch>
            <a:fillRect/>
          </a:stretch>
        </p:blipFill>
        <p:spPr>
          <a:xfrm>
            <a:off x="1543050" y="3788570"/>
            <a:ext cx="8615363" cy="1469230"/>
          </a:xfrm>
          <a:prstGeom prst="rect">
            <a:avLst/>
          </a:prstGeom>
        </p:spPr>
      </p:pic>
    </p:spTree>
    <p:extLst>
      <p:ext uri="{BB962C8B-B14F-4D97-AF65-F5344CB8AC3E}">
        <p14:creationId xmlns:p14="http://schemas.microsoft.com/office/powerpoint/2010/main" val="39276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Compression Members………..</a:t>
            </a:r>
            <a:br>
              <a:rPr lang="en-US" b="1" dirty="0"/>
            </a:br>
            <a:r>
              <a:rPr lang="en-US" b="1" dirty="0"/>
              <a:t>Local Stability……………</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252533" y="1433506"/>
            <a:ext cx="8991600" cy="1795464"/>
          </a:xfrm>
          <a:prstGeom prst="rect">
            <a:avLst/>
          </a:prstGeom>
        </p:spPr>
      </p:pic>
      <p:pic>
        <p:nvPicPr>
          <p:cNvPr id="5" name="Picture 4"/>
          <p:cNvPicPr>
            <a:picLocks noChangeAspect="1"/>
          </p:cNvPicPr>
          <p:nvPr/>
        </p:nvPicPr>
        <p:blipFill>
          <a:blip r:embed="rId4"/>
          <a:stretch>
            <a:fillRect/>
          </a:stretch>
        </p:blipFill>
        <p:spPr>
          <a:xfrm>
            <a:off x="1252533" y="3295651"/>
            <a:ext cx="9248780" cy="2690812"/>
          </a:xfrm>
          <a:prstGeom prst="rect">
            <a:avLst/>
          </a:prstGeom>
        </p:spPr>
      </p:pic>
    </p:spTree>
    <p:extLst>
      <p:ext uri="{BB962C8B-B14F-4D97-AF65-F5344CB8AC3E}">
        <p14:creationId xmlns:p14="http://schemas.microsoft.com/office/powerpoint/2010/main" val="38041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43038" y="600075"/>
            <a:ext cx="9701212" cy="5372100"/>
          </a:xfrm>
          <a:prstGeom prst="rect">
            <a:avLst/>
          </a:prstGeom>
        </p:spPr>
      </p:pic>
    </p:spTree>
    <p:extLst>
      <p:ext uri="{BB962C8B-B14F-4D97-AF65-F5344CB8AC3E}">
        <p14:creationId xmlns:p14="http://schemas.microsoft.com/office/powerpoint/2010/main" val="19957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813319" y="507206"/>
            <a:ext cx="8458200" cy="5448300"/>
          </a:xfrm>
          <a:prstGeom prst="rect">
            <a:avLst/>
          </a:prstGeom>
        </p:spPr>
      </p:pic>
    </p:spTree>
    <p:extLst>
      <p:ext uri="{BB962C8B-B14F-4D97-AF65-F5344CB8AC3E}">
        <p14:creationId xmlns:p14="http://schemas.microsoft.com/office/powerpoint/2010/main" val="345747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836</Words>
  <Application>Microsoft Office PowerPoint</Application>
  <PresentationFormat>Widescreen</PresentationFormat>
  <Paragraphs>94</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Bookman Old Style</vt:lpstr>
      <vt:lpstr>Calibri</vt:lpstr>
      <vt:lpstr>Calibri Light</vt:lpstr>
      <vt:lpstr>Times New Roman</vt:lpstr>
      <vt:lpstr>Office Theme</vt:lpstr>
      <vt:lpstr>COLLEGE OF ENGINEERING AND TECHNOLOGY                UNIVERSITY OF SARGODHA   STEEL STRUCTURES (CT-313) (B.S TECHNOLOGY</vt:lpstr>
      <vt:lpstr>Compression Members……….. </vt:lpstr>
      <vt:lpstr>Compression Members……….. Local Stability </vt:lpstr>
      <vt:lpstr>AISC Requirements…….. </vt:lpstr>
      <vt:lpstr>Compression Members……….. Local Stability……………</vt:lpstr>
      <vt:lpstr>Compression Members……….. Local Stability……………</vt:lpstr>
      <vt:lpstr>Compression Members……….. Local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Compression Members……….. Tables for Compression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Compression Members………..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673</cp:revision>
  <dcterms:created xsi:type="dcterms:W3CDTF">2018-08-27T04:07:34Z</dcterms:created>
  <dcterms:modified xsi:type="dcterms:W3CDTF">2021-01-21T08:59:28Z</dcterms:modified>
</cp:coreProperties>
</file>