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1" r:id="rId25"/>
    <p:sldId id="282" r:id="rId26"/>
    <p:sldId id="283" r:id="rId27"/>
    <p:sldId id="284" r:id="rId28"/>
    <p:sldId id="286" r:id="rId29"/>
    <p:sldId id="287" r:id="rId30"/>
    <p:sldId id="288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5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81A91-9692-450B-ACCB-E033A73B3B4A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1BFE7-10B5-45FF-A3AF-8B82B9E3CC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090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81A91-9692-450B-ACCB-E033A73B3B4A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1BFE7-10B5-45FF-A3AF-8B82B9E3CC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45818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81A91-9692-450B-ACCB-E033A73B3B4A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1BFE7-10B5-45FF-A3AF-8B82B9E3CC4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2570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81A91-9692-450B-ACCB-E033A73B3B4A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1BFE7-10B5-45FF-A3AF-8B82B9E3CC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51902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81A91-9692-450B-ACCB-E033A73B3B4A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1BFE7-10B5-45FF-A3AF-8B82B9E3CC4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589672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81A91-9692-450B-ACCB-E033A73B3B4A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1BFE7-10B5-45FF-A3AF-8B82B9E3CC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22879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81A91-9692-450B-ACCB-E033A73B3B4A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1BFE7-10B5-45FF-A3AF-8B82B9E3CC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38220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81A91-9692-450B-ACCB-E033A73B3B4A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1BFE7-10B5-45FF-A3AF-8B82B9E3CC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98504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81A91-9692-450B-ACCB-E033A73B3B4A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1BFE7-10B5-45FF-A3AF-8B82B9E3CC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677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81A91-9692-450B-ACCB-E033A73B3B4A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1BFE7-10B5-45FF-A3AF-8B82B9E3CC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6023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81A91-9692-450B-ACCB-E033A73B3B4A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1BFE7-10B5-45FF-A3AF-8B82B9E3CC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0334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81A91-9692-450B-ACCB-E033A73B3B4A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1BFE7-10B5-45FF-A3AF-8B82B9E3CC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8919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81A91-9692-450B-ACCB-E033A73B3B4A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1BFE7-10B5-45FF-A3AF-8B82B9E3CC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2867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81A91-9692-450B-ACCB-E033A73B3B4A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1BFE7-10B5-45FF-A3AF-8B82B9E3CC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5800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81A91-9692-450B-ACCB-E033A73B3B4A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1BFE7-10B5-45FF-A3AF-8B82B9E3CC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4258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81A91-9692-450B-ACCB-E033A73B3B4A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1BFE7-10B5-45FF-A3AF-8B82B9E3CC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665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81A91-9692-450B-ACCB-E033A73B3B4A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351BFE7-10B5-45FF-A3AF-8B82B9E3CC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7028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Plant responses against abiotic stress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97487" y="1721723"/>
            <a:ext cx="9144000" cy="1655762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01508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614151"/>
            <a:ext cx="7766936" cy="1689772"/>
          </a:xfrm>
        </p:spPr>
        <p:txBody>
          <a:bodyPr/>
          <a:lstStyle/>
          <a:p>
            <a:r>
              <a:rPr lang="en-US" dirty="0" smtClean="0"/>
              <a:t>Plant response to stress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2972659"/>
            <a:ext cx="7766936" cy="1096899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Calibri" panose="020F0502020204030204" pitchFamily="34" charset="0"/>
              </a:rPr>
              <a:t>Stresses triger a wide range of plant respones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Calibri" panose="020F0502020204030204" pitchFamily="34" charset="0"/>
              </a:rPr>
              <a:t>Altered gene expression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Calibri" panose="020F0502020204030204" pitchFamily="34" charset="0"/>
              </a:rPr>
              <a:t>Cellular metabolism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Calibri" panose="020F0502020204030204" pitchFamily="34" charset="0"/>
              </a:rPr>
              <a:t>Changes in growth rates and crop yeilds </a:t>
            </a:r>
            <a:endParaRPr lang="en-US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3642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897" y="1203531"/>
            <a:ext cx="7766936" cy="1646302"/>
          </a:xfrm>
        </p:spPr>
        <p:txBody>
          <a:bodyPr/>
          <a:lstStyle/>
          <a:p>
            <a:r>
              <a:rPr lang="en-US" dirty="0" smtClean="0"/>
              <a:t>Stress resistance mechanism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897" y="3163729"/>
            <a:ext cx="7766936" cy="1096899"/>
          </a:xfrm>
        </p:spPr>
        <p:txBody>
          <a:bodyPr>
            <a:normAutofit fontScale="25000" lnSpcReduction="20000"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7200" b="1" dirty="0" smtClean="0">
                <a:latin typeface="Calibri" panose="020F0502020204030204" pitchFamily="34" charset="0"/>
              </a:rPr>
              <a:t>Avoidance</a:t>
            </a:r>
            <a:r>
              <a:rPr lang="en-US" dirty="0" smtClean="0"/>
              <a:t>  </a:t>
            </a:r>
          </a:p>
          <a:p>
            <a:r>
              <a:rPr lang="en-US" sz="7400" dirty="0" smtClean="0">
                <a:latin typeface="Calibri" panose="020F0502020204030204" pitchFamily="34" charset="0"/>
              </a:rPr>
              <a:t>Prevents exposure to stress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7200" b="1" dirty="0" smtClean="0">
                <a:latin typeface="Calibri" panose="020F0502020204030204" pitchFamily="34" charset="0"/>
              </a:rPr>
              <a:t>Tolerance</a:t>
            </a:r>
            <a:r>
              <a:rPr lang="en-US" dirty="0" smtClean="0"/>
              <a:t>   </a:t>
            </a:r>
          </a:p>
          <a:p>
            <a:r>
              <a:rPr lang="en-US" sz="8000" dirty="0" smtClean="0">
                <a:latin typeface="Calibri" panose="020F0502020204030204" pitchFamily="34" charset="0"/>
              </a:rPr>
              <a:t>Permit the plant to withstand stress </a:t>
            </a:r>
            <a:endParaRPr lang="en-US" sz="7200" b="1" dirty="0">
              <a:latin typeface="Calibri" panose="020F050202020403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v"/>
            </a:pPr>
            <a:r>
              <a:rPr lang="en-US" sz="7200" b="1" dirty="0" smtClean="0">
                <a:latin typeface="Calibri" panose="020F0502020204030204" pitchFamily="34" charset="0"/>
              </a:rPr>
              <a:t>Acclimation</a:t>
            </a:r>
          </a:p>
          <a:p>
            <a:r>
              <a:rPr lang="en-US" sz="8000" dirty="0" smtClean="0">
                <a:latin typeface="Calibri" panose="020F0502020204030204" pitchFamily="34" charset="0"/>
              </a:rPr>
              <a:t>Alter  their physiology in response to stress </a:t>
            </a:r>
            <a:r>
              <a:rPr lang="en-US" sz="7200" dirty="0" smtClean="0">
                <a:latin typeface="Calibri" panose="020F0502020204030204" pitchFamily="34" charset="0"/>
              </a:rPr>
              <a:t> </a:t>
            </a:r>
          </a:p>
          <a:p>
            <a:r>
              <a:rPr lang="en-US" sz="7200" b="1" dirty="0" smtClean="0">
                <a:latin typeface="Calibri" panose="020F0502020204030204" pitchFamily="34" charset="0"/>
              </a:rPr>
              <a:t> </a:t>
            </a:r>
            <a:r>
              <a:rPr lang="en-US" sz="8000" dirty="0" smtClean="0">
                <a:latin typeface="Calibri" panose="020F0502020204030204" pitchFamily="34" charset="0"/>
              </a:rPr>
              <a:t> </a:t>
            </a:r>
            <a:endParaRPr lang="en-US" sz="8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7833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8135" y="780447"/>
            <a:ext cx="7766936" cy="1646302"/>
          </a:xfrm>
        </p:spPr>
        <p:txBody>
          <a:bodyPr/>
          <a:lstStyle/>
          <a:p>
            <a:r>
              <a:rPr lang="en-US" dirty="0" smtClean="0"/>
              <a:t>Water deficit 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0715" y="2713352"/>
            <a:ext cx="7766936" cy="1096899"/>
          </a:xfrm>
        </p:spPr>
        <p:txBody>
          <a:bodyPr>
            <a:normAutofit fontScale="85000" lnSpcReduction="10000"/>
          </a:bodyPr>
          <a:lstStyle/>
          <a:p>
            <a:r>
              <a:rPr lang="en-US" sz="2800" b="1" dirty="0">
                <a:latin typeface="Calibri" panose="020F0502020204030204" pitchFamily="34" charset="0"/>
              </a:rPr>
              <a:t>P</a:t>
            </a:r>
            <a:r>
              <a:rPr lang="en-US" sz="2800" b="1" dirty="0" smtClean="0">
                <a:latin typeface="Calibri" panose="020F0502020204030204" pitchFamily="34" charset="0"/>
              </a:rPr>
              <a:t>rimary effect </a:t>
            </a:r>
          </a:p>
          <a:p>
            <a:r>
              <a:rPr lang="en-US" sz="2600" dirty="0" smtClean="0">
                <a:latin typeface="Calibri" panose="020F0502020204030204" pitchFamily="34" charset="0"/>
              </a:rPr>
              <a:t>Water potential reduction, cell dehydration, hydraulic resistance</a:t>
            </a:r>
            <a:r>
              <a:rPr lang="en-US" sz="2600" b="1" dirty="0" smtClean="0">
                <a:latin typeface="Calibri" panose="020F0502020204030204" pitchFamily="34" charset="0"/>
              </a:rPr>
              <a:t>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742986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17769" y="411962"/>
            <a:ext cx="7766936" cy="1646302"/>
          </a:xfrm>
        </p:spPr>
        <p:txBody>
          <a:bodyPr/>
          <a:lstStyle/>
          <a:p>
            <a:r>
              <a:rPr lang="en-US" dirty="0" smtClean="0"/>
              <a:t>Conti....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9395" y="2672410"/>
            <a:ext cx="7766936" cy="1096899"/>
          </a:xfrm>
        </p:spPr>
        <p:txBody>
          <a:bodyPr>
            <a:normAutofit fontScale="25000" lnSpcReduction="20000"/>
          </a:bodyPr>
          <a:lstStyle/>
          <a:p>
            <a:r>
              <a:rPr lang="en-US" sz="10400" b="1" dirty="0">
                <a:latin typeface="Calibri" panose="020F0502020204030204" pitchFamily="34" charset="0"/>
              </a:rPr>
              <a:t>Secondary effect </a:t>
            </a:r>
          </a:p>
          <a:p>
            <a:r>
              <a:rPr lang="en-US" sz="9600" dirty="0">
                <a:latin typeface="Calibri" panose="020F0502020204030204" pitchFamily="34" charset="0"/>
              </a:rPr>
              <a:t>Reduced cell/leaf expansion, cellular/ metabolic activities, stomatal closure, photosynthetic inhibition , leaf abcission, altered carbon partioning , cytorrhysis, cavitation membrane and protein destabilization, ion cytoxicity, cell </a:t>
            </a:r>
            <a:r>
              <a:rPr lang="en-US" sz="9600" dirty="0" smtClean="0">
                <a:latin typeface="Calibri" panose="020F0502020204030204" pitchFamily="34" charset="0"/>
              </a:rPr>
              <a:t>death.  </a:t>
            </a:r>
            <a:endParaRPr lang="en-US" sz="9600" dirty="0">
              <a:latin typeface="Calibri" panose="020F050202020403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67801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9775" y="671268"/>
            <a:ext cx="7766936" cy="1646302"/>
          </a:xfrm>
        </p:spPr>
        <p:txBody>
          <a:bodyPr/>
          <a:lstStyle/>
          <a:p>
            <a:r>
              <a:rPr lang="en-US" dirty="0" smtClean="0"/>
              <a:t>Light stress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9775" y="3040899"/>
            <a:ext cx="7766936" cy="1096899"/>
          </a:xfrm>
        </p:spPr>
        <p:txBody>
          <a:bodyPr>
            <a:normAutofit fontScale="25000" lnSpcReduction="20000"/>
          </a:bodyPr>
          <a:lstStyle/>
          <a:p>
            <a:r>
              <a:rPr lang="en-US" sz="8000" b="1" dirty="0" smtClean="0">
                <a:latin typeface="Calibri" panose="020F0502020204030204" pitchFamily="34" charset="0"/>
              </a:rPr>
              <a:t>Primary effect</a:t>
            </a:r>
          </a:p>
          <a:p>
            <a:r>
              <a:rPr lang="en-US" sz="9600" dirty="0" smtClean="0">
                <a:latin typeface="Calibri" panose="020F0502020204030204" pitchFamily="34" charset="0"/>
              </a:rPr>
              <a:t>Photo inhibition , ROS production.</a:t>
            </a:r>
          </a:p>
          <a:p>
            <a:r>
              <a:rPr lang="en-US" sz="9600" b="1" dirty="0" smtClean="0">
                <a:latin typeface="Calibri" panose="020F0502020204030204" pitchFamily="34" charset="0"/>
              </a:rPr>
              <a:t>Secondary effect</a:t>
            </a:r>
          </a:p>
          <a:p>
            <a:r>
              <a:rPr lang="en-US" sz="9600" dirty="0" smtClean="0">
                <a:latin typeface="Calibri" panose="020F0502020204030204" pitchFamily="34" charset="0"/>
              </a:rPr>
              <a:t>Inhibition of Photosystem two repair . Reduced carbon dioxie fixation . </a:t>
            </a:r>
          </a:p>
          <a:p>
            <a:endParaRPr lang="en-US" sz="9600" b="1" dirty="0" smtClean="0">
              <a:latin typeface="Calibri" panose="020F0502020204030204" pitchFamily="34" charset="0"/>
            </a:endParaRPr>
          </a:p>
          <a:p>
            <a:r>
              <a:rPr lang="en-US" sz="9600" dirty="0" smtClean="0">
                <a:latin typeface="Calibri" panose="020F0502020204030204" pitchFamily="34" charset="0"/>
              </a:rPr>
              <a:t> </a:t>
            </a:r>
          </a:p>
          <a:p>
            <a:endParaRPr lang="en-US" sz="9600" dirty="0" smtClean="0">
              <a:latin typeface="Calibri" panose="020F0502020204030204" pitchFamily="34" charset="0"/>
            </a:endParaRPr>
          </a:p>
          <a:p>
            <a:r>
              <a:rPr lang="en-US" sz="2200" dirty="0" smtClean="0">
                <a:latin typeface="Calibri" panose="020F0502020204030204" pitchFamily="34" charset="0"/>
              </a:rPr>
              <a:t> </a:t>
            </a:r>
          </a:p>
          <a:p>
            <a:r>
              <a:rPr lang="en-US" sz="2000" b="1" dirty="0" smtClean="0">
                <a:latin typeface="Calibri" panose="020F0502020204030204" pitchFamily="34" charset="0"/>
              </a:rPr>
              <a:t> </a:t>
            </a:r>
            <a:endParaRPr lang="en-US" sz="20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0679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371017"/>
            <a:ext cx="7766936" cy="1646302"/>
          </a:xfrm>
        </p:spPr>
        <p:txBody>
          <a:bodyPr/>
          <a:lstStyle/>
          <a:p>
            <a:r>
              <a:rPr lang="en-US" dirty="0" smtClean="0"/>
              <a:t>Flooding and soil compaction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2262977"/>
            <a:ext cx="7766936" cy="1096899"/>
          </a:xfrm>
        </p:spPr>
        <p:txBody>
          <a:bodyPr>
            <a:normAutofit fontScale="25000" lnSpcReduction="20000"/>
          </a:bodyPr>
          <a:lstStyle/>
          <a:p>
            <a:r>
              <a:rPr lang="en-US" sz="7200" b="1" dirty="0" smtClean="0">
                <a:latin typeface="Calibri" panose="020F0502020204030204" pitchFamily="34" charset="0"/>
              </a:rPr>
              <a:t>Primary effect </a:t>
            </a:r>
            <a:endParaRPr lang="en-US" sz="7200" b="1" dirty="0">
              <a:latin typeface="Calibri" panose="020F0502020204030204" pitchFamily="34" charset="0"/>
            </a:endParaRPr>
          </a:p>
          <a:p>
            <a:r>
              <a:rPr lang="en-US" sz="8000" dirty="0" smtClean="0">
                <a:latin typeface="Calibri" panose="020F0502020204030204" pitchFamily="34" charset="0"/>
              </a:rPr>
              <a:t>Hypoxia , anaxia</a:t>
            </a:r>
            <a:r>
              <a:rPr lang="en-US" dirty="0" smtClean="0">
                <a:latin typeface="Calibri" panose="020F0502020204030204" pitchFamily="34" charset="0"/>
              </a:rPr>
              <a:t>.</a:t>
            </a:r>
          </a:p>
          <a:p>
            <a:r>
              <a:rPr lang="en-US" sz="7200" b="1" dirty="0" smtClean="0">
                <a:latin typeface="Calibri" panose="020F0502020204030204" pitchFamily="34" charset="0"/>
              </a:rPr>
              <a:t>Secondary effect </a:t>
            </a:r>
          </a:p>
          <a:p>
            <a:r>
              <a:rPr lang="en-US" sz="8000" dirty="0" smtClean="0">
                <a:latin typeface="Calibri" panose="020F0502020204030204" pitchFamily="34" charset="0"/>
              </a:rPr>
              <a:t>Reduced respiration, fermetive metabolism, inadequate ATP production, production of toxins by anaerobic microbes, ROS production, stomatal closure</a:t>
            </a:r>
            <a:r>
              <a:rPr lang="en-US" dirty="0" smtClean="0">
                <a:latin typeface="Calibri" panose="020F0502020204030204" pitchFamily="34" charset="0"/>
              </a:rPr>
              <a:t>. </a:t>
            </a:r>
          </a:p>
          <a:p>
            <a:endParaRPr lang="en-US" b="1" dirty="0" smtClean="0">
              <a:latin typeface="Calibri" panose="020F0502020204030204" pitchFamily="34" charset="0"/>
            </a:endParaRPr>
          </a:p>
          <a:p>
            <a:endParaRPr lang="en-US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61443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080701"/>
            <a:ext cx="7766936" cy="1646302"/>
          </a:xfrm>
        </p:spPr>
        <p:txBody>
          <a:bodyPr/>
          <a:lstStyle/>
          <a:p>
            <a:r>
              <a:rPr lang="en-US" dirty="0" smtClean="0"/>
              <a:t>Mineral nutrient deficiencies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3231967"/>
            <a:ext cx="7766936" cy="1096899"/>
          </a:xfrm>
        </p:spPr>
        <p:txBody>
          <a:bodyPr>
            <a:normAutofit fontScale="25000" lnSpcReduction="20000"/>
          </a:bodyPr>
          <a:lstStyle/>
          <a:p>
            <a:r>
              <a:rPr lang="en-US" sz="7200" b="1" dirty="0" smtClean="0">
                <a:latin typeface="Calibri" panose="020F0502020204030204" pitchFamily="34" charset="0"/>
              </a:rPr>
              <a:t>Primary effect</a:t>
            </a:r>
          </a:p>
          <a:p>
            <a:r>
              <a:rPr lang="en-US" sz="8000" dirty="0" smtClean="0">
                <a:latin typeface="Calibri" panose="020F0502020204030204" pitchFamily="34" charset="0"/>
              </a:rPr>
              <a:t>Reduced growth and unavailable for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sz="8000" dirty="0" smtClean="0">
                <a:latin typeface="Calibri" panose="020F0502020204030204" pitchFamily="34" charset="0"/>
              </a:rPr>
              <a:t>uptake</a:t>
            </a:r>
            <a:r>
              <a:rPr lang="en-US" b="1" dirty="0" smtClean="0">
                <a:latin typeface="Calibri" panose="020F0502020204030204" pitchFamily="34" charset="0"/>
              </a:rPr>
              <a:t>. </a:t>
            </a:r>
          </a:p>
          <a:p>
            <a:r>
              <a:rPr lang="en-US" sz="7200" b="1" dirty="0" smtClean="0">
                <a:latin typeface="Calibri" panose="020F0502020204030204" pitchFamily="34" charset="0"/>
              </a:rPr>
              <a:t>Secondary</a:t>
            </a:r>
            <a:r>
              <a:rPr lang="en-US" b="1" dirty="0" smtClean="0">
                <a:latin typeface="Calibri" panose="020F0502020204030204" pitchFamily="34" charset="0"/>
              </a:rPr>
              <a:t> </a:t>
            </a:r>
            <a:r>
              <a:rPr lang="en-US" sz="7200" b="1" dirty="0" smtClean="0">
                <a:latin typeface="Calibri" panose="020F0502020204030204" pitchFamily="34" charset="0"/>
              </a:rPr>
              <a:t>effect</a:t>
            </a:r>
            <a:r>
              <a:rPr lang="en-US" b="1" dirty="0" smtClean="0">
                <a:latin typeface="Calibri" panose="020F0502020204030204" pitchFamily="34" charset="0"/>
              </a:rPr>
              <a:t> </a:t>
            </a:r>
          </a:p>
          <a:p>
            <a:r>
              <a:rPr lang="en-US" sz="8000" dirty="0" smtClean="0">
                <a:latin typeface="Calibri" panose="020F0502020204030204" pitchFamily="34" charset="0"/>
              </a:rPr>
              <a:t>Ceases energy production. </a:t>
            </a:r>
          </a:p>
          <a:p>
            <a:r>
              <a:rPr lang="en-US" b="1" dirty="0" smtClean="0">
                <a:latin typeface="Calibri" panose="020F0502020204030204" pitchFamily="34" charset="0"/>
              </a:rPr>
              <a:t> </a:t>
            </a:r>
            <a:endParaRPr lang="en-US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63694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464" y="848689"/>
            <a:ext cx="7766936" cy="1646302"/>
          </a:xfrm>
        </p:spPr>
        <p:txBody>
          <a:bodyPr/>
          <a:lstStyle/>
          <a:p>
            <a:r>
              <a:rPr lang="en-US" dirty="0" smtClean="0"/>
              <a:t>Trace element toxicity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0464" y="2931717"/>
            <a:ext cx="7766936" cy="1096899"/>
          </a:xfrm>
        </p:spPr>
        <p:txBody>
          <a:bodyPr>
            <a:normAutofit fontScale="25000" lnSpcReduction="20000"/>
          </a:bodyPr>
          <a:lstStyle/>
          <a:p>
            <a:r>
              <a:rPr lang="en-US" sz="7200" b="1" dirty="0" smtClean="0">
                <a:latin typeface="Calibri" panose="020F0502020204030204" pitchFamily="34" charset="0"/>
              </a:rPr>
              <a:t>Primary effect</a:t>
            </a:r>
          </a:p>
          <a:p>
            <a:r>
              <a:rPr lang="en-US" sz="8000" dirty="0" smtClean="0">
                <a:latin typeface="Calibri" panose="020F0502020204030204" pitchFamily="34" charset="0"/>
              </a:rPr>
              <a:t>Disturbed cofactor binding to proteins and DNA. ROS production</a:t>
            </a:r>
            <a:r>
              <a:rPr lang="en-US" dirty="0" smtClean="0">
                <a:latin typeface="Calibri" panose="020F0502020204030204" pitchFamily="34" charset="0"/>
              </a:rPr>
              <a:t>.</a:t>
            </a:r>
            <a:r>
              <a:rPr lang="en-US" b="1" dirty="0" smtClean="0">
                <a:latin typeface="Calibri" panose="020F0502020204030204" pitchFamily="34" charset="0"/>
              </a:rPr>
              <a:t>  </a:t>
            </a:r>
          </a:p>
          <a:p>
            <a:r>
              <a:rPr lang="en-US" sz="7200" b="1" dirty="0" smtClean="0">
                <a:latin typeface="Calibri" panose="020F0502020204030204" pitchFamily="34" charset="0"/>
              </a:rPr>
              <a:t>Secondary effect  </a:t>
            </a:r>
          </a:p>
          <a:p>
            <a:r>
              <a:rPr lang="en-US" sz="8000" dirty="0" smtClean="0">
                <a:latin typeface="Calibri" panose="020F0502020204030204" pitchFamily="34" charset="0"/>
              </a:rPr>
              <a:t>Disruption of metabolism . Mimic other essential metals.</a:t>
            </a:r>
            <a:r>
              <a:rPr lang="en-US" b="1" dirty="0" smtClean="0">
                <a:latin typeface="Calibri" panose="020F0502020204030204" pitchFamily="34" charset="0"/>
              </a:rPr>
              <a:t>. </a:t>
            </a:r>
          </a:p>
          <a:p>
            <a:r>
              <a:rPr lang="en-US" b="1" dirty="0" smtClean="0">
                <a:latin typeface="Calibri" panose="020F0502020204030204" pitchFamily="34" charset="0"/>
              </a:rPr>
              <a:t> </a:t>
            </a:r>
            <a:endParaRPr lang="en-US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33384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408" y="480200"/>
            <a:ext cx="7766936" cy="1646302"/>
          </a:xfrm>
        </p:spPr>
        <p:txBody>
          <a:bodyPr/>
          <a:lstStyle/>
          <a:p>
            <a:r>
              <a:rPr lang="en-US" dirty="0" smtClean="0"/>
              <a:t>High temperature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590" y="2331215"/>
            <a:ext cx="7766936" cy="1096899"/>
          </a:xfrm>
        </p:spPr>
        <p:txBody>
          <a:bodyPr>
            <a:normAutofit fontScale="25000" lnSpcReduction="20000"/>
          </a:bodyPr>
          <a:lstStyle/>
          <a:p>
            <a:r>
              <a:rPr lang="en-US" sz="7200" b="1" dirty="0" smtClean="0">
                <a:latin typeface="Calibri" panose="020F0502020204030204" pitchFamily="34" charset="0"/>
              </a:rPr>
              <a:t>Primary effect</a:t>
            </a:r>
          </a:p>
          <a:p>
            <a:r>
              <a:rPr lang="en-US" sz="8000" dirty="0" smtClean="0">
                <a:latin typeface="Calibri" panose="020F0502020204030204" pitchFamily="34" charset="0"/>
              </a:rPr>
              <a:t>Membrane and protein destabilization.</a:t>
            </a:r>
          </a:p>
          <a:p>
            <a:r>
              <a:rPr lang="en-US" sz="7200" b="1" dirty="0" smtClean="0">
                <a:latin typeface="Calibri" panose="020F0502020204030204" pitchFamily="34" charset="0"/>
              </a:rPr>
              <a:t>Secondary effect </a:t>
            </a:r>
          </a:p>
          <a:p>
            <a:r>
              <a:rPr lang="en-US" sz="8000" dirty="0" smtClean="0">
                <a:latin typeface="Calibri" panose="020F0502020204030204" pitchFamily="34" charset="0"/>
              </a:rPr>
              <a:t>Photosynthetic and respiratory inhibition, ROS production, cell death</a:t>
            </a:r>
            <a:r>
              <a:rPr lang="en-US" dirty="0" smtClean="0"/>
              <a:t>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323721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Drought stress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Calibri" panose="020F0502020204030204" pitchFamily="34" charset="0"/>
              </a:rPr>
              <a:t>Drought</a:t>
            </a:r>
          </a:p>
          <a:p>
            <a:r>
              <a:rPr lang="en-US" sz="2000" dirty="0" smtClean="0">
                <a:latin typeface="Calibri" panose="020F0502020204030204" pitchFamily="34" charset="0"/>
              </a:rPr>
              <a:t>Moisture scarity which restricts the full expression of genetic yeild potential of a plant.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53392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>
                <a:latin typeface="Calibri" panose="020F0502020204030204" pitchFamily="34" charset="0"/>
              </a:rPr>
              <a:t>Any enviornmental condition that prevents the plant from achieving its full genetic potential. </a:t>
            </a:r>
          </a:p>
          <a:p>
            <a:r>
              <a:rPr lang="en-US" sz="2000" b="1" dirty="0" smtClean="0">
                <a:latin typeface="Calibri" panose="020F0502020204030204" pitchFamily="34" charset="0"/>
              </a:rPr>
              <a:t>Example</a:t>
            </a:r>
            <a:r>
              <a:rPr lang="en-US" sz="2000" dirty="0" smtClean="0">
                <a:latin typeface="Calibri" panose="020F0502020204030204" pitchFamily="34" charset="0"/>
              </a:rPr>
              <a:t>: Decrease in water availability would have deleterious effect on growth because of reduce in water potential is by closing their stomata , which reduces water loss by transpiration . It also reduces the carbon dioxide uptake which reduces the photosynthesis.  </a:t>
            </a:r>
            <a:endParaRPr 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51965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11533" y="643973"/>
            <a:ext cx="7766936" cy="1646302"/>
          </a:xfrm>
        </p:spPr>
        <p:txBody>
          <a:bodyPr/>
          <a:lstStyle/>
          <a:p>
            <a:r>
              <a:rPr lang="en-US" dirty="0" smtClean="0"/>
              <a:t>Mechanisms of drought resistance :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73298" y="2590523"/>
            <a:ext cx="7766936" cy="1096899"/>
          </a:xfrm>
        </p:spPr>
        <p:txBody>
          <a:bodyPr>
            <a:normAutofit fontScale="25000" lnSpcReduction="20000"/>
          </a:bodyPr>
          <a:lstStyle/>
          <a:p>
            <a:r>
              <a:rPr lang="en-US" sz="8000" b="1" dirty="0" smtClean="0">
                <a:latin typeface="Calibri" panose="020F0502020204030204" pitchFamily="34" charset="0"/>
              </a:rPr>
              <a:t>Drought escape:</a:t>
            </a:r>
            <a:r>
              <a:rPr lang="en-US" dirty="0" smtClean="0"/>
              <a:t> </a:t>
            </a:r>
          </a:p>
          <a:p>
            <a:r>
              <a:rPr lang="en-US" sz="7200" dirty="0" smtClean="0">
                <a:latin typeface="Calibri" panose="020F0502020204030204" pitchFamily="34" charset="0"/>
              </a:rPr>
              <a:t>Mature early </a:t>
            </a:r>
          </a:p>
          <a:p>
            <a:r>
              <a:rPr lang="en-US" sz="7200" b="1" dirty="0" smtClean="0">
                <a:latin typeface="Calibri" panose="020F0502020204030204" pitchFamily="34" charset="0"/>
              </a:rPr>
              <a:t>Drought</a:t>
            </a:r>
            <a:r>
              <a:rPr lang="en-US" sz="7200" dirty="0" smtClean="0">
                <a:latin typeface="Calibri" panose="020F0502020204030204" pitchFamily="34" charset="0"/>
              </a:rPr>
              <a:t> </a:t>
            </a:r>
            <a:r>
              <a:rPr lang="en-US" sz="7200" b="1" dirty="0" smtClean="0">
                <a:latin typeface="Calibri" panose="020F0502020204030204" pitchFamily="34" charset="0"/>
              </a:rPr>
              <a:t>avoidance:</a:t>
            </a:r>
            <a:r>
              <a:rPr lang="en-US" sz="7200" dirty="0" smtClean="0">
                <a:latin typeface="Calibri" panose="020F0502020204030204" pitchFamily="34" charset="0"/>
              </a:rPr>
              <a:t> </a:t>
            </a:r>
          </a:p>
          <a:p>
            <a:r>
              <a:rPr lang="en-US" sz="7200" dirty="0" smtClean="0">
                <a:latin typeface="Calibri" panose="020F0502020204030204" pitchFamily="34" charset="0"/>
              </a:rPr>
              <a:t>Maintain water balance </a:t>
            </a:r>
          </a:p>
          <a:p>
            <a:r>
              <a:rPr lang="en-US" sz="7200" b="1" dirty="0" smtClean="0">
                <a:latin typeface="Calibri" panose="020F0502020204030204" pitchFamily="34" charset="0"/>
              </a:rPr>
              <a:t>Drought tolerance: </a:t>
            </a:r>
          </a:p>
          <a:p>
            <a:r>
              <a:rPr lang="en-US" sz="8000" dirty="0" smtClean="0">
                <a:latin typeface="Calibri" panose="020F0502020204030204" pitchFamily="34" charset="0"/>
              </a:rPr>
              <a:t>Higher yeild even under low water potental</a:t>
            </a:r>
            <a:r>
              <a:rPr lang="en-US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02186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9646" y="684916"/>
            <a:ext cx="7766936" cy="1646302"/>
          </a:xfrm>
        </p:spPr>
        <p:txBody>
          <a:bodyPr/>
          <a:lstStyle/>
          <a:p>
            <a:r>
              <a:rPr lang="en-US" dirty="0" smtClean="0"/>
              <a:t>Effects of drought at cellular level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8828" y="2740648"/>
            <a:ext cx="7766936" cy="1096899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anose="020F0502020204030204" pitchFamily="34" charset="0"/>
              </a:rPr>
              <a:t>Structure of membrane and organelles.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anose="020F0502020204030204" pitchFamily="34" charset="0"/>
              </a:rPr>
              <a:t>Structure of macromolecules like proteins and nucleic acids.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anose="020F0502020204030204" pitchFamily="34" charset="0"/>
              </a:rPr>
              <a:t>Amounts of specific mRNA.</a:t>
            </a:r>
          </a:p>
          <a:p>
            <a:endParaRPr lang="en-US" dirty="0" smtClean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20228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3736" y="780450"/>
            <a:ext cx="7766936" cy="1646302"/>
          </a:xfrm>
        </p:spPr>
        <p:txBody>
          <a:bodyPr/>
          <a:lstStyle/>
          <a:p>
            <a:r>
              <a:rPr lang="en-US" dirty="0" smtClean="0"/>
              <a:t>Conti...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9395" y="2849829"/>
            <a:ext cx="7766936" cy="1096899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Calibri" panose="020F0502020204030204" pitchFamily="34" charset="0"/>
              </a:rPr>
              <a:t>Rate of translation.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Calibri" panose="020F0502020204030204" pitchFamily="34" charset="0"/>
              </a:rPr>
              <a:t>Pressure differential across the membrane , cell  wall complex in turn affects cell expansion . </a:t>
            </a:r>
          </a:p>
        </p:txBody>
      </p:sp>
    </p:spTree>
    <p:extLst>
      <p:ext uri="{BB962C8B-B14F-4D97-AF65-F5344CB8AC3E}">
        <p14:creationId xmlns:p14="http://schemas.microsoft.com/office/powerpoint/2010/main" xmlns="" val="1400806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Morphological features providing drought resistance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Ealiness. </a:t>
            </a:r>
          </a:p>
          <a:p>
            <a:r>
              <a:rPr lang="en-US" dirty="0" smtClean="0"/>
              <a:t>Reduced tillering .</a:t>
            </a:r>
          </a:p>
          <a:p>
            <a:r>
              <a:rPr lang="en-US" dirty="0" smtClean="0"/>
              <a:t>Leaf rolling, folding , shedding, leaf reflectance.</a:t>
            </a:r>
          </a:p>
          <a:p>
            <a:r>
              <a:rPr lang="en-US" dirty="0" smtClean="0"/>
              <a:t>Reduced leaf area, narrow leaf , change in leaf angle.</a:t>
            </a:r>
          </a:p>
          <a:p>
            <a:r>
              <a:rPr lang="en-US" dirty="0" smtClean="0"/>
              <a:t>Hairiness.</a:t>
            </a:r>
          </a:p>
          <a:p>
            <a:r>
              <a:rPr lang="en-US" dirty="0" smtClean="0"/>
              <a:t>Color of leaves.</a:t>
            </a:r>
          </a:p>
          <a:p>
            <a:r>
              <a:rPr lang="en-US" dirty="0" smtClean="0"/>
              <a:t>Wax coating.</a:t>
            </a:r>
          </a:p>
          <a:p>
            <a:r>
              <a:rPr lang="en-US" dirty="0" smtClean="0"/>
              <a:t>Root systems.</a:t>
            </a:r>
          </a:p>
        </p:txBody>
      </p:sp>
    </p:spTree>
    <p:extLst>
      <p:ext uri="{BB962C8B-B14F-4D97-AF65-F5344CB8AC3E}">
        <p14:creationId xmlns:p14="http://schemas.microsoft.com/office/powerpoint/2010/main" xmlns="" val="3631105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Physiological response to drought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Photosynthetic efficiency is reduced due to chloroplast damage.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Reduced transpiraation and reduced respiration losses.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Stomatal behaviour.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53028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Biochemical response to drought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</a:rPr>
              <a:t>Accumulation</a:t>
            </a:r>
            <a:r>
              <a:rPr lang="en-US" dirty="0" smtClean="0"/>
              <a:t> of compatible solutes.</a:t>
            </a:r>
          </a:p>
          <a:p>
            <a:r>
              <a:rPr lang="en-US" dirty="0" smtClean="0"/>
              <a:t>I</a:t>
            </a:r>
            <a:r>
              <a:rPr lang="en-US" sz="2400" dirty="0" smtClean="0">
                <a:latin typeface="Calibri" panose="020F0502020204030204" pitchFamily="34" charset="0"/>
              </a:rPr>
              <a:t>ncrease in ABA and ethylene.</a:t>
            </a:r>
          </a:p>
          <a:p>
            <a:r>
              <a:rPr lang="en-US" sz="2400" dirty="0" smtClean="0">
                <a:latin typeface="Calibri" panose="020F0502020204030204" pitchFamily="34" charset="0"/>
              </a:rPr>
              <a:t>Protein synthesis.</a:t>
            </a:r>
          </a:p>
          <a:p>
            <a:r>
              <a:rPr lang="en-US" sz="2400" dirty="0" smtClean="0">
                <a:latin typeface="Calibri" panose="020F0502020204030204" pitchFamily="34" charset="0"/>
              </a:rPr>
              <a:t>Nitrate reductase activity. </a:t>
            </a:r>
            <a:endParaRPr lang="en-US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91706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drought resistance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Calibri" panose="020F0502020204030204" pitchFamily="34" charset="0"/>
              </a:rPr>
              <a:t>Cultivated varieties.</a:t>
            </a:r>
          </a:p>
          <a:p>
            <a:r>
              <a:rPr lang="en-US" sz="2400" dirty="0" smtClean="0">
                <a:latin typeface="Calibri" panose="020F0502020204030204" pitchFamily="34" charset="0"/>
              </a:rPr>
              <a:t>Land races.</a:t>
            </a:r>
          </a:p>
          <a:p>
            <a:r>
              <a:rPr lang="en-US" sz="2400" dirty="0" smtClean="0">
                <a:latin typeface="Calibri" panose="020F0502020204030204" pitchFamily="34" charset="0"/>
              </a:rPr>
              <a:t>Wild relatives: for example wheat and sugar etc.</a:t>
            </a:r>
          </a:p>
          <a:p>
            <a:r>
              <a:rPr lang="en-US" sz="2400" dirty="0" smtClean="0">
                <a:latin typeface="Calibri" panose="020F0502020204030204" pitchFamily="34" charset="0"/>
              </a:rPr>
              <a:t>Transgenes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smtClean="0">
                <a:latin typeface="Calibri" panose="020F0502020204030204" pitchFamily="34" charset="0"/>
              </a:rPr>
              <a:t>:</a:t>
            </a:r>
          </a:p>
          <a:p>
            <a:r>
              <a:rPr lang="en-US" sz="2400" dirty="0" smtClean="0">
                <a:latin typeface="Calibri" panose="020F0502020204030204" pitchFamily="34" charset="0"/>
              </a:rPr>
              <a:t>Rab ( responsive to abscisic acid ) in rice. </a:t>
            </a:r>
          </a:p>
        </p:txBody>
      </p:sp>
    </p:spTree>
    <p:extLst>
      <p:ext uri="{BB962C8B-B14F-4D97-AF65-F5344CB8AC3E}">
        <p14:creationId xmlns:p14="http://schemas.microsoft.com/office/powerpoint/2010/main" xmlns="" val="2004576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Osmotic adjustment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>
                <a:latin typeface="Calibri" panose="020F0502020204030204" pitchFamily="34" charset="0"/>
              </a:rPr>
              <a:t>In response to dehydration and or osmotic stress a  series of compatible solutes are accumulated for osmotic adjustment , water rentition .</a:t>
            </a:r>
          </a:p>
          <a:p>
            <a:r>
              <a:rPr lang="en-US" sz="2600" dirty="0" smtClean="0">
                <a:latin typeface="Calibri" panose="020F0502020204030204" pitchFamily="34" charset="0"/>
              </a:rPr>
              <a:t>The ceel activity accumulates solutes and as a result the solute potential drops promoting the flow of water into the cell. </a:t>
            </a:r>
          </a:p>
          <a:p>
            <a:endParaRPr lang="en-US" sz="20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58749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839789"/>
            <a:ext cx="8596668" cy="1320800"/>
          </a:xfrm>
        </p:spPr>
        <p:txBody>
          <a:bodyPr/>
          <a:lstStyle/>
          <a:p>
            <a:r>
              <a:rPr lang="en-US" dirty="0" smtClean="0"/>
              <a:t>Salinity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b="1" dirty="0" smtClean="0">
                <a:latin typeface="Calibri" panose="020F0502020204030204" pitchFamily="34" charset="0"/>
              </a:rPr>
              <a:t>Primary effect 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400" dirty="0" smtClean="0">
                <a:latin typeface="Calibri" panose="020F0502020204030204" pitchFamily="34" charset="0"/>
              </a:rPr>
              <a:t>Water potential reduction , cell dehydration, ion cytoxicity.</a:t>
            </a:r>
          </a:p>
          <a:p>
            <a:r>
              <a:rPr lang="en-US" sz="2600" b="1" dirty="0" smtClean="0">
                <a:latin typeface="Calibri" panose="020F0502020204030204" pitchFamily="34" charset="0"/>
              </a:rPr>
              <a:t>Seconary effect 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400" dirty="0" smtClean="0">
                <a:latin typeface="Calibri" panose="020F0502020204030204" pitchFamily="34" charset="0"/>
              </a:rPr>
              <a:t>Reduced cell /leaf expansion , stomatal closure , photosynthetic       inhibition,	leaf abcission, cell death.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636306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91486"/>
            <a:ext cx="8596668" cy="1320800"/>
          </a:xfrm>
        </p:spPr>
        <p:txBody>
          <a:bodyPr/>
          <a:lstStyle/>
          <a:p>
            <a:r>
              <a:rPr lang="en-US" dirty="0" smtClean="0"/>
              <a:t>Chiling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b="1" dirty="0" smtClean="0">
                <a:latin typeface="Calibri" panose="020F0502020204030204" pitchFamily="34" charset="0"/>
              </a:rPr>
              <a:t>Primary effect :  </a:t>
            </a:r>
            <a:endParaRPr lang="en-US" sz="24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	Membrane destabilization </a:t>
            </a:r>
          </a:p>
          <a:p>
            <a:r>
              <a:rPr lang="en-US" sz="2400" b="1" dirty="0" smtClean="0">
                <a:latin typeface="Calibri" panose="020F0502020204030204" pitchFamily="34" charset="0"/>
              </a:rPr>
              <a:t>Secondary effect </a:t>
            </a:r>
          </a:p>
          <a:p>
            <a:pPr marL="0" indent="0"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	Membrane dysfunction </a:t>
            </a:r>
            <a:endParaRPr lang="en-US" sz="2600" dirty="0" smtClean="0">
              <a:latin typeface="Calibri" panose="020F0502020204030204" pitchFamily="34" charset="0"/>
            </a:endParaRPr>
          </a:p>
          <a:p>
            <a:endParaRPr lang="en-US" sz="26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4707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Physiological adjustment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>
                <a:latin typeface="Calibri" panose="020F0502020204030204" pitchFamily="34" charset="0"/>
              </a:rPr>
              <a:t>Physiological adjustment to abiotic stress involves trades off between between vegetative and reproductive development. </a:t>
            </a:r>
            <a:endParaRPr lang="en-US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316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839789"/>
            <a:ext cx="8596668" cy="1320800"/>
          </a:xfrm>
        </p:spPr>
        <p:txBody>
          <a:bodyPr/>
          <a:lstStyle/>
          <a:p>
            <a:r>
              <a:rPr lang="en-US" dirty="0" smtClean="0"/>
              <a:t>Major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Calibri" panose="020F0502020204030204" pitchFamily="34" charset="0"/>
              </a:rPr>
              <a:t>Developing crops with enhanced tolerance to abiotic stress conditions is a major goal </a:t>
            </a:r>
          </a:p>
          <a:p>
            <a:r>
              <a:rPr lang="en-US" sz="2400" dirty="0" smtClean="0">
                <a:latin typeface="Calibri" panose="020F0502020204030204" pitchFamily="34" charset="0"/>
              </a:rPr>
              <a:t>Such crops would decrease the yeild penalty and prevent losses of billions of dollars. </a:t>
            </a:r>
            <a:endParaRPr lang="en-US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4804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080702"/>
            <a:ext cx="7766936" cy="1646302"/>
          </a:xfrm>
        </p:spPr>
        <p:txBody>
          <a:bodyPr/>
          <a:lstStyle/>
          <a:p>
            <a:r>
              <a:rPr lang="en-US" dirty="0" smtClean="0"/>
              <a:t>Acclimation and Adaptation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9600" b="1" dirty="0" smtClean="0">
                <a:latin typeface="Calibri" panose="020F0502020204030204" pitchFamily="34" charset="0"/>
              </a:rPr>
              <a:t>Acclimation</a:t>
            </a:r>
            <a:r>
              <a:rPr lang="en-US" sz="7200" b="1" dirty="0" smtClean="0"/>
              <a:t> </a:t>
            </a:r>
          </a:p>
          <a:p>
            <a:r>
              <a:rPr lang="en-US" sz="9600" dirty="0">
                <a:latin typeface="Calibri" panose="020F0502020204030204" pitchFamily="34" charset="0"/>
              </a:rPr>
              <a:t>T</a:t>
            </a:r>
            <a:r>
              <a:rPr lang="en-US" sz="9600" dirty="0" smtClean="0">
                <a:latin typeface="Calibri" panose="020F0502020204030204" pitchFamily="34" charset="0"/>
              </a:rPr>
              <a:t>he non parmanent change in physiology and morphology of the individual to improve responses with exposure  to enviornmental stress.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1657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8735" y="2172715"/>
            <a:ext cx="7766936" cy="1646302"/>
          </a:xfrm>
        </p:spPr>
        <p:txBody>
          <a:bodyPr/>
          <a:lstStyle/>
          <a:p>
            <a:r>
              <a:rPr lang="en-US" dirty="0" smtClean="0"/>
              <a:t>Adaptation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Fixed genetic change over many generations by selective enviornmental pressure.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67802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Enviornmental factors and their biologial impacts on plants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867697" y="3509963"/>
            <a:ext cx="10105623" cy="4704835"/>
          </a:xfrm>
        </p:spPr>
        <p:txBody>
          <a:bodyPr>
            <a:no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5413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3419" y="491319"/>
            <a:ext cx="7766936" cy="1566944"/>
          </a:xfrm>
        </p:spPr>
        <p:txBody>
          <a:bodyPr/>
          <a:lstStyle/>
          <a:p>
            <a:r>
              <a:rPr lang="en-US" dirty="0" smtClean="0"/>
              <a:t>Factors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3419" y="2181090"/>
            <a:ext cx="7766936" cy="1096899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400" dirty="0" smtClean="0"/>
              <a:t>Water deficit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400" dirty="0" smtClean="0"/>
              <a:t>Salinity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400" dirty="0" smtClean="0"/>
              <a:t>Light stress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400" dirty="0" smtClean="0"/>
              <a:t>High temperature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400" dirty="0" smtClean="0"/>
              <a:t>Chiling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400" dirty="0" smtClean="0"/>
              <a:t>Flooding and soil compaction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400" dirty="0" smtClean="0"/>
              <a:t>Freezing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400" dirty="0" smtClean="0"/>
              <a:t>Trace element toxicity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600" dirty="0" smtClean="0"/>
              <a:t>Mineral nutrient defeciencies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400" dirty="0" smtClean="0"/>
              <a:t>Drought </a:t>
            </a:r>
          </a:p>
        </p:txBody>
      </p:sp>
    </p:spTree>
    <p:extLst>
      <p:ext uri="{BB962C8B-B14F-4D97-AF65-F5344CB8AC3E}">
        <p14:creationId xmlns:p14="http://schemas.microsoft.com/office/powerpoint/2010/main" xmlns="" val="279465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Characteristics of abiotic stress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6" y="4050834"/>
            <a:ext cx="7978127" cy="207268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 smtClean="0"/>
              <a:t>Unpredictable  occurance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 smtClean="0"/>
              <a:t>Some stresses are imposible to manage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 smtClean="0"/>
              <a:t>One stress may increase or decrease the level of another stress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905494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Conti....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9600" dirty="0">
                <a:latin typeface="Calibri" panose="020F0502020204030204" pitchFamily="34" charset="0"/>
              </a:rPr>
              <a:t>Differential response of plnt specie </a:t>
            </a:r>
            <a:r>
              <a:rPr lang="en-US" sz="9600" dirty="0" smtClean="0">
                <a:latin typeface="Calibri" panose="020F0502020204030204" pitchFamily="34" charset="0"/>
              </a:rPr>
              <a:t>to a given stress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9600" dirty="0" smtClean="0">
                <a:latin typeface="Calibri" panose="020F0502020204030204" pitchFamily="34" charset="0"/>
              </a:rPr>
              <a:t>Effects generated by one abiotic stress may overlap with some effects of another stress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  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22781" y="3244334"/>
            <a:ext cx="3225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.</a:t>
            </a:r>
          </a:p>
          <a:p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1530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363</TotalTime>
  <Words>726</Words>
  <Application>Microsoft Office PowerPoint</Application>
  <PresentationFormat>Custom</PresentationFormat>
  <Paragraphs>144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Facet</vt:lpstr>
      <vt:lpstr>Plant responses against abiotic stress</vt:lpstr>
      <vt:lpstr>Stress</vt:lpstr>
      <vt:lpstr>Physiological adjustment </vt:lpstr>
      <vt:lpstr>Acclimation and Adaptation </vt:lpstr>
      <vt:lpstr>Adaptation </vt:lpstr>
      <vt:lpstr>Enviornmental factors and their biologial impacts on plants </vt:lpstr>
      <vt:lpstr>Factors </vt:lpstr>
      <vt:lpstr>Characteristics of abiotic stress </vt:lpstr>
      <vt:lpstr>Conti....</vt:lpstr>
      <vt:lpstr>Plant response to stress </vt:lpstr>
      <vt:lpstr>Stress resistance mechanism </vt:lpstr>
      <vt:lpstr>Water deficit </vt:lpstr>
      <vt:lpstr>Conti....</vt:lpstr>
      <vt:lpstr>Light stress</vt:lpstr>
      <vt:lpstr>Flooding and soil compaction </vt:lpstr>
      <vt:lpstr>Mineral nutrient deficiencies </vt:lpstr>
      <vt:lpstr>Trace element toxicity </vt:lpstr>
      <vt:lpstr>High temperature</vt:lpstr>
      <vt:lpstr>Drought stress </vt:lpstr>
      <vt:lpstr>Mechanisms of drought resistance :</vt:lpstr>
      <vt:lpstr>Effects of drought at cellular level </vt:lpstr>
      <vt:lpstr>Conti...</vt:lpstr>
      <vt:lpstr>Morphological features providing drought resistance </vt:lpstr>
      <vt:lpstr>Physiological response to drought </vt:lpstr>
      <vt:lpstr>Biochemical response to drought </vt:lpstr>
      <vt:lpstr>Sources of drought resistance </vt:lpstr>
      <vt:lpstr>Osmotic adjustment </vt:lpstr>
      <vt:lpstr>Salinity </vt:lpstr>
      <vt:lpstr>Chiling </vt:lpstr>
      <vt:lpstr>Major goal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 responses against abiotic stress</dc:title>
  <dc:creator>AYAT_LAPTOP</dc:creator>
  <cp:lastModifiedBy>BASHARAT MAHMOOD</cp:lastModifiedBy>
  <cp:revision>40</cp:revision>
  <dcterms:created xsi:type="dcterms:W3CDTF">2019-02-14T00:47:37Z</dcterms:created>
  <dcterms:modified xsi:type="dcterms:W3CDTF">2020-05-08T05:56:27Z</dcterms:modified>
</cp:coreProperties>
</file>