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308" r:id="rId4"/>
    <p:sldId id="286" r:id="rId5"/>
    <p:sldId id="310" r:id="rId6"/>
    <p:sldId id="311" r:id="rId7"/>
    <p:sldId id="313" r:id="rId8"/>
    <p:sldId id="314" r:id="rId9"/>
    <p:sldId id="315" r:id="rId10"/>
    <p:sldId id="316" r:id="rId11"/>
    <p:sldId id="317" r:id="rId12"/>
    <p:sldId id="318" r:id="rId13"/>
    <p:sldId id="287" r:id="rId14"/>
    <p:sldId id="285" r:id="rId15"/>
    <p:sldId id="274" r:id="rId16"/>
    <p:sldId id="298" r:id="rId17"/>
    <p:sldId id="276" r:id="rId18"/>
    <p:sldId id="299" r:id="rId19"/>
    <p:sldId id="319" r:id="rId20"/>
    <p:sldId id="277" r:id="rId21"/>
    <p:sldId id="301" r:id="rId22"/>
    <p:sldId id="278" r:id="rId23"/>
    <p:sldId id="279" r:id="rId24"/>
    <p:sldId id="280" r:id="rId25"/>
    <p:sldId id="281" r:id="rId26"/>
    <p:sldId id="293" r:id="rId27"/>
    <p:sldId id="294" r:id="rId28"/>
    <p:sldId id="320" r:id="rId29"/>
    <p:sldId id="296" r:id="rId30"/>
    <p:sldId id="297" r:id="rId31"/>
    <p:sldId id="282" r:id="rId32"/>
    <p:sldId id="304" r:id="rId33"/>
    <p:sldId id="305" r:id="rId34"/>
    <p:sldId id="306" r:id="rId35"/>
    <p:sldId id="30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8FFEC2-4F05-4479-92AF-465FFC6F3A2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2295729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FFEC2-4F05-4479-92AF-465FFC6F3A2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26568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FFEC2-4F05-4479-92AF-465FFC6F3A2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389552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FFEC2-4F05-4479-92AF-465FFC6F3A2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1208704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8FFEC2-4F05-4479-92AF-465FFC6F3A28}"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350203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8FFEC2-4F05-4479-92AF-465FFC6F3A2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531774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FFEC2-4F05-4479-92AF-465FFC6F3A28}"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141830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8FFEC2-4F05-4479-92AF-465FFC6F3A28}"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268531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FFEC2-4F05-4479-92AF-465FFC6F3A28}"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169039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FFEC2-4F05-4479-92AF-465FFC6F3A2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4254189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FFEC2-4F05-4479-92AF-465FFC6F3A28}"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70817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FFEC2-4F05-4479-92AF-465FFC6F3A28}" type="datetimeFigureOut">
              <a:rPr lang="en-US" smtClean="0"/>
              <a:pPr/>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10F4E-3E0D-475A-81B9-55C45BA896B7}" type="slidenum">
              <a:rPr lang="en-US" smtClean="0"/>
              <a:pPr/>
              <a:t>‹#›</a:t>
            </a:fld>
            <a:endParaRPr lang="en-US"/>
          </a:p>
        </p:txBody>
      </p:sp>
    </p:spTree>
    <p:extLst>
      <p:ext uri="{BB962C8B-B14F-4D97-AF65-F5344CB8AC3E}">
        <p14:creationId xmlns="" xmlns:p14="http://schemas.microsoft.com/office/powerpoint/2010/main" val="364453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olliesworld.com/planet/aus/info/glossary/gloss04.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olliesworld.com/planet/aus/info/glossary/glos03.htm" TargetMode="External"/><Relationship Id="rId2" Type="http://schemas.openxmlformats.org/officeDocument/2006/relationships/hyperlink" Target="https://www.olliesworld.com/planet/aus/info/glossary/gloss03.htm" TargetMode="External"/><Relationship Id="rId1" Type="http://schemas.openxmlformats.org/officeDocument/2006/relationships/slideLayout" Target="../slideLayouts/slideLayout2.xml"/><Relationship Id="rId4" Type="http://schemas.openxmlformats.org/officeDocument/2006/relationships/hyperlink" Target="https://www.olliesworld.com/planet/aus/info/glossary/glos04.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olliesworld.com/planet/aus/info/glossary/gloss03.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olliesworld.com/planet/aus/info/glossary/gloss05.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olliesworld.com/planet/aus/info/glossary/glos03.htm" TargetMode="External"/><Relationship Id="rId2" Type="http://schemas.openxmlformats.org/officeDocument/2006/relationships/hyperlink" Target="https://www.olliesworld.com/planet/aus/info/glossary/gloss04.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olliesworld.com/planet/aus/info/glossary/glos04.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olliesworld.com/planet/aus/info/glossary/gloss04.htm" TargetMode="External"/><Relationship Id="rId2" Type="http://schemas.openxmlformats.org/officeDocument/2006/relationships/hyperlink" Target="https://www.olliesworld.com/planet/aus/info/glossary/gloss03.htm" TargetMode="External"/><Relationship Id="rId1" Type="http://schemas.openxmlformats.org/officeDocument/2006/relationships/slideLayout" Target="../slideLayouts/slideLayout2.xml"/><Relationship Id="rId4" Type="http://schemas.openxmlformats.org/officeDocument/2006/relationships/hyperlink" Target="https://www.olliesworld.com/planet/aus/info/glossary/gloss06.ht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gn="ctr">
              <a:buNone/>
            </a:pPr>
            <a:endParaRPr lang="en-US" sz="9600" dirty="0">
              <a:latin typeface="Times New Roman" panose="02020603050405020304" pitchFamily="18" charset="0"/>
              <a:cs typeface="Times New Roman" panose="02020603050405020304" pitchFamily="18" charset="0"/>
            </a:endParaRPr>
          </a:p>
          <a:p>
            <a:pPr marL="0" indent="0" algn="ctr">
              <a:buNone/>
            </a:pPr>
            <a:r>
              <a:rPr lang="en-US" sz="9600" dirty="0" smtClean="0">
                <a:latin typeface="Times New Roman" panose="02020603050405020304" pitchFamily="18" charset="0"/>
                <a:cs typeface="Times New Roman" panose="02020603050405020304" pitchFamily="18" charset="0"/>
              </a:rPr>
              <a:t>Sustainable &amp; Unsustainable Use of Biological Resources</a:t>
            </a:r>
            <a:endParaRPr lang="en-US" sz="9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92068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aren’t there Enough Resources for Everyone?</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Many people in the world today do not have enough food to eat and resources to use. This is not necessarily because of a </a:t>
            </a:r>
            <a:r>
              <a:rPr lang="en-US" dirty="0" smtClean="0">
                <a:solidFill>
                  <a:srgbClr val="FF0000"/>
                </a:solidFill>
              </a:rPr>
              <a:t>global shortage of resources</a:t>
            </a:r>
            <a:r>
              <a:rPr lang="en-US" dirty="0" smtClean="0"/>
              <a:t>.</a:t>
            </a:r>
          </a:p>
          <a:p>
            <a:pPr algn="just"/>
            <a:r>
              <a:rPr lang="en-US" dirty="0" smtClean="0"/>
              <a:t>There is currently enough food being produced on this planet to feed every single person in the world.</a:t>
            </a:r>
          </a:p>
          <a:p>
            <a:pPr algn="just"/>
            <a:r>
              <a:rPr lang="en-US" dirty="0" smtClean="0"/>
              <a:t> The problem is that food and resources are not </a:t>
            </a:r>
            <a:r>
              <a:rPr lang="en-US" dirty="0" smtClean="0">
                <a:solidFill>
                  <a:srgbClr val="FF0000"/>
                </a:solidFill>
              </a:rPr>
              <a:t>distributed evenly</a:t>
            </a:r>
            <a:r>
              <a:rPr lang="en-US" dirty="0" smtClean="0"/>
              <a:t> – the richer people take too much, and the poorer people are left with little.</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an Ecological Footprint?</a:t>
            </a:r>
            <a:endParaRPr lang="en-US" dirty="0"/>
          </a:p>
        </p:txBody>
      </p:sp>
      <p:sp>
        <p:nvSpPr>
          <p:cNvPr id="3" name="Content Placeholder 2"/>
          <p:cNvSpPr>
            <a:spLocks noGrp="1"/>
          </p:cNvSpPr>
          <p:nvPr>
            <p:ph idx="1"/>
          </p:nvPr>
        </p:nvSpPr>
        <p:spPr/>
        <p:txBody>
          <a:bodyPr>
            <a:normAutofit/>
          </a:bodyPr>
          <a:lstStyle/>
          <a:p>
            <a:r>
              <a:rPr lang="en-US" dirty="0" smtClean="0"/>
              <a:t>The ecological footprint of a population of people is a measure of the </a:t>
            </a:r>
            <a:r>
              <a:rPr lang="en-US" dirty="0" smtClean="0">
                <a:solidFill>
                  <a:srgbClr val="FF0000"/>
                </a:solidFill>
              </a:rPr>
              <a:t>impact</a:t>
            </a:r>
            <a:r>
              <a:rPr lang="en-US" dirty="0" smtClean="0"/>
              <a:t> that those people have on their environment.</a:t>
            </a:r>
          </a:p>
          <a:p>
            <a:r>
              <a:rPr lang="en-US" dirty="0" smtClean="0"/>
              <a:t> It is measured as the </a:t>
            </a:r>
            <a:r>
              <a:rPr lang="en-US" dirty="0" smtClean="0">
                <a:solidFill>
                  <a:srgbClr val="FF0000"/>
                </a:solidFill>
              </a:rPr>
              <a:t>total area of productive land and water</a:t>
            </a:r>
            <a:r>
              <a:rPr lang="en-US" dirty="0" smtClean="0"/>
              <a:t> that is needed to produce all the resources they consume and get rid of all the waste they produce.</a:t>
            </a:r>
          </a:p>
          <a:p>
            <a:r>
              <a:rPr lang="en-US" dirty="0" smtClean="0"/>
              <a:t>Calculating our ecological footprint is a good way of estimating just how big our </a:t>
            </a:r>
            <a:r>
              <a:rPr lang="en-US" dirty="0" smtClean="0">
                <a:solidFill>
                  <a:srgbClr val="FF0000"/>
                </a:solidFill>
              </a:rPr>
              <a:t>impact on the whole planet is</a:t>
            </a:r>
            <a:r>
              <a:rPr lang="en-US" dirty="0" smtClean="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Ecological </a:t>
            </a:r>
            <a:r>
              <a:rPr lang="en-US" dirty="0" err="1" smtClean="0"/>
              <a:t>footpri</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includes:</a:t>
            </a:r>
          </a:p>
          <a:p>
            <a:r>
              <a:rPr lang="en-US" dirty="0" smtClean="0"/>
              <a:t>the </a:t>
            </a:r>
            <a:r>
              <a:rPr lang="en-US" dirty="0" smtClean="0">
                <a:solidFill>
                  <a:srgbClr val="00B050"/>
                </a:solidFill>
              </a:rPr>
              <a:t>area of cropland</a:t>
            </a:r>
            <a:r>
              <a:rPr lang="en-US" dirty="0" smtClean="0"/>
              <a:t> required to produce the crops consumed.</a:t>
            </a:r>
          </a:p>
          <a:p>
            <a:r>
              <a:rPr lang="en-US" dirty="0" smtClean="0"/>
              <a:t>the </a:t>
            </a:r>
            <a:r>
              <a:rPr lang="en-US" dirty="0" smtClean="0">
                <a:solidFill>
                  <a:srgbClr val="00B050"/>
                </a:solidFill>
              </a:rPr>
              <a:t>area of grazing land</a:t>
            </a:r>
            <a:r>
              <a:rPr lang="en-US" dirty="0" smtClean="0"/>
              <a:t> required to produce the animal products consumed.</a:t>
            </a:r>
          </a:p>
          <a:p>
            <a:r>
              <a:rPr lang="en-US" dirty="0" smtClean="0"/>
              <a:t>the </a:t>
            </a:r>
            <a:r>
              <a:rPr lang="en-US" dirty="0" smtClean="0">
                <a:solidFill>
                  <a:srgbClr val="00B050"/>
                </a:solidFill>
              </a:rPr>
              <a:t>area of forest</a:t>
            </a:r>
            <a:r>
              <a:rPr lang="en-US" dirty="0" smtClean="0"/>
              <a:t> required to produce the wood and paper consumed.</a:t>
            </a:r>
          </a:p>
          <a:p>
            <a:r>
              <a:rPr lang="en-US" dirty="0" smtClean="0"/>
              <a:t>the </a:t>
            </a:r>
            <a:r>
              <a:rPr lang="en-US" dirty="0" smtClean="0">
                <a:solidFill>
                  <a:srgbClr val="00B050"/>
                </a:solidFill>
              </a:rPr>
              <a:t>area of sea </a:t>
            </a:r>
            <a:r>
              <a:rPr lang="en-US" dirty="0" smtClean="0"/>
              <a:t>required to produce the marine fish and seafood consumed.</a:t>
            </a:r>
          </a:p>
          <a:p>
            <a:r>
              <a:rPr lang="en-US" dirty="0" smtClean="0"/>
              <a:t>the </a:t>
            </a:r>
            <a:r>
              <a:rPr lang="en-US" dirty="0" smtClean="0">
                <a:solidFill>
                  <a:srgbClr val="00B050"/>
                </a:solidFill>
              </a:rPr>
              <a:t>area of land</a:t>
            </a:r>
            <a:r>
              <a:rPr lang="en-US" dirty="0" smtClean="0"/>
              <a:t> required for housing and other buildings.</a:t>
            </a:r>
          </a:p>
          <a:p>
            <a:r>
              <a:rPr lang="en-US" dirty="0" smtClean="0"/>
              <a:t>the </a:t>
            </a:r>
            <a:r>
              <a:rPr lang="en-US" dirty="0" smtClean="0">
                <a:solidFill>
                  <a:srgbClr val="00B050"/>
                </a:solidFill>
              </a:rPr>
              <a:t>area of forest</a:t>
            </a:r>
            <a:r>
              <a:rPr lang="en-US" dirty="0" smtClean="0"/>
              <a:t> required to absorb all the </a:t>
            </a:r>
            <a:r>
              <a:rPr lang="en-US" u="sng" dirty="0" smtClean="0">
                <a:hlinkClick r:id="rId2"/>
              </a:rPr>
              <a:t>carbon dioxide</a:t>
            </a:r>
            <a:r>
              <a:rPr lang="en-US" dirty="0" smtClean="0"/>
              <a:t> emissions resulting from energy consumption.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Ecological Sustainability</a:t>
            </a:r>
            <a:endParaRPr lang="en-US" dirty="0"/>
          </a:p>
        </p:txBody>
      </p:sp>
      <p:sp>
        <p:nvSpPr>
          <p:cNvPr id="3" name="Content Placeholder 2"/>
          <p:cNvSpPr>
            <a:spLocks noGrp="1"/>
          </p:cNvSpPr>
          <p:nvPr>
            <p:ph idx="1"/>
          </p:nvPr>
        </p:nvSpPr>
        <p:spPr/>
        <p:txBody>
          <a:bodyPr/>
          <a:lstStyle/>
          <a:p>
            <a:pPr algn="just"/>
            <a:r>
              <a:rPr lang="en-US" dirty="0" smtClean="0"/>
              <a:t>In ecology, sustainability (from sustain and ability) is the property of biological systems to remain </a:t>
            </a:r>
            <a:r>
              <a:rPr lang="en-US" dirty="0" smtClean="0">
                <a:solidFill>
                  <a:srgbClr val="00B050"/>
                </a:solidFill>
              </a:rPr>
              <a:t>diverse and productive</a:t>
            </a:r>
            <a:r>
              <a:rPr lang="en-US" dirty="0" smtClean="0"/>
              <a:t> indefinitely.</a:t>
            </a:r>
          </a:p>
          <a:p>
            <a:pPr algn="just"/>
            <a:r>
              <a:rPr lang="en-US" dirty="0" smtClean="0"/>
              <a:t> </a:t>
            </a:r>
            <a:r>
              <a:rPr lang="en-US" dirty="0" smtClean="0">
                <a:solidFill>
                  <a:srgbClr val="FF0000"/>
                </a:solidFill>
              </a:rPr>
              <a:t>Long-lived and healthy wetlands and forests</a:t>
            </a:r>
            <a:r>
              <a:rPr lang="en-US" dirty="0" smtClean="0"/>
              <a:t> are examples of sustainable biological systems. </a:t>
            </a:r>
          </a:p>
          <a:p>
            <a:pPr algn="just"/>
            <a:r>
              <a:rPr lang="en-US" dirty="0" smtClean="0"/>
              <a:t> The </a:t>
            </a:r>
            <a:r>
              <a:rPr lang="en-US" dirty="0" smtClean="0">
                <a:solidFill>
                  <a:srgbClr val="FF0000"/>
                </a:solidFill>
              </a:rPr>
              <a:t>organizing principle for sustainability</a:t>
            </a:r>
            <a:r>
              <a:rPr lang="en-US" dirty="0" smtClean="0"/>
              <a:t> is sustainable development, which includes the four interconnected domains: </a:t>
            </a:r>
            <a:r>
              <a:rPr lang="en-US" dirty="0" smtClean="0">
                <a:solidFill>
                  <a:srgbClr val="FF0000"/>
                </a:solidFill>
              </a:rPr>
              <a:t>ecology, economics, politics and culture. </a:t>
            </a:r>
            <a:endParaRPr lang="en-US"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Unsustainable use of biological resources</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rapidly growing rate of resource consumption throughout the world is unsustainable said a United Nations report </a:t>
            </a:r>
          </a:p>
          <a:p>
            <a:pPr algn="just"/>
            <a:r>
              <a:rPr lang="en-US" dirty="0" smtClean="0"/>
              <a:t>"</a:t>
            </a:r>
            <a:r>
              <a:rPr lang="en-US" dirty="0" smtClean="0">
                <a:solidFill>
                  <a:srgbClr val="FF0000"/>
                </a:solidFill>
              </a:rPr>
              <a:t>It is time to recognize the limits to the natural resources available to support human development and economic growth</a:t>
            </a:r>
            <a:r>
              <a:rPr lang="en-US" dirty="0" smtClean="0"/>
              <a:t>”</a:t>
            </a:r>
          </a:p>
          <a:p>
            <a:pPr algn="just"/>
            <a:r>
              <a:rPr lang="en-US" dirty="0" smtClean="0"/>
              <a:t>The world is expected to consume </a:t>
            </a:r>
            <a:r>
              <a:rPr lang="en-US" dirty="0" smtClean="0">
                <a:solidFill>
                  <a:srgbClr val="FF0000"/>
                </a:solidFill>
              </a:rPr>
              <a:t>three times more natural resources</a:t>
            </a:r>
            <a:r>
              <a:rPr lang="en-US" dirty="0" smtClean="0"/>
              <a:t> than current rates by </a:t>
            </a:r>
            <a:r>
              <a:rPr lang="en-US" dirty="0" smtClean="0">
                <a:solidFill>
                  <a:srgbClr val="FF0000"/>
                </a:solidFill>
              </a:rPr>
              <a:t>2050</a:t>
            </a:r>
            <a:r>
              <a:rPr lang="en-US" dirty="0" smtClean="0"/>
              <a:t>, unless countries can learn to "do more with less," the report said.</a:t>
            </a:r>
          </a:p>
          <a:p>
            <a:pPr algn="just"/>
            <a:r>
              <a:rPr lang="en-US" dirty="0" smtClean="0"/>
              <a:t>The report noted that the </a:t>
            </a:r>
            <a:r>
              <a:rPr lang="en-US" dirty="0" smtClean="0">
                <a:solidFill>
                  <a:srgbClr val="FF0000"/>
                </a:solidFill>
              </a:rPr>
              <a:t>rising cost of many natural resources</a:t>
            </a:r>
            <a:r>
              <a:rPr lang="en-US" dirty="0" smtClean="0"/>
              <a:t> creates an </a:t>
            </a:r>
            <a:r>
              <a:rPr lang="en-US" dirty="0" smtClean="0">
                <a:solidFill>
                  <a:srgbClr val="FF0000"/>
                </a:solidFill>
              </a:rPr>
              <a:t>economic imperative</a:t>
            </a:r>
            <a:r>
              <a:rPr lang="en-US" dirty="0" smtClean="0"/>
              <a:t> for both developed and developing countries to use less.</a:t>
            </a:r>
            <a:br>
              <a:rPr lang="en-US" dirty="0" smtClean="0"/>
            </a:br>
            <a:r>
              <a:rPr lang="en-US" dirty="0" smtClean="0"/>
              <a:t/>
            </a:r>
            <a:br>
              <a:rPr lang="en-US" dirty="0" smtClean="0"/>
            </a:br>
            <a:r>
              <a:rPr lang="en-US" dirty="0" smtClean="0"/>
              <a:t>"We must realize that </a:t>
            </a:r>
            <a:r>
              <a:rPr lang="en-US" dirty="0" smtClean="0">
                <a:solidFill>
                  <a:srgbClr val="FF0000"/>
                </a:solidFill>
              </a:rPr>
              <a:t>prosperity and well-being </a:t>
            </a:r>
            <a:r>
              <a:rPr lang="en-US" dirty="0" smtClean="0"/>
              <a:t>do not depend on consuming </a:t>
            </a:r>
            <a:r>
              <a:rPr lang="en-US" dirty="0" smtClean="0">
                <a:solidFill>
                  <a:srgbClr val="FF0000"/>
                </a:solidFill>
              </a:rPr>
              <a:t>ever-greater quantities of resources</a:t>
            </a:r>
            <a:r>
              <a:rPr lang="en-US" dirty="0" smtClean="0"/>
              <a:t>.</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Strategies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FF0000"/>
                </a:solidFill>
              </a:rPr>
              <a:t>Modify, develop and implement government policies and programs</a:t>
            </a:r>
            <a:r>
              <a:rPr lang="en-US" dirty="0" smtClean="0"/>
              <a:t> to ensure that they support the sustainable use of biological resources, the conservation of soil, water, air and other essential resources, and the long-term integrity of supporting ecosystems.</a:t>
            </a:r>
          </a:p>
          <a:p>
            <a:pPr algn="just"/>
            <a:r>
              <a:rPr lang="en-US" dirty="0" smtClean="0">
                <a:solidFill>
                  <a:srgbClr val="FF0000"/>
                </a:solidFill>
              </a:rPr>
              <a:t>Improve methods and technologies </a:t>
            </a:r>
            <a:r>
              <a:rPr lang="en-US" dirty="0" smtClean="0"/>
              <a:t>that support the sustainable use of biological resources and </a:t>
            </a:r>
            <a:r>
              <a:rPr lang="en-US" dirty="0" smtClean="0">
                <a:solidFill>
                  <a:srgbClr val="FF0000"/>
                </a:solidFill>
              </a:rPr>
              <a:t>eliminate or minimize adverse impacts</a:t>
            </a:r>
            <a:r>
              <a:rPr lang="en-US" dirty="0" smtClean="0"/>
              <a:t> on biodiversity resulting from resource use.</a:t>
            </a:r>
          </a:p>
          <a:p>
            <a:pPr algn="just"/>
            <a:r>
              <a:rPr lang="en-US" dirty="0" smtClean="0">
                <a:solidFill>
                  <a:srgbClr val="FF0000"/>
                </a:solidFill>
              </a:rPr>
              <a:t>Develop and implement education and training programs</a:t>
            </a:r>
            <a:r>
              <a:rPr lang="en-US" dirty="0" smtClean="0"/>
              <a:t> for policy-makers, property owners, resource managers and others involved in the management, development and use of biological resources, to ensure that they have access to the best </a:t>
            </a:r>
            <a:r>
              <a:rPr lang="en-US" dirty="0" smtClean="0">
                <a:solidFill>
                  <a:srgbClr val="FF0000"/>
                </a:solidFill>
              </a:rPr>
              <a:t>available information, methods and technologies</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Agriculture?</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Agriculture is the production of food and fiber. </a:t>
            </a:r>
          </a:p>
          <a:p>
            <a:pPr algn="just"/>
            <a:r>
              <a:rPr lang="en-US" dirty="0" smtClean="0"/>
              <a:t>People have been growing crops and raising animals for thousands of years, to feed themselves and their families. </a:t>
            </a:r>
          </a:p>
          <a:p>
            <a:pPr algn="just"/>
            <a:r>
              <a:rPr lang="en-US" dirty="0" smtClean="0"/>
              <a:t>Now, many people live in cities and they rely on farmers to produce all their food resources. </a:t>
            </a:r>
          </a:p>
          <a:p>
            <a:pPr algn="just"/>
            <a:r>
              <a:rPr lang="en-US" dirty="0" smtClean="0"/>
              <a:t>Farmers are using new machinery, farming methods and chemicals to help increase food production on their land, so more people can be fed.</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Agriculture in Pakistan</a:t>
            </a:r>
            <a:endParaRPr lang="en-US" dirty="0"/>
          </a:p>
        </p:txBody>
      </p:sp>
      <p:sp>
        <p:nvSpPr>
          <p:cNvPr id="3" name="Content Placeholder 2"/>
          <p:cNvSpPr>
            <a:spLocks noGrp="1"/>
          </p:cNvSpPr>
          <p:nvPr>
            <p:ph idx="1"/>
          </p:nvPr>
        </p:nvSpPr>
        <p:spPr/>
        <p:txBody>
          <a:bodyPr>
            <a:normAutofit/>
          </a:bodyPr>
          <a:lstStyle/>
          <a:p>
            <a:pPr algn="just">
              <a:buNone/>
            </a:pPr>
            <a:r>
              <a:rPr lang="en-US" sz="3200" dirty="0" smtClean="0"/>
              <a:t>The agriculture and </a:t>
            </a:r>
            <a:r>
              <a:rPr lang="en-US" sz="3200" dirty="0" err="1" smtClean="0"/>
              <a:t>agri</a:t>
            </a:r>
            <a:r>
              <a:rPr lang="en-US" sz="3200" dirty="0" smtClean="0"/>
              <a:t>-food industry is a major contributor to the country economy, accounting for </a:t>
            </a:r>
            <a:r>
              <a:rPr lang="en-US" sz="3200" dirty="0" smtClean="0">
                <a:solidFill>
                  <a:srgbClr val="00B050"/>
                </a:solidFill>
              </a:rPr>
              <a:t>21</a:t>
            </a:r>
            <a:r>
              <a:rPr lang="en-US" sz="3200" dirty="0" smtClean="0"/>
              <a:t> percent of the Gross Domestic Product and </a:t>
            </a:r>
            <a:r>
              <a:rPr lang="en-US" sz="3200" dirty="0" smtClean="0">
                <a:solidFill>
                  <a:srgbClr val="00B050"/>
                </a:solidFill>
              </a:rPr>
              <a:t>43</a:t>
            </a:r>
            <a:r>
              <a:rPr lang="en-US" sz="3200" dirty="0" smtClean="0"/>
              <a:t> percent of total employment in Pakistan</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Chemicals in Agriculture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Over the last fifty years, farmers have relied on chemical </a:t>
            </a:r>
            <a:r>
              <a:rPr lang="en-US" dirty="0" smtClean="0">
                <a:solidFill>
                  <a:srgbClr val="FF0000"/>
                </a:solidFill>
              </a:rPr>
              <a:t>fertilizers</a:t>
            </a:r>
            <a:r>
              <a:rPr lang="en-US" dirty="0" smtClean="0"/>
              <a:t> to give their soil extra nutrients to increase crop and grass growth. When it rains, some of these chemicals can be washed into nearby rivers, lakes and the sea. Here, they cause </a:t>
            </a:r>
            <a:r>
              <a:rPr lang="en-US" u="sng" dirty="0" smtClean="0">
                <a:hlinkClick r:id="rId2"/>
              </a:rPr>
              <a:t>algae</a:t>
            </a:r>
            <a:r>
              <a:rPr lang="en-US" dirty="0" smtClean="0"/>
              <a:t> – tiny water plants that look like slime – to grow too. When the algae spreads over the surface of the water it takes away sunlight and </a:t>
            </a:r>
            <a:r>
              <a:rPr lang="en-US" u="sng" dirty="0" smtClean="0">
                <a:hlinkClick r:id="rId3"/>
              </a:rPr>
              <a:t>oxygen</a:t>
            </a:r>
            <a:r>
              <a:rPr lang="en-US" dirty="0" smtClean="0"/>
              <a:t> and often kills other plants and fish that live in the water.</a:t>
            </a:r>
          </a:p>
          <a:p>
            <a:pPr algn="just"/>
            <a:r>
              <a:rPr lang="en-US" dirty="0" smtClean="0"/>
              <a:t>A lot of farmers also spray their crops with chemicals called </a:t>
            </a:r>
            <a:r>
              <a:rPr lang="en-US" u="sng" dirty="0" smtClean="0">
                <a:hlinkClick r:id="rId4"/>
              </a:rPr>
              <a:t>pesticides</a:t>
            </a:r>
            <a:r>
              <a:rPr lang="en-US" dirty="0" smtClean="0"/>
              <a:t>, which kill insects, weeds, diseases and other pests. Although this can be of great help to the farmer, if too much of these chemicals are used, they can become </a:t>
            </a:r>
            <a:r>
              <a:rPr lang="en-US" dirty="0" smtClean="0">
                <a:solidFill>
                  <a:srgbClr val="FF0000"/>
                </a:solidFill>
              </a:rPr>
              <a:t>poisonous</a:t>
            </a:r>
            <a:r>
              <a:rPr lang="en-US" dirty="0" smtClean="0"/>
              <a:t> to humans and the environment. Some pesticides stay in the soil for years, and can get into the food we eat. Other pesticides get washed out of the soil into rivers where they can </a:t>
            </a:r>
            <a:r>
              <a:rPr lang="en-US" dirty="0" smtClean="0">
                <a:solidFill>
                  <a:srgbClr val="FF0000"/>
                </a:solidFill>
              </a:rPr>
              <a:t>harm fish</a:t>
            </a:r>
            <a:r>
              <a:rPr lang="en-US" dirty="0" smtClean="0"/>
              <a:t> and </a:t>
            </a:r>
            <a:r>
              <a:rPr lang="en-US" dirty="0" smtClean="0">
                <a:solidFill>
                  <a:srgbClr val="FF0000"/>
                </a:solidFill>
              </a:rPr>
              <a:t>poison the drinking water</a:t>
            </a:r>
            <a:r>
              <a:rPr lang="en-US" dirty="0" smtClean="0"/>
              <a:t> for animals and humans.</a:t>
            </a:r>
          </a:p>
          <a:p>
            <a:pPr algn="just"/>
            <a:r>
              <a:rPr lang="en-US" dirty="0" smtClean="0"/>
              <a:t>Farmers must understand the advantages and disadvantages of using chemicals on their farms and be careful when using them.</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Agriculture – Facts and Figures</a:t>
            </a:r>
            <a:br>
              <a:rPr lang="en-US" b="1" dirty="0" smtClean="0"/>
            </a:br>
            <a:endParaRPr lang="en-US" dirty="0"/>
          </a:p>
        </p:txBody>
      </p:sp>
      <p:sp>
        <p:nvSpPr>
          <p:cNvPr id="3" name="Content Placeholder 2"/>
          <p:cNvSpPr>
            <a:spLocks noGrp="1"/>
          </p:cNvSpPr>
          <p:nvPr>
            <p:ph idx="1"/>
          </p:nvPr>
        </p:nvSpPr>
        <p:spPr/>
        <p:txBody>
          <a:bodyPr/>
          <a:lstStyle/>
          <a:p>
            <a:r>
              <a:rPr lang="en-US" dirty="0" smtClean="0"/>
              <a:t>You need</a:t>
            </a:r>
            <a:r>
              <a:rPr lang="en-US" dirty="0" smtClean="0">
                <a:solidFill>
                  <a:srgbClr val="FF0000"/>
                </a:solidFill>
              </a:rPr>
              <a:t> 20,000 liters </a:t>
            </a:r>
            <a:r>
              <a:rPr lang="en-US" dirty="0" smtClean="0"/>
              <a:t>of water to grow 1 kilogram of cotton, and </a:t>
            </a:r>
            <a:r>
              <a:rPr lang="en-US" dirty="0" smtClean="0">
                <a:solidFill>
                  <a:srgbClr val="FF0000"/>
                </a:solidFill>
              </a:rPr>
              <a:t>700 liters</a:t>
            </a:r>
            <a:r>
              <a:rPr lang="en-US" dirty="0" smtClean="0"/>
              <a:t> of water to grow enough wheat to make just one loaf of bread.</a:t>
            </a:r>
          </a:p>
          <a:p>
            <a:r>
              <a:rPr lang="en-US" dirty="0" smtClean="0"/>
              <a:t>Over </a:t>
            </a:r>
            <a:r>
              <a:rPr lang="en-US" dirty="0" smtClean="0">
                <a:solidFill>
                  <a:srgbClr val="FF0000"/>
                </a:solidFill>
              </a:rPr>
              <a:t>70,000 square kilometers </a:t>
            </a:r>
            <a:r>
              <a:rPr lang="en-US" dirty="0" smtClean="0"/>
              <a:t>of farming land around the world is abandoned every year because the soil can no longer support crops.</a:t>
            </a:r>
          </a:p>
          <a:p>
            <a:r>
              <a:rPr lang="en-US" dirty="0" smtClean="0"/>
              <a:t>This is due to </a:t>
            </a:r>
            <a:r>
              <a:rPr lang="en-US" dirty="0" smtClean="0">
                <a:solidFill>
                  <a:srgbClr val="FF0000"/>
                </a:solidFill>
              </a:rPr>
              <a:t>unsustainable farming practices</a:t>
            </a:r>
            <a:r>
              <a:rPr lang="en-US" dirty="0" smtClean="0"/>
              <a:t>, like </a:t>
            </a:r>
          </a:p>
          <a:p>
            <a:pPr marL="514350" indent="-514350">
              <a:buFont typeface="+mj-lt"/>
              <a:buAutoNum type="arabicPeriod"/>
            </a:pPr>
            <a:r>
              <a:rPr lang="en-US" dirty="0" smtClean="0"/>
              <a:t> growing the wrong types of crops, </a:t>
            </a:r>
          </a:p>
          <a:p>
            <a:pPr marL="514350" indent="-514350">
              <a:buFont typeface="+mj-lt"/>
              <a:buAutoNum type="arabicPeriod"/>
            </a:pPr>
            <a:r>
              <a:rPr lang="en-US" dirty="0" smtClean="0"/>
              <a:t>using too much water, </a:t>
            </a:r>
          </a:p>
          <a:p>
            <a:pPr marL="514350" indent="-514350">
              <a:buFont typeface="+mj-lt"/>
              <a:buAutoNum type="arabicPeriod"/>
            </a:pPr>
            <a:r>
              <a:rPr lang="en-US" dirty="0" smtClean="0"/>
              <a:t>using too many pesticides and </a:t>
            </a:r>
          </a:p>
          <a:p>
            <a:pPr marL="514350" indent="-514350">
              <a:buFont typeface="+mj-lt"/>
              <a:buAutoNum type="arabicPeriod"/>
            </a:pPr>
            <a:r>
              <a:rPr lang="en-US" dirty="0" smtClean="0"/>
              <a:t>having too many animals on one area of land.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Biological Resources</a:t>
            </a:r>
            <a:endParaRPr lang="en-US" dirty="0"/>
          </a:p>
        </p:txBody>
      </p:sp>
      <p:sp>
        <p:nvSpPr>
          <p:cNvPr id="3" name="Content Placeholder 2"/>
          <p:cNvSpPr>
            <a:spLocks noGrp="1"/>
          </p:cNvSpPr>
          <p:nvPr>
            <p:ph idx="1"/>
          </p:nvPr>
        </p:nvSpPr>
        <p:spPr/>
        <p:txBody>
          <a:bodyPr/>
          <a:lstStyle/>
          <a:p>
            <a:pPr algn="just"/>
            <a:r>
              <a:rPr lang="en-US" dirty="0" smtClean="0">
                <a:solidFill>
                  <a:srgbClr val="00B050"/>
                </a:solidFill>
              </a:rPr>
              <a:t>These are genetic resources, organisms or parts thereof, populations, or any other biotic component of ecosystems that have actual or potential value or use to humanity.</a:t>
            </a:r>
          </a:p>
          <a:p>
            <a:pPr algn="just"/>
            <a:r>
              <a:rPr lang="en-US" dirty="0" smtClean="0"/>
              <a:t>A biological resource is a substance or object required by an organism for normal </a:t>
            </a:r>
            <a:r>
              <a:rPr lang="en-US" dirty="0" smtClean="0">
                <a:solidFill>
                  <a:srgbClr val="FF0000"/>
                </a:solidFill>
              </a:rPr>
              <a:t>growth, maintenance</a:t>
            </a:r>
            <a:r>
              <a:rPr lang="en-US" dirty="0" smtClean="0"/>
              <a:t>, and </a:t>
            </a:r>
            <a:r>
              <a:rPr lang="en-US" dirty="0" smtClean="0">
                <a:solidFill>
                  <a:srgbClr val="FF0000"/>
                </a:solidFill>
              </a:rPr>
              <a:t>reproduction</a:t>
            </a:r>
            <a:r>
              <a:rPr lang="en-US" dirty="0" smtClean="0"/>
              <a:t>. Resources can be consumed by one organism and, as a result, become unavailable to another organism. </a:t>
            </a:r>
          </a:p>
          <a:p>
            <a:pPr algn="just"/>
            <a:r>
              <a:rPr lang="en-US" dirty="0" smtClean="0"/>
              <a:t>For plants key resources are </a:t>
            </a:r>
            <a:r>
              <a:rPr lang="en-US" dirty="0" smtClean="0">
                <a:solidFill>
                  <a:srgbClr val="FF0000"/>
                </a:solidFill>
              </a:rPr>
              <a:t>sunshine, nutrients, water</a:t>
            </a:r>
            <a:r>
              <a:rPr lang="en-US" dirty="0" smtClean="0"/>
              <a:t>, and </a:t>
            </a:r>
            <a:r>
              <a:rPr lang="en-US" dirty="0" smtClean="0">
                <a:solidFill>
                  <a:srgbClr val="FF0000"/>
                </a:solidFill>
              </a:rPr>
              <a:t>place to grow</a:t>
            </a:r>
            <a:r>
              <a:rPr lang="en-US" dirty="0" smtClean="0"/>
              <a:t>. For animals key resources are </a:t>
            </a:r>
            <a:r>
              <a:rPr lang="en-US" dirty="0" smtClean="0">
                <a:solidFill>
                  <a:srgbClr val="FF0000"/>
                </a:solidFill>
              </a:rPr>
              <a:t>food, water, </a:t>
            </a:r>
            <a:r>
              <a:rPr lang="en-US" dirty="0" smtClean="0"/>
              <a:t>and </a:t>
            </a:r>
            <a:r>
              <a:rPr lang="en-US" dirty="0" smtClean="0">
                <a:solidFill>
                  <a:srgbClr val="FF0000"/>
                </a:solidFill>
              </a:rPr>
              <a:t>country</a:t>
            </a:r>
            <a:r>
              <a:rPr lang="en-US" dirty="0" smtClean="0"/>
              <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Relevant Strategies</a:t>
            </a:r>
            <a:endParaRPr lang="en-US" b="1" dirty="0"/>
          </a:p>
        </p:txBody>
      </p:sp>
      <p:sp>
        <p:nvSpPr>
          <p:cNvPr id="3" name="Content Placeholder 2"/>
          <p:cNvSpPr>
            <a:spLocks noGrp="1"/>
          </p:cNvSpPr>
          <p:nvPr>
            <p:ph idx="1"/>
          </p:nvPr>
        </p:nvSpPr>
        <p:spPr/>
        <p:txBody>
          <a:bodyPr>
            <a:normAutofit/>
          </a:bodyPr>
          <a:lstStyle/>
          <a:p>
            <a:pPr algn="just"/>
            <a:r>
              <a:rPr lang="en-US" dirty="0" smtClean="0"/>
              <a:t>Maintain, adjust or develop economic incentives that promote the </a:t>
            </a:r>
            <a:r>
              <a:rPr lang="en-US" dirty="0" smtClean="0">
                <a:solidFill>
                  <a:srgbClr val="FF0000"/>
                </a:solidFill>
              </a:rPr>
              <a:t>conservation of biodiversity and sustainable use of biological resources </a:t>
            </a:r>
            <a:r>
              <a:rPr lang="en-US" dirty="0" smtClean="0"/>
              <a:t>on agricultural lands.</a:t>
            </a:r>
          </a:p>
          <a:p>
            <a:pPr algn="just"/>
            <a:endParaRPr lang="en-US" dirty="0" smtClean="0"/>
          </a:p>
          <a:p>
            <a:pPr algn="just"/>
            <a:r>
              <a:rPr lang="en-US" dirty="0" smtClean="0"/>
              <a:t>Inventory and evaluate </a:t>
            </a:r>
            <a:r>
              <a:rPr lang="en-US" dirty="0" smtClean="0">
                <a:solidFill>
                  <a:srgbClr val="FF0000"/>
                </a:solidFill>
              </a:rPr>
              <a:t>genes, populations, species and ecosystems</a:t>
            </a:r>
            <a:r>
              <a:rPr lang="en-US" dirty="0" smtClean="0"/>
              <a:t> to ensure the conservation of natural control systems and the identification of species for use as </a:t>
            </a:r>
            <a:r>
              <a:rPr lang="en-US" dirty="0" err="1" smtClean="0"/>
              <a:t>biocontrol</a:t>
            </a:r>
            <a:r>
              <a:rPr lang="en-US" dirty="0" smtClean="0"/>
              <a:t> agents.</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Sustainable Agriculture</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Sustainable agriculture means thinking of new ways to help farmers produce their food and fiber, while taking care of their local environment. Some things farmers are doing include:</a:t>
            </a:r>
          </a:p>
          <a:p>
            <a:r>
              <a:rPr lang="en-US" dirty="0" smtClean="0"/>
              <a:t>Growing crops that are </a:t>
            </a:r>
            <a:r>
              <a:rPr lang="en-US" dirty="0" smtClean="0">
                <a:solidFill>
                  <a:srgbClr val="FF0000"/>
                </a:solidFill>
              </a:rPr>
              <a:t>more suited to the conditions</a:t>
            </a:r>
            <a:r>
              <a:rPr lang="en-US" dirty="0" smtClean="0"/>
              <a:t> on their farm.</a:t>
            </a:r>
          </a:p>
          <a:p>
            <a:r>
              <a:rPr lang="en-US" dirty="0" smtClean="0"/>
              <a:t>Planting trees/crops to help with the </a:t>
            </a:r>
            <a:r>
              <a:rPr lang="en-US" dirty="0" smtClean="0">
                <a:solidFill>
                  <a:srgbClr val="FF0000"/>
                </a:solidFill>
              </a:rPr>
              <a:t>quality of the soil and controlling the water table</a:t>
            </a:r>
            <a:r>
              <a:rPr lang="en-US" dirty="0" smtClean="0"/>
              <a:t>.</a:t>
            </a:r>
          </a:p>
          <a:p>
            <a:r>
              <a:rPr lang="en-US" dirty="0" smtClean="0"/>
              <a:t>Growing more than one type of crop to</a:t>
            </a:r>
            <a:r>
              <a:rPr lang="en-US" dirty="0" smtClean="0">
                <a:solidFill>
                  <a:srgbClr val="FF0000"/>
                </a:solidFill>
              </a:rPr>
              <a:t> reduce pesticide use</a:t>
            </a:r>
            <a:r>
              <a:rPr lang="en-US" dirty="0" smtClean="0"/>
              <a:t>.</a:t>
            </a:r>
          </a:p>
          <a:p>
            <a:r>
              <a:rPr lang="en-US" dirty="0" smtClean="0"/>
              <a:t>Using compost or animal manure as a </a:t>
            </a:r>
            <a:r>
              <a:rPr lang="en-US" dirty="0" smtClean="0">
                <a:solidFill>
                  <a:srgbClr val="FF0000"/>
                </a:solidFill>
              </a:rPr>
              <a:t>natural fertilizer and soil improver</a:t>
            </a:r>
            <a:r>
              <a:rPr lang="en-US" dirty="0" smtClean="0"/>
              <a:t>.</a:t>
            </a:r>
          </a:p>
          <a:p>
            <a:r>
              <a:rPr lang="en-US" dirty="0" smtClean="0"/>
              <a:t>Developing </a:t>
            </a:r>
            <a:r>
              <a:rPr lang="en-US" dirty="0" smtClean="0">
                <a:solidFill>
                  <a:srgbClr val="FF0000"/>
                </a:solidFill>
              </a:rPr>
              <a:t>sustainable irrigation systems</a:t>
            </a:r>
            <a:r>
              <a:rPr lang="en-US" dirty="0" smtClean="0"/>
              <a:t> that use water wisely.</a:t>
            </a:r>
          </a:p>
          <a:p>
            <a:r>
              <a:rPr lang="en-US" dirty="0" smtClean="0">
                <a:solidFill>
                  <a:srgbClr val="FF0000"/>
                </a:solidFill>
              </a:rPr>
              <a:t>Planting and protecting natural vegetation</a:t>
            </a:r>
            <a:r>
              <a:rPr lang="en-US" dirty="0" smtClean="0"/>
              <a:t> to retain the local </a:t>
            </a:r>
            <a:r>
              <a:rPr lang="en-US" u="sng" dirty="0" smtClean="0">
                <a:hlinkClick r:id="rId2"/>
              </a:rPr>
              <a:t>biodiversity</a:t>
            </a:r>
            <a:r>
              <a:rPr lang="en-US" dirty="0" smtClean="0"/>
              <a:t>.</a:t>
            </a:r>
          </a:p>
          <a:p>
            <a:r>
              <a:rPr lang="en-US" dirty="0" smtClean="0"/>
              <a:t>Concentrating on </a:t>
            </a:r>
            <a:r>
              <a:rPr lang="en-US" dirty="0" smtClean="0">
                <a:solidFill>
                  <a:srgbClr val="FF0000"/>
                </a:solidFill>
              </a:rPr>
              <a:t>caring for the land</a:t>
            </a:r>
            <a:r>
              <a:rPr lang="en-US" dirty="0" smtClean="0"/>
              <a:t> for future generations, rather than just using it for today.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Genetic Improvement of Crops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00B050"/>
                </a:solidFill>
              </a:rPr>
              <a:t>Genetic diversity</a:t>
            </a:r>
            <a:r>
              <a:rPr lang="en-US" dirty="0" smtClean="0"/>
              <a:t> has allowed crop breeders around the world to improve many crops by adapting them to local conditions.</a:t>
            </a:r>
          </a:p>
          <a:p>
            <a:pPr algn="just"/>
            <a:r>
              <a:rPr lang="en-US" dirty="0" smtClean="0"/>
              <a:t>For example </a:t>
            </a:r>
          </a:p>
          <a:p>
            <a:pPr algn="just"/>
            <a:r>
              <a:rPr lang="en-US" dirty="0" smtClean="0">
                <a:solidFill>
                  <a:srgbClr val="00B050"/>
                </a:solidFill>
              </a:rPr>
              <a:t>Agriculture Canada’s Rust Research Laboratory</a:t>
            </a:r>
            <a:r>
              <a:rPr lang="en-US" dirty="0" smtClean="0"/>
              <a:t> has bred and released a series of wheat varieties that are genetically resistant to </a:t>
            </a:r>
            <a:r>
              <a:rPr lang="en-US" dirty="0" smtClean="0">
                <a:solidFill>
                  <a:srgbClr val="FF0000"/>
                </a:solidFill>
              </a:rPr>
              <a:t>wheat stem rust</a:t>
            </a:r>
            <a:r>
              <a:rPr lang="en-US" dirty="0" smtClean="0"/>
              <a:t>, a fungus that wiped out </a:t>
            </a:r>
            <a:r>
              <a:rPr lang="en-US" dirty="0" smtClean="0">
                <a:solidFill>
                  <a:srgbClr val="FF0000"/>
                </a:solidFill>
              </a:rPr>
              <a:t>spring wheat crops in 1916</a:t>
            </a:r>
            <a:r>
              <a:rPr lang="en-US" dirty="0" smtClean="0"/>
              <a:t>. </a:t>
            </a:r>
          </a:p>
          <a:p>
            <a:pPr algn="just"/>
            <a:r>
              <a:rPr lang="en-US" dirty="0" smtClean="0"/>
              <a:t>As a result, there has been no stem rust epidemic in western Canada since 1954, and there is no longer a need to use pesticides to control it.</a:t>
            </a:r>
          </a:p>
          <a:p>
            <a:pPr algn="just"/>
            <a:r>
              <a:rPr lang="en-US" dirty="0" smtClean="0"/>
              <a:t>Since the 1950s, characteristics such as </a:t>
            </a:r>
            <a:r>
              <a:rPr lang="en-US" dirty="0" smtClean="0">
                <a:solidFill>
                  <a:srgbClr val="00B050"/>
                </a:solidFill>
              </a:rPr>
              <a:t>high protein</a:t>
            </a:r>
            <a:r>
              <a:rPr lang="en-US" dirty="0" smtClean="0"/>
              <a:t> and </a:t>
            </a:r>
            <a:r>
              <a:rPr lang="en-US" dirty="0" smtClean="0">
                <a:solidFill>
                  <a:srgbClr val="00B050"/>
                </a:solidFill>
              </a:rPr>
              <a:t>energy, seed dormancy </a:t>
            </a:r>
            <a:r>
              <a:rPr lang="en-US" dirty="0" smtClean="0"/>
              <a:t>and </a:t>
            </a:r>
            <a:r>
              <a:rPr lang="en-US" dirty="0" smtClean="0">
                <a:solidFill>
                  <a:srgbClr val="00B050"/>
                </a:solidFill>
              </a:rPr>
              <a:t>disease resistance</a:t>
            </a:r>
            <a:r>
              <a:rPr lang="en-US" dirty="0" smtClean="0"/>
              <a:t> have been incorporated into new varieties of oats.</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Aquatic Areas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Aquatic areas include </a:t>
            </a:r>
            <a:r>
              <a:rPr lang="en-US" dirty="0" smtClean="0">
                <a:solidFill>
                  <a:srgbClr val="00B050"/>
                </a:solidFill>
              </a:rPr>
              <a:t>freshwater, marine</a:t>
            </a:r>
            <a:r>
              <a:rPr lang="en-US" dirty="0" smtClean="0"/>
              <a:t> and </a:t>
            </a:r>
            <a:r>
              <a:rPr lang="en-US" dirty="0" smtClean="0">
                <a:solidFill>
                  <a:srgbClr val="00B050"/>
                </a:solidFill>
              </a:rPr>
              <a:t>wetland ecosystems</a:t>
            </a:r>
            <a:r>
              <a:rPr lang="en-US" dirty="0" smtClean="0"/>
              <a:t>. For centuries humans have used these ecosystems for </a:t>
            </a:r>
            <a:r>
              <a:rPr lang="en-US" dirty="0" smtClean="0">
                <a:solidFill>
                  <a:srgbClr val="FF0000"/>
                </a:solidFill>
              </a:rPr>
              <a:t>food, recreation, sewage treatment, transportation, irrigation, cultural and spiritual purposes</a:t>
            </a:r>
            <a:r>
              <a:rPr lang="en-US" dirty="0" smtClean="0"/>
              <a:t>. </a:t>
            </a:r>
          </a:p>
          <a:p>
            <a:pPr algn="just"/>
            <a:r>
              <a:rPr lang="en-US" dirty="0" smtClean="0"/>
              <a:t>Ground and surface waters are used as sources of potable water, and access to water has been a determining factor in the location of towns, cities, farms and other settlements.</a:t>
            </a:r>
          </a:p>
          <a:p>
            <a:pPr algn="just"/>
            <a:r>
              <a:rPr lang="en-US" dirty="0" smtClean="0"/>
              <a:t> Globally, aquatic ecosystems produce the largest single source of </a:t>
            </a:r>
            <a:r>
              <a:rPr lang="en-US" dirty="0" smtClean="0">
                <a:solidFill>
                  <a:srgbClr val="002060"/>
                </a:solidFill>
              </a:rPr>
              <a:t>animal protein</a:t>
            </a:r>
            <a:r>
              <a:rPr lang="en-US" dirty="0" smtClean="0"/>
              <a:t> for human consumption. Aquatic resources are also used for </a:t>
            </a:r>
            <a:r>
              <a:rPr lang="en-US" dirty="0" smtClean="0">
                <a:solidFill>
                  <a:srgbClr val="002060"/>
                </a:solidFill>
              </a:rPr>
              <a:t>medicines and as raw material</a:t>
            </a:r>
            <a:r>
              <a:rPr lang="en-US" dirty="0" smtClean="0"/>
              <a:t> for manufacturing industries. </a:t>
            </a:r>
          </a:p>
          <a:p>
            <a:pPr algn="just"/>
            <a:r>
              <a:rPr lang="en-US" dirty="0" smtClean="0"/>
              <a:t>Marine ecosystems play a significant ecological role, exerting influence over global processes such as the </a:t>
            </a:r>
            <a:r>
              <a:rPr lang="en-US" dirty="0" smtClean="0">
                <a:solidFill>
                  <a:srgbClr val="002060"/>
                </a:solidFill>
              </a:rPr>
              <a:t>absorption of atmospheric carbon dioxide</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Relevant Strategies</a:t>
            </a:r>
            <a:endParaRPr lang="en-US" b="1" dirty="0"/>
          </a:p>
        </p:txBody>
      </p:sp>
      <p:sp>
        <p:nvSpPr>
          <p:cNvPr id="3" name="Content Placeholder 2"/>
          <p:cNvSpPr>
            <a:spLocks noGrp="1"/>
          </p:cNvSpPr>
          <p:nvPr>
            <p:ph idx="1"/>
          </p:nvPr>
        </p:nvSpPr>
        <p:spPr/>
        <p:txBody>
          <a:bodyPr>
            <a:normAutofit/>
          </a:bodyPr>
          <a:lstStyle/>
          <a:p>
            <a:pPr algn="just"/>
            <a:r>
              <a:rPr lang="en-US" dirty="0" smtClean="0"/>
              <a:t>Assess current and proposed major government aquatic resource policies and programs to ensure that ecological, economic, social and cultural objectives are considered.</a:t>
            </a:r>
          </a:p>
          <a:p>
            <a:pPr algn="just"/>
            <a:r>
              <a:rPr lang="en-US" dirty="0" smtClean="0"/>
              <a:t>Use objective criteria to select sites for </a:t>
            </a:r>
            <a:r>
              <a:rPr lang="en-US" dirty="0" smtClean="0">
                <a:solidFill>
                  <a:srgbClr val="00B050"/>
                </a:solidFill>
              </a:rPr>
              <a:t>restoration </a:t>
            </a:r>
            <a:r>
              <a:rPr lang="en-US" dirty="0" smtClean="0"/>
              <a:t>, and </a:t>
            </a:r>
            <a:r>
              <a:rPr lang="en-US" dirty="0" smtClean="0">
                <a:solidFill>
                  <a:srgbClr val="00B050"/>
                </a:solidFill>
              </a:rPr>
              <a:t>restore degraded aquatic ecosystems</a:t>
            </a:r>
            <a:r>
              <a:rPr lang="en-US" dirty="0" smtClean="0"/>
              <a:t> where practical.</a:t>
            </a:r>
          </a:p>
          <a:p>
            <a:pPr algn="just"/>
            <a:r>
              <a:rPr lang="en-US" dirty="0" smtClean="0"/>
              <a:t>Implement </a:t>
            </a:r>
            <a:r>
              <a:rPr lang="en-US" dirty="0" smtClean="0">
                <a:solidFill>
                  <a:srgbClr val="00B050"/>
                </a:solidFill>
              </a:rPr>
              <a:t>biological and ecological inventory monitoring programs and classification systems</a:t>
            </a:r>
            <a:r>
              <a:rPr lang="en-US" dirty="0" smtClean="0"/>
              <a:t> to determine appropriate biodiversity conservation measures and provide a framework for managing aquatic resources on a sustainable basis.</a:t>
            </a:r>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Forested Areas</a:t>
            </a:r>
            <a:endParaRPr lang="en-US" dirty="0"/>
          </a:p>
        </p:txBody>
      </p:sp>
      <p:sp>
        <p:nvSpPr>
          <p:cNvPr id="3" name="Content Placeholder 2"/>
          <p:cNvSpPr>
            <a:spLocks noGrp="1"/>
          </p:cNvSpPr>
          <p:nvPr>
            <p:ph idx="1"/>
          </p:nvPr>
        </p:nvSpPr>
        <p:spPr/>
        <p:txBody>
          <a:bodyPr>
            <a:normAutofit/>
          </a:bodyPr>
          <a:lstStyle/>
          <a:p>
            <a:pPr algn="just"/>
            <a:r>
              <a:rPr lang="en-US" dirty="0" smtClean="0"/>
              <a:t>As well as being ecologically significant on a global scale, forests are important contributors to our economic and social well-being.</a:t>
            </a:r>
          </a:p>
          <a:p>
            <a:pPr algn="just"/>
            <a:r>
              <a:rPr lang="en-US" dirty="0" smtClean="0"/>
              <a:t> About </a:t>
            </a:r>
            <a:r>
              <a:rPr lang="en-US" dirty="0" smtClean="0">
                <a:solidFill>
                  <a:srgbClr val="FF0000"/>
                </a:solidFill>
              </a:rPr>
              <a:t>300</a:t>
            </a:r>
            <a:r>
              <a:rPr lang="en-US" dirty="0" smtClean="0"/>
              <a:t> communities depend largely on forestry and more than </a:t>
            </a:r>
            <a:r>
              <a:rPr lang="en-US" dirty="0" smtClean="0">
                <a:solidFill>
                  <a:srgbClr val="FF0000"/>
                </a:solidFill>
              </a:rPr>
              <a:t>800,000 </a:t>
            </a:r>
            <a:r>
              <a:rPr lang="en-US" dirty="0" smtClean="0"/>
              <a:t>people work in the forest products industry or for organizations associated with it.</a:t>
            </a:r>
          </a:p>
          <a:p>
            <a:pPr algn="just"/>
            <a:r>
              <a:rPr lang="en-US" dirty="0" smtClean="0"/>
              <a:t> In 1993, forest product exports contributed </a:t>
            </a:r>
            <a:r>
              <a:rPr lang="en-US" dirty="0" smtClean="0">
                <a:solidFill>
                  <a:srgbClr val="FF0000"/>
                </a:solidFill>
              </a:rPr>
              <a:t>$22.4 billion</a:t>
            </a:r>
            <a:r>
              <a:rPr lang="en-US" dirty="0" smtClean="0"/>
              <a:t> to net balance of trade.</a:t>
            </a:r>
          </a:p>
          <a:p>
            <a:pPr algn="just"/>
            <a:r>
              <a:rPr lang="en-US" dirty="0" smtClean="0"/>
              <a:t>Forest resources provide </a:t>
            </a:r>
            <a:r>
              <a:rPr lang="en-US" dirty="0" smtClean="0">
                <a:solidFill>
                  <a:srgbClr val="00B050"/>
                </a:solidFill>
              </a:rPr>
              <a:t>food, fuel and medicines</a:t>
            </a:r>
            <a:r>
              <a:rPr lang="en-US" dirty="0" smtClean="0"/>
              <a:t> for many communities, and are used for </a:t>
            </a:r>
            <a:r>
              <a:rPr lang="en-US" dirty="0" smtClean="0">
                <a:solidFill>
                  <a:srgbClr val="00B050"/>
                </a:solidFill>
              </a:rPr>
              <a:t>hunting, gathering, spiritual or religious purposes, and wilderness experiences</a:t>
            </a:r>
            <a:r>
              <a:rPr lang="en-US" dirty="0" smtClean="0"/>
              <a:t>. </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Forests and Soil Quality</a:t>
            </a:r>
            <a:endParaRPr lang="en-US" dirty="0"/>
          </a:p>
        </p:txBody>
      </p:sp>
      <p:sp>
        <p:nvSpPr>
          <p:cNvPr id="3" name="Content Placeholder 2"/>
          <p:cNvSpPr>
            <a:spLocks noGrp="1"/>
          </p:cNvSpPr>
          <p:nvPr>
            <p:ph idx="1"/>
          </p:nvPr>
        </p:nvSpPr>
        <p:spPr/>
        <p:txBody>
          <a:bodyPr>
            <a:normAutofit/>
          </a:bodyPr>
          <a:lstStyle/>
          <a:p>
            <a:r>
              <a:rPr lang="en-US" dirty="0" smtClean="0"/>
              <a:t>Forests are important for </a:t>
            </a:r>
            <a:r>
              <a:rPr lang="en-US" dirty="0" smtClean="0">
                <a:solidFill>
                  <a:srgbClr val="00B050"/>
                </a:solidFill>
              </a:rPr>
              <a:t>protecting soil quality</a:t>
            </a:r>
            <a:r>
              <a:rPr lang="en-US" dirty="0" smtClean="0"/>
              <a:t>. The roots of forest trees and shrubs help </a:t>
            </a:r>
            <a:r>
              <a:rPr lang="en-US" dirty="0" smtClean="0">
                <a:solidFill>
                  <a:srgbClr val="00B050"/>
                </a:solidFill>
              </a:rPr>
              <a:t>hold soil in place and reduce the occurrence of wind and water erosion</a:t>
            </a:r>
            <a:r>
              <a:rPr lang="en-US" dirty="0" smtClean="0"/>
              <a:t>, particularly on steep slopes.</a:t>
            </a:r>
          </a:p>
          <a:p>
            <a:r>
              <a:rPr lang="en-US" dirty="0" smtClean="0"/>
              <a:t>When </a:t>
            </a:r>
            <a:r>
              <a:rPr lang="en-US" u="sng" dirty="0" smtClean="0">
                <a:hlinkClick r:id="rId2"/>
              </a:rPr>
              <a:t>erosion</a:t>
            </a:r>
            <a:r>
              <a:rPr lang="en-US" dirty="0" smtClean="0"/>
              <a:t> occurs, the most fertile top layer of soil is lost, reducing soil quality. The lost soil can also wash into waterways, like rivers and lakes, where it muddies the water and becomes a pollutant. </a:t>
            </a:r>
          </a:p>
          <a:p>
            <a:r>
              <a:rPr lang="en-US" dirty="0" smtClean="0"/>
              <a:t>During timber harvesting operations, special conditions are applied to minimize the risks of soil erosion.</a:t>
            </a:r>
          </a:p>
          <a:p>
            <a:r>
              <a:rPr lang="en-US" dirty="0" smtClean="0"/>
              <a:t>For example, trees and shrubs are retained around waterways to filter run off and prevent erosion.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8640"/>
            <a:ext cx="10515600" cy="5628323"/>
          </a:xfrm>
        </p:spPr>
        <p:txBody>
          <a:bodyPr>
            <a:normAutofit/>
          </a:bodyPr>
          <a:lstStyle/>
          <a:p>
            <a:pPr algn="just"/>
            <a:r>
              <a:rPr lang="en-US" b="1" dirty="0" smtClean="0"/>
              <a:t>Forests and Climate Change</a:t>
            </a:r>
          </a:p>
          <a:p>
            <a:pPr algn="just"/>
            <a:r>
              <a:rPr lang="en-US" dirty="0" smtClean="0"/>
              <a:t>There is great concern that increasing levels of carbon dioxide and other greenhouse gases in the atmosphere are causing changes in the global climate.</a:t>
            </a:r>
          </a:p>
          <a:p>
            <a:pPr algn="just"/>
            <a:r>
              <a:rPr lang="en-US" dirty="0" smtClean="0"/>
              <a:t> Forests are considered natural 'carbon sinks', because trees absorb carbon dioxide from the atmosphere as they grow, releasing oxygen and storing the </a:t>
            </a:r>
            <a:r>
              <a:rPr lang="en-US" u="sng" dirty="0" smtClean="0">
                <a:hlinkClick r:id="rId2"/>
              </a:rPr>
              <a:t>carbon</a:t>
            </a:r>
            <a:r>
              <a:rPr lang="en-US" dirty="0" smtClean="0"/>
              <a:t> in their leaves and wood.</a:t>
            </a:r>
          </a:p>
          <a:p>
            <a:pPr algn="just"/>
            <a:r>
              <a:rPr lang="en-US" dirty="0" smtClean="0"/>
              <a:t>In fact forests are a bit like a giant global air-purifier. They take </a:t>
            </a:r>
            <a:r>
              <a:rPr lang="en-US" u="sng" dirty="0" smtClean="0">
                <a:hlinkClick r:id="rId2"/>
              </a:rPr>
              <a:t>carbon dioxide</a:t>
            </a:r>
            <a:r>
              <a:rPr lang="en-US" dirty="0" smtClean="0"/>
              <a:t> and turn it into wood and release clean </a:t>
            </a:r>
            <a:r>
              <a:rPr lang="en-US" u="sng" dirty="0" smtClean="0">
                <a:hlinkClick r:id="rId3"/>
              </a:rPr>
              <a:t>oxygen</a:t>
            </a:r>
            <a:r>
              <a:rPr lang="en-US" dirty="0" smtClean="0"/>
              <a:t> for us humans and other animals to breathe.</a:t>
            </a:r>
          </a:p>
          <a:p>
            <a:pPr algn="just">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lgn="just"/>
            <a:r>
              <a:rPr lang="en-US" dirty="0" smtClean="0"/>
              <a:t>Once a tree has been harvested, it ceases to absorb any more carbon dioxide. If the tree is burned or left to rot on the forest floor, this carbon dioxide will be released back into the atmosphere over time. However, newly regenerated or replanted trees will continue to absorb the carbon dioxide from the atmosphere again.</a:t>
            </a:r>
          </a:p>
          <a:p>
            <a:pPr algn="just"/>
            <a:r>
              <a:rPr lang="en-US" dirty="0" smtClean="0"/>
              <a:t>Also, once the tree is made into wood products, like </a:t>
            </a:r>
            <a:r>
              <a:rPr lang="en-US" dirty="0" smtClean="0">
                <a:solidFill>
                  <a:srgbClr val="FF0000"/>
                </a:solidFill>
              </a:rPr>
              <a:t>timber or paper</a:t>
            </a:r>
            <a:r>
              <a:rPr lang="en-US" dirty="0" smtClean="0"/>
              <a:t>, these products continue to store the absorbed carbon. This is another important reason for ensuring that timber and paper products are recycled whenever possible, instead of being placed into landfill</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Forest Management</a:t>
            </a:r>
            <a:endParaRPr lang="en-US" dirty="0"/>
          </a:p>
        </p:txBody>
      </p:sp>
      <p:sp>
        <p:nvSpPr>
          <p:cNvPr id="3" name="Content Placeholder 2"/>
          <p:cNvSpPr>
            <a:spLocks noGrp="1"/>
          </p:cNvSpPr>
          <p:nvPr>
            <p:ph idx="1"/>
          </p:nvPr>
        </p:nvSpPr>
        <p:spPr/>
        <p:txBody>
          <a:bodyPr>
            <a:normAutofit/>
          </a:bodyPr>
          <a:lstStyle/>
          <a:p>
            <a:pPr algn="just"/>
            <a:r>
              <a:rPr lang="en-US" dirty="0" smtClean="0"/>
              <a:t>All forests require some form of management. The amount of forested land in Pakistan has decreased due to </a:t>
            </a:r>
            <a:r>
              <a:rPr lang="en-US" dirty="0" smtClean="0">
                <a:solidFill>
                  <a:srgbClr val="00B050"/>
                </a:solidFill>
              </a:rPr>
              <a:t>deforestation</a:t>
            </a:r>
            <a:r>
              <a:rPr lang="en-US" dirty="0" smtClean="0"/>
              <a:t> for </a:t>
            </a:r>
            <a:r>
              <a:rPr lang="en-US" dirty="0" smtClean="0">
                <a:solidFill>
                  <a:srgbClr val="00B050"/>
                </a:solidFill>
              </a:rPr>
              <a:t>agriculture, urban development and other activities</a:t>
            </a:r>
            <a:r>
              <a:rPr lang="en-US" dirty="0" smtClean="0"/>
              <a:t> such as road and power line construction. The deforestation can have a number of environmental impacts, from </a:t>
            </a:r>
            <a:r>
              <a:rPr lang="en-US" dirty="0" smtClean="0">
                <a:solidFill>
                  <a:srgbClr val="00B050"/>
                </a:solidFill>
              </a:rPr>
              <a:t>affecting the quality of the soil, air and water to reducing biodiversity</a:t>
            </a:r>
            <a:r>
              <a:rPr lang="en-US" dirty="0" smtClean="0"/>
              <a:t>.</a:t>
            </a:r>
          </a:p>
          <a:p>
            <a:pPr algn="just"/>
            <a:r>
              <a:rPr lang="en-US" dirty="0" smtClean="0"/>
              <a:t>However, in Australia the sustainable </a:t>
            </a:r>
            <a:r>
              <a:rPr lang="en-US" dirty="0" smtClean="0">
                <a:solidFill>
                  <a:srgbClr val="00B050"/>
                </a:solidFill>
              </a:rPr>
              <a:t>harvesting of forests for timber products </a:t>
            </a:r>
            <a:r>
              <a:rPr lang="en-US" dirty="0" smtClean="0"/>
              <a:t>is not deforestation. After harvesting, foresters </a:t>
            </a:r>
            <a:r>
              <a:rPr lang="en-US" dirty="0" smtClean="0">
                <a:solidFill>
                  <a:srgbClr val="00B050"/>
                </a:solidFill>
              </a:rPr>
              <a:t>manage and regenerate and replant forests</a:t>
            </a:r>
            <a:r>
              <a:rPr lang="en-US" dirty="0" smtClean="0"/>
              <a:t> so that they will grow back similar their former state.</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What is Sustainability?</a:t>
            </a:r>
          </a:p>
          <a:p>
            <a:pPr algn="just"/>
            <a:r>
              <a:rPr lang="en-US" dirty="0" smtClean="0"/>
              <a:t>We can break the word “sustainable” down into two parts:</a:t>
            </a:r>
          </a:p>
          <a:p>
            <a:pPr algn="just"/>
            <a:r>
              <a:rPr lang="en-US" dirty="0" smtClean="0"/>
              <a:t>sustain = “</a:t>
            </a:r>
            <a:r>
              <a:rPr lang="en-US" dirty="0" smtClean="0">
                <a:solidFill>
                  <a:srgbClr val="FF0000"/>
                </a:solidFill>
              </a:rPr>
              <a:t>keep going</a:t>
            </a:r>
            <a:r>
              <a:rPr lang="en-US" dirty="0" smtClean="0"/>
              <a:t>” </a:t>
            </a:r>
            <a:br>
              <a:rPr lang="en-US" dirty="0" smtClean="0"/>
            </a:br>
            <a:r>
              <a:rPr lang="en-US" dirty="0" smtClean="0"/>
              <a:t>able = “</a:t>
            </a:r>
            <a:r>
              <a:rPr lang="en-US" dirty="0" smtClean="0">
                <a:solidFill>
                  <a:srgbClr val="FF0000"/>
                </a:solidFill>
              </a:rPr>
              <a:t>can</a:t>
            </a:r>
            <a:r>
              <a:rPr lang="en-US" dirty="0" smtClean="0"/>
              <a:t>”</a:t>
            </a:r>
          </a:p>
          <a:p>
            <a:pPr algn="just"/>
            <a:r>
              <a:rPr lang="en-US" dirty="0" smtClean="0"/>
              <a:t>So, something that is sustainable is something that can keep going.</a:t>
            </a:r>
          </a:p>
          <a:p>
            <a:pPr algn="just"/>
            <a:r>
              <a:rPr lang="en-US" dirty="0" smtClean="0"/>
              <a:t>So, sustainability is the ability of the earth, with all its </a:t>
            </a:r>
            <a:r>
              <a:rPr lang="en-US" dirty="0" smtClean="0">
                <a:solidFill>
                  <a:srgbClr val="FF0000"/>
                </a:solidFill>
              </a:rPr>
              <a:t>resources</a:t>
            </a:r>
            <a:r>
              <a:rPr lang="en-US" dirty="0" smtClean="0"/>
              <a:t>, to keep going into the future, and keep providing a </a:t>
            </a:r>
            <a:r>
              <a:rPr lang="en-US" dirty="0" smtClean="0">
                <a:solidFill>
                  <a:srgbClr val="FF0000"/>
                </a:solidFill>
              </a:rPr>
              <a:t>healthy home</a:t>
            </a:r>
            <a:r>
              <a:rPr lang="en-US" dirty="0" smtClean="0"/>
              <a:t> for humans and all other species of plants and animals.</a:t>
            </a:r>
          </a:p>
          <a:p>
            <a:pPr algn="just"/>
            <a:r>
              <a:rPr lang="en-US" dirty="0" smtClean="0"/>
              <a:t>People usually define sustainability as the ability to use resources now in a manner which will allow them to continue to be used in the future at the same rate.</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Sustainable Forestry</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FF0000"/>
                </a:solidFill>
              </a:rPr>
              <a:t>Paper and other forest industries</a:t>
            </a:r>
            <a:r>
              <a:rPr lang="en-US" dirty="0" smtClean="0"/>
              <a:t> practice sustainable forestry to protect our forests and ensure an ongoing </a:t>
            </a:r>
            <a:r>
              <a:rPr lang="en-US" dirty="0" smtClean="0">
                <a:solidFill>
                  <a:srgbClr val="FF0000"/>
                </a:solidFill>
              </a:rPr>
              <a:t>supply of raw materials</a:t>
            </a:r>
            <a:r>
              <a:rPr lang="en-US" dirty="0" smtClean="0"/>
              <a:t>. </a:t>
            </a:r>
            <a:r>
              <a:rPr lang="en-US" dirty="0" smtClean="0">
                <a:solidFill>
                  <a:srgbClr val="FF0000"/>
                </a:solidFill>
              </a:rPr>
              <a:t>Plantation trees</a:t>
            </a:r>
            <a:r>
              <a:rPr lang="en-US" dirty="0" smtClean="0"/>
              <a:t> are </a:t>
            </a:r>
            <a:r>
              <a:rPr lang="en-US" dirty="0" smtClean="0">
                <a:solidFill>
                  <a:srgbClr val="FF0000"/>
                </a:solidFill>
              </a:rPr>
              <a:t>replaced </a:t>
            </a:r>
            <a:r>
              <a:rPr lang="en-US" dirty="0" smtClean="0"/>
              <a:t>as they are harvested, and many sawmills and pulp and paper mills now have their own plantations.</a:t>
            </a:r>
          </a:p>
          <a:p>
            <a:pPr algn="just"/>
            <a:r>
              <a:rPr lang="en-US" dirty="0" smtClean="0"/>
              <a:t>Newsprint making is a good example of sustainable paper production. Timber for the paper-making </a:t>
            </a:r>
            <a:r>
              <a:rPr lang="en-US" u="sng" dirty="0" smtClean="0">
                <a:hlinkClick r:id="rId2"/>
              </a:rPr>
              <a:t>pulp</a:t>
            </a:r>
            <a:r>
              <a:rPr lang="en-US" dirty="0" smtClean="0"/>
              <a:t> comes from material gathered by the 'thinning' of </a:t>
            </a:r>
            <a:r>
              <a:rPr lang="en-US" dirty="0" smtClean="0">
                <a:solidFill>
                  <a:srgbClr val="FF0000"/>
                </a:solidFill>
              </a:rPr>
              <a:t>pine plantations</a:t>
            </a:r>
            <a:r>
              <a:rPr lang="en-US" dirty="0" smtClean="0"/>
              <a:t> being grown to produce timber for housing and construction.</a:t>
            </a:r>
          </a:p>
          <a:p>
            <a:pPr algn="just"/>
            <a:r>
              <a:rPr lang="en-US" dirty="0" smtClean="0"/>
              <a:t>The foresters cut out the smaller trees to let the larger and better trees grow to maturity for use in higher value products such as for building construction purposes. This material, which used to be left to rot on the forest floor, is mixed with </a:t>
            </a:r>
            <a:r>
              <a:rPr lang="en-US" dirty="0" smtClean="0">
                <a:solidFill>
                  <a:srgbClr val="FF0000"/>
                </a:solidFill>
              </a:rPr>
              <a:t>recycled newspapers and magazines</a:t>
            </a:r>
            <a:r>
              <a:rPr lang="en-US" dirty="0" smtClean="0"/>
              <a:t> to make new </a:t>
            </a:r>
            <a:r>
              <a:rPr lang="en-US" dirty="0" smtClean="0">
                <a:solidFill>
                  <a:srgbClr val="FF0000"/>
                </a:solidFill>
              </a:rPr>
              <a:t>newsprint</a:t>
            </a:r>
            <a:r>
              <a:rPr lang="en-US" dirty="0" smtClean="0"/>
              <a:t>.</a:t>
            </a:r>
            <a:br>
              <a:rPr lang="en-US"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 Statement of Sustainable Forests</a:t>
            </a:r>
            <a:endParaRPr lang="en-US" dirty="0"/>
          </a:p>
        </p:txBody>
      </p:sp>
      <p:sp>
        <p:nvSpPr>
          <p:cNvPr id="3" name="Content Placeholder 2"/>
          <p:cNvSpPr>
            <a:spLocks noGrp="1"/>
          </p:cNvSpPr>
          <p:nvPr>
            <p:ph idx="1"/>
          </p:nvPr>
        </p:nvSpPr>
        <p:spPr/>
        <p:txBody>
          <a:bodyPr>
            <a:normAutofit/>
          </a:bodyPr>
          <a:lstStyle/>
          <a:p>
            <a:pPr algn="just"/>
            <a:endParaRPr lang="en-US" sz="3200" dirty="0" smtClean="0"/>
          </a:p>
          <a:p>
            <a:pPr algn="just">
              <a:buNone/>
            </a:pPr>
            <a:r>
              <a:rPr lang="en-US" sz="3200" dirty="0" smtClean="0"/>
              <a:t>To maintain and enhance the long-term health of our forest ecosystems for the benefit of all living things, both nationally and globally, while providing </a:t>
            </a:r>
            <a:r>
              <a:rPr lang="en-US" sz="3200" dirty="0" smtClean="0">
                <a:solidFill>
                  <a:srgbClr val="FF0000"/>
                </a:solidFill>
              </a:rPr>
              <a:t>environmental, economic, social and cultural opportunities</a:t>
            </a:r>
            <a:r>
              <a:rPr lang="en-US" sz="3200" dirty="0" smtClean="0"/>
              <a:t> for the benefit of present and future generations.</a:t>
            </a:r>
            <a:endParaRPr lang="en-US"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Fossil Fuels?</a:t>
            </a:r>
            <a:endParaRPr lang="en-US" dirty="0"/>
          </a:p>
        </p:txBody>
      </p:sp>
      <p:sp>
        <p:nvSpPr>
          <p:cNvPr id="3" name="Content Placeholder 2"/>
          <p:cNvSpPr>
            <a:spLocks noGrp="1"/>
          </p:cNvSpPr>
          <p:nvPr>
            <p:ph idx="1"/>
          </p:nvPr>
        </p:nvSpPr>
        <p:spPr/>
        <p:txBody>
          <a:bodyPr/>
          <a:lstStyle/>
          <a:p>
            <a:pPr algn="just"/>
            <a:r>
              <a:rPr lang="en-US" dirty="0" smtClean="0"/>
              <a:t>There are three main forms of fossil fuels – </a:t>
            </a:r>
            <a:r>
              <a:rPr lang="en-US" dirty="0" smtClean="0">
                <a:solidFill>
                  <a:srgbClr val="00B050"/>
                </a:solidFill>
              </a:rPr>
              <a:t>coal, oil and natural gas</a:t>
            </a:r>
            <a:r>
              <a:rPr lang="en-US" dirty="0" smtClean="0"/>
              <a:t>. All three are formed deep underground from the ancient remains of dead plants and animals. </a:t>
            </a:r>
          </a:p>
          <a:p>
            <a:pPr algn="just"/>
            <a:r>
              <a:rPr lang="en-US" dirty="0" smtClean="0"/>
              <a:t>Over hundreds of millions of years these remains are covered with layers of rock, and break down slowly to form </a:t>
            </a:r>
            <a:r>
              <a:rPr lang="en-US" dirty="0" smtClean="0">
                <a:solidFill>
                  <a:srgbClr val="00B050"/>
                </a:solidFill>
              </a:rPr>
              <a:t>fossil fuels</a:t>
            </a:r>
            <a:r>
              <a:rPr lang="en-US" dirty="0" smtClean="0"/>
              <a:t>.</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Fossil Fuels – Renewable or Non-renewable Resources?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Fossil fuels are non-renewable resources, since they have taken so long to form and would take hundreds of millions of years to replace.</a:t>
            </a:r>
          </a:p>
          <a:p>
            <a:pPr algn="just">
              <a:buNone/>
            </a:pPr>
            <a:r>
              <a:rPr lang="en-US" b="1" dirty="0" smtClean="0"/>
              <a:t>Burning Fossil Fuels</a:t>
            </a:r>
          </a:p>
          <a:p>
            <a:pPr algn="just"/>
            <a:r>
              <a:rPr lang="en-US" dirty="0" smtClean="0"/>
              <a:t>Fossil fuels are burnt to provide </a:t>
            </a:r>
            <a:r>
              <a:rPr lang="en-US" dirty="0" smtClean="0">
                <a:solidFill>
                  <a:srgbClr val="00B050"/>
                </a:solidFill>
              </a:rPr>
              <a:t>heat, fuel for transport, and electricity</a:t>
            </a:r>
            <a:r>
              <a:rPr lang="en-US" dirty="0" smtClean="0"/>
              <a:t>. Without pollution control devices, burning fossil fuels can release large amounts of </a:t>
            </a:r>
            <a:r>
              <a:rPr lang="en-US" dirty="0" smtClean="0">
                <a:solidFill>
                  <a:srgbClr val="00B050"/>
                </a:solidFill>
              </a:rPr>
              <a:t>poisonous gases </a:t>
            </a:r>
            <a:r>
              <a:rPr lang="en-US" dirty="0" smtClean="0"/>
              <a:t>into the atmosphere, which contribute to air pollution in our cities, and </a:t>
            </a:r>
            <a:r>
              <a:rPr lang="en-US" u="sng" dirty="0" smtClean="0">
                <a:hlinkClick r:id="rId2"/>
              </a:rPr>
              <a:t>acid rain</a:t>
            </a:r>
            <a:r>
              <a:rPr lang="en-US" dirty="0" smtClean="0"/>
              <a:t>. </a:t>
            </a:r>
          </a:p>
          <a:p>
            <a:pPr algn="just"/>
            <a:r>
              <a:rPr lang="en-US" dirty="0" smtClean="0"/>
              <a:t>Burning fossil fuels also releases a gas called </a:t>
            </a:r>
            <a:r>
              <a:rPr lang="en-US" u="sng" dirty="0" smtClean="0">
                <a:hlinkClick r:id="rId3"/>
              </a:rPr>
              <a:t>carbon dioxide</a:t>
            </a:r>
            <a:r>
              <a:rPr lang="en-US" dirty="0" smtClean="0"/>
              <a:t>. This gas is slowly causing the Earth to heat up, through a process called the </a:t>
            </a:r>
            <a:r>
              <a:rPr lang="en-US" u="sng" dirty="0" smtClean="0">
                <a:hlinkClick r:id="rId4"/>
              </a:rPr>
              <a:t>greenhouse effect</a:t>
            </a:r>
            <a:r>
              <a:rPr lang="en-US" dirty="0" smtClean="0"/>
              <a:t>. </a:t>
            </a:r>
          </a:p>
          <a:p>
            <a:pPr algn="just"/>
            <a:r>
              <a:rPr lang="en-US" dirty="0" smtClean="0">
                <a:solidFill>
                  <a:srgbClr val="FF0000"/>
                </a:solidFill>
              </a:rPr>
              <a:t>We must try to reduce our use of fossil fuels by using less energy and finding alternatives when possible.</a:t>
            </a:r>
          </a:p>
          <a:p>
            <a:pPr algn="just"/>
            <a:endParaRPr lang="en-US" dirty="0" smtClean="0"/>
          </a:p>
          <a:p>
            <a:pPr algn="just"/>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a:t>
            </a:r>
            <a:endParaRPr lang="en-US" dirty="0"/>
          </a:p>
        </p:txBody>
      </p:sp>
      <p:sp>
        <p:nvSpPr>
          <p:cNvPr id="3" name="Content Placeholder 2"/>
          <p:cNvSpPr>
            <a:spLocks noGrp="1"/>
          </p:cNvSpPr>
          <p:nvPr>
            <p:ph idx="1"/>
          </p:nvPr>
        </p:nvSpPr>
        <p:spPr/>
        <p:txBody>
          <a:bodyPr/>
          <a:lstStyle/>
          <a:p>
            <a:pPr>
              <a:buNone/>
            </a:pPr>
            <a:r>
              <a:rPr lang="en-US" b="1" dirty="0" smtClean="0"/>
              <a:t>Conserving Energy</a:t>
            </a:r>
          </a:p>
          <a:p>
            <a:r>
              <a:rPr lang="en-US" dirty="0" smtClean="0"/>
              <a:t>We can reduce the use of fossil fuels by conserving energy. We can do this by:</a:t>
            </a:r>
          </a:p>
          <a:p>
            <a:r>
              <a:rPr lang="en-US" dirty="0" smtClean="0"/>
              <a:t>Creating less waste</a:t>
            </a:r>
          </a:p>
          <a:p>
            <a:r>
              <a:rPr lang="en-US" dirty="0" smtClean="0"/>
              <a:t>Consuming less by purchasing more wisely</a:t>
            </a:r>
          </a:p>
          <a:p>
            <a:r>
              <a:rPr lang="en-US" dirty="0" smtClean="0"/>
              <a:t>Saving energy at home</a:t>
            </a:r>
          </a:p>
          <a:p>
            <a:r>
              <a:rPr lang="en-US" dirty="0" smtClean="0"/>
              <a:t>Using other forms of transport instead of the car</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Fossil Fuels – Facts and Figures</a:t>
            </a:r>
            <a:endParaRPr lang="en-US" dirty="0"/>
          </a:p>
        </p:txBody>
      </p:sp>
      <p:sp>
        <p:nvSpPr>
          <p:cNvPr id="3" name="Content Placeholder 2"/>
          <p:cNvSpPr>
            <a:spLocks noGrp="1"/>
          </p:cNvSpPr>
          <p:nvPr>
            <p:ph idx="1"/>
          </p:nvPr>
        </p:nvSpPr>
        <p:spPr/>
        <p:txBody>
          <a:bodyPr>
            <a:normAutofit lnSpcReduction="10000"/>
          </a:bodyPr>
          <a:lstStyle/>
          <a:p>
            <a:r>
              <a:rPr lang="en-US" dirty="0" smtClean="0"/>
              <a:t>At present, fossil fuels make up about </a:t>
            </a:r>
            <a:r>
              <a:rPr lang="en-US" dirty="0" smtClean="0">
                <a:solidFill>
                  <a:srgbClr val="00B050"/>
                </a:solidFill>
              </a:rPr>
              <a:t>90% </a:t>
            </a:r>
            <a:r>
              <a:rPr lang="en-US" dirty="0" smtClean="0"/>
              <a:t>of the world’s commercial energy supply.</a:t>
            </a:r>
          </a:p>
          <a:p>
            <a:r>
              <a:rPr lang="en-US" dirty="0" smtClean="0"/>
              <a:t>About a </a:t>
            </a:r>
            <a:r>
              <a:rPr lang="en-US" dirty="0" smtClean="0">
                <a:solidFill>
                  <a:srgbClr val="00B050"/>
                </a:solidFill>
              </a:rPr>
              <a:t>third of all the oil</a:t>
            </a:r>
            <a:r>
              <a:rPr lang="en-US" dirty="0" smtClean="0"/>
              <a:t> used on the planet is used to run </a:t>
            </a:r>
            <a:r>
              <a:rPr lang="en-US" dirty="0" smtClean="0">
                <a:solidFill>
                  <a:srgbClr val="00B050"/>
                </a:solidFill>
              </a:rPr>
              <a:t>cars, trucks, buses, and other motor vehicles</a:t>
            </a:r>
            <a:r>
              <a:rPr lang="en-US" dirty="0" smtClean="0"/>
              <a:t>.</a:t>
            </a:r>
          </a:p>
          <a:p>
            <a:r>
              <a:rPr lang="en-US" dirty="0" smtClean="0"/>
              <a:t>Scientists have predicted that the Earth’s supplies of fossil fuels will not last much longer, if we keep using them at the rate we are now. Some believe that our current oil reserves will only last a matter of decades.</a:t>
            </a:r>
          </a:p>
          <a:p>
            <a:r>
              <a:rPr lang="en-US" dirty="0" smtClean="0"/>
              <a:t>These are good reasons to think about using other forms of energy to produce electricity and to power vehicles, and to start reducing our energy consumption now.</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Use of biological diversity</a:t>
            </a:r>
            <a:endParaRPr lang="en-US" dirty="0"/>
          </a:p>
        </p:txBody>
      </p:sp>
      <p:sp>
        <p:nvSpPr>
          <p:cNvPr id="3" name="Content Placeholder 2"/>
          <p:cNvSpPr>
            <a:spLocks noGrp="1"/>
          </p:cNvSpPr>
          <p:nvPr>
            <p:ph idx="1"/>
          </p:nvPr>
        </p:nvSpPr>
        <p:spPr/>
        <p:txBody>
          <a:bodyPr/>
          <a:lstStyle/>
          <a:p>
            <a:pPr algn="just"/>
            <a:r>
              <a:rPr lang="en-US" dirty="0" smtClean="0"/>
              <a:t>Sustainable use means the use of </a:t>
            </a:r>
            <a:r>
              <a:rPr lang="en-US" dirty="0" smtClean="0">
                <a:solidFill>
                  <a:srgbClr val="FF0000"/>
                </a:solidFill>
              </a:rPr>
              <a:t>components of biological diversity</a:t>
            </a:r>
            <a:r>
              <a:rPr lang="en-US" dirty="0" smtClean="0"/>
              <a:t> in a way and at a rate that does not lead to the </a:t>
            </a:r>
            <a:r>
              <a:rPr lang="en-US" dirty="0" smtClean="0">
                <a:solidFill>
                  <a:srgbClr val="FF0000"/>
                </a:solidFill>
              </a:rPr>
              <a:t>long-term decline</a:t>
            </a:r>
            <a:r>
              <a:rPr lang="en-US" dirty="0" smtClean="0"/>
              <a:t> of biological diversity, thereby </a:t>
            </a:r>
            <a:r>
              <a:rPr lang="en-US" dirty="0" smtClean="0">
                <a:solidFill>
                  <a:srgbClr val="FF0000"/>
                </a:solidFill>
              </a:rPr>
              <a:t>maintaining its potential</a:t>
            </a:r>
            <a:r>
              <a:rPr lang="en-US" dirty="0" smtClean="0"/>
              <a:t> to meet the </a:t>
            </a:r>
            <a:r>
              <a:rPr lang="en-US" dirty="0" smtClean="0">
                <a:solidFill>
                  <a:srgbClr val="FF0000"/>
                </a:solidFill>
              </a:rPr>
              <a:t>needs and desires of present and future generations</a:t>
            </a:r>
            <a:r>
              <a:rPr lang="en-US" dirty="0" smtClean="0"/>
              <a:t>.</a:t>
            </a:r>
          </a:p>
          <a:p>
            <a:pPr algn="just"/>
            <a:r>
              <a:rPr lang="en-US" dirty="0" smtClean="0"/>
              <a:t>                                          Convention on Biological Diversity (CBD) 1992</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Sustainability is about the whole planet</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 matter where you live or how much money you have, everyone depends on the </a:t>
            </a:r>
            <a:r>
              <a:rPr lang="en-US" dirty="0" smtClean="0">
                <a:solidFill>
                  <a:srgbClr val="FF0000"/>
                </a:solidFill>
              </a:rPr>
              <a:t>Earth for food, water, air and other resources</a:t>
            </a:r>
            <a:r>
              <a:rPr lang="en-US" dirty="0" smtClean="0"/>
              <a:t>. </a:t>
            </a:r>
          </a:p>
          <a:p>
            <a:r>
              <a:rPr lang="en-US" dirty="0" smtClean="0"/>
              <a:t>Since we all </a:t>
            </a:r>
            <a:r>
              <a:rPr lang="en-US" dirty="0" smtClean="0">
                <a:solidFill>
                  <a:srgbClr val="FF0000"/>
                </a:solidFill>
              </a:rPr>
              <a:t>need the planet to survive</a:t>
            </a:r>
            <a:r>
              <a:rPr lang="en-US" dirty="0" smtClean="0"/>
              <a:t>, we must all help to look after it.</a:t>
            </a:r>
          </a:p>
          <a:p>
            <a:r>
              <a:rPr lang="en-US" dirty="0" smtClean="0"/>
              <a:t> If everyone does their part in their own local town, city, or rural area then changes will be made that affect the whole world.</a:t>
            </a:r>
          </a:p>
          <a:p>
            <a:r>
              <a:rPr lang="en-US" dirty="0" smtClean="0"/>
              <a:t>How we </a:t>
            </a:r>
            <a:r>
              <a:rPr lang="en-US" dirty="0" smtClean="0">
                <a:solidFill>
                  <a:srgbClr val="FF0000"/>
                </a:solidFill>
              </a:rPr>
              <a:t>live now affects how everything will survive</a:t>
            </a:r>
            <a:r>
              <a:rPr lang="en-US" dirty="0" smtClean="0"/>
              <a:t> in the future.</a:t>
            </a:r>
          </a:p>
          <a:p>
            <a:r>
              <a:rPr lang="en-US" b="1" dirty="0" smtClean="0">
                <a:solidFill>
                  <a:srgbClr val="00B050"/>
                </a:solidFill>
              </a:rPr>
              <a:t>Sustainability is about caring for resources</a:t>
            </a:r>
          </a:p>
          <a:p>
            <a:r>
              <a:rPr lang="en-US" dirty="0" smtClean="0"/>
              <a:t>The </a:t>
            </a:r>
            <a:r>
              <a:rPr lang="en-US" dirty="0" smtClean="0">
                <a:solidFill>
                  <a:srgbClr val="FF0000"/>
                </a:solidFill>
              </a:rPr>
              <a:t>Earth’s resources</a:t>
            </a:r>
            <a:r>
              <a:rPr lang="en-US" dirty="0" smtClean="0"/>
              <a:t> can survive into the future if we are all </a:t>
            </a:r>
            <a:r>
              <a:rPr lang="en-US" dirty="0" smtClean="0">
                <a:solidFill>
                  <a:srgbClr val="FF0000"/>
                </a:solidFill>
              </a:rPr>
              <a:t>responsible</a:t>
            </a:r>
            <a:r>
              <a:rPr lang="en-US" dirty="0" smtClean="0"/>
              <a:t> and only use what we </a:t>
            </a:r>
            <a:r>
              <a:rPr lang="en-US" dirty="0" smtClean="0">
                <a:solidFill>
                  <a:srgbClr val="FF0000"/>
                </a:solidFill>
              </a:rPr>
              <a:t>really need</a:t>
            </a:r>
            <a:r>
              <a:rPr lang="en-US" dirty="0" smtClean="0"/>
              <a:t>.</a:t>
            </a:r>
          </a:p>
          <a:p>
            <a:pP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Sustainability is about sharing</a:t>
            </a:r>
          </a:p>
          <a:p>
            <a:r>
              <a:rPr lang="en-US" dirty="0" smtClean="0"/>
              <a:t>We need to share the </a:t>
            </a:r>
            <a:r>
              <a:rPr lang="en-US" dirty="0" smtClean="0">
                <a:solidFill>
                  <a:srgbClr val="FF0000"/>
                </a:solidFill>
              </a:rPr>
              <a:t>planet’s resources</a:t>
            </a:r>
            <a:r>
              <a:rPr lang="en-US" dirty="0" smtClean="0"/>
              <a:t> more evenly so that everyone can live equally well and all native animals and plants can survive.</a:t>
            </a:r>
          </a:p>
          <a:p>
            <a:pPr>
              <a:buNone/>
            </a:pPr>
            <a:r>
              <a:rPr lang="en-US" b="1" dirty="0" smtClean="0"/>
              <a:t>Sustainability is about taking action</a:t>
            </a:r>
          </a:p>
          <a:p>
            <a:r>
              <a:rPr lang="en-US" dirty="0" smtClean="0"/>
              <a:t>Everyone is an important part of a sustainable future. We can live our lives in a way that makes sure our </a:t>
            </a:r>
            <a:r>
              <a:rPr lang="en-US" dirty="0" smtClean="0">
                <a:solidFill>
                  <a:srgbClr val="FF0000"/>
                </a:solidFill>
              </a:rPr>
              <a:t>planet</a:t>
            </a:r>
            <a:r>
              <a:rPr lang="en-US" dirty="0" smtClean="0"/>
              <a:t> stays </a:t>
            </a:r>
            <a:r>
              <a:rPr lang="en-US" dirty="0" smtClean="0">
                <a:solidFill>
                  <a:srgbClr val="FF0000"/>
                </a:solidFill>
              </a:rPr>
              <a:t>healthy</a:t>
            </a:r>
            <a:r>
              <a:rPr lang="en-US" dirty="0" smtClean="0"/>
              <a:t> and we don’t </a:t>
            </a:r>
            <a:r>
              <a:rPr lang="en-US" dirty="0" smtClean="0">
                <a:solidFill>
                  <a:srgbClr val="FF0000"/>
                </a:solidFill>
              </a:rPr>
              <a:t>run out of resources</a:t>
            </a:r>
            <a:r>
              <a:rPr lang="en-US" dirty="0" smtClean="0"/>
              <a:t>. </a:t>
            </a:r>
          </a:p>
          <a:p>
            <a:r>
              <a:rPr lang="en-US" dirty="0" smtClean="0"/>
              <a:t>This means making </a:t>
            </a:r>
            <a:r>
              <a:rPr lang="en-US" dirty="0" smtClean="0">
                <a:solidFill>
                  <a:srgbClr val="FF0000"/>
                </a:solidFill>
              </a:rPr>
              <a:t>responsible decisions</a:t>
            </a:r>
            <a:r>
              <a:rPr lang="en-US" dirty="0" smtClean="0"/>
              <a:t> in our everyday lives to act in a </a:t>
            </a:r>
            <a:r>
              <a:rPr lang="en-US" dirty="0" smtClean="0">
                <a:solidFill>
                  <a:srgbClr val="FF0000"/>
                </a:solidFill>
              </a:rPr>
              <a:t>sustainable manner</a:t>
            </a:r>
            <a:r>
              <a:rPr lang="en-US" dirty="0" smtClean="0"/>
              <a:t>. We should be </a:t>
            </a:r>
            <a:r>
              <a:rPr lang="en-US" dirty="0" smtClean="0">
                <a:solidFill>
                  <a:srgbClr val="FF0000"/>
                </a:solidFill>
              </a:rPr>
              <a:t>taking</a:t>
            </a:r>
            <a:r>
              <a:rPr lang="en-US" dirty="0" smtClean="0"/>
              <a:t> </a:t>
            </a:r>
            <a:r>
              <a:rPr lang="en-US" dirty="0" smtClean="0">
                <a:solidFill>
                  <a:srgbClr val="FF0000"/>
                </a:solidFill>
              </a:rPr>
              <a:t>actions towards sustainability</a:t>
            </a:r>
            <a:r>
              <a:rPr lang="en-US" dirty="0" smtClean="0"/>
              <a:t> whenever we can and wherever we are - </a:t>
            </a:r>
            <a:r>
              <a:rPr lang="en-US" dirty="0" smtClean="0">
                <a:solidFill>
                  <a:srgbClr val="FF0000"/>
                </a:solidFill>
              </a:rPr>
              <a:t>at home, at school, at work</a:t>
            </a:r>
            <a:r>
              <a:rPr lang="en-US" dirty="0" smtClean="0"/>
              <a:t> and even on </a:t>
            </a:r>
            <a:r>
              <a:rPr lang="en-US" dirty="0" smtClean="0">
                <a:solidFill>
                  <a:srgbClr val="FF0000"/>
                </a:solidFill>
              </a:rPr>
              <a:t>holidays</a:t>
            </a:r>
            <a:r>
              <a:rPr lang="en-US" dirty="0" smtClean="0"/>
              <a:t>.</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Working towards sustainability in Pakistan</a:t>
            </a:r>
            <a:endParaRPr lang="en-US" dirty="0"/>
          </a:p>
        </p:txBody>
      </p:sp>
      <p:sp>
        <p:nvSpPr>
          <p:cNvPr id="3" name="Content Placeholder 2"/>
          <p:cNvSpPr>
            <a:spLocks noGrp="1"/>
          </p:cNvSpPr>
          <p:nvPr>
            <p:ph idx="1"/>
          </p:nvPr>
        </p:nvSpPr>
        <p:spPr/>
        <p:txBody>
          <a:bodyPr>
            <a:normAutofit fontScale="92500"/>
          </a:bodyPr>
          <a:lstStyle/>
          <a:p>
            <a:r>
              <a:rPr lang="en-US" dirty="0" smtClean="0"/>
              <a:t>We are lucky in Pakistan to have large supplies of </a:t>
            </a:r>
            <a:r>
              <a:rPr lang="en-US" dirty="0" smtClean="0">
                <a:solidFill>
                  <a:srgbClr val="FF0000"/>
                </a:solidFill>
              </a:rPr>
              <a:t>natural resources</a:t>
            </a:r>
            <a:r>
              <a:rPr lang="en-US" dirty="0" smtClean="0"/>
              <a:t>.</a:t>
            </a:r>
          </a:p>
          <a:p>
            <a:r>
              <a:rPr lang="en-US" dirty="0" smtClean="0"/>
              <a:t>But, like other countries, we are using these resources </a:t>
            </a:r>
            <a:r>
              <a:rPr lang="en-US" dirty="0" smtClean="0">
                <a:solidFill>
                  <a:srgbClr val="FF0000"/>
                </a:solidFill>
              </a:rPr>
              <a:t>faster and faster</a:t>
            </a:r>
            <a:r>
              <a:rPr lang="en-US" dirty="0" smtClean="0"/>
              <a:t>. </a:t>
            </a:r>
          </a:p>
          <a:p>
            <a:r>
              <a:rPr lang="en-US" dirty="0" smtClean="0"/>
              <a:t>We create large amounts of </a:t>
            </a:r>
            <a:r>
              <a:rPr lang="en-US" dirty="0" smtClean="0">
                <a:solidFill>
                  <a:srgbClr val="FF0000"/>
                </a:solidFill>
              </a:rPr>
              <a:t>waste</a:t>
            </a:r>
            <a:r>
              <a:rPr lang="en-US" dirty="0" smtClean="0"/>
              <a:t>, and are </a:t>
            </a:r>
            <a:r>
              <a:rPr lang="en-US" dirty="0" smtClean="0">
                <a:solidFill>
                  <a:srgbClr val="FF0000"/>
                </a:solidFill>
              </a:rPr>
              <a:t>polluting our land, air and water</a:t>
            </a:r>
            <a:r>
              <a:rPr lang="en-US" dirty="0" smtClean="0"/>
              <a:t>. </a:t>
            </a:r>
          </a:p>
          <a:p>
            <a:r>
              <a:rPr lang="en-US" dirty="0" smtClean="0"/>
              <a:t>We are one of the developing countries of the world and have an important role in helping the Earth to become sustainable. </a:t>
            </a:r>
          </a:p>
          <a:p>
            <a:r>
              <a:rPr lang="en-US" dirty="0" smtClean="0"/>
              <a:t>This can only be done if individuals, schools, local communities, farmers, businessmen and governments all join together to work towards sustainability.</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is Population Important?</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The </a:t>
            </a:r>
            <a:r>
              <a:rPr lang="en-US" dirty="0" smtClean="0">
                <a:solidFill>
                  <a:srgbClr val="FF0000"/>
                </a:solidFill>
              </a:rPr>
              <a:t>health of our planet and all its people</a:t>
            </a:r>
            <a:r>
              <a:rPr lang="en-US" dirty="0" smtClean="0"/>
              <a:t> depends on how we </a:t>
            </a:r>
            <a:r>
              <a:rPr lang="en-US" dirty="0" smtClean="0">
                <a:solidFill>
                  <a:srgbClr val="FF0000"/>
                </a:solidFill>
              </a:rPr>
              <a:t>manage our resources</a:t>
            </a:r>
            <a:r>
              <a:rPr lang="en-US" dirty="0" smtClean="0"/>
              <a:t>. The more people who live on the planet, the more resources we need.</a:t>
            </a:r>
          </a:p>
          <a:p>
            <a:pPr algn="just"/>
            <a:r>
              <a:rPr lang="en-US" dirty="0" smtClean="0"/>
              <a:t>Because our resources are limited and the population is increasing, we need to manage our resources carefully and fairly.</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the World’s Resources are Distributed</a:t>
            </a:r>
            <a:endParaRPr lang="en-US" dirty="0"/>
          </a:p>
        </p:txBody>
      </p:sp>
      <p:sp>
        <p:nvSpPr>
          <p:cNvPr id="3" name="Content Placeholder 2"/>
          <p:cNvSpPr>
            <a:spLocks noGrp="1"/>
          </p:cNvSpPr>
          <p:nvPr>
            <p:ph idx="1"/>
          </p:nvPr>
        </p:nvSpPr>
        <p:spPr/>
        <p:txBody>
          <a:bodyPr>
            <a:normAutofit/>
          </a:bodyPr>
          <a:lstStyle/>
          <a:p>
            <a:pPr algn="just"/>
            <a:r>
              <a:rPr lang="en-US" dirty="0" smtClean="0"/>
              <a:t>The world’s resources are not distributed evenly.</a:t>
            </a:r>
          </a:p>
          <a:p>
            <a:pPr algn="just"/>
            <a:r>
              <a:rPr lang="en-US" dirty="0" smtClean="0"/>
              <a:t> At the moment, people in the richer countries of the world, like Canada, USA, Japan, Saudi Arabia, Western Europe and Australia, make up only 20% of the world’s population. </a:t>
            </a:r>
          </a:p>
          <a:p>
            <a:pPr algn="just"/>
            <a:r>
              <a:rPr lang="en-US" dirty="0" smtClean="0"/>
              <a:t>But they have more than 80% of all the money in the world, and use about 80% of all the resources in the world. </a:t>
            </a:r>
          </a:p>
          <a:p>
            <a:pPr algn="just"/>
            <a:r>
              <a:rPr lang="en-US" dirty="0" smtClean="0"/>
              <a:t>This means that they also use most of the </a:t>
            </a:r>
            <a:r>
              <a:rPr lang="en-US" dirty="0" smtClean="0">
                <a:solidFill>
                  <a:srgbClr val="FF0000"/>
                </a:solidFill>
              </a:rPr>
              <a:t>world’s energy</a:t>
            </a:r>
            <a:r>
              <a:rPr lang="en-US" dirty="0" smtClean="0"/>
              <a:t> supply, and produce most of the </a:t>
            </a:r>
            <a:r>
              <a:rPr lang="en-US" dirty="0" smtClean="0">
                <a:solidFill>
                  <a:srgbClr val="FF0000"/>
                </a:solidFill>
              </a:rPr>
              <a:t>waste</a:t>
            </a:r>
            <a:r>
              <a:rPr lang="en-US" dirty="0" smtClean="0"/>
              <a:t> and most of the </a:t>
            </a:r>
            <a:r>
              <a:rPr lang="en-US" dirty="0" smtClean="0">
                <a:solidFill>
                  <a:srgbClr val="FF0000"/>
                </a:solidFill>
              </a:rPr>
              <a:t>pollution</a:t>
            </a:r>
            <a:r>
              <a:rPr lang="en-US" dirty="0" smtClean="0"/>
              <a:t>.</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2242</Words>
  <Application>Microsoft Office PowerPoint</Application>
  <PresentationFormat>Custom</PresentationFormat>
  <Paragraphs>168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Biological Resources</vt:lpstr>
      <vt:lpstr>Sustainability</vt:lpstr>
      <vt:lpstr>Sustainable Use of biological diversity</vt:lpstr>
      <vt:lpstr>Sustainability is about the whole planet </vt:lpstr>
      <vt:lpstr>Conti…</vt:lpstr>
      <vt:lpstr>Working towards sustainability in Pakistan</vt:lpstr>
      <vt:lpstr>Why is Population Important? </vt:lpstr>
      <vt:lpstr>How the World’s Resources are Distributed</vt:lpstr>
      <vt:lpstr>Why aren’t there Enough Resources for Everyone? </vt:lpstr>
      <vt:lpstr>What is an Ecological Footprint?</vt:lpstr>
      <vt:lpstr>Ecological footpri…</vt:lpstr>
      <vt:lpstr>Ecological Sustainability</vt:lpstr>
      <vt:lpstr>Unsustainable use of biological resources</vt:lpstr>
      <vt:lpstr>Strategies</vt:lpstr>
      <vt:lpstr>What is Agriculture? </vt:lpstr>
      <vt:lpstr>Agriculture in Pakistan</vt:lpstr>
      <vt:lpstr>Chemicals in Agriculture</vt:lpstr>
      <vt:lpstr>Agriculture – Facts and Figures </vt:lpstr>
      <vt:lpstr>Relevant Strategies</vt:lpstr>
      <vt:lpstr>Sustainable Agriculture </vt:lpstr>
      <vt:lpstr>Genetic Improvement of Crops </vt:lpstr>
      <vt:lpstr>Aquatic Areas</vt:lpstr>
      <vt:lpstr>Relevant Strategies</vt:lpstr>
      <vt:lpstr>Forested Areas</vt:lpstr>
      <vt:lpstr>Forests and Soil Quality</vt:lpstr>
      <vt:lpstr>Slide 27</vt:lpstr>
      <vt:lpstr>Conti…</vt:lpstr>
      <vt:lpstr>Forest Management</vt:lpstr>
      <vt:lpstr>Sustainable Forestry </vt:lpstr>
      <vt:lpstr>Goal Statement of Sustainable Forests</vt:lpstr>
      <vt:lpstr>What are Fossil Fuels?</vt:lpstr>
      <vt:lpstr>Fossil Fuels – Renewable or Non-renewable Resources?</vt:lpstr>
      <vt:lpstr>Sustainability</vt:lpstr>
      <vt:lpstr>Fossil Fuels – Facts and Figures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Software Engineer</dc:creator>
  <cp:lastModifiedBy>Asma</cp:lastModifiedBy>
  <cp:revision>88</cp:revision>
  <dcterms:created xsi:type="dcterms:W3CDTF">2017-05-14T12:43:56Z</dcterms:created>
  <dcterms:modified xsi:type="dcterms:W3CDTF">2020-05-02T11:32:31Z</dcterms:modified>
</cp:coreProperties>
</file>