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5"/>
  </p:notesMasterIdLst>
  <p:sldIdLst>
    <p:sldId id="261" r:id="rId2"/>
    <p:sldId id="262" r:id="rId3"/>
    <p:sldId id="263" r:id="rId4"/>
    <p:sldId id="264" r:id="rId5"/>
    <p:sldId id="265" r:id="rId6"/>
    <p:sldId id="291" r:id="rId7"/>
    <p:sldId id="293" r:id="rId8"/>
    <p:sldId id="292" r:id="rId9"/>
    <p:sldId id="266" r:id="rId10"/>
    <p:sldId id="267" r:id="rId11"/>
    <p:sldId id="290"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08" autoAdjust="0"/>
  </p:normalViewPr>
  <p:slideViewPr>
    <p:cSldViewPr>
      <p:cViewPr varScale="1">
        <p:scale>
          <a:sx n="61" d="100"/>
          <a:sy n="61" d="100"/>
        </p:scale>
        <p:origin x="16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70CF82-F619-4B21-A945-CAACF5B2D185}" type="datetimeFigureOut">
              <a:rPr lang="en-US" smtClean="0"/>
              <a:t>2/28/2020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37789-150B-4B16-8672-D9A595657D88}" type="slidenum">
              <a:rPr lang="en-US" smtClean="0"/>
              <a:t>‹#›</a:t>
            </a:fld>
            <a:endParaRPr lang="en-US"/>
          </a:p>
        </p:txBody>
      </p:sp>
    </p:spTree>
    <p:extLst>
      <p:ext uri="{BB962C8B-B14F-4D97-AF65-F5344CB8AC3E}">
        <p14:creationId xmlns:p14="http://schemas.microsoft.com/office/powerpoint/2010/main" val="303542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balance achieved between two desirable but incompatible features; a compromise.::a tradeoff is where one thing increases and another must decrease</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2</a:t>
            </a:fld>
            <a:endParaRPr lang="en-US"/>
          </a:p>
        </p:txBody>
      </p:sp>
    </p:spTree>
    <p:extLst>
      <p:ext uri="{BB962C8B-B14F-4D97-AF65-F5344CB8AC3E}">
        <p14:creationId xmlns:p14="http://schemas.microsoft.com/office/powerpoint/2010/main" val="158673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Tenets :principle</a:t>
            </a:r>
          </a:p>
          <a:p>
            <a:r>
              <a:rPr lang="en-US" dirty="0" smtClean="0"/>
              <a:t>ACM :: Association for </a:t>
            </a:r>
            <a:r>
              <a:rPr lang="en-US" smtClean="0"/>
              <a:t>computing machinery </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19</a:t>
            </a:fld>
            <a:endParaRPr lang="en-US"/>
          </a:p>
        </p:txBody>
      </p:sp>
    </p:spTree>
    <p:extLst>
      <p:ext uri="{BB962C8B-B14F-4D97-AF65-F5344CB8AC3E}">
        <p14:creationId xmlns:p14="http://schemas.microsoft.com/office/powerpoint/2010/main" val="1200793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Consequential : result</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4</a:t>
            </a:fld>
            <a:endParaRPr lang="en-US"/>
          </a:p>
        </p:txBody>
      </p:sp>
    </p:spTree>
    <p:extLst>
      <p:ext uri="{BB962C8B-B14F-4D97-AF65-F5344CB8AC3E}">
        <p14:creationId xmlns:p14="http://schemas.microsoft.com/office/powerpoint/2010/main" val="4241872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Util</a:t>
            </a:r>
            <a:r>
              <a:rPr lang="en-US" dirty="0" smtClean="0"/>
              <a:t> – </a:t>
            </a:r>
            <a:r>
              <a:rPr lang="en-US" dirty="0" err="1" smtClean="0"/>
              <a:t>tarian</a:t>
            </a:r>
            <a:r>
              <a:rPr lang="en-US" dirty="0" smtClean="0"/>
              <a:t> –ism  (</a:t>
            </a:r>
            <a:r>
              <a:rPr lang="en-US" sz="1200" b="0" i="0" kern="1200" dirty="0" smtClean="0">
                <a:solidFill>
                  <a:schemeClr val="tx1"/>
                </a:solidFill>
                <a:effectLst/>
                <a:latin typeface="+mn-lt"/>
                <a:ea typeface="+mn-ea"/>
                <a:cs typeface="+mn-cs"/>
              </a:rPr>
              <a:t>greatest happiness for the greatest number of people</a:t>
            </a:r>
            <a:r>
              <a:rPr lang="en-US" dirty="0" smtClean="0"/>
              <a:t>)</a:t>
            </a:r>
          </a:p>
          <a:p>
            <a:r>
              <a:rPr lang="en-US" dirty="0" smtClean="0"/>
              <a:t>Examples of utilitarianism: </a:t>
            </a:r>
            <a:r>
              <a:rPr lang="en-US" sz="1200" b="0" i="0" kern="1200" dirty="0" smtClean="0">
                <a:solidFill>
                  <a:schemeClr val="tx1"/>
                </a:solidFill>
                <a:effectLst/>
                <a:latin typeface="+mn-lt"/>
                <a:ea typeface="+mn-ea"/>
                <a:cs typeface="+mn-cs"/>
              </a:rPr>
              <a:t>Free basic </a:t>
            </a:r>
            <a:r>
              <a:rPr lang="en-US" sz="1200" b="0" i="0" kern="1200" dirty="0" err="1" smtClean="0">
                <a:solidFill>
                  <a:schemeClr val="tx1"/>
                </a:solidFill>
                <a:effectLst/>
                <a:latin typeface="+mn-lt"/>
                <a:ea typeface="+mn-ea"/>
                <a:cs typeface="+mn-cs"/>
              </a:rPr>
              <a:t>educatio</a:t>
            </a:r>
            <a:endParaRPr lang="en-US" dirty="0" smtClean="0"/>
          </a:p>
        </p:txBody>
      </p:sp>
      <p:sp>
        <p:nvSpPr>
          <p:cNvPr id="4" name="Slide Number Placeholder 3"/>
          <p:cNvSpPr>
            <a:spLocks noGrp="1"/>
          </p:cNvSpPr>
          <p:nvPr>
            <p:ph type="sldNum" sz="quarter" idx="10"/>
          </p:nvPr>
        </p:nvSpPr>
        <p:spPr/>
        <p:txBody>
          <a:bodyPr/>
          <a:lstStyle/>
          <a:p>
            <a:fld id="{CF637789-150B-4B16-8672-D9A595657D88}" type="slidenum">
              <a:rPr lang="en-US" smtClean="0"/>
              <a:t>5</a:t>
            </a:fld>
            <a:endParaRPr lang="en-US"/>
          </a:p>
        </p:txBody>
      </p:sp>
    </p:spTree>
    <p:extLst>
      <p:ext uri="{BB962C8B-B14F-4D97-AF65-F5344CB8AC3E}">
        <p14:creationId xmlns:p14="http://schemas.microsoft.com/office/powerpoint/2010/main" val="3192510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we need to consider all stake holders who will be impacted by the decision”::consumers employees </a:t>
            </a:r>
            <a:r>
              <a:rPr lang="en-US" dirty="0" err="1" smtClean="0"/>
              <a:t>managemet</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6</a:t>
            </a:fld>
            <a:endParaRPr lang="en-US"/>
          </a:p>
        </p:txBody>
      </p:sp>
    </p:spTree>
    <p:extLst>
      <p:ext uri="{BB962C8B-B14F-4D97-AF65-F5344CB8AC3E}">
        <p14:creationId xmlns:p14="http://schemas.microsoft.com/office/powerpoint/2010/main" val="4060628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 -</a:t>
            </a:r>
            <a:r>
              <a:rPr lang="en-US" dirty="0" err="1" smtClean="0"/>
              <a:t>trism</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8</a:t>
            </a:fld>
            <a:endParaRPr lang="en-US"/>
          </a:p>
        </p:txBody>
      </p:sp>
    </p:spTree>
    <p:extLst>
      <p:ext uri="{BB962C8B-B14F-4D97-AF65-F5344CB8AC3E}">
        <p14:creationId xmlns:p14="http://schemas.microsoft.com/office/powerpoint/2010/main" val="1833129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 – on –</a:t>
            </a:r>
            <a:r>
              <a:rPr lang="en-US" dirty="0" err="1" smtClean="0"/>
              <a:t>tal</a:t>
            </a:r>
            <a:r>
              <a:rPr lang="en-US" dirty="0" smtClean="0"/>
              <a:t> –logical……(Deon: duty : focuses</a:t>
            </a:r>
            <a:r>
              <a:rPr lang="en-US" baseline="0" dirty="0" smtClean="0"/>
              <a:t> on the protection of individual or universal rights rather than consequences.</a:t>
            </a:r>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9</a:t>
            </a:fld>
            <a:endParaRPr lang="en-US"/>
          </a:p>
        </p:txBody>
      </p:sp>
    </p:spTree>
    <p:extLst>
      <p:ext uri="{BB962C8B-B14F-4D97-AF65-F5344CB8AC3E}">
        <p14:creationId xmlns:p14="http://schemas.microsoft.com/office/powerpoint/2010/main" val="2200037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Ethical relativism</a:t>
            </a:r>
            <a:r>
              <a:rPr lang="en-US" sz="1200" b="0" i="0" kern="1200" dirty="0" smtClean="0">
                <a:solidFill>
                  <a:schemeClr val="tx1"/>
                </a:solidFill>
                <a:effectLst/>
                <a:latin typeface="+mn-lt"/>
                <a:ea typeface="+mn-ea"/>
                <a:cs typeface="+mn-cs"/>
              </a:rPr>
              <a:t> is the </a:t>
            </a:r>
            <a:r>
              <a:rPr lang="en-US" sz="1200" b="1" i="0" kern="1200" dirty="0" smtClean="0">
                <a:solidFill>
                  <a:schemeClr val="tx1"/>
                </a:solidFill>
                <a:effectLst/>
                <a:latin typeface="+mn-lt"/>
                <a:ea typeface="+mn-ea"/>
                <a:cs typeface="+mn-cs"/>
              </a:rPr>
              <a:t>theory</a:t>
            </a:r>
            <a:r>
              <a:rPr lang="en-US" sz="1200" b="0" i="0" kern="1200" dirty="0" smtClean="0">
                <a:solidFill>
                  <a:schemeClr val="tx1"/>
                </a:solidFill>
                <a:effectLst/>
                <a:latin typeface="+mn-lt"/>
                <a:ea typeface="+mn-ea"/>
                <a:cs typeface="+mn-cs"/>
              </a:rPr>
              <a:t> that holds that </a:t>
            </a:r>
            <a:r>
              <a:rPr lang="en-US" sz="1200" b="1" i="0" kern="1200" dirty="0" smtClean="0">
                <a:solidFill>
                  <a:schemeClr val="tx1"/>
                </a:solidFill>
                <a:effectLst/>
                <a:latin typeface="+mn-lt"/>
                <a:ea typeface="+mn-ea"/>
                <a:cs typeface="+mn-cs"/>
              </a:rPr>
              <a:t>morality</a:t>
            </a:r>
            <a:r>
              <a:rPr lang="en-US" sz="1200" b="0" i="0" kern="1200" dirty="0" smtClean="0">
                <a:solidFill>
                  <a:schemeClr val="tx1"/>
                </a:solidFill>
                <a:effectLst/>
                <a:latin typeface="+mn-lt"/>
                <a:ea typeface="+mn-ea"/>
                <a:cs typeface="+mn-cs"/>
              </a:rPr>
              <a:t> is relative to the norms of one's culture. That is, whether an action is right or wrong depends on the moral norms of the society in which it is practiced. The same action may be morally right in one society but be morally wrong in another.</a:t>
            </a:r>
          </a:p>
          <a:p>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10</a:t>
            </a:fld>
            <a:endParaRPr lang="en-US"/>
          </a:p>
        </p:txBody>
      </p:sp>
    </p:spTree>
    <p:extLst>
      <p:ext uri="{BB962C8B-B14F-4D97-AF65-F5344CB8AC3E}">
        <p14:creationId xmlns:p14="http://schemas.microsoft.com/office/powerpoint/2010/main" val="1019833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err="1" smtClean="0"/>
              <a:t>Hazrat</a:t>
            </a:r>
            <a:r>
              <a:rPr lang="en-US" sz="1800" dirty="0" smtClean="0"/>
              <a:t> </a:t>
            </a:r>
            <a:r>
              <a:rPr lang="en-US" sz="1800" dirty="0" err="1" smtClean="0"/>
              <a:t>Ma’z</a:t>
            </a:r>
            <a:r>
              <a:rPr lang="en-US" sz="1800" dirty="0" smtClean="0"/>
              <a:t> bin </a:t>
            </a:r>
            <a:r>
              <a:rPr lang="en-US" sz="1800" dirty="0" err="1" smtClean="0"/>
              <a:t>Jabal</a:t>
            </a:r>
            <a:r>
              <a:rPr lang="en-US" sz="1800" dirty="0" smtClean="0"/>
              <a:t> (R.A) was sent to Yemen as Governor,</a:t>
            </a:r>
            <a:r>
              <a:rPr lang="en-US" sz="1800" baseline="0" dirty="0" smtClean="0"/>
              <a:t> </a:t>
            </a:r>
            <a:r>
              <a:rPr lang="en-US" sz="1800" baseline="0" dirty="0" err="1" smtClean="0"/>
              <a:t>Hazrat</a:t>
            </a:r>
            <a:r>
              <a:rPr lang="en-US" sz="1800" baseline="0" dirty="0" smtClean="0"/>
              <a:t> Muhammad (S.W) asked how will you make decisions? he answered in the light of Quran o </a:t>
            </a:r>
            <a:r>
              <a:rPr lang="en-US" sz="1800" baseline="0" dirty="0" err="1" smtClean="0"/>
              <a:t>Sunnah</a:t>
            </a:r>
            <a:r>
              <a:rPr lang="en-US" sz="1800" baseline="0" dirty="0" smtClean="0"/>
              <a:t>. </a:t>
            </a:r>
            <a:r>
              <a:rPr lang="en-US" sz="1800" dirty="0" smtClean="0"/>
              <a:t>Prophet (S.W) asked if you could</a:t>
            </a:r>
            <a:r>
              <a:rPr lang="en-US" sz="1800" baseline="0" dirty="0" smtClean="0"/>
              <a:t> not find solution for any problem? He (R.A) replied I will do </a:t>
            </a:r>
            <a:r>
              <a:rPr lang="en-US" sz="1800" b="1" i="1" baseline="0" dirty="0" err="1" smtClean="0"/>
              <a:t>ijtehad</a:t>
            </a:r>
            <a:endParaRPr lang="en-US" sz="1800" dirty="0" smtClean="0"/>
          </a:p>
          <a:p>
            <a:endParaRPr lang="en-US" dirty="0"/>
          </a:p>
        </p:txBody>
      </p:sp>
      <p:sp>
        <p:nvSpPr>
          <p:cNvPr id="4" name="Slide Number Placeholder 3"/>
          <p:cNvSpPr>
            <a:spLocks noGrp="1"/>
          </p:cNvSpPr>
          <p:nvPr>
            <p:ph type="sldNum" sz="quarter" idx="10"/>
          </p:nvPr>
        </p:nvSpPr>
        <p:spPr/>
        <p:txBody>
          <a:bodyPr/>
          <a:lstStyle/>
          <a:p>
            <a:fld id="{CF637789-150B-4B16-8672-D9A595657D88}" type="slidenum">
              <a:rPr lang="en-US" smtClean="0"/>
              <a:t>11</a:t>
            </a:fld>
            <a:endParaRPr lang="en-US"/>
          </a:p>
        </p:txBody>
      </p:sp>
    </p:spTree>
    <p:extLst>
      <p:ext uri="{BB962C8B-B14F-4D97-AF65-F5344CB8AC3E}">
        <p14:creationId xmlns:p14="http://schemas.microsoft.com/office/powerpoint/2010/main" val="2956601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What is the difference between ethical issues and ethical dilemmas?: (p. 65) </a:t>
            </a:r>
            <a:r>
              <a:rPr lang="en-US" sz="1200" b="0" i="0" kern="1200" dirty="0" err="1" smtClean="0">
                <a:solidFill>
                  <a:schemeClr val="tx1"/>
                </a:solidFill>
                <a:effectLst/>
                <a:latin typeface="+mn-lt"/>
                <a:ea typeface="+mn-ea"/>
                <a:cs typeface="+mn-cs"/>
              </a:rPr>
              <a:t>Ethicaldilemmas</a:t>
            </a:r>
            <a:r>
              <a:rPr lang="en-US" sz="1200" b="0" i="0" kern="1200" dirty="0" smtClean="0">
                <a:solidFill>
                  <a:schemeClr val="tx1"/>
                </a:solidFill>
                <a:effectLst/>
                <a:latin typeface="+mn-lt"/>
                <a:ea typeface="+mn-ea"/>
                <a:cs typeface="+mn-cs"/>
              </a:rPr>
              <a:t> are a problem, situation, or opportunity that requires an individual, group or </a:t>
            </a:r>
            <a:r>
              <a:rPr lang="en-US" sz="1200" b="0" i="0" kern="1200" dirty="0" err="1" smtClean="0">
                <a:solidFill>
                  <a:schemeClr val="tx1"/>
                </a:solidFill>
                <a:effectLst/>
                <a:latin typeface="+mn-lt"/>
                <a:ea typeface="+mn-ea"/>
                <a:cs typeface="+mn-cs"/>
              </a:rPr>
              <a:t>organisation</a:t>
            </a:r>
            <a:r>
              <a:rPr lang="en-US" sz="1200" b="0" i="0" kern="1200" smtClean="0">
                <a:solidFill>
                  <a:schemeClr val="tx1"/>
                </a:solidFill>
                <a:effectLst/>
                <a:latin typeface="+mn-lt"/>
                <a:ea typeface="+mn-ea"/>
                <a:cs typeface="+mn-cs"/>
              </a:rPr>
              <a:t> to choose among several wrong or unethical actions that have no right or ethical choices, whereas ethical issues require a choice among several actions that must be evaluated as right or wrong, ethical or unethical</a:t>
            </a:r>
            <a:endParaRPr lang="en-US"/>
          </a:p>
        </p:txBody>
      </p:sp>
      <p:sp>
        <p:nvSpPr>
          <p:cNvPr id="4" name="Slide Number Placeholder 3"/>
          <p:cNvSpPr>
            <a:spLocks noGrp="1"/>
          </p:cNvSpPr>
          <p:nvPr>
            <p:ph type="sldNum" sz="quarter" idx="10"/>
          </p:nvPr>
        </p:nvSpPr>
        <p:spPr/>
        <p:txBody>
          <a:bodyPr/>
          <a:lstStyle/>
          <a:p>
            <a:fld id="{CF637789-150B-4B16-8672-D9A595657D88}" type="slidenum">
              <a:rPr lang="en-US" smtClean="0"/>
              <a:t>13</a:t>
            </a:fld>
            <a:endParaRPr lang="en-US"/>
          </a:p>
        </p:txBody>
      </p:sp>
    </p:spTree>
    <p:extLst>
      <p:ext uri="{BB962C8B-B14F-4D97-AF65-F5344CB8AC3E}">
        <p14:creationId xmlns:p14="http://schemas.microsoft.com/office/powerpoint/2010/main" val="467998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730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7334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45352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851416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66414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57628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0699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91619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70402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56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426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87097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14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9910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802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pPr/>
              <a:t>2/28/2020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47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942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pPr/>
              <a:t>2/28/2020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703021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lvl="2"/>
            <a:endParaRPr lang="en-US" sz="5000" dirty="0" smtClean="0"/>
          </a:p>
          <a:p>
            <a:pPr lvl="2"/>
            <a:r>
              <a:rPr lang="en-US" sz="5000" dirty="0" smtClean="0"/>
              <a:t>Ethical Decision Making </a:t>
            </a:r>
            <a:endParaRPr lang="en-US" sz="5000" dirty="0"/>
          </a:p>
        </p:txBody>
      </p:sp>
    </p:spTree>
    <p:extLst>
      <p:ext uri="{BB962C8B-B14F-4D97-AF65-F5344CB8AC3E}">
        <p14:creationId xmlns:p14="http://schemas.microsoft.com/office/powerpoint/2010/main" val="1486478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Relativism Theory:</a:t>
            </a:r>
          </a:p>
          <a:p>
            <a:pPr lvl="1"/>
            <a:r>
              <a:rPr lang="en-US" dirty="0" smtClean="0"/>
              <a:t>Negatively formulated, denying the existence of universal moral norms.</a:t>
            </a:r>
          </a:p>
          <a:p>
            <a:pPr lvl="1"/>
            <a:r>
              <a:rPr lang="en-US" dirty="0" smtClean="0"/>
              <a:t>It takes right and wrong to be relative to society, culture, or the individual.</a:t>
            </a:r>
          </a:p>
          <a:p>
            <a:pPr lvl="1"/>
            <a:r>
              <a:rPr lang="en-US" dirty="0" smtClean="0"/>
              <a:t>Relativism also states that moral norms are not fixed in time.</a:t>
            </a:r>
          </a:p>
          <a:p>
            <a:pPr lvl="1"/>
            <a:endParaRPr lang="en-US" dirty="0" smtClean="0"/>
          </a:p>
          <a:p>
            <a:r>
              <a:rPr lang="en-US" sz="2800" b="1" dirty="0" smtClean="0"/>
              <a:t>Emotivism Theory:</a:t>
            </a:r>
          </a:p>
          <a:p>
            <a:pPr lvl="1"/>
            <a:r>
              <a:rPr lang="en-US" sz="2500" dirty="0" smtClean="0"/>
              <a:t>This theory maintains that ethical statements are neither true nor false and cannot be proven; they are really only statements about how someone understand / feel</a:t>
            </a:r>
            <a:endParaRPr lang="en-US" dirty="0"/>
          </a:p>
        </p:txBody>
      </p:sp>
    </p:spTree>
    <p:extLst>
      <p:ext uri="{BB962C8B-B14F-4D97-AF65-F5344CB8AC3E}">
        <p14:creationId xmlns:p14="http://schemas.microsoft.com/office/powerpoint/2010/main" val="3982704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dirty="0" smtClean="0"/>
              <a:t>decision making in Islam</a:t>
            </a:r>
          </a:p>
          <a:p>
            <a:pPr lvl="1"/>
            <a:r>
              <a:rPr lang="en-US" dirty="0" smtClean="0"/>
              <a:t>Based on Quran &amp; </a:t>
            </a:r>
            <a:r>
              <a:rPr lang="en-US" dirty="0" err="1" smtClean="0"/>
              <a:t>Sunnah</a:t>
            </a:r>
            <a:r>
              <a:rPr lang="en-US" dirty="0" smtClean="0"/>
              <a:t> which describes Islamic law: </a:t>
            </a:r>
            <a:r>
              <a:rPr lang="en-US" b="1" i="1" dirty="0" err="1" smtClean="0"/>
              <a:t>Fiqah</a:t>
            </a:r>
            <a:endParaRPr lang="en-US" b="1" i="1" dirty="0" smtClean="0"/>
          </a:p>
          <a:p>
            <a:pPr lvl="1"/>
            <a:r>
              <a:rPr lang="en-US" dirty="0" smtClean="0"/>
              <a:t>Decisions  are made according to </a:t>
            </a:r>
            <a:r>
              <a:rPr lang="en-US" dirty="0" err="1" smtClean="0"/>
              <a:t>Fiqah</a:t>
            </a:r>
            <a:r>
              <a:rPr lang="en-US" dirty="0" smtClean="0"/>
              <a:t>, if a new or novel situation appears, Islam directs to do </a:t>
            </a:r>
            <a:r>
              <a:rPr lang="en-US" b="1" i="1" dirty="0" err="1" smtClean="0"/>
              <a:t>Ijtehad</a:t>
            </a:r>
            <a:r>
              <a:rPr lang="en-US" b="1" i="1" dirty="0" smtClean="0"/>
              <a:t>, </a:t>
            </a:r>
            <a:r>
              <a:rPr lang="en-US" b="1" i="1" dirty="0" err="1" smtClean="0"/>
              <a:t>Ijma</a:t>
            </a:r>
            <a:r>
              <a:rPr lang="en-US" b="1" i="1" dirty="0" smtClean="0"/>
              <a:t> </a:t>
            </a:r>
            <a:r>
              <a:rPr lang="en-US" b="1" i="1" dirty="0"/>
              <a:t>and </a:t>
            </a:r>
            <a:r>
              <a:rPr lang="en-US" b="1" i="1" dirty="0" err="1"/>
              <a:t>Qiyas</a:t>
            </a:r>
            <a:endParaRPr lang="en-US" b="1" i="1" dirty="0" smtClean="0"/>
          </a:p>
          <a:p>
            <a:pPr lvl="1"/>
            <a:r>
              <a:rPr lang="en-US" b="1" i="1" dirty="0" err="1" smtClean="0"/>
              <a:t>Ijtehad</a:t>
            </a:r>
            <a:r>
              <a:rPr lang="en-US" b="1" i="1" dirty="0" smtClean="0"/>
              <a:t>: </a:t>
            </a:r>
            <a:r>
              <a:rPr lang="en-US" i="1" dirty="0" smtClean="0"/>
              <a:t>means that knowledgeable people gathers to explore the validity of a given decision in accordance to </a:t>
            </a:r>
            <a:r>
              <a:rPr lang="en-US" b="1" i="1" dirty="0" err="1" smtClean="0"/>
              <a:t>Fiqah</a:t>
            </a:r>
            <a:endParaRPr lang="en-US" b="1" i="1" dirty="0" smtClean="0"/>
          </a:p>
          <a:p>
            <a:pPr lvl="1"/>
            <a:r>
              <a:rPr lang="en-US" dirty="0" smtClean="0"/>
              <a:t>e.g. A conference was conducted in K.S.A, to determine whether donating organs to save human life is right or not w.r.t </a:t>
            </a:r>
            <a:r>
              <a:rPr lang="en-US" b="1" i="1" dirty="0" err="1" smtClean="0"/>
              <a:t>Fiqah</a:t>
            </a:r>
            <a:endParaRPr lang="en-US" b="1" i="1" dirty="0" smtClean="0"/>
          </a:p>
          <a:p>
            <a:pPr lvl="1"/>
            <a:endParaRPr lang="en-US" b="1" i="1" dirty="0"/>
          </a:p>
        </p:txBody>
      </p:sp>
    </p:spTree>
    <p:extLst>
      <p:ext uri="{BB962C8B-B14F-4D97-AF65-F5344CB8AC3E}">
        <p14:creationId xmlns:p14="http://schemas.microsoft.com/office/powerpoint/2010/main" val="782178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US"/>
              <a:t>A Framework for Ethical Decision Making</a:t>
            </a:r>
          </a:p>
        </p:txBody>
      </p:sp>
    </p:spTree>
    <p:extLst>
      <p:ext uri="{BB962C8B-B14F-4D97-AF65-F5344CB8AC3E}">
        <p14:creationId xmlns:p14="http://schemas.microsoft.com/office/powerpoint/2010/main" val="2327039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143000"/>
          </a:xfrm>
        </p:spPr>
        <p:txBody>
          <a:bodyPr/>
          <a:lstStyle/>
          <a:p>
            <a:r>
              <a:rPr lang="en-US" dirty="0"/>
              <a:t>The Framework Overview</a:t>
            </a:r>
          </a:p>
        </p:txBody>
      </p:sp>
      <p:sp>
        <p:nvSpPr>
          <p:cNvPr id="5123" name="Rectangle 3"/>
          <p:cNvSpPr>
            <a:spLocks noGrp="1" noChangeArrowheads="1"/>
          </p:cNvSpPr>
          <p:nvPr>
            <p:ph idx="1"/>
          </p:nvPr>
        </p:nvSpPr>
        <p:spPr>
          <a:xfrm>
            <a:off x="609600" y="1066800"/>
            <a:ext cx="8229600" cy="4525963"/>
          </a:xfrm>
        </p:spPr>
        <p:txBody>
          <a:bodyPr>
            <a:normAutofit fontScale="85000" lnSpcReduction="20000"/>
          </a:bodyPr>
          <a:lstStyle/>
          <a:p>
            <a:r>
              <a:rPr lang="en-US" dirty="0"/>
              <a:t>Step One:  Describe the problem</a:t>
            </a:r>
          </a:p>
          <a:p>
            <a:r>
              <a:rPr lang="en-US" dirty="0"/>
              <a:t>Step Two:  Determine whether there is an ethical issue or an ethical dilemma</a:t>
            </a:r>
          </a:p>
          <a:p>
            <a:r>
              <a:rPr lang="en-US" dirty="0"/>
              <a:t>Step Three:  Identify and rank the key values and principles</a:t>
            </a:r>
          </a:p>
          <a:p>
            <a:r>
              <a:rPr lang="en-US" dirty="0"/>
              <a:t>Step Four:  Gather your </a:t>
            </a:r>
            <a:r>
              <a:rPr lang="en-US" dirty="0" smtClean="0"/>
              <a:t>information</a:t>
            </a:r>
          </a:p>
          <a:p>
            <a:r>
              <a:rPr lang="en-US" dirty="0" smtClean="0"/>
              <a:t>Step Five:  Review any applicable Code of Ethics</a:t>
            </a:r>
          </a:p>
          <a:p>
            <a:r>
              <a:rPr lang="en-US" dirty="0" smtClean="0"/>
              <a:t>Step Six: Determine the options</a:t>
            </a:r>
          </a:p>
          <a:p>
            <a:r>
              <a:rPr lang="en-US" dirty="0" smtClean="0"/>
              <a:t>Step Seven:  Select a course of action</a:t>
            </a:r>
          </a:p>
          <a:p>
            <a:r>
              <a:rPr lang="en-US" dirty="0" smtClean="0"/>
              <a:t>Step Eight:  Put your plan into action.</a:t>
            </a:r>
          </a:p>
          <a:p>
            <a:r>
              <a:rPr lang="en-US" dirty="0" smtClean="0"/>
              <a:t>Step Nine: Evaluate the results</a:t>
            </a:r>
          </a:p>
          <a:p>
            <a:endParaRPr lang="en-US" dirty="0" smtClean="0"/>
          </a:p>
          <a:p>
            <a:pPr>
              <a:buFontTx/>
              <a:buNone/>
            </a:pPr>
            <a:r>
              <a:rPr lang="en-US" dirty="0" smtClean="0"/>
              <a:t>Don’t forget!</a:t>
            </a:r>
          </a:p>
          <a:p>
            <a:pPr>
              <a:buFontTx/>
              <a:buNone/>
            </a:pPr>
            <a:r>
              <a:rPr lang="en-US" dirty="0" smtClean="0"/>
              <a:t>Step Ten:  Submit cases to your ethical review team or board regularly for review</a:t>
            </a:r>
          </a:p>
          <a:p>
            <a:endParaRPr lang="en-US" dirty="0" smtClean="0"/>
          </a:p>
          <a:p>
            <a:endParaRPr lang="en-US" dirty="0"/>
          </a:p>
        </p:txBody>
      </p:sp>
    </p:spTree>
    <p:extLst>
      <p:ext uri="{BB962C8B-B14F-4D97-AF65-F5344CB8AC3E}">
        <p14:creationId xmlns:p14="http://schemas.microsoft.com/office/powerpoint/2010/main" val="1318235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Step One:  Describe the Problem</a:t>
            </a:r>
          </a:p>
        </p:txBody>
      </p:sp>
      <p:sp>
        <p:nvSpPr>
          <p:cNvPr id="8195" name="Rectangle 3"/>
          <p:cNvSpPr>
            <a:spLocks noGrp="1" noChangeArrowheads="1"/>
          </p:cNvSpPr>
          <p:nvPr>
            <p:ph idx="1"/>
          </p:nvPr>
        </p:nvSpPr>
        <p:spPr/>
        <p:txBody>
          <a:bodyPr>
            <a:noAutofit/>
          </a:bodyPr>
          <a:lstStyle/>
          <a:p>
            <a:pPr>
              <a:lnSpc>
                <a:spcPct val="90000"/>
              </a:lnSpc>
            </a:pPr>
            <a:endParaRPr lang="en-US" sz="3200" dirty="0" smtClean="0"/>
          </a:p>
          <a:p>
            <a:pPr>
              <a:lnSpc>
                <a:spcPct val="90000"/>
              </a:lnSpc>
            </a:pPr>
            <a:r>
              <a:rPr lang="en-US" sz="3200" dirty="0" smtClean="0"/>
              <a:t>Ethical </a:t>
            </a:r>
            <a:r>
              <a:rPr lang="en-US" sz="3200" dirty="0"/>
              <a:t>problems are always embedded in a context.</a:t>
            </a:r>
          </a:p>
          <a:p>
            <a:pPr>
              <a:lnSpc>
                <a:spcPct val="90000"/>
              </a:lnSpc>
            </a:pPr>
            <a:r>
              <a:rPr lang="en-US" sz="3200" dirty="0"/>
              <a:t>Circumstances impact upon the problem definition (for whom does the problem exist?  What is the setting?)</a:t>
            </a:r>
          </a:p>
          <a:p>
            <a:pPr>
              <a:lnSpc>
                <a:spcPct val="90000"/>
              </a:lnSpc>
            </a:pPr>
            <a:endParaRPr lang="en-US" sz="3200" dirty="0"/>
          </a:p>
        </p:txBody>
      </p:sp>
    </p:spTree>
    <p:extLst>
      <p:ext uri="{BB962C8B-B14F-4D97-AF65-F5344CB8AC3E}">
        <p14:creationId xmlns:p14="http://schemas.microsoft.com/office/powerpoint/2010/main" val="2194934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t>Step Two:  Determine Whether There Is an Ethical Dilemma</a:t>
            </a:r>
          </a:p>
        </p:txBody>
      </p:sp>
      <p:sp>
        <p:nvSpPr>
          <p:cNvPr id="9219" name="Rectangle 3"/>
          <p:cNvSpPr>
            <a:spLocks noGrp="1" noChangeArrowheads="1"/>
          </p:cNvSpPr>
          <p:nvPr>
            <p:ph idx="1"/>
          </p:nvPr>
        </p:nvSpPr>
        <p:spPr>
          <a:xfrm>
            <a:off x="484710" y="2286000"/>
            <a:ext cx="7772400" cy="4267200"/>
          </a:xfrm>
        </p:spPr>
        <p:txBody>
          <a:bodyPr>
            <a:normAutofit/>
          </a:bodyPr>
          <a:lstStyle/>
          <a:p>
            <a:r>
              <a:rPr lang="en-US" dirty="0"/>
              <a:t>“Dilemma”– </a:t>
            </a:r>
            <a:r>
              <a:rPr lang="en-US" dirty="0" err="1"/>
              <a:t>greek</a:t>
            </a:r>
            <a:r>
              <a:rPr lang="en-US" dirty="0"/>
              <a:t> </a:t>
            </a:r>
            <a:r>
              <a:rPr lang="en-US" dirty="0" smtClean="0"/>
              <a:t>origin</a:t>
            </a:r>
          </a:p>
          <a:p>
            <a:pPr>
              <a:buNone/>
            </a:pPr>
            <a:r>
              <a:rPr lang="en-US" dirty="0" smtClean="0"/>
              <a:t>	any situation in which one must choose between unpleasant alternatives</a:t>
            </a:r>
          </a:p>
          <a:p>
            <a:r>
              <a:rPr lang="en-US" dirty="0" smtClean="0"/>
              <a:t>X versus Y</a:t>
            </a:r>
          </a:p>
          <a:p>
            <a:r>
              <a:rPr lang="en-US" dirty="0" smtClean="0"/>
              <a:t>“good” versus “bad” options  e.g. trouble shooting by viewing user’s screen LAN, Efficient troubleshooting vs. interfering privacy</a:t>
            </a:r>
          </a:p>
          <a:p>
            <a:r>
              <a:rPr lang="en-US" dirty="0" smtClean="0"/>
              <a:t>“good” versus “good” options e.g.  Class lectures accessible vs. less effort to make lectures </a:t>
            </a:r>
          </a:p>
          <a:p>
            <a:r>
              <a:rPr lang="en-US" dirty="0" smtClean="0"/>
              <a:t>“bad” versus “bad” options e.g. drone attacks vs. terrorist threats</a:t>
            </a:r>
          </a:p>
          <a:p>
            <a:pPr>
              <a:buNone/>
            </a:pPr>
            <a:endParaRPr lang="en-US" dirty="0"/>
          </a:p>
        </p:txBody>
      </p:sp>
    </p:spTree>
    <p:extLst>
      <p:ext uri="{BB962C8B-B14F-4D97-AF65-F5344CB8AC3E}">
        <p14:creationId xmlns:p14="http://schemas.microsoft.com/office/powerpoint/2010/main" val="4162355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a:t>Step Two:  Determine Whether There Is an Ethical Dilemma</a:t>
            </a:r>
          </a:p>
        </p:txBody>
      </p:sp>
      <p:sp>
        <p:nvSpPr>
          <p:cNvPr id="13315" name="Rectangle 3"/>
          <p:cNvSpPr>
            <a:spLocks noGrp="1" noChangeArrowheads="1"/>
          </p:cNvSpPr>
          <p:nvPr>
            <p:ph idx="1"/>
          </p:nvPr>
        </p:nvSpPr>
        <p:spPr>
          <a:xfrm>
            <a:off x="685800" y="2286000"/>
            <a:ext cx="7772400" cy="3733800"/>
          </a:xfrm>
        </p:spPr>
        <p:txBody>
          <a:bodyPr/>
          <a:lstStyle/>
          <a:p>
            <a:r>
              <a:rPr lang="en-US" sz="2800" dirty="0"/>
              <a:t>If you find it easy to articulate the perceived best interest as being on one side, you might ask, “</a:t>
            </a:r>
            <a:r>
              <a:rPr lang="en-US" sz="2800" u="sng" dirty="0"/>
              <a:t>who</a:t>
            </a:r>
            <a:r>
              <a:rPr lang="en-US" sz="2800" dirty="0"/>
              <a:t> determines what is in the best interest?”  You?  Courts?  Client?  Family?</a:t>
            </a:r>
          </a:p>
          <a:p>
            <a:r>
              <a:rPr lang="en-US" sz="2800" dirty="0"/>
              <a:t>Remember, most individuals will probably perceive their own preferences as being in their own best interest.</a:t>
            </a:r>
          </a:p>
        </p:txBody>
      </p:sp>
    </p:spTree>
    <p:extLst>
      <p:ext uri="{BB962C8B-B14F-4D97-AF65-F5344CB8AC3E}">
        <p14:creationId xmlns:p14="http://schemas.microsoft.com/office/powerpoint/2010/main" val="3403775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a:t>Step Three:  Identify and Rank the Key Values and Principles</a:t>
            </a:r>
          </a:p>
        </p:txBody>
      </p:sp>
      <p:sp>
        <p:nvSpPr>
          <p:cNvPr id="14339" name="Rectangle 3"/>
          <p:cNvSpPr>
            <a:spLocks noGrp="1" noChangeArrowheads="1"/>
          </p:cNvSpPr>
          <p:nvPr>
            <p:ph idx="1"/>
          </p:nvPr>
        </p:nvSpPr>
        <p:spPr/>
        <p:txBody>
          <a:bodyPr/>
          <a:lstStyle/>
          <a:p>
            <a:r>
              <a:rPr lang="en-US"/>
              <a:t>What reasons can you provide for prioritizing one competing value over another?</a:t>
            </a:r>
          </a:p>
          <a:p>
            <a:r>
              <a:rPr lang="en-US"/>
              <a:t>Understand that a resolution to a dilemma which goes against an individual’s personal set of values has very little chance of success.</a:t>
            </a:r>
          </a:p>
        </p:txBody>
      </p:sp>
    </p:spTree>
    <p:extLst>
      <p:ext uri="{BB962C8B-B14F-4D97-AF65-F5344CB8AC3E}">
        <p14:creationId xmlns:p14="http://schemas.microsoft.com/office/powerpoint/2010/main" val="31781483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Step Four: Gather Your Information</a:t>
            </a:r>
          </a:p>
        </p:txBody>
      </p:sp>
      <p:sp>
        <p:nvSpPr>
          <p:cNvPr id="15363" name="Rectangle 3"/>
          <p:cNvSpPr>
            <a:spLocks noGrp="1" noChangeArrowheads="1"/>
          </p:cNvSpPr>
          <p:nvPr>
            <p:ph idx="1"/>
          </p:nvPr>
        </p:nvSpPr>
        <p:spPr/>
        <p:txBody>
          <a:bodyPr>
            <a:normAutofit fontScale="92500" lnSpcReduction="10000"/>
          </a:bodyPr>
          <a:lstStyle/>
          <a:p>
            <a:r>
              <a:rPr lang="en-US" sz="2800" dirty="0"/>
              <a:t>Do you have </a:t>
            </a:r>
            <a:r>
              <a:rPr lang="en-US" sz="2800" u="sng" dirty="0"/>
              <a:t>all </a:t>
            </a:r>
            <a:r>
              <a:rPr lang="en-US" sz="2800" dirty="0"/>
              <a:t>the known facts?</a:t>
            </a:r>
          </a:p>
          <a:p>
            <a:r>
              <a:rPr lang="en-US" sz="2800" dirty="0"/>
              <a:t>Do you understand the applicable </a:t>
            </a:r>
            <a:r>
              <a:rPr lang="en-US" sz="2800" dirty="0" smtClean="0"/>
              <a:t>laws?</a:t>
            </a:r>
            <a:endParaRPr lang="en-US" sz="2800" dirty="0"/>
          </a:p>
          <a:p>
            <a:r>
              <a:rPr lang="en-US" sz="2800" dirty="0"/>
              <a:t>Do you have all relevant policies available to review?</a:t>
            </a:r>
          </a:p>
          <a:p>
            <a:r>
              <a:rPr lang="en-US" sz="2800" dirty="0"/>
              <a:t>Are you clear about the individual’s views and personal values</a:t>
            </a:r>
            <a:r>
              <a:rPr lang="en-US" sz="2800" dirty="0" smtClean="0"/>
              <a:t>?  E.g. views regarding smoking in workplace</a:t>
            </a:r>
            <a:endParaRPr lang="en-US" sz="2800" dirty="0"/>
          </a:p>
          <a:p>
            <a:pPr>
              <a:buFontTx/>
              <a:buNone/>
            </a:pPr>
            <a:r>
              <a:rPr lang="en-US" sz="2800" dirty="0"/>
              <a:t>	*  Don’t hesitate to seek out consultation.</a:t>
            </a:r>
          </a:p>
        </p:txBody>
      </p:sp>
    </p:spTree>
    <p:extLst>
      <p:ext uri="{BB962C8B-B14F-4D97-AF65-F5344CB8AC3E}">
        <p14:creationId xmlns:p14="http://schemas.microsoft.com/office/powerpoint/2010/main" val="757030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n-US"/>
              <a:t>Step Five:  Review Any Applicable Code of Ethics</a:t>
            </a:r>
          </a:p>
        </p:txBody>
      </p:sp>
      <p:sp>
        <p:nvSpPr>
          <p:cNvPr id="16387" name="Rectangle 3"/>
          <p:cNvSpPr>
            <a:spLocks noGrp="1" noChangeArrowheads="1"/>
          </p:cNvSpPr>
          <p:nvPr>
            <p:ph idx="1"/>
          </p:nvPr>
        </p:nvSpPr>
        <p:spPr/>
        <p:txBody>
          <a:bodyPr>
            <a:normAutofit fontScale="92500" lnSpcReduction="20000"/>
          </a:bodyPr>
          <a:lstStyle/>
          <a:p>
            <a:r>
              <a:rPr lang="en-US" sz="2800" dirty="0"/>
              <a:t>Not legal documents, but professionals are bound to tenets and can be sued for breach</a:t>
            </a:r>
          </a:p>
          <a:p>
            <a:r>
              <a:rPr lang="en-US" sz="2800" dirty="0"/>
              <a:t>Look for the following:</a:t>
            </a:r>
          </a:p>
          <a:p>
            <a:pPr>
              <a:buFontTx/>
              <a:buNone/>
            </a:pPr>
            <a:r>
              <a:rPr lang="en-US" sz="2800" dirty="0"/>
              <a:t>	--  mission statement</a:t>
            </a:r>
          </a:p>
          <a:p>
            <a:pPr>
              <a:buFontTx/>
              <a:buNone/>
            </a:pPr>
            <a:r>
              <a:rPr lang="en-US" sz="2800" dirty="0"/>
              <a:t>	--  values base of the organization</a:t>
            </a:r>
          </a:p>
          <a:p>
            <a:pPr>
              <a:buFontTx/>
              <a:buNone/>
            </a:pPr>
            <a:r>
              <a:rPr lang="en-US" sz="2800" dirty="0"/>
              <a:t>	--  ethical principles to guide practice</a:t>
            </a:r>
          </a:p>
          <a:p>
            <a:pPr>
              <a:buFontTx/>
              <a:buNone/>
            </a:pPr>
            <a:r>
              <a:rPr lang="en-US" sz="2800" dirty="0"/>
              <a:t>	--  ethical </a:t>
            </a:r>
            <a:r>
              <a:rPr lang="en-US" sz="2800" dirty="0" smtClean="0"/>
              <a:t>standards e.g. ACM </a:t>
            </a:r>
            <a:endParaRPr lang="en-US" sz="2800" dirty="0"/>
          </a:p>
          <a:p>
            <a:r>
              <a:rPr lang="en-US" sz="2800" dirty="0"/>
              <a:t>Codes can be revised or updated as needed</a:t>
            </a:r>
          </a:p>
          <a:p>
            <a:pPr>
              <a:buFontTx/>
              <a:buNone/>
            </a:pPr>
            <a:endParaRPr lang="en-US" sz="2800" dirty="0"/>
          </a:p>
        </p:txBody>
      </p:sp>
    </p:spTree>
    <p:extLst>
      <p:ext uri="{BB962C8B-B14F-4D97-AF65-F5344CB8AC3E}">
        <p14:creationId xmlns:p14="http://schemas.microsoft.com/office/powerpoint/2010/main" val="3642334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92500"/>
          </a:bodyPr>
          <a:lstStyle/>
          <a:p>
            <a:r>
              <a:rPr lang="en-US" b="1" dirty="0"/>
              <a:t>Why Ethical Models / Theories?</a:t>
            </a:r>
            <a:endParaRPr lang="en-US" dirty="0" smtClean="0"/>
          </a:p>
          <a:p>
            <a:pPr lvl="1"/>
            <a:r>
              <a:rPr lang="en-US" dirty="0" smtClean="0"/>
              <a:t>No </a:t>
            </a:r>
            <a:r>
              <a:rPr lang="en-US" dirty="0"/>
              <a:t>formula to solve Ethical Problems</a:t>
            </a:r>
          </a:p>
          <a:p>
            <a:pPr lvl="1"/>
            <a:r>
              <a:rPr lang="en-US" dirty="0" smtClean="0"/>
              <a:t>Ethics </a:t>
            </a:r>
            <a:r>
              <a:rPr lang="en-US" dirty="0"/>
              <a:t>helps us not only in distinguishing </a:t>
            </a:r>
            <a:r>
              <a:rPr lang="en-US" dirty="0" smtClean="0"/>
              <a:t>between right </a:t>
            </a:r>
            <a:r>
              <a:rPr lang="en-US" dirty="0"/>
              <a:t>and wrong, but also in knowing </a:t>
            </a:r>
            <a:r>
              <a:rPr lang="en-US" b="1" dirty="0"/>
              <a:t>why and </a:t>
            </a:r>
            <a:r>
              <a:rPr lang="en-US" b="1" dirty="0" smtClean="0"/>
              <a:t>on what </a:t>
            </a:r>
            <a:r>
              <a:rPr lang="en-US" b="1" dirty="0"/>
              <a:t>grounds our judgment of human actions </a:t>
            </a:r>
            <a:r>
              <a:rPr lang="en-US" b="1" dirty="0" smtClean="0"/>
              <a:t>is </a:t>
            </a:r>
            <a:r>
              <a:rPr lang="en-US" dirty="0" smtClean="0"/>
              <a:t>justified</a:t>
            </a:r>
            <a:endParaRPr lang="en-US" dirty="0"/>
          </a:p>
          <a:p>
            <a:pPr lvl="1"/>
            <a:r>
              <a:rPr lang="en-US" dirty="0" smtClean="0"/>
              <a:t>Ethical </a:t>
            </a:r>
            <a:r>
              <a:rPr lang="en-US" dirty="0"/>
              <a:t>theories help:</a:t>
            </a:r>
          </a:p>
          <a:p>
            <a:pPr lvl="2"/>
            <a:r>
              <a:rPr lang="en-US" dirty="0" smtClean="0"/>
              <a:t> </a:t>
            </a:r>
            <a:r>
              <a:rPr lang="en-US" sz="2800" dirty="0"/>
              <a:t>How to decide what is right, what is wrong</a:t>
            </a:r>
          </a:p>
          <a:p>
            <a:pPr lvl="2"/>
            <a:r>
              <a:rPr lang="en-US" sz="2800" dirty="0" smtClean="0"/>
              <a:t> </a:t>
            </a:r>
            <a:r>
              <a:rPr lang="en-US" sz="2800" dirty="0"/>
              <a:t>To identify important principles or guidelines</a:t>
            </a:r>
          </a:p>
          <a:p>
            <a:pPr lvl="2"/>
            <a:r>
              <a:rPr lang="en-US" sz="2800" dirty="0" smtClean="0"/>
              <a:t> You </a:t>
            </a:r>
            <a:r>
              <a:rPr lang="en-US" sz="2800" dirty="0"/>
              <a:t>as a computer professional must </a:t>
            </a:r>
            <a:r>
              <a:rPr lang="en-US" sz="2800" dirty="0" smtClean="0"/>
              <a:t>consider trade-offs and make </a:t>
            </a:r>
            <a:r>
              <a:rPr lang="en-US" sz="2800" dirty="0"/>
              <a:t>a decision!</a:t>
            </a:r>
          </a:p>
          <a:p>
            <a:pPr lvl="2"/>
            <a:r>
              <a:rPr lang="en-US" sz="2800" dirty="0" smtClean="0"/>
              <a:t> </a:t>
            </a:r>
            <a:r>
              <a:rPr lang="en-US" sz="2800" dirty="0"/>
              <a:t>Right, Wrong, and Okay: acts may be ethically </a:t>
            </a:r>
            <a:r>
              <a:rPr lang="en-US" sz="2800" dirty="0" smtClean="0"/>
              <a:t>obligatory, ethically </a:t>
            </a:r>
            <a:r>
              <a:rPr lang="en-US" sz="2800" dirty="0"/>
              <a:t>prohibited, or ethically acceptable</a:t>
            </a:r>
          </a:p>
        </p:txBody>
      </p:sp>
    </p:spTree>
    <p:extLst>
      <p:ext uri="{BB962C8B-B14F-4D97-AF65-F5344CB8AC3E}">
        <p14:creationId xmlns:p14="http://schemas.microsoft.com/office/powerpoint/2010/main" val="339261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Step Six:  Determine the Options</a:t>
            </a:r>
          </a:p>
        </p:txBody>
      </p:sp>
      <p:sp>
        <p:nvSpPr>
          <p:cNvPr id="18435" name="Rectangle 3"/>
          <p:cNvSpPr>
            <a:spLocks noGrp="1" noChangeArrowheads="1"/>
          </p:cNvSpPr>
          <p:nvPr>
            <p:ph idx="1"/>
          </p:nvPr>
        </p:nvSpPr>
        <p:spPr/>
        <p:txBody>
          <a:bodyPr/>
          <a:lstStyle/>
          <a:p>
            <a:r>
              <a:rPr lang="en-US" dirty="0"/>
              <a:t>List all possible actionable options</a:t>
            </a:r>
          </a:p>
          <a:p>
            <a:r>
              <a:rPr lang="en-US" dirty="0"/>
              <a:t>Weigh the cost/benefits of each option</a:t>
            </a:r>
          </a:p>
          <a:p>
            <a:r>
              <a:rPr lang="en-US" dirty="0"/>
              <a:t>Seek out additional points of view</a:t>
            </a:r>
          </a:p>
        </p:txBody>
      </p:sp>
    </p:spTree>
    <p:extLst>
      <p:ext uri="{BB962C8B-B14F-4D97-AF65-F5344CB8AC3E}">
        <p14:creationId xmlns:p14="http://schemas.microsoft.com/office/powerpoint/2010/main" val="35951491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t>Step Seven:  Select a Course of Action</a:t>
            </a:r>
          </a:p>
        </p:txBody>
      </p:sp>
      <p:sp>
        <p:nvSpPr>
          <p:cNvPr id="19459" name="Rectangle 3"/>
          <p:cNvSpPr>
            <a:spLocks noGrp="1" noChangeArrowheads="1"/>
          </p:cNvSpPr>
          <p:nvPr>
            <p:ph idx="1"/>
          </p:nvPr>
        </p:nvSpPr>
        <p:spPr/>
        <p:txBody>
          <a:bodyPr/>
          <a:lstStyle/>
          <a:p>
            <a:pPr marL="609600" indent="-609600">
              <a:buFontTx/>
              <a:buAutoNum type="arabicParenR"/>
            </a:pPr>
            <a:r>
              <a:rPr lang="en-US" dirty="0"/>
              <a:t>Discard the least desirable option.</a:t>
            </a:r>
          </a:p>
          <a:p>
            <a:pPr marL="609600" indent="-609600">
              <a:buFontTx/>
              <a:buAutoNum type="arabicParenR"/>
            </a:pPr>
            <a:r>
              <a:rPr lang="en-US" dirty="0"/>
              <a:t>Discard any which you can not put into action.</a:t>
            </a:r>
          </a:p>
          <a:p>
            <a:pPr marL="609600" indent="-609600">
              <a:buFontTx/>
              <a:buAutoNum type="arabicParenR"/>
            </a:pPr>
            <a:r>
              <a:rPr lang="en-US" dirty="0" smtClean="0"/>
              <a:t>Recognize </a:t>
            </a:r>
            <a:r>
              <a:rPr lang="en-US" dirty="0"/>
              <a:t>that your final choice will be impacted by your personal values.</a:t>
            </a:r>
          </a:p>
        </p:txBody>
      </p:sp>
    </p:spTree>
    <p:extLst>
      <p:ext uri="{BB962C8B-B14F-4D97-AF65-F5344CB8AC3E}">
        <p14:creationId xmlns:p14="http://schemas.microsoft.com/office/powerpoint/2010/main" val="10943665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r>
              <a:rPr lang="en-US"/>
              <a:t>Step Eight:  Put Your Plan Into Action</a:t>
            </a:r>
          </a:p>
        </p:txBody>
      </p:sp>
      <p:sp>
        <p:nvSpPr>
          <p:cNvPr id="20483" name="Rectangle 3"/>
          <p:cNvSpPr>
            <a:spLocks noGrp="1" noChangeArrowheads="1"/>
          </p:cNvSpPr>
          <p:nvPr>
            <p:ph idx="1"/>
          </p:nvPr>
        </p:nvSpPr>
        <p:spPr/>
        <p:txBody>
          <a:bodyPr/>
          <a:lstStyle/>
          <a:p>
            <a:r>
              <a:rPr lang="en-US"/>
              <a:t>Reflect on the outcomes with a sense that you have truly approached this ethical dilemma with the best of intentions and to the best of your ability.</a:t>
            </a:r>
          </a:p>
        </p:txBody>
      </p:sp>
    </p:spTree>
    <p:extLst>
      <p:ext uri="{BB962C8B-B14F-4D97-AF65-F5344CB8AC3E}">
        <p14:creationId xmlns:p14="http://schemas.microsoft.com/office/powerpoint/2010/main" val="162221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Step Nine:  Evaluate</a:t>
            </a:r>
          </a:p>
        </p:txBody>
      </p:sp>
      <p:sp>
        <p:nvSpPr>
          <p:cNvPr id="21507" name="Rectangle 3"/>
          <p:cNvSpPr>
            <a:spLocks noGrp="1" noChangeArrowheads="1"/>
          </p:cNvSpPr>
          <p:nvPr>
            <p:ph idx="1"/>
          </p:nvPr>
        </p:nvSpPr>
        <p:spPr/>
        <p:txBody>
          <a:bodyPr/>
          <a:lstStyle/>
          <a:p>
            <a:r>
              <a:rPr lang="en-US"/>
              <a:t>Evaluate the consequences for each person involved (client, family members, co-workers, agency, etc.)</a:t>
            </a:r>
          </a:p>
          <a:p>
            <a:r>
              <a:rPr lang="en-US"/>
              <a:t>Consider submitting your most difficult cases to an ethics review board or peer consultants for feedback.</a:t>
            </a:r>
          </a:p>
        </p:txBody>
      </p:sp>
    </p:spTree>
    <p:extLst>
      <p:ext uri="{BB962C8B-B14F-4D97-AF65-F5344CB8AC3E}">
        <p14:creationId xmlns:p14="http://schemas.microsoft.com/office/powerpoint/2010/main" val="416835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Step Ten</a:t>
            </a:r>
          </a:p>
        </p:txBody>
      </p:sp>
      <p:sp>
        <p:nvSpPr>
          <p:cNvPr id="39939" name="Rectangle 3"/>
          <p:cNvSpPr>
            <a:spLocks noGrp="1" noChangeArrowheads="1"/>
          </p:cNvSpPr>
          <p:nvPr>
            <p:ph idx="1"/>
          </p:nvPr>
        </p:nvSpPr>
        <p:spPr/>
        <p:txBody>
          <a:bodyPr/>
          <a:lstStyle/>
          <a:p>
            <a:r>
              <a:rPr lang="en-US" dirty="0"/>
              <a:t>Discuss the case with your ethical review committee or board</a:t>
            </a:r>
          </a:p>
          <a:p>
            <a:endParaRPr lang="en-US" dirty="0"/>
          </a:p>
        </p:txBody>
      </p:sp>
    </p:spTree>
    <p:extLst>
      <p:ext uri="{BB962C8B-B14F-4D97-AF65-F5344CB8AC3E}">
        <p14:creationId xmlns:p14="http://schemas.microsoft.com/office/powerpoint/2010/main" val="3956536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19800"/>
          </a:xfrm>
        </p:spPr>
        <p:txBody>
          <a:bodyPr>
            <a:normAutofit/>
          </a:bodyPr>
          <a:lstStyle/>
          <a:p>
            <a:r>
              <a:rPr lang="en-US" b="1" dirty="0" smtClean="0"/>
              <a:t>Case Study</a:t>
            </a:r>
          </a:p>
          <a:p>
            <a:r>
              <a:rPr lang="en-US" dirty="0" smtClean="0"/>
              <a:t>Suppose company ABC have number of offices across the city, with a distributed application installed at each site. Bhola sb has the responsibility to resolve issues regarding the distributed software, any trouble that might obstructs the work of the employees.  Bhola sb has to travel a lot at various sites to troubleshoot the issues, which waste much of time.</a:t>
            </a:r>
          </a:p>
          <a:p>
            <a:r>
              <a:rPr lang="en-US" dirty="0" smtClean="0"/>
              <a:t>Company ABC had recently installed an application xyz which can access all user’s screen and Bhola sb can view and troubleshoot the problem by sitting on one place</a:t>
            </a:r>
          </a:p>
        </p:txBody>
      </p:sp>
    </p:spTree>
    <p:extLst>
      <p:ext uri="{BB962C8B-B14F-4D97-AF65-F5344CB8AC3E}">
        <p14:creationId xmlns:p14="http://schemas.microsoft.com/office/powerpoint/2010/main" val="2906428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4525963"/>
          </a:xfrm>
        </p:spPr>
        <p:txBody>
          <a:bodyPr>
            <a:normAutofit/>
          </a:bodyPr>
          <a:lstStyle/>
          <a:p>
            <a:r>
              <a:rPr lang="en-US" dirty="0" smtClean="0"/>
              <a:t>This had helped a lot as it had saved time and troubleshooting is being done efficiently. When boss heard of the success of the application, he discusses with Bhola sb that he suspects that smuggling deals have been carried out by some of the employees  but there is no proof. By using the application xyz they can trace the user’s activities and they can catch the culprits while communicating the deals.  Bhola sb thinks that it would interfere with the privacy of the employees by viewing their screens. </a:t>
            </a:r>
          </a:p>
        </p:txBody>
      </p:sp>
    </p:spTree>
    <p:extLst>
      <p:ext uri="{BB962C8B-B14F-4D97-AF65-F5344CB8AC3E}">
        <p14:creationId xmlns:p14="http://schemas.microsoft.com/office/powerpoint/2010/main" val="621593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a:t>
            </a:r>
            <a:endParaRPr lang="en-US" dirty="0"/>
          </a:p>
        </p:txBody>
      </p:sp>
      <p:sp>
        <p:nvSpPr>
          <p:cNvPr id="3" name="Content Placeholder 2"/>
          <p:cNvSpPr>
            <a:spLocks noGrp="1"/>
          </p:cNvSpPr>
          <p:nvPr>
            <p:ph idx="1"/>
          </p:nvPr>
        </p:nvSpPr>
        <p:spPr/>
        <p:txBody>
          <a:bodyPr>
            <a:normAutofit/>
          </a:bodyPr>
          <a:lstStyle/>
          <a:p>
            <a:r>
              <a:rPr lang="en-US" b="1" dirty="0" smtClean="0"/>
              <a:t>Establish the context of the ethical problem</a:t>
            </a:r>
            <a:r>
              <a:rPr lang="en-US" dirty="0" smtClean="0"/>
              <a:t>;</a:t>
            </a:r>
          </a:p>
          <a:p>
            <a:pPr lvl="1"/>
            <a:r>
              <a:rPr lang="en-US" dirty="0" smtClean="0"/>
              <a:t>Company ABC with a various sites across the city using distributed application.</a:t>
            </a:r>
          </a:p>
          <a:p>
            <a:pPr lvl="1"/>
            <a:r>
              <a:rPr lang="en-US" dirty="0" smtClean="0"/>
              <a:t>The Boss suspects that smuggling deals are going on</a:t>
            </a:r>
          </a:p>
          <a:p>
            <a:pPr lvl="1"/>
            <a:r>
              <a:rPr lang="en-US" dirty="0" smtClean="0"/>
              <a:t>A new application xyz is being used to view and troubleshoot user’s problems with software usage.</a:t>
            </a:r>
          </a:p>
          <a:p>
            <a:pPr lvl="1"/>
            <a:r>
              <a:rPr lang="en-US" dirty="0" smtClean="0"/>
              <a:t>Boss needs to use application xyz to track down the culprits.</a:t>
            </a:r>
            <a:endParaRPr lang="en-US" dirty="0"/>
          </a:p>
        </p:txBody>
      </p:sp>
    </p:spTree>
    <p:extLst>
      <p:ext uri="{BB962C8B-B14F-4D97-AF65-F5344CB8AC3E}">
        <p14:creationId xmlns:p14="http://schemas.microsoft.com/office/powerpoint/2010/main" val="391656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Is there an ethical dilemma</a:t>
            </a:r>
            <a:endParaRPr lang="en-US" dirty="0"/>
          </a:p>
        </p:txBody>
      </p:sp>
      <p:sp>
        <p:nvSpPr>
          <p:cNvPr id="3" name="Content Placeholder 2"/>
          <p:cNvSpPr>
            <a:spLocks noGrp="1"/>
          </p:cNvSpPr>
          <p:nvPr>
            <p:ph idx="1"/>
          </p:nvPr>
        </p:nvSpPr>
        <p:spPr/>
        <p:txBody>
          <a:bodyPr>
            <a:normAutofit/>
          </a:bodyPr>
          <a:lstStyle/>
          <a:p>
            <a:r>
              <a:rPr lang="en-US" dirty="0" smtClean="0"/>
              <a:t>User’s Privacy vs. Capture Culprits</a:t>
            </a:r>
          </a:p>
          <a:p>
            <a:endParaRPr lang="en-US" dirty="0" smtClean="0"/>
          </a:p>
          <a:p>
            <a:endParaRPr lang="en-US" dirty="0" smtClean="0"/>
          </a:p>
          <a:p>
            <a:r>
              <a:rPr lang="en-US" dirty="0" smtClean="0"/>
              <a:t>Step 3: Rank Values</a:t>
            </a:r>
          </a:p>
          <a:p>
            <a:pPr lvl="1"/>
            <a:r>
              <a:rPr lang="en-US" dirty="0" smtClean="0"/>
              <a:t>User’s privacy</a:t>
            </a:r>
          </a:p>
          <a:p>
            <a:pPr lvl="1"/>
            <a:r>
              <a:rPr lang="en-US" dirty="0" smtClean="0"/>
              <a:t>Reading personal information</a:t>
            </a:r>
          </a:p>
          <a:p>
            <a:pPr lvl="1"/>
            <a:r>
              <a:rPr lang="en-US" dirty="0" smtClean="0"/>
              <a:t>Accessing user’s files</a:t>
            </a:r>
          </a:p>
          <a:p>
            <a:pPr lvl="1"/>
            <a:r>
              <a:rPr lang="en-US" dirty="0" smtClean="0"/>
              <a:t>Capturing culprits</a:t>
            </a:r>
          </a:p>
          <a:p>
            <a:pPr lvl="1"/>
            <a:r>
              <a:rPr lang="en-US" dirty="0" smtClean="0"/>
              <a:t>Smuggling deals damage company’s goodwill</a:t>
            </a:r>
          </a:p>
          <a:p>
            <a:pPr lvl="1"/>
            <a:r>
              <a:rPr lang="en-US" dirty="0" smtClean="0"/>
              <a:t>Smuggling deals impacts country’s economics</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41652916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Gather information</a:t>
            </a:r>
            <a:endParaRPr lang="en-US" dirty="0"/>
          </a:p>
        </p:txBody>
      </p:sp>
      <p:sp>
        <p:nvSpPr>
          <p:cNvPr id="3" name="Content Placeholder 2"/>
          <p:cNvSpPr>
            <a:spLocks noGrp="1"/>
          </p:cNvSpPr>
          <p:nvPr>
            <p:ph idx="1"/>
          </p:nvPr>
        </p:nvSpPr>
        <p:spPr/>
        <p:txBody>
          <a:bodyPr/>
          <a:lstStyle/>
          <a:p>
            <a:r>
              <a:rPr lang="en-US" sz="2400" dirty="0" smtClean="0"/>
              <a:t>All Facts</a:t>
            </a:r>
          </a:p>
          <a:p>
            <a:r>
              <a:rPr lang="en-US" sz="2400" dirty="0" smtClean="0"/>
              <a:t>Applicable laws:  User’s data is confidential</a:t>
            </a:r>
          </a:p>
          <a:p>
            <a:r>
              <a:rPr lang="en-US" sz="2400" dirty="0" smtClean="0"/>
              <a:t>Relevant policies:  Organizational policy regarding tracing employees online activities</a:t>
            </a:r>
          </a:p>
          <a:p>
            <a:r>
              <a:rPr lang="en-US" sz="2400" dirty="0" smtClean="0"/>
              <a:t>Personal views: smuggling deals being carried out  </a:t>
            </a:r>
          </a:p>
          <a:p>
            <a:endParaRPr lang="en-US" dirty="0"/>
          </a:p>
        </p:txBody>
      </p:sp>
    </p:spTree>
    <p:extLst>
      <p:ext uri="{BB962C8B-B14F-4D97-AF65-F5344CB8AC3E}">
        <p14:creationId xmlns:p14="http://schemas.microsoft.com/office/powerpoint/2010/main" val="1295975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248400"/>
          </a:xfrm>
        </p:spPr>
        <p:txBody>
          <a:bodyPr>
            <a:normAutofit fontScale="92500" lnSpcReduction="10000"/>
          </a:bodyPr>
          <a:lstStyle/>
          <a:p>
            <a:r>
              <a:rPr lang="en-US" b="1" dirty="0" smtClean="0"/>
              <a:t>Ethical Theories:</a:t>
            </a:r>
          </a:p>
          <a:p>
            <a:pPr lvl="1"/>
            <a:r>
              <a:rPr lang="en-US" sz="2800" dirty="0" smtClean="0"/>
              <a:t>For centuries in different societies, human actions have been judged good or bad, right or wrong, based on theories or systems of justice developed, tested, revised, and debated by philosophers and/or elders in that society </a:t>
            </a:r>
          </a:p>
          <a:p>
            <a:pPr lvl="1"/>
            <a:r>
              <a:rPr lang="en-US" sz="2800" dirty="0" smtClean="0"/>
              <a:t>Such theories are commonly known as </a:t>
            </a:r>
            <a:r>
              <a:rPr lang="en-US" sz="2800" b="1" i="1" dirty="0" smtClean="0"/>
              <a:t>Ethical Theories</a:t>
            </a:r>
          </a:p>
          <a:p>
            <a:pPr lvl="1"/>
            <a:r>
              <a:rPr lang="en-US" dirty="0" smtClean="0"/>
              <a:t>The processes of reasoning, explanation, and justification used in ethics are based on these theories</a:t>
            </a:r>
          </a:p>
          <a:p>
            <a:pPr lvl="1"/>
            <a:endParaRPr lang="en-US" dirty="0" smtClean="0"/>
          </a:p>
          <a:p>
            <a:r>
              <a:rPr lang="en-US" dirty="0" smtClean="0"/>
              <a:t>Most widely discussed and used:</a:t>
            </a:r>
          </a:p>
          <a:p>
            <a:pPr lvl="1"/>
            <a:r>
              <a:rPr lang="en-US" dirty="0" smtClean="0"/>
              <a:t>Consequentialism</a:t>
            </a:r>
          </a:p>
          <a:p>
            <a:pPr lvl="1"/>
            <a:r>
              <a:rPr lang="en-US" dirty="0" smtClean="0"/>
              <a:t>Deontology</a:t>
            </a:r>
          </a:p>
          <a:p>
            <a:pPr lvl="1"/>
            <a:r>
              <a:rPr lang="en-US" dirty="0" smtClean="0"/>
              <a:t>Relativism</a:t>
            </a:r>
          </a:p>
          <a:p>
            <a:pPr lvl="1"/>
            <a:r>
              <a:rPr lang="en-US" dirty="0" smtClean="0"/>
              <a:t>Emotivism</a:t>
            </a:r>
            <a:endParaRPr lang="en-US" dirty="0"/>
          </a:p>
        </p:txBody>
      </p:sp>
    </p:spTree>
    <p:extLst>
      <p:ext uri="{BB962C8B-B14F-4D97-AF65-F5344CB8AC3E}">
        <p14:creationId xmlns:p14="http://schemas.microsoft.com/office/powerpoint/2010/main" val="6681951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5: Review Applicable code of Ethics</a:t>
            </a:r>
            <a:endParaRPr lang="en-US" dirty="0"/>
          </a:p>
        </p:txBody>
      </p:sp>
      <p:sp>
        <p:nvSpPr>
          <p:cNvPr id="3" name="Content Placeholder 2"/>
          <p:cNvSpPr>
            <a:spLocks noGrp="1"/>
          </p:cNvSpPr>
          <p:nvPr>
            <p:ph idx="1"/>
          </p:nvPr>
        </p:nvSpPr>
        <p:spPr/>
        <p:txBody>
          <a:bodyPr>
            <a:normAutofit/>
          </a:bodyPr>
          <a:lstStyle/>
          <a:p>
            <a:r>
              <a:rPr lang="en-US" dirty="0" smtClean="0"/>
              <a:t>If company ABC had announced to use any ethical standards e.g. ACM then is it allowed in accordance to that standard that it is allowed to interfere in user’s privacy?</a:t>
            </a:r>
          </a:p>
          <a:p>
            <a:endParaRPr lang="en-US" dirty="0" smtClean="0"/>
          </a:p>
          <a:p>
            <a:r>
              <a:rPr lang="en-US" dirty="0" smtClean="0"/>
              <a:t>Step 6: Determine Options</a:t>
            </a:r>
          </a:p>
          <a:p>
            <a:pPr lvl="1"/>
            <a:r>
              <a:rPr lang="en-US" dirty="0" smtClean="0"/>
              <a:t>Is there any other way to trace down culprits without interfering user’s privacy?</a:t>
            </a:r>
          </a:p>
          <a:p>
            <a:pPr lvl="1"/>
            <a:r>
              <a:rPr lang="en-US" dirty="0" smtClean="0"/>
              <a:t>Is it possible to seek police help or warrant to carry out the action?</a:t>
            </a:r>
            <a:endParaRPr lang="en-US" dirty="0"/>
          </a:p>
        </p:txBody>
      </p:sp>
    </p:spTree>
    <p:extLst>
      <p:ext uri="{BB962C8B-B14F-4D97-AF65-F5344CB8AC3E}">
        <p14:creationId xmlns:p14="http://schemas.microsoft.com/office/powerpoint/2010/main" val="2725272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7: Select course of action</a:t>
            </a:r>
            <a:endParaRPr lang="en-US" dirty="0"/>
          </a:p>
        </p:txBody>
      </p:sp>
      <p:sp>
        <p:nvSpPr>
          <p:cNvPr id="3" name="Content Placeholder 2"/>
          <p:cNvSpPr>
            <a:spLocks noGrp="1"/>
          </p:cNvSpPr>
          <p:nvPr>
            <p:ph idx="1"/>
          </p:nvPr>
        </p:nvSpPr>
        <p:spPr/>
        <p:txBody>
          <a:bodyPr/>
          <a:lstStyle/>
          <a:p>
            <a:r>
              <a:rPr lang="en-US" dirty="0" smtClean="0"/>
              <a:t>According to ranked values and different options decide what to do and how to do?</a:t>
            </a:r>
          </a:p>
          <a:p>
            <a:endParaRPr lang="en-US" dirty="0" smtClean="0"/>
          </a:p>
          <a:p>
            <a:endParaRPr lang="en-US" dirty="0" smtClean="0"/>
          </a:p>
          <a:p>
            <a:r>
              <a:rPr lang="en-US" dirty="0" smtClean="0"/>
              <a:t>Step 8: Plan into action</a:t>
            </a:r>
          </a:p>
          <a:p>
            <a:pPr lvl="1"/>
            <a:r>
              <a:rPr lang="en-US" dirty="0" smtClean="0"/>
              <a:t>Bhola sb had approached the ethical situation in unbiased manner without considering that outcomes are favorable to any particular party.</a:t>
            </a:r>
            <a:endParaRPr lang="en-US" dirty="0"/>
          </a:p>
        </p:txBody>
      </p:sp>
    </p:spTree>
    <p:extLst>
      <p:ext uri="{BB962C8B-B14F-4D97-AF65-F5344CB8AC3E}">
        <p14:creationId xmlns:p14="http://schemas.microsoft.com/office/powerpoint/2010/main" val="28183842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9: Evaluate Consequences</a:t>
            </a:r>
            <a:endParaRPr lang="en-US" dirty="0"/>
          </a:p>
        </p:txBody>
      </p:sp>
      <p:sp>
        <p:nvSpPr>
          <p:cNvPr id="3" name="Content Placeholder 2"/>
          <p:cNvSpPr>
            <a:spLocks noGrp="1"/>
          </p:cNvSpPr>
          <p:nvPr>
            <p:ph idx="1"/>
          </p:nvPr>
        </p:nvSpPr>
        <p:spPr/>
        <p:txBody>
          <a:bodyPr/>
          <a:lstStyle/>
          <a:p>
            <a:r>
              <a:rPr lang="en-US" dirty="0" smtClean="0"/>
              <a:t>Interfering user’s privacy</a:t>
            </a:r>
          </a:p>
          <a:p>
            <a:r>
              <a:rPr lang="en-US" dirty="0" smtClean="0"/>
              <a:t>Damaging company’s goodwill</a:t>
            </a:r>
          </a:p>
          <a:p>
            <a:r>
              <a:rPr lang="en-US" dirty="0" smtClean="0"/>
              <a:t>Influencing country’s economics</a:t>
            </a:r>
            <a:endParaRPr lang="en-US" dirty="0"/>
          </a:p>
        </p:txBody>
      </p:sp>
    </p:spTree>
    <p:extLst>
      <p:ext uri="{BB962C8B-B14F-4D97-AF65-F5344CB8AC3E}">
        <p14:creationId xmlns:p14="http://schemas.microsoft.com/office/powerpoint/2010/main" val="32275621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10: Review</a:t>
            </a:r>
            <a:endParaRPr lang="en-US" dirty="0"/>
          </a:p>
        </p:txBody>
      </p:sp>
      <p:sp>
        <p:nvSpPr>
          <p:cNvPr id="3" name="Content Placeholder 2"/>
          <p:cNvSpPr>
            <a:spLocks noGrp="1"/>
          </p:cNvSpPr>
          <p:nvPr>
            <p:ph idx="1"/>
          </p:nvPr>
        </p:nvSpPr>
        <p:spPr/>
        <p:txBody>
          <a:bodyPr/>
          <a:lstStyle/>
          <a:p>
            <a:r>
              <a:rPr lang="en-US" dirty="0" smtClean="0"/>
              <a:t>Present before board of governors to review your action.</a:t>
            </a:r>
            <a:endParaRPr lang="en-US" dirty="0"/>
          </a:p>
        </p:txBody>
      </p:sp>
    </p:spTree>
    <p:extLst>
      <p:ext uri="{BB962C8B-B14F-4D97-AF65-F5344CB8AC3E}">
        <p14:creationId xmlns:p14="http://schemas.microsoft.com/office/powerpoint/2010/main" val="3313030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92500" lnSpcReduction="10000"/>
          </a:bodyPr>
          <a:lstStyle/>
          <a:p>
            <a:r>
              <a:rPr lang="en-US" b="1" dirty="0" smtClean="0"/>
              <a:t>Consequentialism Theory:</a:t>
            </a:r>
          </a:p>
          <a:p>
            <a:pPr lvl="1"/>
            <a:r>
              <a:rPr lang="en-US" dirty="0" smtClean="0"/>
              <a:t>Human actions are judged good or bad, right or wrong, depending on the results, outcomes, ends, consequences of such actions</a:t>
            </a:r>
          </a:p>
          <a:p>
            <a:r>
              <a:rPr lang="en-US" sz="2800" dirty="0" smtClean="0"/>
              <a:t>Three Types: Egoism, Utilitarianism, Altruism</a:t>
            </a:r>
          </a:p>
          <a:p>
            <a:pPr marL="0" indent="0">
              <a:buNone/>
            </a:pPr>
            <a:endParaRPr lang="en-US" sz="2800" dirty="0" smtClean="0"/>
          </a:p>
          <a:p>
            <a:r>
              <a:rPr lang="en-US" sz="2800" b="1" dirty="0" smtClean="0"/>
              <a:t>Egoism:</a:t>
            </a:r>
          </a:p>
          <a:p>
            <a:pPr lvl="1"/>
            <a:r>
              <a:rPr lang="en-US" sz="2500" dirty="0" smtClean="0"/>
              <a:t>Puts an individual’s interests and happiness above everything else</a:t>
            </a:r>
          </a:p>
          <a:p>
            <a:pPr lvl="1"/>
            <a:r>
              <a:rPr lang="en-US" sz="2500" dirty="0" smtClean="0"/>
              <a:t>Any action is good as long as it maximizes an individual’s overall happiness</a:t>
            </a:r>
          </a:p>
          <a:p>
            <a:pPr lvl="1"/>
            <a:r>
              <a:rPr lang="en-US" sz="2500" dirty="0" smtClean="0"/>
              <a:t>Good for me / Least harm to me</a:t>
            </a:r>
            <a:endParaRPr lang="en-US" dirty="0"/>
          </a:p>
        </p:txBody>
      </p:sp>
    </p:spTree>
    <p:extLst>
      <p:ext uri="{BB962C8B-B14F-4D97-AF65-F5344CB8AC3E}">
        <p14:creationId xmlns:p14="http://schemas.microsoft.com/office/powerpoint/2010/main" val="403386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r>
              <a:rPr lang="en-US" b="1" dirty="0" smtClean="0"/>
              <a:t>Utilitarianism:</a:t>
            </a:r>
          </a:p>
          <a:p>
            <a:pPr lvl="1"/>
            <a:r>
              <a:rPr lang="en-US" dirty="0" smtClean="0"/>
              <a:t>Unlike egoism, this theory puts a group’s interest and happiness above those of an individual, for the good of many</a:t>
            </a:r>
          </a:p>
          <a:p>
            <a:pPr lvl="1"/>
            <a:r>
              <a:rPr lang="en-US" dirty="0" smtClean="0"/>
              <a:t>Thus, an action is good if it benefits the maximum number of people</a:t>
            </a:r>
          </a:p>
          <a:p>
            <a:pPr lvl="1"/>
            <a:r>
              <a:rPr lang="en-US" dirty="0" smtClean="0"/>
              <a:t>Good for the group, Least harm for the group</a:t>
            </a:r>
          </a:p>
          <a:p>
            <a:pPr lvl="1"/>
            <a:r>
              <a:rPr lang="en-US" b="1" dirty="0"/>
              <a:t>utilitarian</a:t>
            </a:r>
            <a:r>
              <a:rPr lang="en-US" dirty="0"/>
              <a:t> philosophy, when directed to making social, economic, or political decisions, aims for the betterment of </a:t>
            </a:r>
            <a:r>
              <a:rPr lang="en-US" dirty="0" smtClean="0"/>
              <a:t>society</a:t>
            </a:r>
          </a:p>
        </p:txBody>
      </p:sp>
    </p:spTree>
    <p:extLst>
      <p:ext uri="{BB962C8B-B14F-4D97-AF65-F5344CB8AC3E}">
        <p14:creationId xmlns:p14="http://schemas.microsoft.com/office/powerpoint/2010/main" val="709213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apply it in business.</a:t>
            </a:r>
            <a:endParaRPr lang="en-US" dirty="0"/>
          </a:p>
        </p:txBody>
      </p:sp>
      <p:pic>
        <p:nvPicPr>
          <p:cNvPr id="4" name="Picture 3"/>
          <p:cNvPicPr>
            <a:picLocks noChangeAspect="1"/>
          </p:cNvPicPr>
          <p:nvPr/>
        </p:nvPicPr>
        <p:blipFill>
          <a:blip r:embed="rId3"/>
          <a:stretch>
            <a:fillRect/>
          </a:stretch>
        </p:blipFill>
        <p:spPr>
          <a:xfrm>
            <a:off x="820080" y="2052925"/>
            <a:ext cx="6719274" cy="3678871"/>
          </a:xfrm>
          <a:prstGeom prst="rect">
            <a:avLst/>
          </a:prstGeom>
        </p:spPr>
      </p:pic>
    </p:spTree>
    <p:extLst>
      <p:ext uri="{BB962C8B-B14F-4D97-AF65-F5344CB8AC3E}">
        <p14:creationId xmlns:p14="http://schemas.microsoft.com/office/powerpoint/2010/main" val="1420854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57200" y="1524000"/>
            <a:ext cx="7467600" cy="4267200"/>
          </a:xfrm>
          <a:prstGeom prst="rect">
            <a:avLst/>
          </a:prstGeom>
        </p:spPr>
      </p:pic>
    </p:spTree>
    <p:extLst>
      <p:ext uri="{BB962C8B-B14F-4D97-AF65-F5344CB8AC3E}">
        <p14:creationId xmlns:p14="http://schemas.microsoft.com/office/powerpoint/2010/main" val="1680297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b="1" dirty="0"/>
              <a:t>Altruism:</a:t>
            </a:r>
          </a:p>
          <a:p>
            <a:pPr lvl="1"/>
            <a:r>
              <a:rPr lang="en-US" dirty="0"/>
              <a:t>An action is right if the consequences of that action are favorable to all except the actor.</a:t>
            </a:r>
          </a:p>
          <a:p>
            <a:pPr lvl="1"/>
            <a:r>
              <a:rPr lang="en-US" dirty="0"/>
              <a:t>Good for all, Some harm to me</a:t>
            </a:r>
          </a:p>
          <a:p>
            <a:pPr lvl="1"/>
            <a:r>
              <a:rPr lang="en-US" dirty="0"/>
              <a:t>It is invoked when you sacrifice something for the benefit others</a:t>
            </a:r>
            <a:r>
              <a:rPr lang="en-US" sz="2200" dirty="0"/>
              <a:t>.</a:t>
            </a:r>
          </a:p>
          <a:p>
            <a:pPr lvl="1"/>
            <a:r>
              <a:rPr lang="en-US" sz="2400" dirty="0"/>
              <a:t>Another </a:t>
            </a:r>
            <a:r>
              <a:rPr lang="en-US" sz="2400" b="1" dirty="0"/>
              <a:t>example</a:t>
            </a:r>
            <a:r>
              <a:rPr lang="en-US" sz="2400" dirty="0"/>
              <a:t> would be someone giving another person an organ such as a kidney.</a:t>
            </a:r>
          </a:p>
          <a:p>
            <a:pPr lvl="1"/>
            <a:r>
              <a:rPr lang="en-US" sz="2400" dirty="0"/>
              <a:t>charity work </a:t>
            </a:r>
            <a:endParaRPr lang="en-US" sz="2200" dirty="0"/>
          </a:p>
          <a:p>
            <a:endParaRPr lang="en-US" dirty="0"/>
          </a:p>
        </p:txBody>
      </p:sp>
    </p:spTree>
    <p:extLst>
      <p:ext uri="{BB962C8B-B14F-4D97-AF65-F5344CB8AC3E}">
        <p14:creationId xmlns:p14="http://schemas.microsoft.com/office/powerpoint/2010/main" val="362375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Deontological Theory:</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Does not concern with the consequences of the action but rather with the will of the action</a:t>
            </a:r>
          </a:p>
          <a:p>
            <a:r>
              <a:rPr lang="en-US" dirty="0" smtClean="0"/>
              <a:t>According to deontological theory, an act is considered good if the individual committing it had a good reason to do so</a:t>
            </a:r>
          </a:p>
          <a:p>
            <a:r>
              <a:rPr lang="en-US" dirty="0" smtClean="0"/>
              <a:t> E.g. We know that killing is bad, but if an armed intruder enters your house and you kill him or her, your action is good, according to deontologists. You did it because you had a duty to protect your family and property.</a:t>
            </a:r>
            <a:endParaRPr lang="en-US" dirty="0"/>
          </a:p>
        </p:txBody>
      </p:sp>
    </p:spTree>
    <p:extLst>
      <p:ext uri="{BB962C8B-B14F-4D97-AF65-F5344CB8AC3E}">
        <p14:creationId xmlns:p14="http://schemas.microsoft.com/office/powerpoint/2010/main" val="33921958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166</TotalTime>
  <Words>1801</Words>
  <Application>Microsoft Office PowerPoint</Application>
  <PresentationFormat>On-screen Show (4:3)</PresentationFormat>
  <Paragraphs>185</Paragraphs>
  <Slides>33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Century Gothic</vt:lpstr>
      <vt:lpstr>Wingdings 3</vt:lpstr>
      <vt:lpstr>Ion</vt:lpstr>
      <vt:lpstr>PowerPoint Presentation</vt:lpstr>
      <vt:lpstr>PowerPoint Presentation</vt:lpstr>
      <vt:lpstr>PowerPoint Presentation</vt:lpstr>
      <vt:lpstr>PowerPoint Presentation</vt:lpstr>
      <vt:lpstr>PowerPoint Presentation</vt:lpstr>
      <vt:lpstr>How do apply it in business.</vt:lpstr>
      <vt:lpstr>PowerPoint Presentation</vt:lpstr>
      <vt:lpstr>PowerPoint Presentation</vt:lpstr>
      <vt:lpstr>Deontological Theory: </vt:lpstr>
      <vt:lpstr>PowerPoint Presentation</vt:lpstr>
      <vt:lpstr>PowerPoint Presentation</vt:lpstr>
      <vt:lpstr>A Framework for Ethical Decision Making</vt:lpstr>
      <vt:lpstr>The Framework Overview</vt:lpstr>
      <vt:lpstr>Step One:  Describe the Problem</vt:lpstr>
      <vt:lpstr>Step Two:  Determine Whether There Is an Ethical Dilemma</vt:lpstr>
      <vt:lpstr>Step Two:  Determine Whether There Is an Ethical Dilemma</vt:lpstr>
      <vt:lpstr>Step Three:  Identify and Rank the Key Values and Principles</vt:lpstr>
      <vt:lpstr>Step Four: Gather Your Information</vt:lpstr>
      <vt:lpstr>Step Five:  Review Any Applicable Code of Ethics</vt:lpstr>
      <vt:lpstr>Step Six:  Determine the Options</vt:lpstr>
      <vt:lpstr>Step Seven:  Select a Course of Action</vt:lpstr>
      <vt:lpstr>Step Eight:  Put Your Plan Into Action</vt:lpstr>
      <vt:lpstr>Step Nine:  Evaluate</vt:lpstr>
      <vt:lpstr>Step Ten</vt:lpstr>
      <vt:lpstr>PowerPoint Presentation</vt:lpstr>
      <vt:lpstr>PowerPoint Presentation</vt:lpstr>
      <vt:lpstr>Step 1:</vt:lpstr>
      <vt:lpstr>Step 2: Is there an ethical dilemma</vt:lpstr>
      <vt:lpstr>Step 4: Gather information</vt:lpstr>
      <vt:lpstr>Step 5: Review Applicable code of Ethics</vt:lpstr>
      <vt:lpstr>Step 7: Select course of action</vt:lpstr>
      <vt:lpstr>Step 9: Evaluate Consequences</vt:lpstr>
      <vt:lpstr>Step 10: Review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Uzma</dc:creator>
  <cp:lastModifiedBy>Ali Qasim</cp:lastModifiedBy>
  <cp:revision>40</cp:revision>
  <dcterms:created xsi:type="dcterms:W3CDTF">2006-08-16T00:00:00Z</dcterms:created>
  <dcterms:modified xsi:type="dcterms:W3CDTF">2020-02-28T09:05:54Z</dcterms:modified>
</cp:coreProperties>
</file>