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76"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1/17/2018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1/17/2018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4</a:t>
            </a:r>
            <a:br>
              <a:rPr lang="en-US" dirty="0" smtClean="0"/>
            </a:br>
            <a:r>
              <a:rPr lang="en-US" sz="4800" dirty="0" smtClean="0"/>
              <a:t>Health for All, PHC and MDGs</a:t>
            </a:r>
            <a:endParaRPr lang="en-US" sz="4800" dirty="0"/>
          </a:p>
        </p:txBody>
      </p:sp>
      <p:sp>
        <p:nvSpPr>
          <p:cNvPr id="3" name="Subtitle 2"/>
          <p:cNvSpPr>
            <a:spLocks noGrp="1"/>
          </p:cNvSpPr>
          <p:nvPr>
            <p:ph type="subTitle" idx="1"/>
          </p:nvPr>
        </p:nvSpPr>
        <p:spPr/>
        <p:txBody>
          <a:bodyPr/>
          <a:lstStyle/>
          <a:p>
            <a:endParaRPr lang="en-US" dirty="0" smtClean="0"/>
          </a:p>
          <a:p>
            <a:r>
              <a:rPr lang="en-US" dirty="0" smtClean="0"/>
              <a:t>By dr. </a:t>
            </a:r>
            <a:r>
              <a:rPr lang="en-US" dirty="0" err="1" smtClean="0"/>
              <a:t>umer</a:t>
            </a:r>
            <a:r>
              <a:rPr lang="en-US" dirty="0" smtClean="0"/>
              <a:t> farooq</a:t>
            </a:r>
            <a:endParaRPr lang="en-US" dirty="0"/>
          </a:p>
        </p:txBody>
      </p:sp>
    </p:spTree>
    <p:extLst>
      <p:ext uri="{BB962C8B-B14F-4D97-AF65-F5344CB8AC3E}">
        <p14:creationId xmlns:p14="http://schemas.microsoft.com/office/powerpoint/2010/main" val="882462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98286"/>
            <a:ext cx="8946541" cy="5450113"/>
          </a:xfrm>
        </p:spPr>
        <p:txBody>
          <a:bodyPr/>
          <a:lstStyle/>
          <a:p>
            <a:r>
              <a:rPr lang="en-US" dirty="0"/>
              <a:t>7. Lack of committed, motivated and technically sound manpower. </a:t>
            </a:r>
            <a:endParaRPr lang="en-US" dirty="0" smtClean="0"/>
          </a:p>
          <a:p>
            <a:r>
              <a:rPr lang="en-US" dirty="0"/>
              <a:t>8. Lack of planning, implementation, monitoring, supervision and evaluation. </a:t>
            </a:r>
            <a:endParaRPr lang="en-US" dirty="0" smtClean="0"/>
          </a:p>
          <a:p>
            <a:r>
              <a:rPr lang="en-US" dirty="0"/>
              <a:t>9. Multiple horizontal / vertical health </a:t>
            </a:r>
            <a:r>
              <a:rPr lang="en-US" dirty="0" err="1"/>
              <a:t>programmes</a:t>
            </a:r>
            <a:r>
              <a:rPr lang="en-US" dirty="0"/>
              <a:t> overlapping many areas in the health sector (selective primary health care </a:t>
            </a:r>
            <a:r>
              <a:rPr lang="en-US" dirty="0" err="1"/>
              <a:t>programme</a:t>
            </a:r>
            <a:r>
              <a:rPr lang="en-US" dirty="0"/>
              <a:t>, </a:t>
            </a:r>
            <a:r>
              <a:rPr lang="en-US" dirty="0" err="1"/>
              <a:t>Junejo</a:t>
            </a:r>
            <a:r>
              <a:rPr lang="en-US" dirty="0"/>
              <a:t> plan, accelerated health </a:t>
            </a:r>
            <a:r>
              <a:rPr lang="en-US" dirty="0" err="1"/>
              <a:t>programme</a:t>
            </a:r>
            <a:r>
              <a:rPr lang="en-US" dirty="0"/>
              <a:t>, Benazir’s five point plan, child survival </a:t>
            </a:r>
            <a:r>
              <a:rPr lang="en-US" dirty="0" err="1"/>
              <a:t>programme</a:t>
            </a:r>
            <a:r>
              <a:rPr lang="en-US" dirty="0"/>
              <a:t> and social action </a:t>
            </a:r>
            <a:r>
              <a:rPr lang="en-US" dirty="0" err="1"/>
              <a:t>programme</a:t>
            </a:r>
            <a:r>
              <a:rPr lang="en-US" dirty="0"/>
              <a:t> (SAP </a:t>
            </a:r>
            <a:r>
              <a:rPr lang="en-US" dirty="0" err="1"/>
              <a:t>i</a:t>
            </a:r>
            <a:r>
              <a:rPr lang="en-US" dirty="0"/>
              <a:t> &amp; ii). </a:t>
            </a:r>
            <a:br>
              <a:rPr lang="en-US" dirty="0"/>
            </a:br>
            <a:endParaRPr lang="en-US" dirty="0"/>
          </a:p>
        </p:txBody>
      </p:sp>
    </p:spTree>
    <p:extLst>
      <p:ext uri="{BB962C8B-B14F-4D97-AF65-F5344CB8AC3E}">
        <p14:creationId xmlns:p14="http://schemas.microsoft.com/office/powerpoint/2010/main" val="384366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MDGs</a:t>
            </a:r>
            <a:endParaRPr lang="en-US" dirty="0"/>
          </a:p>
        </p:txBody>
      </p:sp>
      <p:sp>
        <p:nvSpPr>
          <p:cNvPr id="3" name="Content Placeholder 2"/>
          <p:cNvSpPr>
            <a:spLocks noGrp="1"/>
          </p:cNvSpPr>
          <p:nvPr>
            <p:ph idx="1"/>
          </p:nvPr>
        </p:nvSpPr>
        <p:spPr>
          <a:xfrm>
            <a:off x="1103312" y="1168925"/>
            <a:ext cx="10359681" cy="3799002"/>
          </a:xfrm>
        </p:spPr>
        <p:txBody>
          <a:bodyPr>
            <a:normAutofit/>
          </a:bodyPr>
          <a:lstStyle/>
          <a:p>
            <a:pPr algn="just"/>
            <a:r>
              <a:rPr lang="en-US" sz="2400" dirty="0"/>
              <a:t>The United Nations Millennium Development Goals are eight goals that all 191 UN member states have agreed to try to </a:t>
            </a:r>
            <a:r>
              <a:rPr lang="en-US" sz="2400" dirty="0" smtClean="0"/>
              <a:t>achieve</a:t>
            </a:r>
          </a:p>
          <a:p>
            <a:pPr algn="just"/>
            <a:r>
              <a:rPr lang="en-US" sz="2400" dirty="0"/>
              <a:t>The United Nations Millennium Declaration, signed in September 2000 commits world leaders to combat poverty, hunger, disease, illiteracy, environmental degradation, and discrimination against women. The MDGs are derived from this Declaration, and all have specific targets and indicators.</a:t>
            </a:r>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2375" y="4326903"/>
            <a:ext cx="6590416" cy="2531097"/>
          </a:xfrm>
          <a:prstGeom prst="rect">
            <a:avLst/>
          </a:prstGeom>
        </p:spPr>
      </p:pic>
    </p:spTree>
    <p:extLst>
      <p:ext uri="{BB962C8B-B14F-4D97-AF65-F5344CB8AC3E}">
        <p14:creationId xmlns:p14="http://schemas.microsoft.com/office/powerpoint/2010/main" val="311177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51428"/>
            <a:ext cx="8946541" cy="4796971"/>
          </a:xfrm>
        </p:spPr>
        <p:txBody>
          <a:bodyPr/>
          <a:lstStyle/>
          <a:p>
            <a:pPr fontAlgn="base"/>
            <a:r>
              <a:rPr lang="en-US" dirty="0"/>
              <a:t>The Eight Millennium Development Goals are:</a:t>
            </a:r>
          </a:p>
          <a:p>
            <a:pPr marL="457200" indent="-457200" fontAlgn="base">
              <a:buFont typeface="+mj-lt"/>
              <a:buAutoNum type="arabicPeriod"/>
            </a:pPr>
            <a:r>
              <a:rPr lang="en-US" dirty="0"/>
              <a:t>to eradicate extreme poverty and hunger;</a:t>
            </a:r>
          </a:p>
          <a:p>
            <a:pPr marL="457200" indent="-457200" fontAlgn="base">
              <a:buFont typeface="+mj-lt"/>
              <a:buAutoNum type="arabicPeriod"/>
            </a:pPr>
            <a:r>
              <a:rPr lang="en-US" dirty="0"/>
              <a:t>to achieve universal primary education;</a:t>
            </a:r>
          </a:p>
          <a:p>
            <a:pPr marL="457200" indent="-457200" fontAlgn="base">
              <a:buFont typeface="+mj-lt"/>
              <a:buAutoNum type="arabicPeriod"/>
            </a:pPr>
            <a:r>
              <a:rPr lang="en-US" dirty="0"/>
              <a:t>to promote gender equality and empower women;</a:t>
            </a:r>
          </a:p>
          <a:p>
            <a:pPr marL="457200" indent="-457200" fontAlgn="base">
              <a:buFont typeface="+mj-lt"/>
              <a:buAutoNum type="arabicPeriod"/>
            </a:pPr>
            <a:r>
              <a:rPr lang="en-US" dirty="0"/>
              <a:t>to reduce child mortality;</a:t>
            </a:r>
          </a:p>
          <a:p>
            <a:pPr marL="457200" indent="-457200" fontAlgn="base">
              <a:buFont typeface="+mj-lt"/>
              <a:buAutoNum type="arabicPeriod"/>
            </a:pPr>
            <a:r>
              <a:rPr lang="en-US" dirty="0"/>
              <a:t>to improve maternal health;</a:t>
            </a:r>
          </a:p>
          <a:p>
            <a:pPr marL="457200" indent="-457200" fontAlgn="base">
              <a:buFont typeface="+mj-lt"/>
              <a:buAutoNum type="arabicPeriod"/>
            </a:pPr>
            <a:r>
              <a:rPr lang="en-US" dirty="0"/>
              <a:t>to combat HIV/AIDS, malaria, and other diseases;</a:t>
            </a:r>
          </a:p>
          <a:p>
            <a:pPr marL="457200" indent="-457200" fontAlgn="base">
              <a:buFont typeface="+mj-lt"/>
              <a:buAutoNum type="arabicPeriod"/>
            </a:pPr>
            <a:r>
              <a:rPr lang="en-US" dirty="0"/>
              <a:t>to ensure environmental sustainability; and</a:t>
            </a:r>
          </a:p>
          <a:p>
            <a:pPr marL="457200" indent="-457200" fontAlgn="base">
              <a:buFont typeface="+mj-lt"/>
              <a:buAutoNum type="arabicPeriod"/>
            </a:pPr>
            <a:r>
              <a:rPr lang="en-US" dirty="0"/>
              <a:t>to develop a global partnership for development.</a:t>
            </a:r>
          </a:p>
          <a:p>
            <a:endParaRPr lang="en-US" dirty="0"/>
          </a:p>
        </p:txBody>
      </p:sp>
    </p:spTree>
    <p:extLst>
      <p:ext uri="{BB962C8B-B14F-4D97-AF65-F5344CB8AC3E}">
        <p14:creationId xmlns:p14="http://schemas.microsoft.com/office/powerpoint/2010/main" val="373459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Health Agencies</a:t>
            </a:r>
            <a:endParaRPr lang="en-US" dirty="0"/>
          </a:p>
        </p:txBody>
      </p:sp>
      <p:sp>
        <p:nvSpPr>
          <p:cNvPr id="3" name="Content Placeholder 2"/>
          <p:cNvSpPr>
            <a:spLocks noGrp="1"/>
          </p:cNvSpPr>
          <p:nvPr>
            <p:ph idx="1"/>
          </p:nvPr>
        </p:nvSpPr>
        <p:spPr>
          <a:xfrm>
            <a:off x="1103312" y="2052918"/>
            <a:ext cx="8050115" cy="4195481"/>
          </a:xfrm>
        </p:spPr>
        <p:txBody>
          <a:bodyPr>
            <a:normAutofit lnSpcReduction="10000"/>
          </a:bodyPr>
          <a:lstStyle/>
          <a:p>
            <a:pPr algn="just"/>
            <a:r>
              <a:rPr lang="en-US" b="1" u="sng" dirty="0" smtClean="0"/>
              <a:t>W.H.O.</a:t>
            </a:r>
          </a:p>
          <a:p>
            <a:pPr algn="just"/>
            <a:r>
              <a:rPr lang="en-US" dirty="0" smtClean="0"/>
              <a:t>It </a:t>
            </a:r>
            <a:r>
              <a:rPr lang="en-US" dirty="0"/>
              <a:t>stands for World Health Organization</a:t>
            </a:r>
            <a:r>
              <a:rPr lang="en-US" dirty="0" smtClean="0"/>
              <a:t>.</a:t>
            </a:r>
          </a:p>
          <a:p>
            <a:pPr algn="just"/>
            <a:r>
              <a:rPr lang="en-US" dirty="0"/>
              <a:t>We celebrate world health day every year on 7th April, the day when W.H.O. was founded. </a:t>
            </a:r>
            <a:endParaRPr lang="en-US" dirty="0" smtClean="0"/>
          </a:p>
          <a:p>
            <a:pPr algn="just"/>
            <a:r>
              <a:rPr lang="en-US" dirty="0"/>
              <a:t>WHO use the anniversary of their founding day not only as an </a:t>
            </a:r>
            <a:r>
              <a:rPr lang="en-US" dirty="0" smtClean="0"/>
              <a:t>opportunity </a:t>
            </a:r>
            <a:r>
              <a:rPr lang="en-US" dirty="0"/>
              <a:t>to celebrate the organization and its work but also as an opportunity to </a:t>
            </a:r>
            <a:r>
              <a:rPr lang="en-US" dirty="0" smtClean="0"/>
              <a:t>highlight a </a:t>
            </a:r>
            <a:r>
              <a:rPr lang="en-US" dirty="0"/>
              <a:t>current global health priority. Various local, national and international events are arranged to educate people and policy makers on the issue; above a, awareness is created for its prevention</a:t>
            </a:r>
            <a:r>
              <a:rPr lang="en-US" dirty="0" smtClean="0"/>
              <a:t>.</a:t>
            </a:r>
          </a:p>
          <a:p>
            <a:pPr algn="just"/>
            <a:r>
              <a:rPr lang="en-US" dirty="0" smtClean="0"/>
              <a:t>E.g. </a:t>
            </a:r>
            <a:r>
              <a:rPr lang="en-US" dirty="0"/>
              <a:t>the theme of 7th April 2014 World Health </a:t>
            </a:r>
            <a:r>
              <a:rPr lang="en-US" dirty="0" smtClean="0"/>
              <a:t>Day was </a:t>
            </a:r>
            <a:r>
              <a:rPr lang="en-US" dirty="0"/>
              <a:t>“Vector born diseases”.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3427" y="3951539"/>
            <a:ext cx="3038573" cy="2906461"/>
          </a:xfrm>
          <a:prstGeom prst="rect">
            <a:avLst/>
          </a:prstGeom>
        </p:spPr>
      </p:pic>
    </p:spTree>
    <p:extLst>
      <p:ext uri="{BB962C8B-B14F-4D97-AF65-F5344CB8AC3E}">
        <p14:creationId xmlns:p14="http://schemas.microsoft.com/office/powerpoint/2010/main" val="2286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46629"/>
            <a:ext cx="8946541" cy="5101770"/>
          </a:xfrm>
        </p:spPr>
        <p:txBody>
          <a:bodyPr/>
          <a:lstStyle/>
          <a:p>
            <a:pPr algn="just"/>
            <a:r>
              <a:rPr lang="en-US" dirty="0" smtClean="0"/>
              <a:t>The Headquarter </a:t>
            </a:r>
            <a:r>
              <a:rPr lang="en-US" dirty="0"/>
              <a:t>of </a:t>
            </a:r>
            <a:r>
              <a:rPr lang="en-US" dirty="0" smtClean="0"/>
              <a:t>W.H.O</a:t>
            </a:r>
            <a:r>
              <a:rPr lang="en-US" dirty="0"/>
              <a:t>. is </a:t>
            </a:r>
            <a:r>
              <a:rPr lang="en-US" dirty="0" smtClean="0"/>
              <a:t>situated </a:t>
            </a:r>
            <a:r>
              <a:rPr lang="en-US" dirty="0"/>
              <a:t>in Geneva, Switzerland. </a:t>
            </a:r>
            <a:endParaRPr lang="en-US" dirty="0" smtClean="0"/>
          </a:p>
          <a:p>
            <a:pPr algn="just"/>
            <a:r>
              <a:rPr lang="en-US" dirty="0"/>
              <a:t>S</a:t>
            </a:r>
            <a:r>
              <a:rPr lang="en-US" dirty="0" smtClean="0"/>
              <a:t>ix </a:t>
            </a:r>
            <a:r>
              <a:rPr lang="en-US" dirty="0"/>
              <a:t>regional offices of </a:t>
            </a:r>
            <a:r>
              <a:rPr lang="en-US" dirty="0" smtClean="0"/>
              <a:t>W.H.O.</a:t>
            </a:r>
          </a:p>
          <a:p>
            <a:pPr algn="just">
              <a:buFont typeface="Arial" panose="020B0604020202020204" pitchFamily="34" charset="0"/>
              <a:buChar char="•"/>
            </a:pPr>
            <a:r>
              <a:rPr lang="en-US" dirty="0"/>
              <a:t>1. Eastern Mediterranean regional office. EMRO (Cairo </a:t>
            </a:r>
            <a:r>
              <a:rPr lang="en-US" dirty="0" smtClean="0"/>
              <a:t>- Egypt</a:t>
            </a:r>
            <a:r>
              <a:rPr lang="en-US" dirty="0"/>
              <a:t>) </a:t>
            </a:r>
            <a:endParaRPr lang="en-US" dirty="0" smtClean="0"/>
          </a:p>
          <a:p>
            <a:pPr algn="just">
              <a:buFont typeface="Arial" panose="020B0604020202020204" pitchFamily="34" charset="0"/>
              <a:buChar char="•"/>
            </a:pPr>
            <a:r>
              <a:rPr lang="en-US" dirty="0" smtClean="0"/>
              <a:t>2</a:t>
            </a:r>
            <a:r>
              <a:rPr lang="en-US" dirty="0"/>
              <a:t>. Western pacific regional office. WPRO (Manila </a:t>
            </a:r>
            <a:r>
              <a:rPr lang="en-US" dirty="0" smtClean="0"/>
              <a:t>- Philippine</a:t>
            </a:r>
            <a:r>
              <a:rPr lang="en-US" dirty="0"/>
              <a:t>) </a:t>
            </a:r>
            <a:endParaRPr lang="en-US" dirty="0" smtClean="0"/>
          </a:p>
          <a:p>
            <a:pPr algn="just">
              <a:buFont typeface="Arial" panose="020B0604020202020204" pitchFamily="34" charset="0"/>
              <a:buChar char="•"/>
            </a:pPr>
            <a:r>
              <a:rPr lang="en-US" dirty="0" smtClean="0"/>
              <a:t>3</a:t>
            </a:r>
            <a:r>
              <a:rPr lang="en-US" dirty="0"/>
              <a:t>. South East Asian regional </a:t>
            </a:r>
            <a:r>
              <a:rPr lang="en-US" dirty="0" smtClean="0"/>
              <a:t>office</a:t>
            </a:r>
            <a:r>
              <a:rPr lang="en-US" dirty="0"/>
              <a:t>. SEARO (New Delhi </a:t>
            </a:r>
            <a:r>
              <a:rPr lang="en-US" dirty="0" smtClean="0"/>
              <a:t>- India</a:t>
            </a:r>
            <a:r>
              <a:rPr lang="en-US" dirty="0"/>
              <a:t>) </a:t>
            </a:r>
            <a:endParaRPr lang="en-US" dirty="0" smtClean="0"/>
          </a:p>
          <a:p>
            <a:pPr algn="just">
              <a:buFont typeface="Arial" panose="020B0604020202020204" pitchFamily="34" charset="0"/>
              <a:buChar char="•"/>
            </a:pPr>
            <a:r>
              <a:rPr lang="en-US" dirty="0" smtClean="0"/>
              <a:t>4</a:t>
            </a:r>
            <a:r>
              <a:rPr lang="en-US" dirty="0"/>
              <a:t>. European regional office. EURO (Copenhagen </a:t>
            </a:r>
            <a:r>
              <a:rPr lang="en-US" dirty="0" smtClean="0"/>
              <a:t>-Denmark</a:t>
            </a:r>
            <a:r>
              <a:rPr lang="en-US" dirty="0"/>
              <a:t>) </a:t>
            </a:r>
            <a:endParaRPr lang="en-US" dirty="0" smtClean="0"/>
          </a:p>
          <a:p>
            <a:pPr algn="just">
              <a:buFont typeface="Arial" panose="020B0604020202020204" pitchFamily="34" charset="0"/>
              <a:buChar char="•"/>
            </a:pPr>
            <a:r>
              <a:rPr lang="en-US" dirty="0" smtClean="0"/>
              <a:t>5</a:t>
            </a:r>
            <a:r>
              <a:rPr lang="en-US" dirty="0"/>
              <a:t>. African regional office. AFRO (Brazzaville </a:t>
            </a:r>
            <a:r>
              <a:rPr lang="en-US" dirty="0" smtClean="0"/>
              <a:t>- Congo</a:t>
            </a:r>
            <a:r>
              <a:rPr lang="en-US" dirty="0"/>
              <a:t>) </a:t>
            </a:r>
            <a:endParaRPr lang="en-US" dirty="0" smtClean="0"/>
          </a:p>
          <a:p>
            <a:pPr algn="just">
              <a:buFont typeface="Arial" panose="020B0604020202020204" pitchFamily="34" charset="0"/>
              <a:buChar char="•"/>
            </a:pPr>
            <a:r>
              <a:rPr lang="en-US" dirty="0" smtClean="0"/>
              <a:t>6</a:t>
            </a:r>
            <a:r>
              <a:rPr lang="en-US" dirty="0"/>
              <a:t>. American regional office. AMRO (Washington DC </a:t>
            </a:r>
            <a:r>
              <a:rPr lang="en-US" dirty="0" smtClean="0"/>
              <a:t>– USA)</a:t>
            </a:r>
          </a:p>
          <a:p>
            <a:pPr algn="just"/>
            <a:r>
              <a:rPr lang="en-US" dirty="0"/>
              <a:t>Pakistan is attached to Eastern Mediterranean regional office due to hostile relationship with </a:t>
            </a:r>
            <a:r>
              <a:rPr lang="en-US" dirty="0" smtClean="0"/>
              <a:t>India</a:t>
            </a:r>
          </a:p>
          <a:p>
            <a:pPr algn="just"/>
            <a:r>
              <a:rPr lang="en-US" dirty="0"/>
              <a:t>At </a:t>
            </a:r>
            <a:r>
              <a:rPr lang="en-US" dirty="0" smtClean="0"/>
              <a:t>present 197 </a:t>
            </a:r>
            <a:r>
              <a:rPr lang="en-US" dirty="0"/>
              <a:t>countries are members of World Health Organization. </a:t>
            </a:r>
            <a:br>
              <a:rPr lang="en-US" dirty="0"/>
            </a:br>
            <a:endParaRPr lang="en-US" dirty="0"/>
          </a:p>
        </p:txBody>
      </p:sp>
    </p:spTree>
    <p:extLst>
      <p:ext uri="{BB962C8B-B14F-4D97-AF65-F5344CB8AC3E}">
        <p14:creationId xmlns:p14="http://schemas.microsoft.com/office/powerpoint/2010/main" val="122270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82172"/>
            <a:ext cx="8946541" cy="6175828"/>
          </a:xfrm>
        </p:spPr>
        <p:txBody>
          <a:bodyPr>
            <a:normAutofit fontScale="92500" lnSpcReduction="10000"/>
          </a:bodyPr>
          <a:lstStyle/>
          <a:p>
            <a:r>
              <a:rPr lang="en-US" u="sng" dirty="0" smtClean="0"/>
              <a:t>Functions of W.H.O.:</a:t>
            </a:r>
          </a:p>
          <a:p>
            <a:r>
              <a:rPr lang="en-US" dirty="0"/>
              <a:t>1. Prevention and control of specific diseases like malaria, tuberculosis, HIV/AIDS </a:t>
            </a:r>
            <a:r>
              <a:rPr lang="en-US" dirty="0" err="1"/>
              <a:t>etc</a:t>
            </a:r>
            <a:r>
              <a:rPr lang="en-US" dirty="0"/>
              <a:t> </a:t>
            </a:r>
            <a:endParaRPr lang="en-US" dirty="0" smtClean="0"/>
          </a:p>
          <a:p>
            <a:r>
              <a:rPr lang="en-US" dirty="0" smtClean="0"/>
              <a:t>2. </a:t>
            </a:r>
            <a:r>
              <a:rPr lang="en-US" dirty="0"/>
              <a:t>Development of comprehensive health </a:t>
            </a:r>
            <a:r>
              <a:rPr lang="en-US" dirty="0" smtClean="0"/>
              <a:t>services</a:t>
            </a:r>
          </a:p>
          <a:p>
            <a:r>
              <a:rPr lang="en-US" dirty="0" smtClean="0"/>
              <a:t>3. </a:t>
            </a:r>
            <a:r>
              <a:rPr lang="en-US" dirty="0"/>
              <a:t>Family </a:t>
            </a:r>
            <a:r>
              <a:rPr lang="en-US" dirty="0" smtClean="0"/>
              <a:t>health</a:t>
            </a:r>
          </a:p>
          <a:p>
            <a:r>
              <a:rPr lang="en-US" dirty="0" smtClean="0"/>
              <a:t>4. </a:t>
            </a:r>
            <a:r>
              <a:rPr lang="en-US" dirty="0"/>
              <a:t>Environmental </a:t>
            </a:r>
            <a:r>
              <a:rPr lang="en-US" dirty="0" smtClean="0"/>
              <a:t>health</a:t>
            </a:r>
          </a:p>
          <a:p>
            <a:r>
              <a:rPr lang="en-US" dirty="0" smtClean="0"/>
              <a:t>5. </a:t>
            </a:r>
            <a:r>
              <a:rPr lang="en-US" dirty="0"/>
              <a:t>Health statistics </a:t>
            </a:r>
            <a:endParaRPr lang="en-US" dirty="0" smtClean="0"/>
          </a:p>
          <a:p>
            <a:r>
              <a:rPr lang="en-US" dirty="0" smtClean="0"/>
              <a:t>6. </a:t>
            </a:r>
            <a:r>
              <a:rPr lang="en-US" dirty="0"/>
              <a:t>Bio medical </a:t>
            </a:r>
            <a:r>
              <a:rPr lang="en-US" dirty="0" smtClean="0"/>
              <a:t>research</a:t>
            </a:r>
          </a:p>
          <a:p>
            <a:r>
              <a:rPr lang="en-US" dirty="0" smtClean="0"/>
              <a:t>7. </a:t>
            </a:r>
            <a:r>
              <a:rPr lang="en-US" dirty="0"/>
              <a:t>Health literature and information </a:t>
            </a:r>
            <a:endParaRPr lang="en-US" dirty="0" smtClean="0"/>
          </a:p>
          <a:p>
            <a:r>
              <a:rPr lang="en-US" dirty="0" smtClean="0"/>
              <a:t>8. Cooperation </a:t>
            </a:r>
            <a:r>
              <a:rPr lang="en-US" dirty="0"/>
              <a:t>with other organizations </a:t>
            </a:r>
            <a:endParaRPr lang="en-US" dirty="0" smtClean="0"/>
          </a:p>
          <a:p>
            <a:r>
              <a:rPr lang="en-US" u="sng" dirty="0" smtClean="0"/>
              <a:t>Principal </a:t>
            </a:r>
            <a:r>
              <a:rPr lang="en-US" u="sng" dirty="0"/>
              <a:t>organs of World Health </a:t>
            </a:r>
            <a:r>
              <a:rPr lang="en-US" u="sng" dirty="0" smtClean="0"/>
              <a:t>Organization:</a:t>
            </a:r>
          </a:p>
          <a:p>
            <a:r>
              <a:rPr lang="en-US" dirty="0"/>
              <a:t>1. World health assembly. It is legislative &amp; supreme body of </a:t>
            </a:r>
            <a:r>
              <a:rPr lang="en-US" dirty="0" smtClean="0"/>
              <a:t>WHO.</a:t>
            </a:r>
          </a:p>
          <a:p>
            <a:r>
              <a:rPr lang="en-US" dirty="0" smtClean="0"/>
              <a:t>2. </a:t>
            </a:r>
            <a:r>
              <a:rPr lang="en-US" dirty="0"/>
              <a:t>Executive board. It has 34 members. It advises &amp; facilitate WHA</a:t>
            </a:r>
            <a:r>
              <a:rPr lang="en-US" dirty="0" smtClean="0"/>
              <a:t>.</a:t>
            </a:r>
          </a:p>
          <a:p>
            <a:r>
              <a:rPr lang="en-US" dirty="0" smtClean="0"/>
              <a:t>3. </a:t>
            </a:r>
            <a:r>
              <a:rPr lang="en-US" dirty="0"/>
              <a:t>Secretariat. It has DG, Deputy DG, &amp; 8500 non smoker employees</a:t>
            </a:r>
            <a:r>
              <a:rPr lang="en-US" dirty="0" smtClean="0"/>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1531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78972"/>
            <a:ext cx="8946541" cy="5769428"/>
          </a:xfrm>
        </p:spPr>
        <p:txBody>
          <a:bodyPr/>
          <a:lstStyle/>
          <a:p>
            <a:r>
              <a:rPr lang="en-US" b="1" u="sng" dirty="0" smtClean="0"/>
              <a:t>UNICEF:</a:t>
            </a:r>
          </a:p>
          <a:p>
            <a:r>
              <a:rPr lang="en-US" dirty="0" smtClean="0"/>
              <a:t>It stands for United Nations International Children Emergency Fund</a:t>
            </a:r>
          </a:p>
          <a:p>
            <a:r>
              <a:rPr lang="en-US" dirty="0" smtClean="0"/>
              <a:t>Presently it is known as United Nations Children’s Fund. It is one of the specialized agencies of United Nation</a:t>
            </a:r>
          </a:p>
          <a:p>
            <a:r>
              <a:rPr lang="en-US" dirty="0" smtClean="0"/>
              <a:t>Headquarter of UNICEF is in New York, USA</a:t>
            </a:r>
          </a:p>
          <a:p>
            <a:r>
              <a:rPr lang="en-US" u="sng" dirty="0" smtClean="0"/>
              <a:t>Main Functions:</a:t>
            </a:r>
          </a:p>
          <a:p>
            <a:r>
              <a:rPr lang="en-US" dirty="0" smtClean="0"/>
              <a:t>1. Child Health</a:t>
            </a:r>
          </a:p>
          <a:p>
            <a:r>
              <a:rPr lang="en-US" dirty="0" smtClean="0"/>
              <a:t>2. Child Nutrition</a:t>
            </a:r>
          </a:p>
          <a:p>
            <a:r>
              <a:rPr lang="en-US" dirty="0" smtClean="0"/>
              <a:t>3. Family and Child Welfare</a:t>
            </a:r>
          </a:p>
          <a:p>
            <a:r>
              <a:rPr lang="en-US" dirty="0" smtClean="0"/>
              <a:t>4. Education</a:t>
            </a:r>
          </a:p>
          <a:p>
            <a:r>
              <a:rPr lang="en-US" dirty="0"/>
              <a:t>UNICEF was awarded Noble prize of 1965 for linking work for children, to world </a:t>
            </a:r>
            <a:r>
              <a:rPr lang="en-US" dirty="0" smtClean="0"/>
              <a:t>peace</a:t>
            </a:r>
            <a:r>
              <a:rPr lang="en-US" dirty="0"/>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2025" y="3663829"/>
            <a:ext cx="3179975" cy="3194171"/>
          </a:xfrm>
          <a:prstGeom prst="rect">
            <a:avLst/>
          </a:prstGeom>
        </p:spPr>
      </p:pic>
    </p:spTree>
    <p:extLst>
      <p:ext uri="{BB962C8B-B14F-4D97-AF65-F5344CB8AC3E}">
        <p14:creationId xmlns:p14="http://schemas.microsoft.com/office/powerpoint/2010/main" val="278224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66058"/>
            <a:ext cx="8946541" cy="5682342"/>
          </a:xfrm>
        </p:spPr>
        <p:txBody>
          <a:bodyPr/>
          <a:lstStyle/>
          <a:p>
            <a:r>
              <a:rPr lang="en-US" dirty="0" smtClean="0"/>
              <a:t>Latest work of UNICEF in Pakistan:</a:t>
            </a:r>
          </a:p>
          <a:p>
            <a:r>
              <a:rPr lang="en-US" dirty="0" smtClean="0"/>
              <a:t>UNICEF and UNDP (United Nations Development Program) signed a project worth 428000 $ for water, environment and sanitation in </a:t>
            </a:r>
            <a:r>
              <a:rPr lang="en-US" dirty="0" smtClean="0"/>
              <a:t>Pakistan</a:t>
            </a:r>
          </a:p>
          <a:p>
            <a:endParaRPr lang="en-US" dirty="0"/>
          </a:p>
          <a:p>
            <a:r>
              <a:rPr lang="en-US" b="1" u="sng" dirty="0" smtClean="0"/>
              <a:t>ILO</a:t>
            </a:r>
          </a:p>
          <a:p>
            <a:r>
              <a:rPr lang="en-US" dirty="0" smtClean="0"/>
              <a:t>ILO stands for International </a:t>
            </a:r>
            <a:r>
              <a:rPr lang="en-US" dirty="0" err="1" smtClean="0"/>
              <a:t>Labour</a:t>
            </a:r>
            <a:r>
              <a:rPr lang="en-US" dirty="0" smtClean="0"/>
              <a:t> Organization</a:t>
            </a:r>
          </a:p>
          <a:p>
            <a:r>
              <a:rPr lang="en-US" dirty="0"/>
              <a:t>It is the only 'tripartite’ United Nations agency that brings together representatives of governments, </a:t>
            </a:r>
            <a:r>
              <a:rPr lang="en-US" dirty="0" smtClean="0"/>
              <a:t>employers </a:t>
            </a:r>
            <a:r>
              <a:rPr lang="en-US" dirty="0"/>
              <a:t>and workers to jointly shape policies and </a:t>
            </a:r>
            <a:r>
              <a:rPr lang="en-US" dirty="0" err="1"/>
              <a:t>programmes</a:t>
            </a:r>
            <a:r>
              <a:rPr lang="en-US" dirty="0"/>
              <a:t> promoting decent work for all. </a:t>
            </a:r>
            <a:endParaRPr lang="en-US" dirty="0" smtClean="0"/>
          </a:p>
          <a:p>
            <a:r>
              <a:rPr lang="en-US" dirty="0"/>
              <a:t>ILO was established in 1919, soon after First World War. </a:t>
            </a:r>
            <a:endParaRPr lang="en-US" dirty="0" smtClean="0"/>
          </a:p>
          <a:p>
            <a:r>
              <a:rPr lang="en-US" dirty="0"/>
              <a:t>Headquarter of ILO is in Geneva, Switzerland. </a:t>
            </a:r>
            <a:r>
              <a:rPr lang="en-US" dirty="0"/>
              <a:t/>
            </a:r>
            <a:br>
              <a:rPr lang="en-US" dirty="0"/>
            </a:br>
            <a:r>
              <a:rPr lang="en-US" dirty="0"/>
              <a:t/>
            </a:r>
            <a:br>
              <a:rPr lang="en-US" dirty="0"/>
            </a:b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9857" y="4327847"/>
            <a:ext cx="3802144" cy="2530154"/>
          </a:xfrm>
          <a:prstGeom prst="rect">
            <a:avLst/>
          </a:prstGeom>
        </p:spPr>
      </p:pic>
    </p:spTree>
    <p:extLst>
      <p:ext uri="{BB962C8B-B14F-4D97-AF65-F5344CB8AC3E}">
        <p14:creationId xmlns:p14="http://schemas.microsoft.com/office/powerpoint/2010/main" val="294960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51544"/>
            <a:ext cx="8946541" cy="5696856"/>
          </a:xfrm>
        </p:spPr>
        <p:txBody>
          <a:bodyPr/>
          <a:lstStyle/>
          <a:p>
            <a:pPr algn="just"/>
            <a:r>
              <a:rPr lang="en-US" u="sng" dirty="0"/>
              <a:t>F</a:t>
            </a:r>
            <a:r>
              <a:rPr lang="en-US" u="sng" dirty="0" smtClean="0"/>
              <a:t>unctions </a:t>
            </a:r>
            <a:r>
              <a:rPr lang="en-US" u="sng" dirty="0"/>
              <a:t>of </a:t>
            </a:r>
            <a:r>
              <a:rPr lang="en-US" u="sng" dirty="0" smtClean="0"/>
              <a:t>ILO:</a:t>
            </a:r>
          </a:p>
          <a:p>
            <a:pPr algn="just"/>
            <a:r>
              <a:rPr lang="en-US" dirty="0"/>
              <a:t>1. To contribute to the establishment of lasting peace by promoting social </a:t>
            </a:r>
            <a:r>
              <a:rPr lang="en-US" dirty="0" smtClean="0"/>
              <a:t>justice</a:t>
            </a:r>
          </a:p>
          <a:p>
            <a:pPr algn="just"/>
            <a:r>
              <a:rPr lang="en-US" dirty="0"/>
              <a:t>2. To improve </a:t>
            </a:r>
            <a:r>
              <a:rPr lang="en-US" dirty="0" err="1"/>
              <a:t>labour</a:t>
            </a:r>
            <a:r>
              <a:rPr lang="en-US" dirty="0"/>
              <a:t> conditions and living standards, through international </a:t>
            </a:r>
            <a:r>
              <a:rPr lang="en-US" dirty="0" smtClean="0"/>
              <a:t>action</a:t>
            </a:r>
          </a:p>
          <a:p>
            <a:pPr algn="just"/>
            <a:r>
              <a:rPr lang="en-US" dirty="0"/>
              <a:t>3. To promote economic and social </a:t>
            </a:r>
            <a:r>
              <a:rPr lang="en-US" dirty="0" smtClean="0"/>
              <a:t>stability</a:t>
            </a:r>
          </a:p>
          <a:p>
            <a:pPr algn="just"/>
            <a:r>
              <a:rPr lang="en-US" dirty="0"/>
              <a:t>4. To provide assistance to organizations interested in the betterment of living and employment </a:t>
            </a:r>
            <a:r>
              <a:rPr lang="en-US" dirty="0" smtClean="0"/>
              <a:t>standards</a:t>
            </a:r>
          </a:p>
          <a:p>
            <a:pPr algn="just"/>
            <a:r>
              <a:rPr lang="en-US" dirty="0"/>
              <a:t> </a:t>
            </a:r>
            <a:r>
              <a:rPr lang="en-US" dirty="0" err="1"/>
              <a:t>lLO</a:t>
            </a:r>
            <a:r>
              <a:rPr lang="en-US" dirty="0"/>
              <a:t> office started functioning in Pakistan in 1970. </a:t>
            </a:r>
            <a:endParaRPr lang="en-US" dirty="0" smtClean="0"/>
          </a:p>
          <a:p>
            <a:pPr algn="just"/>
            <a:endParaRPr lang="en-US" dirty="0"/>
          </a:p>
          <a:p>
            <a:pPr algn="just"/>
            <a:r>
              <a:rPr lang="en-US" b="1" u="sng" dirty="0"/>
              <a:t>FAO:</a:t>
            </a:r>
          </a:p>
          <a:p>
            <a:pPr algn="just"/>
            <a:r>
              <a:rPr lang="en-US" dirty="0"/>
              <a:t>FAO stands for food and agriculture organization</a:t>
            </a:r>
          </a:p>
          <a:p>
            <a:pPr algn="just"/>
            <a:r>
              <a:rPr lang="en-US" dirty="0"/>
              <a:t>It started functioning in 1945 after Second World War</a:t>
            </a:r>
          </a:p>
          <a:p>
            <a:pPr algn="just"/>
            <a:r>
              <a:rPr lang="en-US" dirty="0"/>
              <a:t>Headquarter of FAO is in Rome, </a:t>
            </a:r>
            <a:r>
              <a:rPr lang="en-US" dirty="0" err="1" smtClean="0"/>
              <a:t>ltaly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7185" y="3592207"/>
            <a:ext cx="3265794" cy="3265794"/>
          </a:xfrm>
          <a:prstGeom prst="rect">
            <a:avLst/>
          </a:prstGeom>
        </p:spPr>
      </p:pic>
    </p:spTree>
    <p:extLst>
      <p:ext uri="{BB962C8B-B14F-4D97-AF65-F5344CB8AC3E}">
        <p14:creationId xmlns:p14="http://schemas.microsoft.com/office/powerpoint/2010/main" val="216503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11200"/>
            <a:ext cx="8946541" cy="5537199"/>
          </a:xfrm>
        </p:spPr>
        <p:txBody>
          <a:bodyPr/>
          <a:lstStyle/>
          <a:p>
            <a:pPr algn="just"/>
            <a:r>
              <a:rPr lang="en-US" u="sng" dirty="0" smtClean="0"/>
              <a:t>Functions </a:t>
            </a:r>
            <a:r>
              <a:rPr lang="en-US" u="sng" dirty="0"/>
              <a:t>of </a:t>
            </a:r>
            <a:r>
              <a:rPr lang="en-US" u="sng" dirty="0" smtClean="0"/>
              <a:t>FAO:</a:t>
            </a:r>
          </a:p>
          <a:p>
            <a:pPr algn="just"/>
            <a:r>
              <a:rPr lang="en-US" dirty="0"/>
              <a:t>1. To help nations raise living </a:t>
            </a:r>
            <a:r>
              <a:rPr lang="en-US" dirty="0" smtClean="0"/>
              <a:t>standards</a:t>
            </a:r>
          </a:p>
          <a:p>
            <a:pPr algn="just"/>
            <a:r>
              <a:rPr lang="en-US" dirty="0"/>
              <a:t>2. To improve nutrition of the people of all </a:t>
            </a:r>
            <a:r>
              <a:rPr lang="en-US" dirty="0" smtClean="0"/>
              <a:t>countries</a:t>
            </a:r>
          </a:p>
          <a:p>
            <a:pPr algn="just"/>
            <a:r>
              <a:rPr lang="en-US" dirty="0" smtClean="0"/>
              <a:t>3. </a:t>
            </a:r>
            <a:r>
              <a:rPr lang="en-US" dirty="0"/>
              <a:t>To increase the efficiency of farming, forestry and </a:t>
            </a:r>
            <a:r>
              <a:rPr lang="en-US" dirty="0" smtClean="0"/>
              <a:t>fisheries</a:t>
            </a:r>
          </a:p>
          <a:p>
            <a:pPr algn="just"/>
            <a:r>
              <a:rPr lang="en-US" dirty="0"/>
              <a:t>4. To better the condition of rural people and, through all these means, to widen the opportunity of all people for productive work </a:t>
            </a:r>
            <a:endParaRPr lang="en-US" dirty="0" smtClean="0"/>
          </a:p>
          <a:p>
            <a:pPr algn="just"/>
            <a:endParaRPr lang="en-US" dirty="0"/>
          </a:p>
          <a:p>
            <a:pPr algn="just"/>
            <a:r>
              <a:rPr lang="en-US" dirty="0"/>
              <a:t>The prime concern of </a:t>
            </a:r>
            <a:r>
              <a:rPr lang="en-US" dirty="0" smtClean="0"/>
              <a:t>FAO </a:t>
            </a:r>
            <a:r>
              <a:rPr lang="en-US" dirty="0"/>
              <a:t>is the increased production of food to keep pace with the ever </a:t>
            </a:r>
            <a:r>
              <a:rPr lang="en-US" dirty="0" smtClean="0"/>
              <a:t>growing </a:t>
            </a:r>
            <a:r>
              <a:rPr lang="en-US" dirty="0"/>
              <a:t>world population. </a:t>
            </a:r>
            <a:r>
              <a:rPr lang="en-US" dirty="0" smtClean="0"/>
              <a:t>FAO </a:t>
            </a:r>
            <a:r>
              <a:rPr lang="en-US" dirty="0"/>
              <a:t>is also concerned towards ensuring that </a:t>
            </a:r>
            <a:r>
              <a:rPr lang="en-US" dirty="0"/>
              <a:t>f</a:t>
            </a:r>
            <a:r>
              <a:rPr lang="en-US" dirty="0" smtClean="0"/>
              <a:t>ood is </a:t>
            </a:r>
            <a:r>
              <a:rPr lang="en-US" dirty="0"/>
              <a:t>consumed by the people </a:t>
            </a:r>
            <a:r>
              <a:rPr lang="en-US" dirty="0" smtClean="0"/>
              <a:t>who need </a:t>
            </a:r>
            <a:r>
              <a:rPr lang="en-US" dirty="0"/>
              <a:t>it, in sufficient quantities and </a:t>
            </a:r>
            <a:r>
              <a:rPr lang="en-US" dirty="0" smtClean="0"/>
              <a:t>in right proportion, to develop </a:t>
            </a:r>
            <a:r>
              <a:rPr lang="en-US" dirty="0"/>
              <a:t>and maintain a better state of nutrition through out </a:t>
            </a:r>
            <a:r>
              <a:rPr lang="en-US" dirty="0" smtClean="0"/>
              <a:t>the world</a:t>
            </a:r>
            <a:r>
              <a:rPr lang="en-US" dirty="0"/>
              <a:t> </a:t>
            </a:r>
            <a:r>
              <a:rPr lang="en-US" dirty="0"/>
              <a:t/>
            </a:r>
            <a:br>
              <a:rPr lang="en-US" dirty="0"/>
            </a:br>
            <a:endParaRPr lang="en-US" dirty="0"/>
          </a:p>
        </p:txBody>
      </p:sp>
    </p:spTree>
    <p:extLst>
      <p:ext uri="{BB962C8B-B14F-4D97-AF65-F5344CB8AC3E}">
        <p14:creationId xmlns:p14="http://schemas.microsoft.com/office/powerpoint/2010/main" val="45814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t>
            </a:r>
            <a:r>
              <a:rPr lang="en-US" dirty="0" smtClean="0"/>
              <a:t>ealth </a:t>
            </a:r>
            <a:r>
              <a:rPr lang="en-US" dirty="0"/>
              <a:t>for all (HFA) by the year 2000</a:t>
            </a:r>
          </a:p>
        </p:txBody>
      </p:sp>
      <p:sp>
        <p:nvSpPr>
          <p:cNvPr id="3" name="Content Placeholder 2"/>
          <p:cNvSpPr>
            <a:spLocks noGrp="1"/>
          </p:cNvSpPr>
          <p:nvPr>
            <p:ph idx="1"/>
          </p:nvPr>
        </p:nvSpPr>
        <p:spPr>
          <a:xfrm>
            <a:off x="646111" y="2191657"/>
            <a:ext cx="8215085" cy="4056742"/>
          </a:xfrm>
        </p:spPr>
        <p:txBody>
          <a:bodyPr>
            <a:noAutofit/>
          </a:bodyPr>
          <a:lstStyle/>
          <a:p>
            <a:pPr algn="just"/>
            <a:r>
              <a:rPr lang="en-US" sz="2800" dirty="0"/>
              <a:t>It is the attainment of level of health that </a:t>
            </a:r>
            <a:r>
              <a:rPr lang="en-US" sz="2800" dirty="0" smtClean="0"/>
              <a:t>would permit </a:t>
            </a:r>
            <a:r>
              <a:rPr lang="en-US" sz="2800" dirty="0"/>
              <a:t>all people to lead </a:t>
            </a:r>
            <a:r>
              <a:rPr lang="en-US" sz="2800" dirty="0" smtClean="0"/>
              <a:t>socially </a:t>
            </a:r>
            <a:r>
              <a:rPr lang="en-US" sz="2800" dirty="0"/>
              <a:t>and economically productive life by the year </a:t>
            </a:r>
            <a:r>
              <a:rPr lang="en-US" sz="2800" dirty="0" smtClean="0"/>
              <a:t>2000</a:t>
            </a:r>
          </a:p>
          <a:p>
            <a:pPr algn="just"/>
            <a:r>
              <a:rPr lang="en-US" sz="2800" dirty="0"/>
              <a:t>HFA by the year 2000 has not ended up by the turn of the previous century and it is reshaped as </a:t>
            </a:r>
            <a:r>
              <a:rPr lang="en-US" sz="2800" b="1" dirty="0"/>
              <a:t>HFA by the year 2000 and beyond</a:t>
            </a:r>
            <a:r>
              <a:rPr lang="en-US" sz="2800" dirty="0"/>
              <a:t>. It will continue </a:t>
            </a:r>
            <a:r>
              <a:rPr lang="en-US" sz="2800" dirty="0" smtClean="0"/>
              <a:t>till the </a:t>
            </a:r>
            <a:r>
              <a:rPr lang="en-US" sz="2800" dirty="0"/>
              <a:t>achievement of the targets in the light of MDGs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4450" y="5297865"/>
            <a:ext cx="3257550" cy="1560136"/>
          </a:xfrm>
          <a:prstGeom prst="rect">
            <a:avLst/>
          </a:prstGeom>
        </p:spPr>
      </p:pic>
    </p:spTree>
    <p:extLst>
      <p:ext uri="{BB962C8B-B14F-4D97-AF65-F5344CB8AC3E}">
        <p14:creationId xmlns:p14="http://schemas.microsoft.com/office/powerpoint/2010/main" val="239680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728686"/>
            <a:ext cx="9404723" cy="2438400"/>
          </a:xfrm>
        </p:spPr>
        <p:txBody>
          <a:bodyPr/>
          <a:lstStyle/>
          <a:p>
            <a:r>
              <a:rPr lang="en-US" dirty="0" smtClean="0"/>
              <a:t>                        Thank You</a:t>
            </a:r>
            <a:endParaRPr lang="en-US" dirty="0"/>
          </a:p>
        </p:txBody>
      </p:sp>
    </p:spTree>
    <p:extLst>
      <p:ext uri="{BB962C8B-B14F-4D97-AF65-F5344CB8AC3E}">
        <p14:creationId xmlns:p14="http://schemas.microsoft.com/office/powerpoint/2010/main" val="2543361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rimary </a:t>
            </a:r>
            <a:r>
              <a:rPr lang="en-US" dirty="0"/>
              <a:t>health care (PHC)</a:t>
            </a:r>
          </a:p>
        </p:txBody>
      </p:sp>
      <p:sp>
        <p:nvSpPr>
          <p:cNvPr id="3" name="Content Placeholder 2"/>
          <p:cNvSpPr>
            <a:spLocks noGrp="1"/>
          </p:cNvSpPr>
          <p:nvPr>
            <p:ph idx="1"/>
          </p:nvPr>
        </p:nvSpPr>
        <p:spPr>
          <a:xfrm>
            <a:off x="1103313" y="2052918"/>
            <a:ext cx="8229224" cy="4420453"/>
          </a:xfrm>
        </p:spPr>
        <p:txBody>
          <a:bodyPr>
            <a:normAutofit fontScale="92500"/>
          </a:bodyPr>
          <a:lstStyle/>
          <a:p>
            <a:pPr algn="just"/>
            <a:r>
              <a:rPr lang="en-US" sz="2800" dirty="0" smtClean="0"/>
              <a:t>“</a:t>
            </a:r>
            <a:r>
              <a:rPr lang="en-US" sz="2800" dirty="0" smtClean="0"/>
              <a:t>It</a:t>
            </a:r>
            <a:r>
              <a:rPr lang="en-US" sz="2800" dirty="0" smtClean="0"/>
              <a:t> </a:t>
            </a:r>
            <a:r>
              <a:rPr lang="en-US" sz="2800" dirty="0"/>
              <a:t>is essential health care based on practical, scientifically sound and </a:t>
            </a:r>
            <a:r>
              <a:rPr lang="en-US" sz="2800" dirty="0" smtClean="0"/>
              <a:t>socially </a:t>
            </a:r>
            <a:r>
              <a:rPr lang="en-US" sz="2800" dirty="0"/>
              <a:t>acceptable methods and technology made universally accessible to the individuals and families through their full participation and at the cost that community and country can afford to maintain at every stage of their </a:t>
            </a:r>
            <a:r>
              <a:rPr lang="en-US" sz="2800" dirty="0" smtClean="0"/>
              <a:t>development </a:t>
            </a:r>
            <a:r>
              <a:rPr lang="en-US" sz="2800" dirty="0"/>
              <a:t>in the spirit of self determination and self reliance” </a:t>
            </a:r>
            <a:endParaRPr lang="en-US" sz="2800" dirty="0" smtClean="0"/>
          </a:p>
          <a:p>
            <a:pPr algn="just"/>
            <a:r>
              <a:rPr lang="en-US" sz="2800" dirty="0" smtClean="0"/>
              <a:t>PHC </a:t>
            </a:r>
            <a:r>
              <a:rPr lang="en-US" sz="2800" dirty="0"/>
              <a:t>is the philosophy and model for improving health</a:t>
            </a: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8821" y="4817097"/>
            <a:ext cx="2883180" cy="2040903"/>
          </a:xfrm>
          <a:prstGeom prst="rect">
            <a:avLst/>
          </a:prstGeom>
        </p:spPr>
      </p:pic>
    </p:spTree>
    <p:extLst>
      <p:ext uri="{BB962C8B-B14F-4D97-AF65-F5344CB8AC3E}">
        <p14:creationId xmlns:p14="http://schemas.microsoft.com/office/powerpoint/2010/main" val="228874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of PHC</a:t>
            </a:r>
            <a:endParaRPr lang="en-US" dirty="0"/>
          </a:p>
        </p:txBody>
      </p:sp>
      <p:sp>
        <p:nvSpPr>
          <p:cNvPr id="3" name="Content Placeholder 2"/>
          <p:cNvSpPr>
            <a:spLocks noGrp="1"/>
          </p:cNvSpPr>
          <p:nvPr>
            <p:ph idx="1"/>
          </p:nvPr>
        </p:nvSpPr>
        <p:spPr>
          <a:xfrm>
            <a:off x="1103312" y="1335314"/>
            <a:ext cx="8946541" cy="4913085"/>
          </a:xfrm>
        </p:spPr>
        <p:txBody>
          <a:bodyPr>
            <a:noAutofit/>
          </a:bodyPr>
          <a:lstStyle/>
          <a:p>
            <a:pPr algn="just"/>
            <a:r>
              <a:rPr lang="en-US" sz="2400" dirty="0"/>
              <a:t>In 1977, in </a:t>
            </a:r>
            <a:r>
              <a:rPr lang="en-US" sz="2400" dirty="0" smtClean="0"/>
              <a:t>30th </a:t>
            </a:r>
            <a:r>
              <a:rPr lang="en-US" sz="2400" dirty="0"/>
              <a:t>World Health Assembly of WHO, 134 member countries reviewed the state of world health and concluded that the distribution of health services in majority of countries is not only inadequate but also inequitable. At one end people enjoy every health facility and on the other end people are craving for basic health needs. </a:t>
            </a:r>
            <a:endParaRPr lang="en-US" sz="2400" dirty="0" smtClean="0"/>
          </a:p>
          <a:p>
            <a:pPr algn="just"/>
            <a:r>
              <a:rPr lang="en-US" sz="2400" dirty="0" smtClean="0"/>
              <a:t>For </a:t>
            </a:r>
            <a:r>
              <a:rPr lang="en-US" sz="2400" dirty="0"/>
              <a:t>the reasons mentioned above WHO member countries decided to hold a health conference in coming year. In 1978, </a:t>
            </a:r>
            <a:r>
              <a:rPr lang="en-US" sz="2400" dirty="0" smtClean="0"/>
              <a:t>WHO-UNICEF </a:t>
            </a:r>
            <a:r>
              <a:rPr lang="en-US" sz="2400" dirty="0"/>
              <a:t>collaborated conference was held in the city of </a:t>
            </a:r>
            <a:r>
              <a:rPr lang="en-US" sz="2400" dirty="0" smtClean="0"/>
              <a:t>Alma-Ata </a:t>
            </a:r>
            <a:r>
              <a:rPr lang="en-US" sz="2400" dirty="0"/>
              <a:t>in former USSR from </a:t>
            </a:r>
            <a:r>
              <a:rPr lang="en-US" sz="2400" dirty="0" smtClean="0"/>
              <a:t>6-12 </a:t>
            </a:r>
            <a:r>
              <a:rPr lang="en-US" sz="2400" dirty="0"/>
              <a:t>September. </a:t>
            </a:r>
            <a:r>
              <a:rPr lang="en-US" sz="2400" dirty="0" smtClean="0"/>
              <a:t>Alma-Ata </a:t>
            </a:r>
            <a:r>
              <a:rPr lang="en-US" sz="2400" dirty="0"/>
              <a:t>is presently in Kazakhstan</a:t>
            </a:r>
            <a:r>
              <a:rPr lang="en-US" sz="2400" dirty="0" smtClean="0"/>
              <a:t>.</a:t>
            </a:r>
            <a:endParaRPr lang="en-US" sz="2400" dirty="0"/>
          </a:p>
        </p:txBody>
      </p:sp>
    </p:spTree>
    <p:extLst>
      <p:ext uri="{BB962C8B-B14F-4D97-AF65-F5344CB8AC3E}">
        <p14:creationId xmlns:p14="http://schemas.microsoft.com/office/powerpoint/2010/main" val="82903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11200"/>
            <a:ext cx="8946541" cy="5537199"/>
          </a:xfrm>
        </p:spPr>
        <p:txBody>
          <a:bodyPr>
            <a:normAutofit/>
          </a:bodyPr>
          <a:lstStyle/>
          <a:p>
            <a:pPr algn="just"/>
            <a:r>
              <a:rPr lang="en-US" sz="2800" dirty="0"/>
              <a:t>In </a:t>
            </a:r>
            <a:r>
              <a:rPr lang="en-US" sz="2800" dirty="0" smtClean="0"/>
              <a:t>Alma-Ata </a:t>
            </a:r>
            <a:r>
              <a:rPr lang="en-US" sz="2800" dirty="0"/>
              <a:t>conference all member states emphasized that governments should work to deliver at least basic health services to all the individuals by the year 2000. </a:t>
            </a:r>
            <a:endParaRPr lang="en-US" sz="2800" dirty="0" smtClean="0"/>
          </a:p>
          <a:p>
            <a:pPr algn="just"/>
            <a:r>
              <a:rPr lang="en-US" sz="2800" dirty="0" smtClean="0"/>
              <a:t>The </a:t>
            </a:r>
            <a:r>
              <a:rPr lang="en-US" sz="2800" dirty="0"/>
              <a:t>key to achieve HFA by the year 2000 was through primary health care. Basis was to address the issues of unjust sufferings and deaths occurring world wide especially in developing and underdeveloped countries. </a:t>
            </a:r>
            <a:endParaRPr lang="en-US" sz="2800" dirty="0" smtClean="0"/>
          </a:p>
          <a:p>
            <a:pPr algn="just"/>
            <a:r>
              <a:rPr lang="en-US" sz="2800" dirty="0" smtClean="0"/>
              <a:t>Goal </a:t>
            </a:r>
            <a:r>
              <a:rPr lang="en-US" sz="2800" dirty="0"/>
              <a:t>was to build community capacity to achieve sustainable health &amp; wellbeing</a:t>
            </a:r>
          </a:p>
        </p:txBody>
      </p:sp>
    </p:spTree>
    <p:extLst>
      <p:ext uri="{BB962C8B-B14F-4D97-AF65-F5344CB8AC3E}">
        <p14:creationId xmlns:p14="http://schemas.microsoft.com/office/powerpoint/2010/main" val="29846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rinciples </a:t>
            </a:r>
            <a:r>
              <a:rPr lang="en-US" dirty="0"/>
              <a:t>of PHC</a:t>
            </a:r>
          </a:p>
        </p:txBody>
      </p:sp>
      <p:sp>
        <p:nvSpPr>
          <p:cNvPr id="3" name="Content Placeholder 2"/>
          <p:cNvSpPr>
            <a:spLocks noGrp="1"/>
          </p:cNvSpPr>
          <p:nvPr>
            <p:ph idx="1"/>
          </p:nvPr>
        </p:nvSpPr>
        <p:spPr/>
        <p:txBody>
          <a:bodyPr/>
          <a:lstStyle/>
          <a:p>
            <a:r>
              <a:rPr lang="en-US" dirty="0"/>
              <a:t>1. Equity. </a:t>
            </a:r>
            <a:endParaRPr lang="en-US" dirty="0" smtClean="0"/>
          </a:p>
          <a:p>
            <a:endParaRPr lang="en-US" dirty="0"/>
          </a:p>
          <a:p>
            <a:r>
              <a:rPr lang="en-US" dirty="0" smtClean="0"/>
              <a:t>2</a:t>
            </a:r>
            <a:r>
              <a:rPr lang="en-US" dirty="0"/>
              <a:t>. Community participation. </a:t>
            </a:r>
            <a:endParaRPr lang="en-US" dirty="0" smtClean="0"/>
          </a:p>
          <a:p>
            <a:endParaRPr lang="en-US" dirty="0"/>
          </a:p>
          <a:p>
            <a:r>
              <a:rPr lang="en-US" dirty="0" smtClean="0"/>
              <a:t>3</a:t>
            </a:r>
            <a:r>
              <a:rPr lang="en-US" dirty="0"/>
              <a:t>. Appropriate technology. </a:t>
            </a:r>
            <a:endParaRPr lang="en-US" dirty="0" smtClean="0"/>
          </a:p>
          <a:p>
            <a:endParaRPr lang="en-US" dirty="0"/>
          </a:p>
          <a:p>
            <a:r>
              <a:rPr lang="en-US" dirty="0" smtClean="0"/>
              <a:t>4. </a:t>
            </a:r>
            <a:r>
              <a:rPr lang="en-US" dirty="0" err="1"/>
              <a:t>Multisectorial</a:t>
            </a:r>
            <a:r>
              <a:rPr lang="en-US" dirty="0"/>
              <a:t> approach</a:t>
            </a:r>
            <a:r>
              <a:rPr lang="en-US" dirty="0" smtClean="0"/>
              <a:t>.</a:t>
            </a:r>
          </a:p>
          <a:p>
            <a:endParaRPr lang="en-US" dirty="0"/>
          </a:p>
          <a:p>
            <a:r>
              <a:rPr lang="en-US" dirty="0" smtClean="0"/>
              <a:t>5. Manpower Development</a:t>
            </a:r>
            <a:endParaRPr lang="en-US" dirty="0"/>
          </a:p>
        </p:txBody>
      </p:sp>
    </p:spTree>
    <p:extLst>
      <p:ext uri="{BB962C8B-B14F-4D97-AF65-F5344CB8AC3E}">
        <p14:creationId xmlns:p14="http://schemas.microsoft.com/office/powerpoint/2010/main" val="396550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valuation </a:t>
            </a:r>
            <a:r>
              <a:rPr lang="en-US" dirty="0"/>
              <a:t>strategies for PHC</a:t>
            </a:r>
          </a:p>
        </p:txBody>
      </p:sp>
      <p:sp>
        <p:nvSpPr>
          <p:cNvPr id="3" name="Content Placeholder 2"/>
          <p:cNvSpPr>
            <a:spLocks noGrp="1"/>
          </p:cNvSpPr>
          <p:nvPr>
            <p:ph idx="1"/>
          </p:nvPr>
        </p:nvSpPr>
        <p:spPr>
          <a:xfrm>
            <a:off x="1103312" y="1853248"/>
            <a:ext cx="8946541" cy="4395151"/>
          </a:xfrm>
        </p:spPr>
        <p:txBody>
          <a:bodyPr/>
          <a:lstStyle/>
          <a:p>
            <a:pPr algn="just"/>
            <a:r>
              <a:rPr lang="en-US" dirty="0" smtClean="0"/>
              <a:t>By </a:t>
            </a:r>
            <a:r>
              <a:rPr lang="en-US" dirty="0"/>
              <a:t>the end of year 2000 </a:t>
            </a:r>
            <a:r>
              <a:rPr lang="en-US" dirty="0" smtClean="0"/>
              <a:t>following </a:t>
            </a:r>
            <a:r>
              <a:rPr lang="en-US" dirty="0"/>
              <a:t>should have been </a:t>
            </a:r>
            <a:r>
              <a:rPr lang="en-US" dirty="0" smtClean="0"/>
              <a:t>achieved</a:t>
            </a:r>
          </a:p>
          <a:p>
            <a:pPr algn="just"/>
            <a:r>
              <a:rPr lang="en-US" dirty="0" smtClean="0"/>
              <a:t>1. Safe </a:t>
            </a:r>
            <a:r>
              <a:rPr lang="en-US" dirty="0"/>
              <a:t>water supply at the door step or within maximum of 15 </a:t>
            </a:r>
            <a:r>
              <a:rPr lang="en-US" dirty="0" smtClean="0"/>
              <a:t>minutes walks</a:t>
            </a:r>
          </a:p>
          <a:p>
            <a:pPr algn="just"/>
            <a:r>
              <a:rPr lang="en-US" dirty="0" smtClean="0"/>
              <a:t>2. 100 </a:t>
            </a:r>
            <a:r>
              <a:rPr lang="en-US" dirty="0"/>
              <a:t>% safe excreta </a:t>
            </a:r>
            <a:r>
              <a:rPr lang="en-US" dirty="0" smtClean="0"/>
              <a:t>disposal</a:t>
            </a:r>
          </a:p>
          <a:p>
            <a:pPr algn="just"/>
            <a:r>
              <a:rPr lang="en-US" dirty="0"/>
              <a:t>3. </a:t>
            </a:r>
            <a:r>
              <a:rPr lang="en-US" dirty="0" smtClean="0"/>
              <a:t> Provision </a:t>
            </a:r>
            <a:r>
              <a:rPr lang="en-US" dirty="0"/>
              <a:t>of health services at the maximum of 20 minutes drive or </a:t>
            </a:r>
            <a:r>
              <a:rPr lang="en-US" dirty="0" smtClean="0"/>
              <a:t>01 hour walk</a:t>
            </a:r>
          </a:p>
          <a:p>
            <a:pPr algn="just"/>
            <a:r>
              <a:rPr lang="en-US" dirty="0" smtClean="0"/>
              <a:t>4. </a:t>
            </a:r>
            <a:r>
              <a:rPr lang="en-US" dirty="0"/>
              <a:t>100 % immunization coverage to all under 05 years </a:t>
            </a:r>
            <a:r>
              <a:rPr lang="en-US" dirty="0" smtClean="0"/>
              <a:t>children</a:t>
            </a:r>
          </a:p>
          <a:p>
            <a:pPr algn="just"/>
            <a:r>
              <a:rPr lang="en-US" dirty="0" smtClean="0"/>
              <a:t>5. </a:t>
            </a:r>
            <a:r>
              <a:rPr lang="en-US" dirty="0"/>
              <a:t>Infant mortality rate (IMR) should be &lt; 50/ 1000 live </a:t>
            </a:r>
            <a:r>
              <a:rPr lang="en-US" dirty="0" smtClean="0"/>
              <a:t>births</a:t>
            </a:r>
          </a:p>
          <a:p>
            <a:pPr algn="just"/>
            <a:r>
              <a:rPr lang="en-US" dirty="0" smtClean="0"/>
              <a:t>6. </a:t>
            </a:r>
            <a:r>
              <a:rPr lang="en-US" dirty="0"/>
              <a:t>Maternal mortality ratio (MMR) should be &lt; 2 / 1000 live </a:t>
            </a:r>
            <a:r>
              <a:rPr lang="en-US" dirty="0" smtClean="0"/>
              <a:t>births</a:t>
            </a:r>
          </a:p>
          <a:p>
            <a:pPr algn="just"/>
            <a:r>
              <a:rPr lang="en-US" dirty="0" smtClean="0"/>
              <a:t>7. </a:t>
            </a:r>
            <a:r>
              <a:rPr lang="en-US" dirty="0"/>
              <a:t>Literacy rate should be &gt; 70 %</a:t>
            </a:r>
          </a:p>
        </p:txBody>
      </p:sp>
    </p:spTree>
    <p:extLst>
      <p:ext uri="{BB962C8B-B14F-4D97-AF65-F5344CB8AC3E}">
        <p14:creationId xmlns:p14="http://schemas.microsoft.com/office/powerpoint/2010/main" val="234979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24114"/>
            <a:ext cx="8946541" cy="5624285"/>
          </a:xfrm>
        </p:spPr>
        <p:txBody>
          <a:bodyPr/>
          <a:lstStyle/>
          <a:p>
            <a:pPr algn="just"/>
            <a:r>
              <a:rPr lang="en-US" dirty="0" smtClean="0"/>
              <a:t>8. </a:t>
            </a:r>
            <a:r>
              <a:rPr lang="en-US" dirty="0"/>
              <a:t>Family planning coverage to 60 % or more eligible </a:t>
            </a:r>
            <a:r>
              <a:rPr lang="en-US" dirty="0" smtClean="0"/>
              <a:t>couples</a:t>
            </a:r>
          </a:p>
          <a:p>
            <a:pPr algn="just"/>
            <a:r>
              <a:rPr lang="en-US" dirty="0" smtClean="0"/>
              <a:t>9. </a:t>
            </a:r>
            <a:r>
              <a:rPr lang="en-US" dirty="0"/>
              <a:t>Life expectancy more than 62 years (both for males and females</a:t>
            </a:r>
            <a:r>
              <a:rPr lang="en-US" dirty="0" smtClean="0"/>
              <a:t>)</a:t>
            </a:r>
          </a:p>
          <a:p>
            <a:pPr algn="just"/>
            <a:r>
              <a:rPr lang="en-US" dirty="0" smtClean="0"/>
              <a:t>10. </a:t>
            </a:r>
            <a:r>
              <a:rPr lang="en-US" dirty="0"/>
              <a:t>Birth weight of all </a:t>
            </a:r>
            <a:r>
              <a:rPr lang="en-US" dirty="0" smtClean="0"/>
              <a:t>newborn </a:t>
            </a:r>
            <a:r>
              <a:rPr lang="en-US" dirty="0"/>
              <a:t>babies should be more than 2500 gm (2.5 kg</a:t>
            </a:r>
            <a:r>
              <a:rPr lang="en-US" dirty="0" smtClean="0"/>
              <a:t>)</a:t>
            </a:r>
          </a:p>
          <a:p>
            <a:pPr algn="just"/>
            <a:r>
              <a:rPr lang="en-US" dirty="0" smtClean="0"/>
              <a:t>11. </a:t>
            </a:r>
            <a:r>
              <a:rPr lang="en-US" dirty="0"/>
              <a:t>Provision of essential drugs to </a:t>
            </a:r>
            <a:r>
              <a:rPr lang="en-US" dirty="0" smtClean="0"/>
              <a:t>all</a:t>
            </a:r>
          </a:p>
          <a:p>
            <a:pPr algn="just"/>
            <a:endParaRPr lang="en-US" dirty="0"/>
          </a:p>
          <a:p>
            <a:pPr algn="just"/>
            <a:r>
              <a:rPr lang="en-US" dirty="0"/>
              <a:t>Determination of list of essential drugs should be based on morbidity pattern, </a:t>
            </a:r>
            <a:r>
              <a:rPr lang="en-US" dirty="0" smtClean="0"/>
              <a:t>seasonal </a:t>
            </a:r>
            <a:r>
              <a:rPr lang="en-US" dirty="0"/>
              <a:t>trend, sickness load, level of health care service and competency of health manpower. </a:t>
            </a:r>
            <a:endParaRPr lang="en-US" dirty="0" smtClean="0"/>
          </a:p>
          <a:p>
            <a:pPr algn="just"/>
            <a:r>
              <a:rPr lang="en-US" dirty="0" smtClean="0"/>
              <a:t>The </a:t>
            </a:r>
            <a:r>
              <a:rPr lang="en-US" dirty="0"/>
              <a:t>common drugs can be ORS packets, antimalarial, pain killer (Paracetamol), antipyretic, antibiotic, bronchodilators, eye ointment / drops, anti snake venom, vaccines as per EPI, oral contraceptive pills, antiseptics and bandages / cotton. </a:t>
            </a:r>
          </a:p>
        </p:txBody>
      </p:sp>
    </p:spTree>
    <p:extLst>
      <p:ext uri="{BB962C8B-B14F-4D97-AF65-F5344CB8AC3E}">
        <p14:creationId xmlns:p14="http://schemas.microsoft.com/office/powerpoint/2010/main" val="56324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Failure in Pakistan</a:t>
            </a:r>
            <a:endParaRPr lang="en-US" dirty="0"/>
          </a:p>
        </p:txBody>
      </p:sp>
      <p:sp>
        <p:nvSpPr>
          <p:cNvPr id="3" name="Content Placeholder 2"/>
          <p:cNvSpPr>
            <a:spLocks noGrp="1"/>
          </p:cNvSpPr>
          <p:nvPr>
            <p:ph idx="1"/>
          </p:nvPr>
        </p:nvSpPr>
        <p:spPr>
          <a:xfrm>
            <a:off x="1103312" y="1277258"/>
            <a:ext cx="8946541" cy="4644572"/>
          </a:xfrm>
        </p:spPr>
        <p:txBody>
          <a:bodyPr>
            <a:noAutofit/>
          </a:bodyPr>
          <a:lstStyle/>
          <a:p>
            <a:r>
              <a:rPr lang="en-US" dirty="0"/>
              <a:t>Pakistan has </a:t>
            </a:r>
            <a:r>
              <a:rPr lang="en-US" dirty="0" smtClean="0"/>
              <a:t>not achieved </a:t>
            </a:r>
            <a:r>
              <a:rPr lang="en-US" dirty="0"/>
              <a:t>the targets of health for all by the year </a:t>
            </a:r>
            <a:r>
              <a:rPr lang="en-US" dirty="0" smtClean="0"/>
              <a:t>2000, </a:t>
            </a:r>
            <a:r>
              <a:rPr lang="en-US" dirty="0"/>
              <a:t> in almost all areas we are still lacking behind. </a:t>
            </a:r>
            <a:endParaRPr lang="en-US" dirty="0" smtClean="0"/>
          </a:p>
          <a:p>
            <a:r>
              <a:rPr lang="en-US" dirty="0"/>
              <a:t>Some of the reasons for failure </a:t>
            </a:r>
            <a:r>
              <a:rPr lang="en-US" dirty="0" smtClean="0"/>
              <a:t>are</a:t>
            </a:r>
          </a:p>
          <a:p>
            <a:r>
              <a:rPr lang="en-US" dirty="0"/>
              <a:t>1. Afghan-Russian war of 1979 and influx of millions of refugees </a:t>
            </a:r>
            <a:endParaRPr lang="en-US" dirty="0" smtClean="0"/>
          </a:p>
          <a:p>
            <a:r>
              <a:rPr lang="en-US" dirty="0"/>
              <a:t>2. Rapidly changing political climate of Pakistan, shifting priorities from common people oriented to elite oriented. Lack of political </a:t>
            </a:r>
            <a:r>
              <a:rPr lang="en-US" dirty="0" smtClean="0"/>
              <a:t>will.</a:t>
            </a:r>
          </a:p>
          <a:p>
            <a:r>
              <a:rPr lang="en-US" dirty="0" smtClean="0"/>
              <a:t>3.  </a:t>
            </a:r>
            <a:r>
              <a:rPr lang="en-US" dirty="0"/>
              <a:t>Lack of commitment by the government of Pakistan. </a:t>
            </a:r>
            <a:endParaRPr lang="en-US" dirty="0" smtClean="0"/>
          </a:p>
          <a:p>
            <a:r>
              <a:rPr lang="en-US" dirty="0"/>
              <a:t>4</a:t>
            </a:r>
            <a:r>
              <a:rPr lang="en-US" dirty="0" smtClean="0"/>
              <a:t>. </a:t>
            </a:r>
            <a:r>
              <a:rPr lang="en-US" dirty="0"/>
              <a:t>Lack of awareness among health professionals, about </a:t>
            </a:r>
            <a:r>
              <a:rPr lang="en-US" dirty="0" smtClean="0"/>
              <a:t>PHC. </a:t>
            </a:r>
          </a:p>
          <a:p>
            <a:r>
              <a:rPr lang="en-US" dirty="0" smtClean="0"/>
              <a:t>5. Lack </a:t>
            </a:r>
            <a:r>
              <a:rPr lang="en-US" dirty="0"/>
              <a:t>of community participation. </a:t>
            </a:r>
            <a:endParaRPr lang="en-US" dirty="0" smtClean="0"/>
          </a:p>
          <a:p>
            <a:r>
              <a:rPr lang="en-US" dirty="0"/>
              <a:t>6</a:t>
            </a:r>
            <a:r>
              <a:rPr lang="en-US" dirty="0" smtClean="0"/>
              <a:t>. </a:t>
            </a:r>
            <a:r>
              <a:rPr lang="en-US" dirty="0"/>
              <a:t>Lack of participation by the private sector</a:t>
            </a:r>
            <a:r>
              <a:rPr lang="en-US" dirty="0" smtClean="0"/>
              <a:t>.</a:t>
            </a: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371" y="4317477"/>
            <a:ext cx="3048629" cy="2540524"/>
          </a:xfrm>
          <a:prstGeom prst="rect">
            <a:avLst/>
          </a:prstGeom>
        </p:spPr>
      </p:pic>
    </p:spTree>
    <p:extLst>
      <p:ext uri="{BB962C8B-B14F-4D97-AF65-F5344CB8AC3E}">
        <p14:creationId xmlns:p14="http://schemas.microsoft.com/office/powerpoint/2010/main" val="249237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184</TotalTime>
  <Words>843</Words>
  <Application>Microsoft Office PowerPoint</Application>
  <PresentationFormat>Widescreen</PresentationFormat>
  <Paragraphs>131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Ion</vt:lpstr>
      <vt:lpstr>Lecture 4 Health for All, PHC and MDGs</vt:lpstr>
      <vt:lpstr>Health for all (HFA) by the year 2000</vt:lpstr>
      <vt:lpstr>Primary health care (PHC)</vt:lpstr>
      <vt:lpstr>Idea of PHC</vt:lpstr>
      <vt:lpstr>PowerPoint Presentation</vt:lpstr>
      <vt:lpstr>Principles of PHC</vt:lpstr>
      <vt:lpstr>Evaluation strategies for PHC</vt:lpstr>
      <vt:lpstr>PowerPoint Presentation</vt:lpstr>
      <vt:lpstr>Reasons for Failure in Pakistan</vt:lpstr>
      <vt:lpstr>PowerPoint Presentation</vt:lpstr>
      <vt:lpstr>MDGs</vt:lpstr>
      <vt:lpstr>PowerPoint Presentation</vt:lpstr>
      <vt:lpstr>International Health Agencies</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Health for All, PHC and MDGs</dc:title>
  <dc:creator>umar farooq</dc:creator>
  <cp:lastModifiedBy>umar farooq</cp:lastModifiedBy>
  <cp:revision>27</cp:revision>
  <dcterms:created xsi:type="dcterms:W3CDTF">2018-01-17T07:35:51Z</dcterms:created>
  <dcterms:modified xsi:type="dcterms:W3CDTF">2018-01-17T18:32:41Z</dcterms:modified>
</cp:coreProperties>
</file>