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91" r:id="rId3"/>
    <p:sldId id="292" r:id="rId4"/>
    <p:sldId id="293" r:id="rId5"/>
    <p:sldId id="294" r:id="rId6"/>
    <p:sldId id="295" r:id="rId7"/>
    <p:sldId id="296" r:id="rId8"/>
    <p:sldId id="297" r:id="rId9"/>
    <p:sldId id="298" r:id="rId10"/>
    <p:sldId id="299" r:id="rId11"/>
    <p:sldId id="300" r:id="rId12"/>
    <p:sldId id="301" r:id="rId13"/>
    <p:sldId id="302" r:id="rId14"/>
    <p:sldId id="338" r:id="rId15"/>
    <p:sldId id="304" r:id="rId16"/>
    <p:sldId id="305" r:id="rId17"/>
    <p:sldId id="339" r:id="rId18"/>
    <p:sldId id="340" r:id="rId19"/>
    <p:sldId id="307" r:id="rId20"/>
    <p:sldId id="30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83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DE9353F-4AD8-4E9A-A6CE-73CE2B8BE0C6}" type="datetimeFigureOut">
              <a:rPr lang="en-US" smtClean="0"/>
              <a:t>10/23/2020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430061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E9353F-4AD8-4E9A-A6CE-73CE2B8BE0C6}" type="datetimeFigureOut">
              <a:rPr lang="en-US" smtClean="0"/>
              <a:t>10/23/2020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3507711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E9353F-4AD8-4E9A-A6CE-73CE2B8BE0C6}" type="datetimeFigureOut">
              <a:rPr lang="en-US" smtClean="0"/>
              <a:t>10/23/2020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2014749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E9353F-4AD8-4E9A-A6CE-73CE2B8BE0C6}" type="datetimeFigureOut">
              <a:rPr lang="en-US" smtClean="0"/>
              <a:t>10/23/2020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2529599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E9353F-4AD8-4E9A-A6CE-73CE2B8BE0C6}" type="datetimeFigureOut">
              <a:rPr lang="en-US" smtClean="0"/>
              <a:t>10/23/2020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3437854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DE9353F-4AD8-4E9A-A6CE-73CE2B8BE0C6}" type="datetimeFigureOut">
              <a:rPr lang="en-US" smtClean="0"/>
              <a:t>10/23/2020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1183110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DE9353F-4AD8-4E9A-A6CE-73CE2B8BE0C6}" type="datetimeFigureOut">
              <a:rPr lang="en-US" smtClean="0"/>
              <a:t>10/23/2020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2986816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DE9353F-4AD8-4E9A-A6CE-73CE2B8BE0C6}" type="datetimeFigureOut">
              <a:rPr lang="en-US" smtClean="0"/>
              <a:t>10/23/2020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3679954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E9353F-4AD8-4E9A-A6CE-73CE2B8BE0C6}" type="datetimeFigureOut">
              <a:rPr lang="en-US" smtClean="0"/>
              <a:t>10/23/2020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2754993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E9353F-4AD8-4E9A-A6CE-73CE2B8BE0C6}" type="datetimeFigureOut">
              <a:rPr lang="en-US" smtClean="0"/>
              <a:t>10/23/2020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2552161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E9353F-4AD8-4E9A-A6CE-73CE2B8BE0C6}" type="datetimeFigureOut">
              <a:rPr lang="en-US" smtClean="0"/>
              <a:t>10/23/2020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24A372-CFAF-4D4B-B4C8-8BF4BB8FDF73}" type="slidenum">
              <a:rPr lang="en-US" smtClean="0"/>
              <a:t>‹#›</a:t>
            </a:fld>
            <a:endParaRPr lang="en-US"/>
          </a:p>
        </p:txBody>
      </p:sp>
    </p:spTree>
    <p:extLst>
      <p:ext uri="{BB962C8B-B14F-4D97-AF65-F5344CB8AC3E}">
        <p14:creationId xmlns:p14="http://schemas.microsoft.com/office/powerpoint/2010/main" val="130372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E9353F-4AD8-4E9A-A6CE-73CE2B8BE0C6}" type="datetimeFigureOut">
              <a:rPr lang="en-US" smtClean="0"/>
              <a:t>10/23/2020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24A372-CFAF-4D4B-B4C8-8BF4BB8FDF73}" type="slidenum">
              <a:rPr lang="en-US" smtClean="0"/>
              <a:t>‹#›</a:t>
            </a:fld>
            <a:endParaRPr lang="en-US"/>
          </a:p>
        </p:txBody>
      </p:sp>
    </p:spTree>
    <p:extLst>
      <p:ext uri="{BB962C8B-B14F-4D97-AF65-F5344CB8AC3E}">
        <p14:creationId xmlns:p14="http://schemas.microsoft.com/office/powerpoint/2010/main" val="20458041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14438"/>
            <a:ext cx="9505950" cy="2387600"/>
          </a:xfrm>
        </p:spPr>
        <p:txBody>
          <a:bodyPr anchor="t">
            <a:normAutofit/>
          </a:bodyPr>
          <a:lstStyle/>
          <a:p>
            <a:pPr algn="l"/>
            <a:r>
              <a:rPr lang="en-US" sz="2800" dirty="0">
                <a:ln w="0"/>
                <a:effectLst>
                  <a:outerShdw blurRad="38100" dist="19050" dir="2700000" algn="tl" rotWithShape="0">
                    <a:schemeClr val="dk1">
                      <a:alpha val="40000"/>
                    </a:schemeClr>
                  </a:outerShdw>
                </a:effectLst>
                <a:latin typeface="Arial Black" panose="020B0A04020102020204" pitchFamily="34" charset="0"/>
              </a:rPr>
              <a:t>COLLEGE OF ENGINEERING AND TECHNOLOGY </a:t>
            </a:r>
            <a:br>
              <a:rPr lang="en-US" sz="2800" dirty="0">
                <a:ln w="0"/>
                <a:effectLst>
                  <a:outerShdw blurRad="38100" dist="19050" dir="2700000" algn="tl" rotWithShape="0">
                    <a:schemeClr val="dk1">
                      <a:alpha val="40000"/>
                    </a:schemeClr>
                  </a:outerShdw>
                </a:effectLst>
                <a:latin typeface="Arial Black" panose="020B0A04020102020204" pitchFamily="34" charset="0"/>
              </a:rPr>
            </a:br>
            <a:r>
              <a:rPr lang="en-US" sz="2800" dirty="0">
                <a:ln w="0"/>
                <a:effectLst>
                  <a:outerShdw blurRad="38100" dist="19050" dir="2700000" algn="tl" rotWithShape="0">
                    <a:schemeClr val="dk1">
                      <a:alpha val="40000"/>
                    </a:schemeClr>
                  </a:outerShdw>
                </a:effectLst>
                <a:latin typeface="Arial Black" panose="020B0A04020102020204" pitchFamily="34" charset="0"/>
              </a:rPr>
              <a:t>              UNIVERSITY OF SARGODHA </a:t>
            </a:r>
            <a:br>
              <a:rPr lang="en-US" sz="2800" dirty="0">
                <a:ln w="0"/>
                <a:effectLst>
                  <a:outerShdw blurRad="38100" dist="19050" dir="2700000" algn="tl" rotWithShape="0">
                    <a:schemeClr val="dk1">
                      <a:alpha val="40000"/>
                    </a:schemeClr>
                  </a:outerShdw>
                </a:effectLst>
              </a:rPr>
            </a:br>
            <a:br>
              <a:rPr lang="en-US" sz="2800" dirty="0">
                <a:ln w="0"/>
                <a:effectLst>
                  <a:outerShdw blurRad="38100" dist="19050" dir="2700000" algn="tl" rotWithShape="0">
                    <a:schemeClr val="dk1">
                      <a:alpha val="40000"/>
                    </a:schemeClr>
                  </a:outerShdw>
                </a:effectLst>
              </a:rPr>
            </a:br>
            <a:r>
              <a:rPr lang="en-US" sz="2800" u="sng" dirty="0">
                <a:ln w="0"/>
                <a:effectLst>
                  <a:outerShdw blurRad="38100" dist="19050" dir="2700000" algn="tl" rotWithShape="0">
                    <a:schemeClr val="dk1">
                      <a:alpha val="40000"/>
                    </a:schemeClr>
                  </a:outerShdw>
                </a:effectLst>
                <a:latin typeface="Arial Black" panose="020B0A04020102020204" pitchFamily="34" charset="0"/>
              </a:rPr>
              <a:t>STEEL STRUCTURES (CT-313)</a:t>
            </a:r>
            <a:br>
              <a:rPr lang="en-US" sz="2800" u="sng" dirty="0">
                <a:ln w="0"/>
                <a:effectLst>
                  <a:outerShdw blurRad="38100" dist="19050" dir="2700000" algn="tl" rotWithShape="0">
                    <a:schemeClr val="dk1">
                      <a:alpha val="40000"/>
                    </a:schemeClr>
                  </a:outerShdw>
                </a:effectLst>
                <a:latin typeface="Arial Black" panose="020B0A04020102020204" pitchFamily="34" charset="0"/>
              </a:rPr>
            </a:br>
            <a:r>
              <a:rPr lang="en-US" sz="2800" u="sng" dirty="0">
                <a:ln w="0"/>
                <a:effectLst>
                  <a:outerShdw blurRad="38100" dist="19050" dir="2700000" algn="tl" rotWithShape="0">
                    <a:schemeClr val="dk1">
                      <a:alpha val="40000"/>
                    </a:schemeClr>
                  </a:outerShdw>
                </a:effectLst>
                <a:latin typeface="Arial Black" panose="020B0A04020102020204" pitchFamily="34" charset="0"/>
              </a:rPr>
              <a:t>(B.S TECHNOLOGY)</a:t>
            </a:r>
          </a:p>
        </p:txBody>
      </p:sp>
      <p:sp>
        <p:nvSpPr>
          <p:cNvPr id="3" name="Subtitle 2"/>
          <p:cNvSpPr>
            <a:spLocks noGrp="1"/>
          </p:cNvSpPr>
          <p:nvPr>
            <p:ph type="subTitle" idx="1"/>
          </p:nvPr>
        </p:nvSpPr>
        <p:spPr>
          <a:xfrm>
            <a:off x="1524000" y="3602038"/>
            <a:ext cx="9144000" cy="2584450"/>
          </a:xfrm>
        </p:spPr>
        <p:txBody>
          <a:bodyPr>
            <a:normAutofit/>
          </a:bodyPr>
          <a:lstStyle/>
          <a:p>
            <a:pPr algn="just"/>
            <a:r>
              <a:rPr lang="en-US" b="1" dirty="0">
                <a:latin typeface="Bookman Old Style" panose="02050604050505020204" pitchFamily="18" charset="0"/>
              </a:rPr>
              <a:t>                         LECTURE- 4, 5 &amp; 6</a:t>
            </a:r>
          </a:p>
          <a:p>
            <a:pPr algn="just"/>
            <a:r>
              <a:rPr lang="en-US" b="1" dirty="0">
                <a:latin typeface="Bookman Old Style" panose="02050604050505020204" pitchFamily="18" charset="0"/>
              </a:rPr>
              <a:t>                        </a:t>
            </a:r>
          </a:p>
          <a:p>
            <a:pPr algn="just"/>
            <a:r>
              <a:rPr lang="en-US" b="1" dirty="0">
                <a:latin typeface="Bookman Old Style" panose="02050604050505020204" pitchFamily="18" charset="0"/>
              </a:rPr>
              <a:t>			 </a:t>
            </a:r>
          </a:p>
          <a:p>
            <a:pPr algn="just"/>
            <a:r>
              <a:rPr lang="en-US" b="1" dirty="0">
                <a:latin typeface="Bookman Old Style" panose="02050604050505020204" pitchFamily="18" charset="0"/>
              </a:rPr>
              <a:t>		       </a:t>
            </a:r>
            <a:r>
              <a:rPr lang="en-US" b="1" u="sng" dirty="0">
                <a:latin typeface="Bookman Old Style" panose="02050604050505020204" pitchFamily="18" charset="0"/>
              </a:rPr>
              <a:t>Structural Steel Shapes</a:t>
            </a:r>
          </a:p>
          <a:p>
            <a:r>
              <a:rPr lang="en-US" b="1" u="sng" dirty="0">
                <a:latin typeface="Bookman Old Style" panose="02050604050505020204" pitchFamily="18" charset="0"/>
              </a:rPr>
              <a:t>and Design Specifications </a:t>
            </a:r>
          </a:p>
          <a:p>
            <a:pPr algn="l"/>
            <a:endParaRPr lang="en-US" b="1" dirty="0">
              <a:latin typeface="Bookman Old Style" panose="02050604050505020204" pitchFamily="18" charset="0"/>
            </a:endParaRPr>
          </a:p>
          <a:p>
            <a:pPr algn="l">
              <a:lnSpc>
                <a:spcPct val="10000"/>
              </a:lnSpc>
            </a:pPr>
            <a:endParaRPr lang="en-US" b="1" dirty="0">
              <a:latin typeface="Bookman Old Style" panose="02050604050505020204" pitchFamily="18" charset="0"/>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8137" t="16851" r="30466" b="20166"/>
          <a:stretch/>
        </p:blipFill>
        <p:spPr>
          <a:xfrm>
            <a:off x="5176837" y="0"/>
            <a:ext cx="1100138" cy="108585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16996" y="2271720"/>
            <a:ext cx="4066877" cy="2387599"/>
          </a:xfrm>
          <a:prstGeom prst="rect">
            <a:avLst/>
          </a:prstGeom>
        </p:spPr>
      </p:pic>
      <p:sp>
        <p:nvSpPr>
          <p:cNvPr id="6" name="TextBox 5"/>
          <p:cNvSpPr txBox="1"/>
          <p:nvPr/>
        </p:nvSpPr>
        <p:spPr>
          <a:xfrm>
            <a:off x="1604962" y="3602038"/>
            <a:ext cx="2482685" cy="646331"/>
          </a:xfrm>
          <a:prstGeom prst="rect">
            <a:avLst/>
          </a:prstGeom>
          <a:noFill/>
        </p:spPr>
        <p:txBody>
          <a:bodyPr wrap="square" rtlCol="0">
            <a:spAutoFit/>
          </a:bodyPr>
          <a:lstStyle/>
          <a:p>
            <a:r>
              <a:rPr lang="en-US" b="1" dirty="0">
                <a:latin typeface="Bookman Old Style" panose="02050604050505020204" pitchFamily="18" charset="0"/>
              </a:rPr>
              <a:t>23-Oct-2020</a:t>
            </a:r>
          </a:p>
          <a:p>
            <a:endParaRPr lang="en-US" dirty="0"/>
          </a:p>
        </p:txBody>
      </p:sp>
    </p:spTree>
    <p:extLst>
      <p:ext uri="{BB962C8B-B14F-4D97-AF65-F5344CB8AC3E}">
        <p14:creationId xmlns:p14="http://schemas.microsoft.com/office/powerpoint/2010/main" val="4236931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lnSpcReduction="10000"/>
          </a:bodyPr>
          <a:lstStyle/>
          <a:p>
            <a:pPr marL="0" indent="0" algn="ctr">
              <a:buNone/>
            </a:pPr>
            <a:r>
              <a:rPr lang="en-US" sz="3600" b="1" dirty="0"/>
              <a:t>HOT ROLLED SECTIONS </a:t>
            </a:r>
          </a:p>
          <a:p>
            <a:pPr marL="400050" indent="-400050" algn="just"/>
            <a:r>
              <a:rPr lang="en-US" sz="2400" b="1" dirty="0">
                <a:solidFill>
                  <a:schemeClr val="accent1"/>
                </a:solidFill>
              </a:rPr>
              <a:t>Figur-6:-</a:t>
            </a:r>
            <a:r>
              <a:rPr lang="en-US" sz="2400" dirty="0">
                <a:solidFill>
                  <a:schemeClr val="tx1"/>
                </a:solidFill>
              </a:rPr>
              <a:t> (</a:t>
            </a:r>
            <a:r>
              <a:rPr lang="en-US" sz="2400" dirty="0" err="1">
                <a:solidFill>
                  <a:schemeClr val="tx1"/>
                </a:solidFill>
              </a:rPr>
              <a:t>i</a:t>
            </a:r>
            <a:r>
              <a:rPr lang="en-US" sz="2400" dirty="0">
                <a:solidFill>
                  <a:schemeClr val="tx1"/>
                </a:solidFill>
              </a:rPr>
              <a:t>) The Structural Tee is produced by splitting an I-shaped member at        	               mid depth. This shape is sometimes referred to as Split Tee.  </a:t>
            </a:r>
          </a:p>
          <a:p>
            <a:pPr marL="0" indent="0" algn="just">
              <a:buNone/>
            </a:pPr>
            <a:r>
              <a:rPr lang="en-US" sz="2400" dirty="0">
                <a:solidFill>
                  <a:schemeClr val="tx1"/>
                </a:solidFill>
              </a:rPr>
              <a:t>                      (ii)  The prefix of the designation is either WT, ST or MT depending  			  upon which shape is the “parent”.</a:t>
            </a:r>
          </a:p>
          <a:p>
            <a:pPr marL="0" indent="0" algn="just">
              <a:buNone/>
            </a:pPr>
            <a:r>
              <a:rPr lang="en-US" sz="2400" dirty="0">
                <a:solidFill>
                  <a:schemeClr val="tx1"/>
                </a:solidFill>
              </a:rPr>
              <a:t>                     (iii)  For example, a WT18 X 105 has a nominal depth of 18 inches and 	               weight of 105 pounds per foot and is cut from a W36 X 210.                            	                Similarly, an ST10 X 33 is cut from an S20 X 60 and an MT5 X 4 is               	                cut from an M10 X 8.</a:t>
            </a:r>
          </a:p>
          <a:p>
            <a:pPr marL="0" indent="0" algn="just" defTabSz="1257300">
              <a:buNone/>
            </a:pPr>
            <a:r>
              <a:rPr lang="en-US" sz="2400" dirty="0">
                <a:solidFill>
                  <a:schemeClr val="tx1"/>
                </a:solidFill>
              </a:rPr>
              <a:t>	  (iv) The “M” shape is for “Miscellaneous”. The M shape has two                           	         parallel flanges and a web but it does not exactly into either the W 	          or S categories.</a:t>
            </a:r>
          </a:p>
          <a:p>
            <a:pPr marL="0" indent="0" algn="just" defTabSz="1257300">
              <a:buNone/>
            </a:pPr>
            <a:r>
              <a:rPr lang="en-US" sz="2400" dirty="0">
                <a:solidFill>
                  <a:schemeClr val="tx1"/>
                </a:solidFill>
              </a:rPr>
              <a:t>                      (v) The HP shape used for bearing piles has parallel flange surfaces 		          approximately the same width and depth, and equal flange and 	              	          web thicknesses. HP shapes are designated in the same manner as  	           the W-shape. e.g. HP14 X117</a:t>
            </a: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145072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lgn="ctr">
              <a:buNone/>
            </a:pPr>
            <a:r>
              <a:rPr lang="en-US" sz="3600" b="1" dirty="0"/>
              <a:t> </a:t>
            </a: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6" name="Picture 5"/>
          <p:cNvPicPr>
            <a:picLocks noChangeAspect="1"/>
          </p:cNvPicPr>
          <p:nvPr/>
        </p:nvPicPr>
        <p:blipFill>
          <a:blip r:embed="rId2"/>
          <a:stretch>
            <a:fillRect/>
          </a:stretch>
        </p:blipFill>
        <p:spPr>
          <a:xfrm>
            <a:off x="1171575" y="714375"/>
            <a:ext cx="10146503" cy="5072063"/>
          </a:xfrm>
          <a:prstGeom prst="rect">
            <a:avLst/>
          </a:prstGeom>
        </p:spPr>
      </p:pic>
    </p:spTree>
    <p:extLst>
      <p:ext uri="{BB962C8B-B14F-4D97-AF65-F5344CB8AC3E}">
        <p14:creationId xmlns:p14="http://schemas.microsoft.com/office/powerpoint/2010/main" val="658874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657225"/>
            <a:ext cx="10515600" cy="5376864"/>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lgn="ctr">
              <a:buNone/>
            </a:pPr>
            <a:r>
              <a:rPr lang="en-US" sz="3600" b="1" dirty="0"/>
              <a:t>OTHER SECTIONS </a:t>
            </a:r>
          </a:p>
          <a:p>
            <a:pPr algn="just">
              <a:buFont typeface="Courier New" panose="02070309020205020404" pitchFamily="49" charset="0"/>
              <a:buChar char="o"/>
            </a:pPr>
            <a:r>
              <a:rPr lang="en-US" sz="2400" dirty="0">
                <a:solidFill>
                  <a:schemeClr val="tx1"/>
                </a:solidFill>
              </a:rPr>
              <a:t>Other frequently used cross-sectional shapes:</a:t>
            </a:r>
          </a:p>
          <a:p>
            <a:pPr algn="just">
              <a:buFont typeface="Courier New" panose="02070309020205020404" pitchFamily="49" charset="0"/>
              <a:buChar char="o"/>
            </a:pPr>
            <a:r>
              <a:rPr lang="en-US" sz="2400" dirty="0">
                <a:solidFill>
                  <a:schemeClr val="tx1"/>
                </a:solidFill>
              </a:rPr>
              <a:t>Bars and plates are formed by hot rolling.</a:t>
            </a:r>
          </a:p>
          <a:p>
            <a:pPr algn="just">
              <a:buFont typeface="Courier New" panose="02070309020205020404" pitchFamily="49" charset="0"/>
              <a:buChar char="o"/>
            </a:pPr>
            <a:r>
              <a:rPr lang="en-US" sz="2400" dirty="0">
                <a:solidFill>
                  <a:schemeClr val="tx1"/>
                </a:solidFill>
              </a:rPr>
              <a:t>Bars can have circular, square or rectangular cross-sections. If the width of the rectangular shape is 8 inches, it is classified as bar.</a:t>
            </a:r>
          </a:p>
          <a:p>
            <a:pPr algn="just">
              <a:buFont typeface="Courier New" panose="02070309020205020404" pitchFamily="49" charset="0"/>
              <a:buChar char="o"/>
            </a:pPr>
            <a:r>
              <a:rPr lang="en-US" sz="2400" dirty="0">
                <a:solidFill>
                  <a:schemeClr val="tx1"/>
                </a:solidFill>
              </a:rPr>
              <a:t>If the width is more than 8 inches, the shape is classified as plate.</a:t>
            </a:r>
          </a:p>
          <a:p>
            <a:pPr algn="just">
              <a:buFont typeface="Courier New" panose="02070309020205020404" pitchFamily="49" charset="0"/>
              <a:buChar char="o"/>
            </a:pPr>
            <a:r>
              <a:rPr lang="en-US" sz="2400" dirty="0">
                <a:solidFill>
                  <a:schemeClr val="tx1"/>
                </a:solidFill>
              </a:rPr>
              <a:t>The usual designation for the both is the abbreviation PL (For plate, even though it could actually be a bar) followed by the thickness in inches, the width in inches and the length in feet and inches.</a:t>
            </a:r>
          </a:p>
          <a:p>
            <a:pPr algn="just">
              <a:buFont typeface="Courier New" panose="02070309020205020404" pitchFamily="49" charset="0"/>
              <a:buChar char="o"/>
            </a:pPr>
            <a:r>
              <a:rPr lang="en-US" sz="2400" dirty="0">
                <a:solidFill>
                  <a:schemeClr val="tx1"/>
                </a:solidFill>
              </a:rPr>
              <a:t>For example, PL 3/8 X 5 X 3-2 ½” </a:t>
            </a:r>
          </a:p>
          <a:p>
            <a:pPr algn="just">
              <a:buFont typeface="Courier New" panose="02070309020205020404" pitchFamily="49" charset="0"/>
              <a:buChar char="o"/>
            </a:pPr>
            <a:r>
              <a:rPr lang="en-US" sz="2400" dirty="0">
                <a:solidFill>
                  <a:schemeClr val="tx1"/>
                </a:solidFill>
              </a:rPr>
              <a:t> Although, the plates and bars are available in increments of 1/16 inch, it is customary to specify dimensions to the nearest 1/8 inch.   </a:t>
            </a: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538270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2478" y="114301"/>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lgn="ctr">
              <a:buNone/>
            </a:pPr>
            <a:r>
              <a:rPr lang="en-US" sz="3600" b="1" dirty="0"/>
              <a:t>OTHER SECTIONS </a:t>
            </a:r>
          </a:p>
          <a:p>
            <a:pPr algn="just">
              <a:buFont typeface="Courier New" panose="02070309020205020404" pitchFamily="49" charset="0"/>
              <a:buChar char="o"/>
            </a:pPr>
            <a:r>
              <a:rPr lang="en-US" sz="2400" dirty="0">
                <a:solidFill>
                  <a:schemeClr val="tx1"/>
                </a:solidFill>
              </a:rPr>
              <a:t>The Hollow shapes are also shown in Figure- 1.7, which can be produced either  by bending plate material into the desired shape and welding seam or by hot –working to produce a seamless shape.</a:t>
            </a:r>
          </a:p>
          <a:p>
            <a:pPr algn="just">
              <a:buFont typeface="Courier New" panose="02070309020205020404" pitchFamily="49" charset="0"/>
              <a:buChar char="o"/>
            </a:pPr>
            <a:r>
              <a:rPr lang="en-US" sz="2400" dirty="0">
                <a:solidFill>
                  <a:schemeClr val="tx1"/>
                </a:solidFill>
              </a:rPr>
              <a:t>Most hollow structural sections available in United states today are produced by cold-forming and welding (Sherman, 1977).</a:t>
            </a:r>
          </a:p>
          <a:p>
            <a:pPr algn="just">
              <a:buFont typeface="Courier New" panose="02070309020205020404" pitchFamily="49" charset="0"/>
              <a:buChar char="o"/>
            </a:pPr>
            <a:r>
              <a:rPr lang="en-US" sz="2400" dirty="0">
                <a:solidFill>
                  <a:schemeClr val="tx1"/>
                </a:solidFill>
              </a:rPr>
              <a:t>The shapes are categorized as steel pipe, round HSS and square and rectangular  HSS.</a:t>
            </a:r>
          </a:p>
          <a:p>
            <a:pPr algn="just">
              <a:buFont typeface="Courier New" panose="02070309020205020404" pitchFamily="49" charset="0"/>
              <a:buChar char="o"/>
            </a:pPr>
            <a:r>
              <a:rPr lang="en-US" sz="2400" dirty="0">
                <a:solidFill>
                  <a:schemeClr val="tx1"/>
                </a:solidFill>
              </a:rPr>
              <a:t>The designation HSS is for “Hollow Structural Sections”. </a:t>
            </a:r>
          </a:p>
          <a:p>
            <a:pPr algn="just">
              <a:buFont typeface="Courier New" panose="02070309020205020404" pitchFamily="49" charset="0"/>
              <a:buChar char="o"/>
            </a:pPr>
            <a:endParaRPr lang="en-US" sz="2400" dirty="0">
              <a:solidFill>
                <a:schemeClr val="tx1"/>
              </a:solidFill>
            </a:endParaRPr>
          </a:p>
          <a:p>
            <a:pPr marL="457200" indent="-457200" algn="just">
              <a:buAutoNum type="romanLcParenBoth"/>
            </a:pPr>
            <a:endParaRPr lang="en-US" sz="2400" dirty="0">
              <a:solidFill>
                <a:schemeClr val="tx1"/>
              </a:solidFill>
            </a:endParaRP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798720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2478" y="114301"/>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lgn="ctr">
              <a:buNone/>
            </a:pPr>
            <a:r>
              <a:rPr lang="en-US" sz="3600" b="1" dirty="0"/>
              <a:t>STEEL PIPES </a:t>
            </a:r>
          </a:p>
          <a:p>
            <a:pPr algn="just">
              <a:buFont typeface="Courier New" panose="02070309020205020404" pitchFamily="49" charset="0"/>
              <a:buChar char="o"/>
            </a:pPr>
            <a:r>
              <a:rPr lang="en-US" sz="2400" dirty="0">
                <a:solidFill>
                  <a:schemeClr val="tx1"/>
                </a:solidFill>
              </a:rPr>
              <a:t>Steel pipe is available as standard, extra-strong, or double-extra-strong with designations such as Pipe 5Std, Pipe 5 x-strong, or Pipe 5 XX-strong, where 5 is the nominal outer diameter in inches.</a:t>
            </a:r>
          </a:p>
          <a:p>
            <a:pPr algn="just">
              <a:buFont typeface="Courier New" panose="02070309020205020404" pitchFamily="49" charset="0"/>
              <a:buChar char="o"/>
            </a:pPr>
            <a:r>
              <a:rPr lang="en-US" sz="2400" dirty="0">
                <a:solidFill>
                  <a:schemeClr val="tx1"/>
                </a:solidFill>
              </a:rPr>
              <a:t>The different strengths correspond to different wall thicknesses for the same outer diameter.</a:t>
            </a:r>
          </a:p>
          <a:p>
            <a:pPr algn="just">
              <a:buFont typeface="Courier New" panose="02070309020205020404" pitchFamily="49" charset="0"/>
              <a:buChar char="o"/>
            </a:pPr>
            <a:r>
              <a:rPr lang="en-US" sz="2400" dirty="0">
                <a:solidFill>
                  <a:schemeClr val="tx1"/>
                </a:solidFill>
              </a:rPr>
              <a:t>For nominal outer diameters greater than 12 inches, the designation is the outer diameter and wall thickness in inches, expressed to three decimal places, for example, Pipe 14.000 x 0.375.</a:t>
            </a:r>
          </a:p>
          <a:p>
            <a:pPr algn="just">
              <a:buFont typeface="Courier New" panose="02070309020205020404" pitchFamily="49" charset="0"/>
              <a:buChar char="o"/>
            </a:pPr>
            <a:r>
              <a:rPr lang="en-US" sz="2400" dirty="0">
                <a:solidFill>
                  <a:schemeClr val="tx1"/>
                </a:solidFill>
              </a:rPr>
              <a:t>Round HSS are designated by outer diameter and wall thickness, expressed to three decimal places; for example, HSS 8.625 X 0.250.</a:t>
            </a:r>
          </a:p>
          <a:p>
            <a:pPr algn="just">
              <a:buFont typeface="Courier New" panose="02070309020205020404" pitchFamily="49" charset="0"/>
              <a:buChar char="o"/>
            </a:pPr>
            <a:r>
              <a:rPr lang="en-US" sz="2400" dirty="0">
                <a:solidFill>
                  <a:schemeClr val="tx1"/>
                </a:solidFill>
              </a:rPr>
              <a:t>Square and rectangular HSS are designated by nominal outside dimensions and wall thickness, expressed in rational numbers; for example, HSS 7 x 5 x 3/8.</a:t>
            </a:r>
          </a:p>
          <a:p>
            <a:pPr algn="just">
              <a:buFont typeface="Courier New" panose="02070309020205020404" pitchFamily="49" charset="0"/>
              <a:buChar char="o"/>
            </a:pPr>
            <a:endParaRPr lang="en-US" sz="2400" dirty="0">
              <a:solidFill>
                <a:schemeClr val="tx1"/>
              </a:solidFill>
            </a:endParaRP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140385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l="1231" b="4242"/>
          <a:stretch/>
        </p:blipFill>
        <p:spPr>
          <a:xfrm>
            <a:off x="814388" y="285751"/>
            <a:ext cx="10672761" cy="6015038"/>
          </a:xfrm>
          <a:prstGeom prst="rect">
            <a:avLst/>
          </a:prstGeom>
        </p:spPr>
      </p:pic>
    </p:spTree>
    <p:extLst>
      <p:ext uri="{BB962C8B-B14F-4D97-AF65-F5344CB8AC3E}">
        <p14:creationId xmlns:p14="http://schemas.microsoft.com/office/powerpoint/2010/main" val="3186689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l="1156" t="1" b="8295"/>
          <a:stretch/>
        </p:blipFill>
        <p:spPr>
          <a:xfrm>
            <a:off x="685800" y="328613"/>
            <a:ext cx="11029950" cy="6257925"/>
          </a:xfrm>
          <a:prstGeom prst="rect">
            <a:avLst/>
          </a:prstGeom>
        </p:spPr>
      </p:pic>
    </p:spTree>
    <p:extLst>
      <p:ext uri="{BB962C8B-B14F-4D97-AF65-F5344CB8AC3E}">
        <p14:creationId xmlns:p14="http://schemas.microsoft.com/office/powerpoint/2010/main" val="29001950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2478" y="114301"/>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algn="just">
              <a:buFont typeface="Courier New" panose="02070309020205020404" pitchFamily="49" charset="0"/>
              <a:buChar char="o"/>
            </a:pPr>
            <a:r>
              <a:rPr lang="en-US" sz="2400" dirty="0">
                <a:solidFill>
                  <a:schemeClr val="tx1"/>
                </a:solidFill>
              </a:rPr>
              <a:t>Other shapes are available, but those just described are the ones most frequently used.</a:t>
            </a:r>
          </a:p>
          <a:p>
            <a:pPr algn="just">
              <a:buFont typeface="Courier New" panose="02070309020205020404" pitchFamily="49" charset="0"/>
              <a:buChar char="o"/>
            </a:pPr>
            <a:r>
              <a:rPr lang="en-US" sz="2400" dirty="0">
                <a:solidFill>
                  <a:schemeClr val="tx1"/>
                </a:solidFill>
              </a:rPr>
              <a:t>In most cases, one of these standard shapes will satisfy design requirements.</a:t>
            </a:r>
          </a:p>
          <a:p>
            <a:pPr algn="just">
              <a:buFont typeface="Courier New" panose="02070309020205020404" pitchFamily="49" charset="0"/>
              <a:buChar char="o"/>
            </a:pPr>
            <a:r>
              <a:rPr lang="en-US" sz="2400" dirty="0">
                <a:solidFill>
                  <a:schemeClr val="tx1"/>
                </a:solidFill>
              </a:rPr>
              <a:t>If the requirements are especially severe, then a built-up section, such as one of those shown in previous figure, may be needed.</a:t>
            </a:r>
          </a:p>
          <a:p>
            <a:pPr algn="just">
              <a:buFont typeface="Courier New" panose="02070309020205020404" pitchFamily="49" charset="0"/>
              <a:buChar char="o"/>
            </a:pPr>
            <a:r>
              <a:rPr lang="en-US" sz="2400" dirty="0">
                <a:solidFill>
                  <a:schemeClr val="tx1"/>
                </a:solidFill>
              </a:rPr>
              <a:t>Sometimes a standard shape is augmented by additional cross-sectional elements, as when a cover plate is welded to one or both flanges of a W-shape. </a:t>
            </a:r>
          </a:p>
          <a:p>
            <a:pPr algn="just">
              <a:buFont typeface="Courier New" panose="02070309020205020404" pitchFamily="49" charset="0"/>
              <a:buChar char="o"/>
            </a:pPr>
            <a:r>
              <a:rPr lang="en-US" sz="2400" dirty="0">
                <a:solidFill>
                  <a:schemeClr val="tx1"/>
                </a:solidFill>
              </a:rPr>
              <a:t>Building up sections is an effective way of strengthening an existing structure that is being rehabilitated or modified for some use other than the one for which it was designed.</a:t>
            </a:r>
          </a:p>
          <a:p>
            <a:pPr algn="just">
              <a:buFont typeface="Courier New" panose="02070309020205020404" pitchFamily="49" charset="0"/>
              <a:buChar char="o"/>
            </a:pPr>
            <a:r>
              <a:rPr lang="en-US" sz="2400" dirty="0">
                <a:solidFill>
                  <a:schemeClr val="tx1"/>
                </a:solidFill>
              </a:rPr>
              <a:t>Sometimes a built-up shape must be used because none of the standard rolled shapes are large enough; that is , the cross section does not have enough area or moment of inertia.</a:t>
            </a:r>
          </a:p>
          <a:p>
            <a:pPr algn="just">
              <a:buFont typeface="Courier New" panose="02070309020205020404" pitchFamily="49" charset="0"/>
              <a:buChar char="o"/>
            </a:pPr>
            <a:r>
              <a:rPr lang="en-US" sz="2400" dirty="0">
                <a:solidFill>
                  <a:schemeClr val="tx1"/>
                </a:solidFill>
              </a:rPr>
              <a:t>In such cases, plate girders can be used. </a:t>
            </a: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338812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285749"/>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algn="just">
              <a:buFont typeface="Courier New" panose="02070309020205020404" pitchFamily="49" charset="0"/>
              <a:buChar char="o"/>
            </a:pPr>
            <a:r>
              <a:rPr lang="en-US" sz="2400" dirty="0">
                <a:solidFill>
                  <a:schemeClr val="tx1"/>
                </a:solidFill>
              </a:rPr>
              <a:t>These can be I-shaped sections, with two flanges and a web, or box sections, with two flanges and two webs.</a:t>
            </a:r>
          </a:p>
          <a:p>
            <a:pPr algn="just">
              <a:buFont typeface="Courier New" panose="02070309020205020404" pitchFamily="49" charset="0"/>
              <a:buChar char="o"/>
            </a:pPr>
            <a:r>
              <a:rPr lang="en-US" sz="2400" dirty="0">
                <a:solidFill>
                  <a:schemeClr val="tx1"/>
                </a:solidFill>
              </a:rPr>
              <a:t>The components can be welded together and can be designed to have exactly the properties needed.</a:t>
            </a:r>
          </a:p>
          <a:p>
            <a:pPr algn="just">
              <a:buFont typeface="Courier New" panose="02070309020205020404" pitchFamily="49" charset="0"/>
              <a:buChar char="o"/>
            </a:pPr>
            <a:r>
              <a:rPr lang="en-US" sz="2400" dirty="0">
                <a:solidFill>
                  <a:schemeClr val="tx1"/>
                </a:solidFill>
              </a:rPr>
              <a:t>Built-up shapes can also be created by attaching two or more standard rolled shapes to each other.</a:t>
            </a:r>
          </a:p>
          <a:p>
            <a:pPr algn="just">
              <a:buFont typeface="Courier New" panose="02070309020205020404" pitchFamily="49" charset="0"/>
              <a:buChar char="o"/>
            </a:pPr>
            <a:r>
              <a:rPr lang="en-US" sz="2400" dirty="0">
                <a:solidFill>
                  <a:schemeClr val="tx1"/>
                </a:solidFill>
              </a:rPr>
              <a:t>A widely used combination is a pair of angles placed back-to-back and connected at intervals along their length.</a:t>
            </a:r>
          </a:p>
          <a:p>
            <a:pPr algn="just">
              <a:buFont typeface="Courier New" panose="02070309020205020404" pitchFamily="49" charset="0"/>
              <a:buChar char="o"/>
            </a:pPr>
            <a:r>
              <a:rPr lang="en-US" sz="2400" dirty="0">
                <a:solidFill>
                  <a:schemeClr val="tx1"/>
                </a:solidFill>
              </a:rPr>
              <a:t>This is called a </a:t>
            </a:r>
            <a:r>
              <a:rPr lang="en-US" sz="2400" i="1" dirty="0">
                <a:solidFill>
                  <a:schemeClr val="tx1"/>
                </a:solidFill>
              </a:rPr>
              <a:t>double-angle shape.</a:t>
            </a:r>
          </a:p>
          <a:p>
            <a:pPr algn="just">
              <a:buFont typeface="Courier New" panose="02070309020205020404" pitchFamily="49" charset="0"/>
              <a:buChar char="o"/>
            </a:pPr>
            <a:r>
              <a:rPr lang="en-US" sz="2400" dirty="0">
                <a:solidFill>
                  <a:schemeClr val="tx1"/>
                </a:solidFill>
              </a:rPr>
              <a:t>Another combination is the double-channel shape (either American Standard or Miscellaneous Channel). </a:t>
            </a: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4088166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pic>
        <p:nvPicPr>
          <p:cNvPr id="4" name="Picture 3"/>
          <p:cNvPicPr>
            <a:picLocks noChangeAspect="1"/>
          </p:cNvPicPr>
          <p:nvPr/>
        </p:nvPicPr>
        <p:blipFill>
          <a:blip r:embed="rId2"/>
          <a:stretch>
            <a:fillRect/>
          </a:stretch>
        </p:blipFill>
        <p:spPr>
          <a:xfrm>
            <a:off x="1228725" y="514351"/>
            <a:ext cx="10287000" cy="5414962"/>
          </a:xfrm>
          <a:prstGeom prst="rect">
            <a:avLst/>
          </a:prstGeom>
        </p:spPr>
      </p:pic>
    </p:spTree>
    <p:extLst>
      <p:ext uri="{BB962C8B-B14F-4D97-AF65-F5344CB8AC3E}">
        <p14:creationId xmlns:p14="http://schemas.microsoft.com/office/powerpoint/2010/main" val="3316990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285749"/>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lgn="ctr">
              <a:buNone/>
            </a:pPr>
            <a:r>
              <a:rPr lang="en-US" sz="3600" b="1" dirty="0"/>
              <a:t>STRUCTURAL STEEL SHAPES </a:t>
            </a:r>
            <a:endParaRPr lang="en-US" sz="2400" b="1" dirty="0">
              <a:solidFill>
                <a:schemeClr val="accent1"/>
              </a:solidFill>
            </a:endParaRPr>
          </a:p>
          <a:p>
            <a:pPr algn="just"/>
            <a:r>
              <a:rPr lang="en-US" sz="2400" dirty="0">
                <a:solidFill>
                  <a:schemeClr val="tx1"/>
                </a:solidFill>
              </a:rPr>
              <a:t> One of the objectives of the design process is the selection of the appropriate</a:t>
            </a:r>
            <a:br>
              <a:rPr lang="en-US" sz="2400" dirty="0">
                <a:solidFill>
                  <a:schemeClr val="tx1"/>
                </a:solidFill>
              </a:rPr>
            </a:br>
            <a:r>
              <a:rPr lang="en-US" sz="2400" dirty="0">
                <a:solidFill>
                  <a:schemeClr val="tx1"/>
                </a:solidFill>
              </a:rPr>
              <a:t> cross sections for the individual members of the structure to be designed.</a:t>
            </a:r>
          </a:p>
          <a:p>
            <a:pPr algn="just"/>
            <a:endParaRPr lang="en-US" sz="2400" dirty="0">
              <a:solidFill>
                <a:schemeClr val="tx1"/>
              </a:solidFill>
            </a:endParaRPr>
          </a:p>
          <a:p>
            <a:pPr algn="just"/>
            <a:r>
              <a:rPr lang="en-US" sz="2400" dirty="0">
                <a:solidFill>
                  <a:schemeClr val="tx1"/>
                </a:solidFill>
              </a:rPr>
              <a:t>The Selection should be from the widely available sections rather than requiring fabrication of a shape with unique dimensions and properties.</a:t>
            </a:r>
          </a:p>
          <a:p>
            <a:pPr algn="just"/>
            <a:endParaRPr lang="en-US" sz="2400" dirty="0">
              <a:solidFill>
                <a:schemeClr val="tx1"/>
              </a:solidFill>
            </a:endParaRPr>
          </a:p>
          <a:p>
            <a:pPr algn="just"/>
            <a:r>
              <a:rPr lang="en-US" sz="2400" dirty="0">
                <a:solidFill>
                  <a:schemeClr val="tx1"/>
                </a:solidFill>
              </a:rPr>
              <a:t>The selection of “off-the-shelf” item will always be economical even if it means using slightly more material.</a:t>
            </a:r>
          </a:p>
          <a:p>
            <a:pPr algn="just"/>
            <a:endParaRPr lang="en-US" sz="2400" dirty="0">
              <a:solidFill>
                <a:schemeClr val="tx1"/>
              </a:solidFill>
            </a:endParaRPr>
          </a:p>
          <a:p>
            <a:pPr algn="just"/>
            <a:r>
              <a:rPr lang="en-US" sz="2400" dirty="0">
                <a:solidFill>
                  <a:schemeClr val="tx1"/>
                </a:solidFill>
              </a:rPr>
              <a:t>The largest category of the sections includes those produces by hot rolling. </a:t>
            </a: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1313919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71525" y="142875"/>
            <a:ext cx="10858500" cy="6543675"/>
          </a:xfrm>
          <a:prstGeom prst="rect">
            <a:avLst/>
          </a:prstGeom>
        </p:spPr>
      </p:pic>
    </p:spTree>
    <p:extLst>
      <p:ext uri="{BB962C8B-B14F-4D97-AF65-F5344CB8AC3E}">
        <p14:creationId xmlns:p14="http://schemas.microsoft.com/office/powerpoint/2010/main" val="1487477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b="7143"/>
          <a:stretch/>
        </p:blipFill>
        <p:spPr>
          <a:xfrm>
            <a:off x="428625" y="242888"/>
            <a:ext cx="11201400" cy="6243637"/>
          </a:xfrm>
          <a:prstGeom prst="rect">
            <a:avLst/>
          </a:prstGeom>
        </p:spPr>
      </p:pic>
    </p:spTree>
    <p:extLst>
      <p:ext uri="{BB962C8B-B14F-4D97-AF65-F5344CB8AC3E}">
        <p14:creationId xmlns:p14="http://schemas.microsoft.com/office/powerpoint/2010/main" val="2740656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85776" y="342899"/>
            <a:ext cx="11430000" cy="6272213"/>
          </a:xfrm>
          <a:prstGeom prst="rect">
            <a:avLst/>
          </a:prstGeom>
        </p:spPr>
      </p:pic>
    </p:spTree>
    <p:extLst>
      <p:ext uri="{BB962C8B-B14F-4D97-AF65-F5344CB8AC3E}">
        <p14:creationId xmlns:p14="http://schemas.microsoft.com/office/powerpoint/2010/main" val="966451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85801" y="523875"/>
            <a:ext cx="10972800" cy="6348413"/>
          </a:xfrm>
          <a:prstGeom prst="rect">
            <a:avLst/>
          </a:prstGeom>
        </p:spPr>
      </p:pic>
      <p:sp>
        <p:nvSpPr>
          <p:cNvPr id="3" name="TextBox 2"/>
          <p:cNvSpPr txBox="1"/>
          <p:nvPr/>
        </p:nvSpPr>
        <p:spPr>
          <a:xfrm>
            <a:off x="2957513" y="3486149"/>
            <a:ext cx="928687" cy="400110"/>
          </a:xfrm>
          <a:prstGeom prst="rect">
            <a:avLst/>
          </a:prstGeom>
          <a:noFill/>
        </p:spPr>
        <p:txBody>
          <a:bodyPr wrap="square" rtlCol="0">
            <a:spAutoFit/>
          </a:bodyPr>
          <a:lstStyle/>
          <a:p>
            <a:r>
              <a:rPr lang="en-US" sz="2000" b="1" dirty="0">
                <a:solidFill>
                  <a:srgbClr val="00B0F0"/>
                </a:solidFill>
              </a:rPr>
              <a:t>Fig-1</a:t>
            </a:r>
            <a:endParaRPr lang="en-US" b="1" dirty="0">
              <a:solidFill>
                <a:srgbClr val="00B0F0"/>
              </a:solidFill>
            </a:endParaRPr>
          </a:p>
        </p:txBody>
      </p:sp>
      <p:sp>
        <p:nvSpPr>
          <p:cNvPr id="4" name="TextBox 3"/>
          <p:cNvSpPr txBox="1"/>
          <p:nvPr/>
        </p:nvSpPr>
        <p:spPr>
          <a:xfrm>
            <a:off x="5795972" y="3395655"/>
            <a:ext cx="928687" cy="400110"/>
          </a:xfrm>
          <a:prstGeom prst="rect">
            <a:avLst/>
          </a:prstGeom>
          <a:noFill/>
        </p:spPr>
        <p:txBody>
          <a:bodyPr wrap="square" rtlCol="0">
            <a:spAutoFit/>
          </a:bodyPr>
          <a:lstStyle/>
          <a:p>
            <a:r>
              <a:rPr lang="en-US" sz="2000" b="1" dirty="0">
                <a:solidFill>
                  <a:srgbClr val="00B0F0"/>
                </a:solidFill>
              </a:rPr>
              <a:t>Fig-2</a:t>
            </a:r>
            <a:endParaRPr lang="en-US" b="1" dirty="0">
              <a:solidFill>
                <a:srgbClr val="00B0F0"/>
              </a:solidFill>
            </a:endParaRPr>
          </a:p>
        </p:txBody>
      </p:sp>
      <p:sp>
        <p:nvSpPr>
          <p:cNvPr id="5" name="TextBox 4"/>
          <p:cNvSpPr txBox="1"/>
          <p:nvPr/>
        </p:nvSpPr>
        <p:spPr>
          <a:xfrm>
            <a:off x="2957513" y="6176900"/>
            <a:ext cx="928687" cy="400110"/>
          </a:xfrm>
          <a:prstGeom prst="rect">
            <a:avLst/>
          </a:prstGeom>
          <a:noFill/>
        </p:spPr>
        <p:txBody>
          <a:bodyPr wrap="square" rtlCol="0">
            <a:spAutoFit/>
          </a:bodyPr>
          <a:lstStyle/>
          <a:p>
            <a:r>
              <a:rPr lang="en-US" sz="2000" b="1" dirty="0">
                <a:solidFill>
                  <a:srgbClr val="00B0F0"/>
                </a:solidFill>
              </a:rPr>
              <a:t>Fig-3</a:t>
            </a:r>
            <a:endParaRPr lang="en-US" b="1" dirty="0">
              <a:solidFill>
                <a:srgbClr val="00B0F0"/>
              </a:solidFill>
            </a:endParaRPr>
          </a:p>
        </p:txBody>
      </p:sp>
      <p:sp>
        <p:nvSpPr>
          <p:cNvPr id="6" name="TextBox 5"/>
          <p:cNvSpPr txBox="1"/>
          <p:nvPr/>
        </p:nvSpPr>
        <p:spPr>
          <a:xfrm>
            <a:off x="5631706" y="6176900"/>
            <a:ext cx="928687" cy="400110"/>
          </a:xfrm>
          <a:prstGeom prst="rect">
            <a:avLst/>
          </a:prstGeom>
          <a:noFill/>
        </p:spPr>
        <p:txBody>
          <a:bodyPr wrap="square" rtlCol="0">
            <a:spAutoFit/>
          </a:bodyPr>
          <a:lstStyle/>
          <a:p>
            <a:r>
              <a:rPr lang="en-US" sz="2000" b="1" dirty="0">
                <a:solidFill>
                  <a:srgbClr val="00B0F0"/>
                </a:solidFill>
              </a:rPr>
              <a:t>Fig-4</a:t>
            </a:r>
            <a:endParaRPr lang="en-US" b="1" dirty="0">
              <a:solidFill>
                <a:srgbClr val="00B0F0"/>
              </a:solidFill>
            </a:endParaRPr>
          </a:p>
        </p:txBody>
      </p:sp>
      <p:sp>
        <p:nvSpPr>
          <p:cNvPr id="7" name="TextBox 6"/>
          <p:cNvSpPr txBox="1"/>
          <p:nvPr/>
        </p:nvSpPr>
        <p:spPr>
          <a:xfrm>
            <a:off x="8405838" y="6176900"/>
            <a:ext cx="928687" cy="400110"/>
          </a:xfrm>
          <a:prstGeom prst="rect">
            <a:avLst/>
          </a:prstGeom>
          <a:noFill/>
        </p:spPr>
        <p:txBody>
          <a:bodyPr wrap="square" rtlCol="0">
            <a:spAutoFit/>
          </a:bodyPr>
          <a:lstStyle/>
          <a:p>
            <a:r>
              <a:rPr lang="en-US" sz="2000" b="1" dirty="0">
                <a:solidFill>
                  <a:srgbClr val="00B0F0"/>
                </a:solidFill>
              </a:rPr>
              <a:t>Fig-5</a:t>
            </a:r>
            <a:endParaRPr lang="en-US" b="1" dirty="0">
              <a:solidFill>
                <a:srgbClr val="00B0F0"/>
              </a:solidFill>
            </a:endParaRPr>
          </a:p>
        </p:txBody>
      </p:sp>
      <p:sp>
        <p:nvSpPr>
          <p:cNvPr id="8" name="TextBox 7"/>
          <p:cNvSpPr txBox="1"/>
          <p:nvPr/>
        </p:nvSpPr>
        <p:spPr>
          <a:xfrm>
            <a:off x="9113066" y="3276531"/>
            <a:ext cx="928687" cy="400110"/>
          </a:xfrm>
          <a:prstGeom prst="rect">
            <a:avLst/>
          </a:prstGeom>
          <a:noFill/>
        </p:spPr>
        <p:txBody>
          <a:bodyPr wrap="square" rtlCol="0">
            <a:spAutoFit/>
          </a:bodyPr>
          <a:lstStyle/>
          <a:p>
            <a:r>
              <a:rPr lang="en-US" sz="2000" b="1" dirty="0">
                <a:solidFill>
                  <a:srgbClr val="00B0F0"/>
                </a:solidFill>
              </a:rPr>
              <a:t>Fig-6</a:t>
            </a:r>
            <a:endParaRPr lang="en-US" b="1" dirty="0">
              <a:solidFill>
                <a:srgbClr val="00B0F0"/>
              </a:solidFill>
            </a:endParaRPr>
          </a:p>
        </p:txBody>
      </p:sp>
    </p:spTree>
    <p:extLst>
      <p:ext uri="{BB962C8B-B14F-4D97-AF65-F5344CB8AC3E}">
        <p14:creationId xmlns:p14="http://schemas.microsoft.com/office/powerpoint/2010/main" val="3080982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lgn="ctr">
              <a:buNone/>
            </a:pPr>
            <a:r>
              <a:rPr lang="en-US" sz="3600" b="1" dirty="0"/>
              <a:t>HOT ROLLED SECTIONS </a:t>
            </a:r>
          </a:p>
          <a:p>
            <a:pPr marL="400050" indent="-400050" algn="just"/>
            <a:r>
              <a:rPr lang="en-US" sz="2400" b="1" dirty="0">
                <a:solidFill>
                  <a:schemeClr val="accent1"/>
                </a:solidFill>
              </a:rPr>
              <a:t>Figur-1:- </a:t>
            </a:r>
            <a:r>
              <a:rPr lang="en-US" sz="2400" dirty="0">
                <a:solidFill>
                  <a:schemeClr val="tx1"/>
                </a:solidFill>
              </a:rPr>
              <a:t> (</a:t>
            </a:r>
            <a:r>
              <a:rPr lang="en-US" sz="2400" dirty="0" err="1">
                <a:solidFill>
                  <a:schemeClr val="tx1"/>
                </a:solidFill>
              </a:rPr>
              <a:t>i</a:t>
            </a:r>
            <a:r>
              <a:rPr lang="en-US" sz="2400" dirty="0">
                <a:solidFill>
                  <a:schemeClr val="tx1"/>
                </a:solidFill>
              </a:rPr>
              <a:t>) The W-shape also called wide flange shape consists of two parallel 		   flanges separated by single web.</a:t>
            </a:r>
          </a:p>
          <a:p>
            <a:pPr marL="0" indent="0" algn="just">
              <a:buNone/>
            </a:pPr>
            <a:r>
              <a:rPr lang="en-US" sz="2400" dirty="0">
                <a:solidFill>
                  <a:schemeClr val="tx1"/>
                </a:solidFill>
              </a:rPr>
              <a:t>                         (ii) The orientation of these elements is such that the cross-section  		    has two axes of symmetry.</a:t>
            </a:r>
          </a:p>
          <a:p>
            <a:pPr marL="0" indent="0" algn="just">
              <a:buNone/>
            </a:pPr>
            <a:r>
              <a:rPr lang="en-US" sz="2400" dirty="0">
                <a:solidFill>
                  <a:schemeClr val="tx1"/>
                </a:solidFill>
              </a:rPr>
              <a:t>                         (iii) A typical designation would be “W18 X 50”, where W indicates                  		     the type of shape, 18 is the nominal depth parallel to the web        	                   which is approximate depth expressed in whole inches.   </a:t>
            </a:r>
          </a:p>
          <a:p>
            <a:pPr marL="0" indent="0" algn="just">
              <a:buNone/>
            </a:pPr>
            <a:r>
              <a:rPr lang="en-US" sz="2400" dirty="0">
                <a:solidFill>
                  <a:schemeClr val="tx1"/>
                </a:solidFill>
              </a:rPr>
              <a:t>	           (iv)  where 50 is the weight in pounds per foot of length.</a:t>
            </a:r>
          </a:p>
          <a:p>
            <a:pPr marL="0" indent="0" algn="just">
              <a:buNone/>
            </a:pPr>
            <a:r>
              <a:rPr lang="en-US" sz="2400" dirty="0">
                <a:solidFill>
                  <a:schemeClr val="tx1"/>
                </a:solidFill>
              </a:rPr>
              <a:t>                         (V)  All of the W-shapes of a given nominal size can be grouped into  	                   families that have the same depth from inside-of-flange to inside- 	                   of-flange but with  different flange thicknesses.                     </a:t>
            </a:r>
          </a:p>
          <a:p>
            <a:pPr marL="0" indent="0" algn="just">
              <a:buNone/>
            </a:pPr>
            <a:r>
              <a:rPr lang="en-US" sz="2400" b="1" dirty="0">
                <a:solidFill>
                  <a:schemeClr val="accent1"/>
                </a:solidFill>
              </a:rPr>
              <a:t>   </a:t>
            </a:r>
            <a:endParaRPr lang="en-US" sz="2400" dirty="0">
              <a:solidFill>
                <a:schemeClr val="tx1"/>
              </a:solidFill>
            </a:endParaRP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064437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lgn="ctr">
              <a:buNone/>
            </a:pPr>
            <a:r>
              <a:rPr lang="en-US" sz="3600" b="1" dirty="0"/>
              <a:t>HOT ROLLED SECTIONS </a:t>
            </a:r>
          </a:p>
          <a:p>
            <a:pPr marL="400050" indent="-400050" algn="just"/>
            <a:r>
              <a:rPr lang="en-US" sz="2400" b="1" dirty="0">
                <a:solidFill>
                  <a:schemeClr val="accent1"/>
                </a:solidFill>
              </a:rPr>
              <a:t>Figur-2:- </a:t>
            </a:r>
            <a:r>
              <a:rPr lang="en-US" sz="2400" dirty="0">
                <a:solidFill>
                  <a:schemeClr val="tx1"/>
                </a:solidFill>
              </a:rPr>
              <a:t> (</a:t>
            </a:r>
            <a:r>
              <a:rPr lang="en-US" sz="2400" dirty="0" err="1">
                <a:solidFill>
                  <a:schemeClr val="tx1"/>
                </a:solidFill>
              </a:rPr>
              <a:t>i</a:t>
            </a:r>
            <a:r>
              <a:rPr lang="en-US" sz="2400" dirty="0">
                <a:solidFill>
                  <a:schemeClr val="tx1"/>
                </a:solidFill>
              </a:rPr>
              <a:t>) The American Standard or S-Shape is similar to the W-shape in            		     having two parallel flanges, a single web and two axes of                  	                   symmetry.</a:t>
            </a:r>
          </a:p>
          <a:p>
            <a:pPr marL="0" indent="0" algn="just">
              <a:buNone/>
            </a:pPr>
            <a:r>
              <a:rPr lang="en-US" sz="2400" dirty="0">
                <a:solidFill>
                  <a:schemeClr val="tx1"/>
                </a:solidFill>
              </a:rPr>
              <a:t>                         (ii) The difference is in the proportions: The flanges of W are wider in                  		     relation to the web than are the flanges of the S. Moreover, the  	                  inside faces of the flanges of the S-shape slope with respect to    	                   outside face.</a:t>
            </a:r>
          </a:p>
          <a:p>
            <a:pPr marL="0" indent="0" algn="just">
              <a:buNone/>
            </a:pPr>
            <a:r>
              <a:rPr lang="en-US" sz="2400" dirty="0">
                <a:solidFill>
                  <a:schemeClr val="tx1"/>
                </a:solidFill>
              </a:rPr>
              <a:t>                         (iii) An example of designation of an S-Shape is “S18 X 70” with the S  	                   indicating type of shape and two numbers giving depth in inches 	                   and the weight in pounds per foot.  </a:t>
            </a:r>
          </a:p>
          <a:p>
            <a:pPr marL="0" indent="0" algn="just">
              <a:buNone/>
            </a:pPr>
            <a:r>
              <a:rPr lang="en-US" sz="2400" dirty="0">
                <a:solidFill>
                  <a:schemeClr val="tx1"/>
                </a:solidFill>
              </a:rPr>
              <a:t>	           (iv)  This shape was formerly called an </a:t>
            </a:r>
            <a:r>
              <a:rPr lang="en-US" sz="2400" dirty="0">
                <a:solidFill>
                  <a:schemeClr val="tx1"/>
                </a:solidFill>
                <a:latin typeface="Times New Roman" panose="02020603050405020304" pitchFamily="18" charset="0"/>
                <a:cs typeface="Times New Roman" panose="02020603050405020304" pitchFamily="18" charset="0"/>
              </a:rPr>
              <a:t>I</a:t>
            </a:r>
            <a:r>
              <a:rPr lang="en-US" sz="2400" dirty="0">
                <a:solidFill>
                  <a:schemeClr val="tx1"/>
                </a:solidFill>
              </a:rPr>
              <a:t>- shape.</a:t>
            </a:r>
          </a:p>
          <a:p>
            <a:pPr marL="0" indent="0" algn="just">
              <a:buNone/>
            </a:pPr>
            <a:r>
              <a:rPr lang="en-US" sz="2400" dirty="0">
                <a:solidFill>
                  <a:schemeClr val="tx1"/>
                </a:solidFill>
              </a:rPr>
              <a:t>                         </a:t>
            </a: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393100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lgn="ctr">
              <a:buNone/>
            </a:pPr>
            <a:r>
              <a:rPr lang="en-US" sz="3600" b="1" dirty="0"/>
              <a:t>HOT ROLLED SECTIONS </a:t>
            </a:r>
          </a:p>
          <a:p>
            <a:pPr marL="400050" indent="-400050" algn="just"/>
            <a:r>
              <a:rPr lang="en-US" sz="2400" b="1" dirty="0">
                <a:solidFill>
                  <a:schemeClr val="accent1"/>
                </a:solidFill>
              </a:rPr>
              <a:t>Figur-3&amp;4:- </a:t>
            </a:r>
            <a:r>
              <a:rPr lang="en-US" sz="2400" dirty="0">
                <a:solidFill>
                  <a:schemeClr val="tx1"/>
                </a:solidFill>
              </a:rPr>
              <a:t> (</a:t>
            </a:r>
            <a:r>
              <a:rPr lang="en-US" sz="2400" dirty="0" err="1">
                <a:solidFill>
                  <a:schemeClr val="tx1"/>
                </a:solidFill>
              </a:rPr>
              <a:t>i</a:t>
            </a:r>
            <a:r>
              <a:rPr lang="en-US" sz="2400" dirty="0">
                <a:solidFill>
                  <a:schemeClr val="tx1"/>
                </a:solidFill>
              </a:rPr>
              <a:t>)  The angle shapes are available in either equal-leg or unequal-leg           	                     versions.</a:t>
            </a:r>
          </a:p>
          <a:p>
            <a:pPr marL="0" indent="0" algn="just">
              <a:buNone/>
            </a:pPr>
            <a:r>
              <a:rPr lang="en-US" sz="2400" dirty="0">
                <a:solidFill>
                  <a:schemeClr val="tx1"/>
                </a:solidFill>
              </a:rPr>
              <a:t>                            (ii)  A typical designation would be “L6 X 6 X ¾ “ or “L6 X 4 X 5/8”.      	                     The three numbers are the lengths of each of the two legs as             	                      measured from the corner of heel, to the toe at the other end  	                      of the leg and the thickness, which is the same for both legs.</a:t>
            </a:r>
          </a:p>
          <a:p>
            <a:pPr marL="0" indent="0" algn="just">
              <a:buNone/>
            </a:pPr>
            <a:r>
              <a:rPr lang="en-US" sz="2400" dirty="0">
                <a:solidFill>
                  <a:schemeClr val="tx1"/>
                </a:solidFill>
              </a:rPr>
              <a:t>                           (iii)  In the case of the unequal-leg angle, the longer leg dimension is   	                     always given first</a:t>
            </a:r>
          </a:p>
          <a:p>
            <a:pPr marL="0" indent="0" algn="just">
              <a:buNone/>
            </a:pPr>
            <a:r>
              <a:rPr lang="en-US" sz="2400" dirty="0">
                <a:solidFill>
                  <a:schemeClr val="tx1"/>
                </a:solidFill>
              </a:rPr>
              <a:t>	              (iv)  Although this designation provides all of the dimensions, it does     	                      not provide the weight per foot</a:t>
            </a:r>
          </a:p>
          <a:p>
            <a:pPr marL="0" indent="0" algn="just">
              <a:buNone/>
            </a:pPr>
            <a:r>
              <a:rPr lang="en-US" sz="2400" dirty="0">
                <a:solidFill>
                  <a:schemeClr val="tx1"/>
                </a:solidFill>
              </a:rPr>
              <a:t>                         </a:t>
            </a: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533093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9631" y="142876"/>
            <a:ext cx="10515600" cy="5891213"/>
          </a:xfrm>
          <a:ln w="28575">
            <a:noFill/>
          </a:ln>
        </p:spPr>
        <p:style>
          <a:lnRef idx="2">
            <a:schemeClr val="dk1"/>
          </a:lnRef>
          <a:fillRef idx="1">
            <a:schemeClr val="lt1"/>
          </a:fillRef>
          <a:effectRef idx="0">
            <a:schemeClr val="dk1"/>
          </a:effectRef>
          <a:fontRef idx="minor">
            <a:schemeClr val="dk1"/>
          </a:fontRef>
        </p:style>
        <p:txBody>
          <a:bodyPr>
            <a:normAutofit/>
          </a:bodyPr>
          <a:lstStyle/>
          <a:p>
            <a:pPr marL="0" indent="0" algn="ctr">
              <a:buNone/>
            </a:pPr>
            <a:r>
              <a:rPr lang="en-US" sz="3600" b="1" dirty="0"/>
              <a:t>HOT ROLLED SECTIONS </a:t>
            </a:r>
          </a:p>
          <a:p>
            <a:pPr marL="400050" indent="-400050" algn="just"/>
            <a:r>
              <a:rPr lang="en-US" sz="2400" b="1" dirty="0">
                <a:solidFill>
                  <a:schemeClr val="accent1"/>
                </a:solidFill>
              </a:rPr>
              <a:t>Figur-5:-</a:t>
            </a:r>
            <a:r>
              <a:rPr lang="en-US" sz="2400" dirty="0">
                <a:solidFill>
                  <a:schemeClr val="tx1"/>
                </a:solidFill>
              </a:rPr>
              <a:t> (</a:t>
            </a:r>
            <a:r>
              <a:rPr lang="en-US" sz="2400" dirty="0" err="1">
                <a:solidFill>
                  <a:schemeClr val="tx1"/>
                </a:solidFill>
              </a:rPr>
              <a:t>i</a:t>
            </a:r>
            <a:r>
              <a:rPr lang="en-US" sz="2400" dirty="0">
                <a:solidFill>
                  <a:schemeClr val="tx1"/>
                </a:solidFill>
              </a:rPr>
              <a:t>) The American standard channel or C-shape has two flanges and a 			 web with only one axis of symmetry.</a:t>
            </a:r>
          </a:p>
          <a:p>
            <a:pPr marL="0" indent="0" algn="just">
              <a:buNone/>
            </a:pPr>
            <a:r>
              <a:rPr lang="en-US" sz="2400" dirty="0">
                <a:solidFill>
                  <a:schemeClr val="tx1"/>
                </a:solidFill>
              </a:rPr>
              <a:t>                      (ii)  It carries a designation such as “C9 X 20”. This notation is similar to  	                that of W and S-shapes with the first number giving the total depth 	                in inches parallel to the web and the second number the weight in      	                 pounds per liner foot.</a:t>
            </a:r>
          </a:p>
          <a:p>
            <a:pPr marL="0" indent="0" algn="just">
              <a:buNone/>
            </a:pPr>
            <a:r>
              <a:rPr lang="en-US" sz="2400" dirty="0">
                <a:solidFill>
                  <a:schemeClr val="tx1"/>
                </a:solidFill>
              </a:rPr>
              <a:t>                     (iii) For the channel, however, the depth is exact rather than nominal.  	               The inside faces of the flanges are sloping just as with American 	 		  standard shape. </a:t>
            </a:r>
          </a:p>
          <a:p>
            <a:pPr marL="0" indent="0" algn="just">
              <a:buNone/>
            </a:pPr>
            <a:r>
              <a:rPr lang="en-US" sz="2400" dirty="0">
                <a:solidFill>
                  <a:schemeClr val="tx1"/>
                </a:solidFill>
              </a:rPr>
              <a:t>	        (iv) Miscellaneous Channels – for example, the MC10 X 25 are similar 	      	               to American Standard Channels.</a:t>
            </a:r>
          </a:p>
        </p:txBody>
      </p:sp>
      <p:cxnSp>
        <p:nvCxnSpPr>
          <p:cNvPr id="5" name="Straight Connector 4"/>
          <p:cNvCxnSpPr/>
          <p:nvPr/>
        </p:nvCxnSpPr>
        <p:spPr>
          <a:xfrm flipH="1">
            <a:off x="766762" y="285750"/>
            <a:ext cx="71438" cy="5281612"/>
          </a:xfrm>
          <a:prstGeom prst="line">
            <a:avLst/>
          </a:prstGeom>
          <a:ln>
            <a:noFill/>
          </a:ln>
        </p:spPr>
        <p:style>
          <a:lnRef idx="3">
            <a:schemeClr val="dk1"/>
          </a:lnRef>
          <a:fillRef idx="0">
            <a:schemeClr val="dk1"/>
          </a:fillRef>
          <a:effectRef idx="2">
            <a:schemeClr val="dk1"/>
          </a:effectRef>
          <a:fontRef idx="minor">
            <a:schemeClr val="tx1"/>
          </a:fontRef>
        </p:style>
      </p:cxnSp>
      <p:cxnSp>
        <p:nvCxnSpPr>
          <p:cNvPr id="8" name="Straight Connector 7"/>
          <p:cNvCxnSpPr/>
          <p:nvPr/>
        </p:nvCxnSpPr>
        <p:spPr>
          <a:xfrm>
            <a:off x="788193" y="285750"/>
            <a:ext cx="0" cy="5891213"/>
          </a:xfrm>
          <a:prstGeom prst="line">
            <a:avLst/>
          </a:prstGeom>
          <a:ln w="28575"/>
        </p:spPr>
        <p:style>
          <a:lnRef idx="3">
            <a:schemeClr val="dk1"/>
          </a:lnRef>
          <a:fillRef idx="0">
            <a:schemeClr val="dk1"/>
          </a:fillRef>
          <a:effectRef idx="2">
            <a:schemeClr val="dk1"/>
          </a:effectRef>
          <a:fontRef idx="minor">
            <a:schemeClr val="tx1"/>
          </a:fontRef>
        </p:style>
      </p:cxnSp>
      <p:cxnSp>
        <p:nvCxnSpPr>
          <p:cNvPr id="10" name="Straight Connector 9"/>
          <p:cNvCxnSpPr/>
          <p:nvPr/>
        </p:nvCxnSpPr>
        <p:spPr>
          <a:xfrm flipH="1">
            <a:off x="766761" y="6191251"/>
            <a:ext cx="10551317" cy="0"/>
          </a:xfrm>
          <a:prstGeom prst="line">
            <a:avLst/>
          </a:prstGeom>
          <a:ln w="28575"/>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6035051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1521</TotalTime>
  <Words>1589</Words>
  <Application>Microsoft Office PowerPoint</Application>
  <PresentationFormat>Widescreen</PresentationFormat>
  <Paragraphs>84</Paragraphs>
  <Slides>20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Arial Black</vt:lpstr>
      <vt:lpstr>Bookman Old Style</vt:lpstr>
      <vt:lpstr>Calibri</vt:lpstr>
      <vt:lpstr>Calibri Light</vt:lpstr>
      <vt:lpstr>Courier New</vt:lpstr>
      <vt:lpstr>Times New Roman</vt:lpstr>
      <vt:lpstr>Office Theme</vt:lpstr>
      <vt:lpstr>COLLEGE OF ENGINEERING AND TECHNOLOGY                UNIVERSITY OF SARGODHA   STEEL STRUCTURES (CT-313) (B.S TECHNOLOGY)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Aqeel Ahmed</dc:creator>
  <cp:lastModifiedBy>Aqeel Ahmed</cp:lastModifiedBy>
  <cp:revision>267</cp:revision>
  <dcterms:created xsi:type="dcterms:W3CDTF">2018-08-27T04:07:34Z</dcterms:created>
  <dcterms:modified xsi:type="dcterms:W3CDTF">2020-10-23T04:39:08Z</dcterms:modified>
</cp:coreProperties>
</file>