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4"/>
  </p:notesMasterIdLst>
  <p:sldIdLst>
    <p:sldId id="291" r:id="rId2"/>
    <p:sldId id="292" r:id="rId3"/>
    <p:sldId id="414" r:id="rId4"/>
    <p:sldId id="293" r:id="rId5"/>
    <p:sldId id="326" r:id="rId6"/>
    <p:sldId id="295" r:id="rId7"/>
    <p:sldId id="327" r:id="rId8"/>
    <p:sldId id="300" r:id="rId9"/>
    <p:sldId id="296" r:id="rId10"/>
    <p:sldId id="301" r:id="rId11"/>
    <p:sldId id="297" r:id="rId12"/>
    <p:sldId id="348" r:id="rId13"/>
    <p:sldId id="328" r:id="rId14"/>
    <p:sldId id="299" r:id="rId15"/>
    <p:sldId id="302" r:id="rId16"/>
    <p:sldId id="304" r:id="rId17"/>
    <p:sldId id="329" r:id="rId18"/>
    <p:sldId id="310" r:id="rId19"/>
    <p:sldId id="305" r:id="rId20"/>
    <p:sldId id="311" r:id="rId21"/>
    <p:sldId id="306" r:id="rId22"/>
    <p:sldId id="323" r:id="rId23"/>
    <p:sldId id="379" r:id="rId24"/>
    <p:sldId id="325" r:id="rId25"/>
    <p:sldId id="335" r:id="rId26"/>
    <p:sldId id="324" r:id="rId27"/>
    <p:sldId id="307" r:id="rId28"/>
    <p:sldId id="415" r:id="rId29"/>
    <p:sldId id="308" r:id="rId30"/>
    <p:sldId id="331" r:id="rId31"/>
    <p:sldId id="380" r:id="rId32"/>
    <p:sldId id="309" r:id="rId33"/>
    <p:sldId id="319" r:id="rId34"/>
    <p:sldId id="318" r:id="rId35"/>
    <p:sldId id="317" r:id="rId36"/>
    <p:sldId id="312" r:id="rId37"/>
    <p:sldId id="333" r:id="rId38"/>
    <p:sldId id="334" r:id="rId39"/>
    <p:sldId id="381" r:id="rId40"/>
    <p:sldId id="313" r:id="rId41"/>
    <p:sldId id="382" r:id="rId42"/>
    <p:sldId id="388" r:id="rId43"/>
    <p:sldId id="384" r:id="rId44"/>
    <p:sldId id="314" r:id="rId45"/>
    <p:sldId id="417" r:id="rId46"/>
    <p:sldId id="383" r:id="rId47"/>
    <p:sldId id="315" r:id="rId48"/>
    <p:sldId id="386" r:id="rId49"/>
    <p:sldId id="387" r:id="rId50"/>
    <p:sldId id="320" r:id="rId51"/>
    <p:sldId id="349" r:id="rId52"/>
    <p:sldId id="350" r:id="rId53"/>
    <p:sldId id="351" r:id="rId54"/>
    <p:sldId id="352" r:id="rId55"/>
    <p:sldId id="377" r:id="rId56"/>
    <p:sldId id="378" r:id="rId57"/>
    <p:sldId id="353" r:id="rId58"/>
    <p:sldId id="354" r:id="rId59"/>
    <p:sldId id="357" r:id="rId60"/>
    <p:sldId id="355" r:id="rId61"/>
    <p:sldId id="370" r:id="rId62"/>
    <p:sldId id="389" r:id="rId63"/>
    <p:sldId id="336" r:id="rId64"/>
    <p:sldId id="390" r:id="rId65"/>
    <p:sldId id="393" r:id="rId66"/>
    <p:sldId id="394" r:id="rId67"/>
    <p:sldId id="399" r:id="rId68"/>
    <p:sldId id="410" r:id="rId69"/>
    <p:sldId id="412" r:id="rId70"/>
    <p:sldId id="402" r:id="rId71"/>
    <p:sldId id="404" r:id="rId72"/>
    <p:sldId id="406" r:id="rId73"/>
    <p:sldId id="411" r:id="rId74"/>
    <p:sldId id="408" r:id="rId75"/>
    <p:sldId id="409" r:id="rId76"/>
    <p:sldId id="396" r:id="rId77"/>
    <p:sldId id="397" r:id="rId78"/>
    <p:sldId id="392" r:id="rId79"/>
    <p:sldId id="344" r:id="rId80"/>
    <p:sldId id="338" r:id="rId81"/>
    <p:sldId id="339" r:id="rId82"/>
    <p:sldId id="413" r:id="rId83"/>
    <p:sldId id="371" r:id="rId84"/>
    <p:sldId id="340" r:id="rId85"/>
    <p:sldId id="341" r:id="rId86"/>
    <p:sldId id="363" r:id="rId87"/>
    <p:sldId id="364" r:id="rId88"/>
    <p:sldId id="372" r:id="rId89"/>
    <p:sldId id="373" r:id="rId90"/>
    <p:sldId id="366" r:id="rId91"/>
    <p:sldId id="367" r:id="rId92"/>
    <p:sldId id="369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98566" autoAdjust="0"/>
  </p:normalViewPr>
  <p:slideViewPr>
    <p:cSldViewPr>
      <p:cViewPr varScale="1">
        <p:scale>
          <a:sx n="68" d="100"/>
          <a:sy n="68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32919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ED0D2-8D28-4AC0-95DE-117B88D5347A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12C98-B2B5-4043-9796-004788604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12C98-B2B5-4043-9796-00478860422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38B733-C24A-4ADD-AD9C-64E1D9E1043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4524D4-2293-4CB4-9371-216CD4469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B733-C24A-4ADD-AD9C-64E1D9E1043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4524D4-2293-4CB4-9371-216CD4469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B733-C24A-4ADD-AD9C-64E1D9E1043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4524D4-2293-4CB4-9371-216CD4469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B733-C24A-4ADD-AD9C-64E1D9E1043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4524D4-2293-4CB4-9371-216CD44695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B733-C24A-4ADD-AD9C-64E1D9E1043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4524D4-2293-4CB4-9371-216CD44695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B733-C24A-4ADD-AD9C-64E1D9E1043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4524D4-2293-4CB4-9371-216CD44695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B733-C24A-4ADD-AD9C-64E1D9E1043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4524D4-2293-4CB4-9371-216CD4469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B733-C24A-4ADD-AD9C-64E1D9E1043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4524D4-2293-4CB4-9371-216CD44695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B733-C24A-4ADD-AD9C-64E1D9E1043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4524D4-2293-4CB4-9371-216CD4469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738B733-C24A-4ADD-AD9C-64E1D9E1043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4524D4-2293-4CB4-9371-216CD4469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38B733-C24A-4ADD-AD9C-64E1D9E1043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4524D4-2293-4CB4-9371-216CD44695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738B733-C24A-4ADD-AD9C-64E1D9E1043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4524D4-2293-4CB4-9371-216CD4469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8229600" cy="24685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    DNA Enveloped Viruses        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sz="2800" dirty="0" smtClean="0">
              <a:ea typeface="Gill Sans" charset="0"/>
              <a:cs typeface="Gill Sans" charset="0"/>
            </a:endParaRPr>
          </a:p>
          <a:p>
            <a:pPr marL="884008" lvl="1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dirty="0" smtClean="0">
                <a:ea typeface="Gill Sans" charset="0"/>
                <a:cs typeface="Gill Sans" charset="0"/>
              </a:rPr>
              <a:t>Latent infections</a:t>
            </a:r>
          </a:p>
          <a:p>
            <a:pPr marL="1125101" lvl="2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dirty="0" smtClean="0">
                <a:ea typeface="Gill Sans" charset="0"/>
                <a:cs typeface="Gill Sans" charset="0"/>
              </a:rPr>
              <a:t>Virus sequesters in nerve tissues (</a:t>
            </a:r>
            <a:r>
              <a:rPr lang="en-US" sz="2400" dirty="0" err="1" smtClean="0">
                <a:ea typeface="Gill Sans" charset="0"/>
                <a:cs typeface="Gill Sans" charset="0"/>
              </a:rPr>
              <a:t>immunoprivileged</a:t>
            </a:r>
            <a:r>
              <a:rPr lang="en-US" sz="2400" dirty="0" smtClean="0">
                <a:ea typeface="Gill Sans" charset="0"/>
                <a:cs typeface="Gill Sans" charset="0"/>
              </a:rPr>
              <a:t> site)</a:t>
            </a:r>
          </a:p>
          <a:p>
            <a:pPr marL="1366194" lvl="3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dirty="0" smtClean="0">
                <a:ea typeface="Gill Sans" charset="0"/>
                <a:cs typeface="Gill Sans" charset="0"/>
              </a:rPr>
              <a:t>HSV-1 in trigeminal ganglia</a:t>
            </a:r>
          </a:p>
          <a:p>
            <a:pPr marL="1366194" lvl="3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dirty="0" smtClean="0">
                <a:ea typeface="Gill Sans" charset="0"/>
                <a:cs typeface="Gill Sans" charset="0"/>
              </a:rPr>
              <a:t>HSV-2 in sacral and lumbar ganglia</a:t>
            </a:r>
          </a:p>
          <a:p>
            <a:pPr marL="1125101" lvl="2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dirty="0" smtClean="0">
                <a:ea typeface="Gill Sans" charset="0"/>
                <a:cs typeface="Gill Sans" charset="0"/>
              </a:rPr>
              <a:t>Very few genes are expressed by infected cells</a:t>
            </a:r>
          </a:p>
          <a:p>
            <a:pPr marL="1125101" lvl="2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dirty="0" smtClean="0">
                <a:ea typeface="Gill Sans" charset="0"/>
                <a:cs typeface="Gill Sans" charset="0"/>
              </a:rPr>
              <a:t>Immunity is type specific, it is incomplete</a:t>
            </a:r>
          </a:p>
          <a:p>
            <a:pPr marL="1125101" lvl="2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dirty="0" smtClean="0">
                <a:ea typeface="Gill Sans" charset="0"/>
                <a:cs typeface="Gill Sans" charset="0"/>
              </a:rPr>
              <a:t>Re-infection and reactivation occurs even in the presence of </a:t>
            </a:r>
            <a:r>
              <a:rPr lang="en-US" sz="2400" dirty="0" err="1" smtClean="0">
                <a:ea typeface="Gill Sans" charset="0"/>
                <a:cs typeface="Gill Sans" charset="0"/>
              </a:rPr>
              <a:t>IgG</a:t>
            </a:r>
            <a:endParaRPr lang="en-US" sz="2400" dirty="0" smtClean="0">
              <a:ea typeface="Gill Sans" charset="0"/>
              <a:cs typeface="Gill Sans" charset="0"/>
            </a:endParaRPr>
          </a:p>
          <a:p>
            <a:pPr marL="1125101" lvl="2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dirty="0" smtClean="0">
                <a:ea typeface="Gill Sans" charset="0"/>
                <a:cs typeface="Gill Sans" charset="0"/>
              </a:rPr>
              <a:t>CMI plays an important role </a:t>
            </a:r>
          </a:p>
          <a:p>
            <a:pPr>
              <a:buNone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8382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>
                <a:ea typeface="Gill Sans" charset="0"/>
                <a:cs typeface="Gill Sans" charset="0"/>
              </a:rPr>
              <a:t>Herpesvirus</a:t>
            </a:r>
            <a:r>
              <a:rPr lang="en-US" sz="4400" dirty="0" smtClean="0">
                <a:ea typeface="Gill Sans" charset="0"/>
                <a:cs typeface="Gill Sans" charset="0"/>
              </a:rPr>
              <a:t> Diseases</a:t>
            </a:r>
            <a:br>
              <a:rPr lang="en-US" sz="4400" dirty="0" smtClean="0">
                <a:ea typeface="Gill Sans" charset="0"/>
                <a:cs typeface="Gill Sans" charset="0"/>
              </a:rPr>
            </a:br>
            <a:r>
              <a:rPr lang="en-US" sz="4000" dirty="0" smtClean="0">
                <a:ea typeface="Gill Sans" charset="0"/>
                <a:cs typeface="Gill Sans" charset="0"/>
              </a:rPr>
              <a:t>    		HSV-1 and HSV-2</a:t>
            </a:r>
            <a:r>
              <a:rPr lang="en-US" sz="4400" dirty="0" smtClean="0">
                <a:ea typeface="Gill Sans" charset="0"/>
                <a:cs typeface="Gill Sans" charset="0"/>
              </a:rPr>
              <a:t/>
            </a:r>
            <a:br>
              <a:rPr lang="en-US" sz="4400" dirty="0" smtClean="0">
                <a:ea typeface="Gill Sans" charset="0"/>
                <a:cs typeface="Gill Sans" charset="0"/>
              </a:rPr>
            </a:br>
            <a:r>
              <a:rPr lang="en-US" sz="4400" dirty="0" smtClean="0">
                <a:ea typeface="Gill Sans" charset="0"/>
                <a:cs typeface="Gill Sans" charset="0"/>
              </a:rPr>
              <a:t/>
            </a:r>
            <a:br>
              <a:rPr lang="en-US" sz="4400" dirty="0" smtClean="0">
                <a:ea typeface="Gill Sans" charset="0"/>
                <a:cs typeface="Gill Sans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/>
          </p:cNvSpPr>
          <p:nvPr/>
        </p:nvSpPr>
        <p:spPr bwMode="auto">
          <a:xfrm>
            <a:off x="241102" y="982267"/>
            <a:ext cx="8652867" cy="51899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01822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endParaRPr lang="en-US" sz="2100" dirty="0">
              <a:ea typeface="Gill Sans" charset="0"/>
              <a:cs typeface="Gill Sans" charset="0"/>
            </a:endParaRPr>
          </a:p>
          <a:p>
            <a:pPr marL="884008" lvl="1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800" dirty="0">
                <a:ea typeface="Gill Sans" charset="0"/>
                <a:cs typeface="Gill Sans" charset="0"/>
              </a:rPr>
              <a:t>Clinical conditions</a:t>
            </a:r>
          </a:p>
          <a:p>
            <a:pPr marL="1125101" lvl="2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000" u="sng" dirty="0" err="1">
                <a:solidFill>
                  <a:schemeClr val="accent2"/>
                </a:solidFill>
                <a:ea typeface="Gill Sans" charset="0"/>
                <a:cs typeface="Gill Sans" charset="0"/>
              </a:rPr>
              <a:t>Oropharangeal</a:t>
            </a:r>
            <a:r>
              <a:rPr lang="en-US" sz="2000" u="sng" dirty="0">
                <a:solidFill>
                  <a:schemeClr val="accent2"/>
                </a:solidFill>
                <a:ea typeface="Gill Sans" charset="0"/>
                <a:cs typeface="Gill Sans" charset="0"/>
              </a:rPr>
              <a:t> disease</a:t>
            </a:r>
          </a:p>
          <a:p>
            <a:pPr marL="1366194" lvl="3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dirty="0">
                <a:ea typeface="Gill Sans" charset="0"/>
                <a:cs typeface="Gill Sans" charset="0"/>
              </a:rPr>
              <a:t>Symptoms</a:t>
            </a:r>
            <a:r>
              <a:rPr lang="en-US" sz="2000" dirty="0">
                <a:ea typeface="Gill Sans" charset="0"/>
                <a:cs typeface="Gill Sans" charset="0"/>
              </a:rPr>
              <a:t>: fever, vesicular and ulcerative lesions, edema,</a:t>
            </a:r>
            <a:r>
              <a:rPr lang="en-US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a typeface="Gill Sans" charset="0"/>
                <a:cs typeface="Gill Sans" charset="0"/>
              </a:rPr>
              <a:t>gingivostomatitis</a:t>
            </a:r>
            <a:r>
              <a:rPr lang="en-US" sz="2000" dirty="0">
                <a:ea typeface="Gill Sans" charset="0"/>
                <a:cs typeface="Gill Sans" charset="0"/>
              </a:rPr>
              <a:t>, </a:t>
            </a:r>
            <a:r>
              <a:rPr lang="en-US" sz="2000" dirty="0" err="1">
                <a:ea typeface="Gill Sans" charset="0"/>
                <a:cs typeface="Gill Sans" charset="0"/>
              </a:rPr>
              <a:t>lymphadenopothy</a:t>
            </a:r>
            <a:r>
              <a:rPr lang="en-US" sz="2000" dirty="0">
                <a:ea typeface="Gill Sans" charset="0"/>
                <a:cs typeface="Gill Sans" charset="0"/>
              </a:rPr>
              <a:t>, </a:t>
            </a:r>
            <a:r>
              <a:rPr lang="en-US" sz="2000" dirty="0" smtClean="0">
                <a:ea typeface="Gill Sans" charset="0"/>
                <a:cs typeface="Gill Sans" charset="0"/>
              </a:rPr>
              <a:t>malaise. Primary disease is more severe than recurrences</a:t>
            </a:r>
            <a:endParaRPr lang="en-US" sz="2000" dirty="0">
              <a:ea typeface="Gill Sans" charset="0"/>
              <a:cs typeface="Gill Sans" charset="0"/>
            </a:endParaRPr>
          </a:p>
          <a:p>
            <a:pPr marL="1366194" lvl="3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a typeface="Gill Sans" charset="0"/>
                <a:cs typeface="Gill Sans" charset="0"/>
              </a:rPr>
              <a:t>Herpes </a:t>
            </a:r>
            <a:r>
              <a:rPr lang="en-US" sz="2000" dirty="0" err="1" smtClean="0">
                <a:solidFill>
                  <a:srgbClr val="FF0000"/>
                </a:solidFill>
                <a:ea typeface="Gill Sans" charset="0"/>
                <a:cs typeface="Gill Sans" charset="0"/>
              </a:rPr>
              <a:t>labialis</a:t>
            </a:r>
            <a:r>
              <a:rPr lang="en-US" sz="2000" dirty="0" smtClean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smtClean="0">
                <a:ea typeface="Gill Sans" charset="0"/>
                <a:cs typeface="Gill Sans" charset="0"/>
              </a:rPr>
              <a:t>or cold sores is the recurrent form. In </a:t>
            </a:r>
            <a:r>
              <a:rPr lang="en-US" sz="2000" dirty="0">
                <a:ea typeface="Gill Sans" charset="0"/>
                <a:cs typeface="Gill Sans" charset="0"/>
              </a:rPr>
              <a:t>some people throughout adult </a:t>
            </a:r>
            <a:r>
              <a:rPr lang="en-US" sz="2000" dirty="0" smtClean="0">
                <a:ea typeface="Gill Sans" charset="0"/>
                <a:cs typeface="Gill Sans" charset="0"/>
              </a:rPr>
              <a:t>life</a:t>
            </a:r>
          </a:p>
          <a:p>
            <a:pPr marL="1366194" lvl="3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000" u="sng" dirty="0" smtClean="0">
                <a:solidFill>
                  <a:schemeClr val="accent2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u="sng" dirty="0" err="1" smtClean="0">
                <a:solidFill>
                  <a:schemeClr val="accent2"/>
                </a:solidFill>
                <a:ea typeface="Gill Sans" charset="0"/>
                <a:cs typeface="Gill Sans" charset="0"/>
              </a:rPr>
              <a:t>Keratoconjunctivitis</a:t>
            </a:r>
            <a:r>
              <a:rPr lang="en-US" sz="2000" dirty="0" smtClean="0">
                <a:ea typeface="Gill Sans" charset="0"/>
                <a:cs typeface="Gill Sans" charset="0"/>
              </a:rPr>
              <a:t> ( </a:t>
            </a:r>
            <a:r>
              <a:rPr lang="en-US" sz="2000" dirty="0">
                <a:ea typeface="Gill Sans" charset="0"/>
                <a:cs typeface="Gill Sans" charset="0"/>
              </a:rPr>
              <a:t>autoinoculation) to eye</a:t>
            </a:r>
          </a:p>
          <a:p>
            <a:pPr marL="1366194" lvl="3" indent="-401822">
              <a:spcBef>
                <a:spcPts val="562"/>
              </a:spcBef>
              <a:buSzPct val="171000"/>
            </a:pPr>
            <a:r>
              <a:rPr lang="en-US" sz="2000" dirty="0" smtClean="0">
                <a:ea typeface="Gill Sans" charset="0"/>
                <a:cs typeface="Gill Sans" charset="0"/>
              </a:rPr>
              <a:t>      causes </a:t>
            </a:r>
            <a:r>
              <a:rPr lang="en-US" sz="2000" dirty="0">
                <a:ea typeface="Gill Sans" charset="0"/>
                <a:cs typeface="Gill Sans" charset="0"/>
              </a:rPr>
              <a:t>lesions</a:t>
            </a:r>
          </a:p>
          <a:p>
            <a:pPr marL="1366194" lvl="3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000" dirty="0" smtClean="0">
                <a:ea typeface="Gill Sans" charset="0"/>
                <a:cs typeface="Gill Sans" charset="0"/>
              </a:rPr>
              <a:t>Recurrences can cause scarring, </a:t>
            </a:r>
            <a:r>
              <a:rPr lang="en-US" sz="2000" dirty="0">
                <a:ea typeface="Gill Sans" charset="0"/>
                <a:cs typeface="Gill Sans" charset="0"/>
              </a:rPr>
              <a:t>vision </a:t>
            </a:r>
            <a:r>
              <a:rPr lang="en-US" sz="2000" dirty="0" smtClean="0">
                <a:ea typeface="Gill Sans" charset="0"/>
                <a:cs typeface="Gill Sans" charset="0"/>
              </a:rPr>
              <a:t>impairment and blindness</a:t>
            </a:r>
            <a:endParaRPr lang="en-US" sz="2000" dirty="0">
              <a:ea typeface="Gill Sans" charset="0"/>
              <a:cs typeface="Gill Sans" charset="0"/>
            </a:endParaRPr>
          </a:p>
          <a:p>
            <a:pPr marL="1366194" lvl="3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000" dirty="0">
                <a:ea typeface="Gill Sans" charset="0"/>
                <a:cs typeface="Gill Sans" charset="0"/>
              </a:rPr>
              <a:t>Can lead to an autoimmune response against the </a:t>
            </a:r>
            <a:r>
              <a:rPr lang="en-US" sz="2000" dirty="0" smtClean="0">
                <a:ea typeface="Gill Sans" charset="0"/>
                <a:cs typeface="Gill Sans" charset="0"/>
              </a:rPr>
              <a:t>eyes</a:t>
            </a:r>
          </a:p>
        </p:txBody>
      </p:sp>
      <p:sp>
        <p:nvSpPr>
          <p:cNvPr id="21507" name="Rectangle 2"/>
          <p:cNvSpPr>
            <a:spLocks/>
          </p:cNvSpPr>
          <p:nvPr/>
        </p:nvSpPr>
        <p:spPr bwMode="auto">
          <a:xfrm>
            <a:off x="892969" y="685800"/>
            <a:ext cx="7358063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3"/>
            <a:r>
              <a:rPr lang="en-US" sz="4000" dirty="0" err="1" smtClean="0">
                <a:ea typeface="Gill Sans" charset="0"/>
                <a:cs typeface="Gill Sans" charset="0"/>
              </a:rPr>
              <a:t>Herpesvirus</a:t>
            </a:r>
            <a:r>
              <a:rPr lang="en-US" sz="4000" dirty="0" smtClean="0">
                <a:ea typeface="Gill Sans" charset="0"/>
                <a:cs typeface="Gill Sans" charset="0"/>
              </a:rPr>
              <a:t> Diseases</a:t>
            </a:r>
          </a:p>
          <a:p>
            <a:r>
              <a:rPr lang="en-US" sz="4000" dirty="0" smtClean="0">
                <a:ea typeface="Gill Sans" charset="0"/>
                <a:cs typeface="Gill Sans" charset="0"/>
              </a:rPr>
              <a:t>    		          HSV-1 </a:t>
            </a:r>
          </a:p>
          <a:p>
            <a:endParaRPr lang="en-US" sz="3400" dirty="0"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102291"/>
          </a:xfrm>
        </p:spPr>
        <p:txBody>
          <a:bodyPr>
            <a:normAutofit/>
          </a:bodyPr>
          <a:lstStyle/>
          <a:p>
            <a:pPr marL="1366194" lvl="3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u="sng" dirty="0" smtClean="0">
                <a:solidFill>
                  <a:srgbClr val="FF0000"/>
                </a:solidFill>
                <a:ea typeface="Gill Sans" charset="0"/>
                <a:cs typeface="Gill Sans" charset="0"/>
              </a:rPr>
              <a:t>Encephalitis</a:t>
            </a:r>
          </a:p>
          <a:p>
            <a:pPr marL="1366194" lvl="3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u="sng" dirty="0" smtClean="0">
                <a:solidFill>
                  <a:srgbClr val="FF0000"/>
                </a:solidFill>
                <a:ea typeface="Gill Sans" charset="0"/>
                <a:cs typeface="Gill Sans" charset="0"/>
              </a:rPr>
              <a:t>Herpetic whitlow</a:t>
            </a:r>
          </a:p>
          <a:p>
            <a:pPr marL="1366194" lvl="3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u="sng" dirty="0" smtClean="0">
                <a:solidFill>
                  <a:srgbClr val="FF0000"/>
                </a:solidFill>
                <a:ea typeface="Gill Sans" charset="0"/>
                <a:cs typeface="Gill Sans" charset="0"/>
              </a:rPr>
              <a:t>Herpes </a:t>
            </a:r>
            <a:r>
              <a:rPr lang="en-US" sz="2400" u="sng" dirty="0" err="1" smtClean="0">
                <a:solidFill>
                  <a:srgbClr val="FF0000"/>
                </a:solidFill>
                <a:ea typeface="Gill Sans" charset="0"/>
                <a:cs typeface="Gill Sans" charset="0"/>
              </a:rPr>
              <a:t>gladiatorum</a:t>
            </a:r>
            <a:endParaRPr lang="en-US" sz="2400" u="sng" dirty="0" smtClean="0">
              <a:solidFill>
                <a:srgbClr val="FF0000"/>
              </a:solidFill>
              <a:ea typeface="Gill Sans" charset="0"/>
              <a:cs typeface="Gill Sans" charset="0"/>
            </a:endParaRPr>
          </a:p>
          <a:p>
            <a:pPr marL="1366194" lvl="3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u="sng" dirty="0" smtClean="0">
                <a:solidFill>
                  <a:srgbClr val="FF0000"/>
                </a:solidFill>
                <a:ea typeface="Gill Sans" charset="0"/>
                <a:cs typeface="Gill Sans" charset="0"/>
              </a:rPr>
              <a:t>Eczema </a:t>
            </a:r>
            <a:r>
              <a:rPr lang="en-US" sz="2400" u="sng" dirty="0" err="1" smtClean="0">
                <a:solidFill>
                  <a:srgbClr val="FF0000"/>
                </a:solidFill>
                <a:ea typeface="Gill Sans" charset="0"/>
                <a:cs typeface="Gill Sans" charset="0"/>
              </a:rPr>
              <a:t>herpeticum</a:t>
            </a:r>
            <a:endParaRPr lang="en-US" sz="2400" u="sng" dirty="0" smtClean="0">
              <a:solidFill>
                <a:srgbClr val="FF0000"/>
              </a:solidFill>
              <a:ea typeface="Gill Sans" charset="0"/>
              <a:cs typeface="Gill Sans" charset="0"/>
            </a:endParaRPr>
          </a:p>
          <a:p>
            <a:pPr marL="1366194" lvl="3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u="sng" dirty="0" smtClean="0">
                <a:solidFill>
                  <a:srgbClr val="FF0000"/>
                </a:solidFill>
                <a:ea typeface="Gill Sans" charset="0"/>
                <a:cs typeface="Gill Sans" charset="0"/>
              </a:rPr>
              <a:t>Disseminated infections</a:t>
            </a:r>
          </a:p>
          <a:p>
            <a:pPr marL="1366194" lvl="3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u="sng" dirty="0" smtClean="0">
                <a:solidFill>
                  <a:srgbClr val="FF0000"/>
                </a:solidFill>
                <a:ea typeface="Gill Sans" charset="0"/>
                <a:cs typeface="Gill Sans" charset="0"/>
              </a:rPr>
              <a:t>Genital herpes</a:t>
            </a: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3"/>
            <a:r>
              <a:rPr lang="en-US" sz="3200" dirty="0" smtClean="0">
                <a:ea typeface="Gill Sans" charset="0"/>
                <a:cs typeface="Gill Sans" charset="0"/>
              </a:rPr>
              <a:t>              </a:t>
            </a:r>
            <a:r>
              <a:rPr lang="en-US" sz="4000" dirty="0" err="1" smtClean="0">
                <a:ea typeface="Gill Sans" charset="0"/>
                <a:cs typeface="Gill Sans" charset="0"/>
              </a:rPr>
              <a:t>Herpesvirus</a:t>
            </a:r>
            <a:r>
              <a:rPr lang="en-US" sz="4000" dirty="0" smtClean="0">
                <a:ea typeface="Gill Sans" charset="0"/>
                <a:cs typeface="Gill Sans" charset="0"/>
              </a:rPr>
              <a:t> Diseases</a:t>
            </a:r>
            <a:br>
              <a:rPr lang="en-US" sz="4000" dirty="0" smtClean="0">
                <a:ea typeface="Gill Sans" charset="0"/>
                <a:cs typeface="Gill Sans" charset="0"/>
              </a:rPr>
            </a:br>
            <a:r>
              <a:rPr lang="en-US" sz="4000" dirty="0" smtClean="0">
                <a:ea typeface="Gill Sans" charset="0"/>
                <a:cs typeface="Gill Sans" charset="0"/>
              </a:rPr>
              <a:t>    		          HSV-1</a:t>
            </a:r>
            <a:endParaRPr lang="en-US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>
            <a:normAutofit/>
          </a:bodyPr>
          <a:lstStyle/>
          <a:p>
            <a:pPr marL="1125101" lvl="2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dirty="0" smtClean="0">
                <a:ea typeface="Gill Sans" charset="0"/>
                <a:cs typeface="Gill Sans" charset="0"/>
              </a:rPr>
              <a:t>  Genital herpes</a:t>
            </a:r>
          </a:p>
          <a:p>
            <a:pPr marL="1366194" lvl="3" indent="-401822">
              <a:spcBef>
                <a:spcPts val="562"/>
              </a:spcBef>
              <a:buSzPct val="171000"/>
              <a:buNone/>
            </a:pPr>
            <a:r>
              <a:rPr lang="en-US" sz="2400" dirty="0" smtClean="0">
                <a:ea typeface="Gill Sans" charset="0"/>
                <a:cs typeface="Gill Sans" charset="0"/>
              </a:rPr>
              <a:t>    Similar lesions and recurrence</a:t>
            </a:r>
          </a:p>
          <a:p>
            <a:pPr marL="1366194" lvl="3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dirty="0" smtClean="0">
                <a:ea typeface="Gill Sans" charset="0"/>
                <a:cs typeface="Gill Sans" charset="0"/>
              </a:rPr>
              <a:t>Neonatal herpes</a:t>
            </a:r>
          </a:p>
          <a:p>
            <a:pPr marL="1125101" lvl="2" indent="-401822">
              <a:spcBef>
                <a:spcPts val="562"/>
              </a:spcBef>
              <a:buSzPct val="171000"/>
              <a:buNone/>
            </a:pPr>
            <a:r>
              <a:rPr lang="en-US" sz="1800" dirty="0" smtClean="0">
                <a:ea typeface="Gill Sans" charset="0"/>
                <a:cs typeface="Gill Sans" charset="0"/>
              </a:rPr>
              <a:t>         Transmission: in-</a:t>
            </a:r>
            <a:r>
              <a:rPr lang="en-US" sz="1800" dirty="0" err="1" smtClean="0">
                <a:ea typeface="Gill Sans" charset="0"/>
                <a:cs typeface="Gill Sans" charset="0"/>
              </a:rPr>
              <a:t>utero</a:t>
            </a:r>
            <a:r>
              <a:rPr lang="en-US" sz="1800" dirty="0" smtClean="0">
                <a:ea typeface="Gill Sans" charset="0"/>
                <a:cs typeface="Gill Sans" charset="0"/>
              </a:rPr>
              <a:t>, during birth, after birth</a:t>
            </a:r>
          </a:p>
          <a:p>
            <a:pPr marL="1125101" lvl="2" indent="-401822">
              <a:spcBef>
                <a:spcPts val="562"/>
              </a:spcBef>
              <a:buSzPct val="171000"/>
              <a:buNone/>
            </a:pPr>
            <a:r>
              <a:rPr lang="en-US" sz="1800" dirty="0" smtClean="0">
                <a:ea typeface="Gill Sans" charset="0"/>
                <a:cs typeface="Gill Sans" charset="0"/>
              </a:rPr>
              <a:t>         High fatality rate if untreated (50%)</a:t>
            </a:r>
            <a:endParaRPr lang="en-US" sz="2400" dirty="0" smtClean="0">
              <a:ea typeface="Gill Sans" charset="0"/>
              <a:cs typeface="Gill Sans" charset="0"/>
            </a:endParaRPr>
          </a:p>
          <a:p>
            <a:pPr marL="1366194" lvl="3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dirty="0" smtClean="0">
                <a:ea typeface="Gill Sans" charset="0"/>
                <a:cs typeface="Gill Sans" charset="0"/>
              </a:rPr>
              <a:t>Aseptic meningitis</a:t>
            </a:r>
          </a:p>
          <a:p>
            <a:pPr marL="1366194" lvl="3" indent="-401822">
              <a:spcBef>
                <a:spcPts val="562"/>
              </a:spcBef>
              <a:buSzPct val="171000"/>
            </a:pPr>
            <a:r>
              <a:rPr lang="en-US" sz="2400" dirty="0" smtClean="0">
                <a:ea typeface="Gill Sans" charset="0"/>
                <a:cs typeface="Gill Sans" charset="0"/>
              </a:rPr>
              <a:t> </a:t>
            </a:r>
            <a:r>
              <a:rPr lang="en-US" sz="2400" dirty="0" err="1" smtClean="0">
                <a:ea typeface="Gill Sans" charset="0"/>
                <a:cs typeface="Gill Sans" charset="0"/>
              </a:rPr>
              <a:t>Erythema</a:t>
            </a:r>
            <a:r>
              <a:rPr lang="en-US" sz="2400" dirty="0" smtClean="0">
                <a:ea typeface="Gill Sans" charset="0"/>
                <a:cs typeface="Gill Sans" charset="0"/>
              </a:rPr>
              <a:t> </a:t>
            </a:r>
            <a:r>
              <a:rPr lang="en-US" sz="2400" dirty="0" err="1" smtClean="0">
                <a:ea typeface="Gill Sans" charset="0"/>
                <a:cs typeface="Gill Sans" charset="0"/>
              </a:rPr>
              <a:t>multiforme</a:t>
            </a:r>
            <a:r>
              <a:rPr lang="en-US" sz="2400" dirty="0" smtClean="0">
                <a:ea typeface="Gill Sans" charset="0"/>
                <a:cs typeface="Gill Sans" charset="0"/>
              </a:rPr>
              <a:t> and Stevens-Johnson syndrome is caused by both HSV-1, HSV-2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ea typeface="Gill Sans" charset="0"/>
                <a:cs typeface="Gill Sans" charset="0"/>
              </a:rPr>
              <a:t>        </a:t>
            </a:r>
            <a:r>
              <a:rPr lang="en-US" sz="4400" b="0" dirty="0" err="1" smtClean="0">
                <a:effectLst/>
                <a:ea typeface="Gill Sans" charset="0"/>
                <a:cs typeface="Gill Sans" charset="0"/>
              </a:rPr>
              <a:t>Herpesvirus</a:t>
            </a:r>
            <a:r>
              <a:rPr lang="en-US" sz="4400" b="0" dirty="0" smtClean="0">
                <a:effectLst/>
                <a:ea typeface="Gill Sans" charset="0"/>
                <a:cs typeface="Gill Sans" charset="0"/>
              </a:rPr>
              <a:t> Diseases</a:t>
            </a:r>
            <a:br>
              <a:rPr lang="en-US" sz="4400" b="0" dirty="0" smtClean="0">
                <a:effectLst/>
                <a:ea typeface="Gill Sans" charset="0"/>
                <a:cs typeface="Gill Sans" charset="0"/>
              </a:rPr>
            </a:br>
            <a:r>
              <a:rPr lang="en-US" sz="4400" b="0" dirty="0" smtClean="0">
                <a:effectLst/>
                <a:ea typeface="Gill Sans" charset="0"/>
                <a:cs typeface="Gill Sans" charset="0"/>
              </a:rPr>
              <a:t>    	       	 HSV-2</a:t>
            </a:r>
            <a:r>
              <a:rPr lang="en-US" sz="4000" dirty="0" smtClean="0">
                <a:ea typeface="Gill Sans" charset="0"/>
                <a:cs typeface="Gill Sans" charset="0"/>
              </a:rPr>
              <a:t/>
            </a:r>
            <a:br>
              <a:rPr lang="en-US" sz="4000" dirty="0" smtClean="0">
                <a:ea typeface="Gill Sans" charset="0"/>
                <a:cs typeface="Gill Sans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/>
          </p:cNvSpPr>
          <p:nvPr/>
        </p:nvSpPr>
        <p:spPr bwMode="auto">
          <a:xfrm>
            <a:off x="491133" y="1143000"/>
            <a:ext cx="8652867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01822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dirty="0">
                <a:ea typeface="Gill Sans" charset="0"/>
                <a:cs typeface="Gill Sans" charset="0"/>
              </a:rPr>
              <a:t>Immunity</a:t>
            </a:r>
          </a:p>
          <a:p>
            <a:pPr marL="401822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dirty="0">
                <a:ea typeface="Gill Sans" charset="0"/>
                <a:cs typeface="Gill Sans" charset="0"/>
              </a:rPr>
              <a:t>Immune response is not sterilizing</a:t>
            </a:r>
          </a:p>
          <a:p>
            <a:pPr marL="884008" lvl="1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dirty="0" err="1">
                <a:ea typeface="Gill Sans" charset="0"/>
                <a:cs typeface="Gill Sans" charset="0"/>
              </a:rPr>
              <a:t>IgG</a:t>
            </a:r>
            <a:r>
              <a:rPr lang="en-US" sz="2400" dirty="0">
                <a:ea typeface="Gill Sans" charset="0"/>
                <a:cs typeface="Gill Sans" charset="0"/>
              </a:rPr>
              <a:t>, </a:t>
            </a:r>
            <a:r>
              <a:rPr lang="en-US" sz="2400" dirty="0" err="1">
                <a:ea typeface="Gill Sans" charset="0"/>
                <a:cs typeface="Gill Sans" charset="0"/>
              </a:rPr>
              <a:t>IgA</a:t>
            </a:r>
            <a:r>
              <a:rPr lang="en-US" sz="2400" dirty="0">
                <a:ea typeface="Gill Sans" charset="0"/>
                <a:cs typeface="Gill Sans" charset="0"/>
              </a:rPr>
              <a:t>, </a:t>
            </a:r>
            <a:r>
              <a:rPr lang="en-US" sz="2400" dirty="0" err="1">
                <a:ea typeface="Gill Sans" charset="0"/>
                <a:cs typeface="Gill Sans" charset="0"/>
              </a:rPr>
              <a:t>IgM</a:t>
            </a:r>
            <a:endParaRPr lang="en-US" sz="2400" dirty="0">
              <a:ea typeface="Gill Sans" charset="0"/>
              <a:cs typeface="Gill Sans" charset="0"/>
            </a:endParaRPr>
          </a:p>
          <a:p>
            <a:pPr marL="884008" lvl="1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dirty="0">
                <a:ea typeface="Gill Sans" charset="0"/>
                <a:cs typeface="Gill Sans" charset="0"/>
              </a:rPr>
              <a:t>CTL responses are </a:t>
            </a:r>
            <a:r>
              <a:rPr lang="en-US" sz="2400" dirty="0" smtClean="0">
                <a:ea typeface="Gill Sans" charset="0"/>
                <a:cs typeface="Gill Sans" charset="0"/>
              </a:rPr>
              <a:t>impaired</a:t>
            </a:r>
            <a:endParaRPr lang="en-US" sz="2400" dirty="0">
              <a:ea typeface="Gill Sans" charset="0"/>
              <a:cs typeface="Gill Sans" charset="0"/>
            </a:endParaRPr>
          </a:p>
        </p:txBody>
      </p:sp>
      <p:sp>
        <p:nvSpPr>
          <p:cNvPr id="23555" name="Rectangle 2"/>
          <p:cNvSpPr>
            <a:spLocks/>
          </p:cNvSpPr>
          <p:nvPr/>
        </p:nvSpPr>
        <p:spPr bwMode="auto">
          <a:xfrm>
            <a:off x="990600" y="381000"/>
            <a:ext cx="7358063" cy="14978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400" dirty="0" smtClean="0">
                <a:ea typeface="Gill Sans" charset="0"/>
                <a:cs typeface="Gill Sans" charset="0"/>
              </a:rPr>
              <a:t>     </a:t>
            </a:r>
            <a:r>
              <a:rPr lang="en-US" sz="4000" dirty="0" err="1" smtClean="0">
                <a:ea typeface="Gill Sans" charset="0"/>
                <a:cs typeface="Gill Sans" charset="0"/>
              </a:rPr>
              <a:t>Herpesvirus</a:t>
            </a:r>
            <a:r>
              <a:rPr lang="en-US" sz="4000" dirty="0" smtClean="0">
                <a:ea typeface="Gill Sans" charset="0"/>
                <a:cs typeface="Gill Sans" charset="0"/>
              </a:rPr>
              <a:t> </a:t>
            </a:r>
            <a:r>
              <a:rPr lang="en-US" sz="4000" dirty="0">
                <a:ea typeface="Gill Sans" charset="0"/>
                <a:cs typeface="Gill Sans" charset="0"/>
              </a:rPr>
              <a:t>Diseases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/>
          </p:cNvSpPr>
          <p:nvPr/>
        </p:nvSpPr>
        <p:spPr bwMode="auto">
          <a:xfrm>
            <a:off x="685800" y="982266"/>
            <a:ext cx="8208169" cy="5342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01822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800" dirty="0">
                <a:ea typeface="Gill Sans" charset="0"/>
                <a:cs typeface="Gill Sans" charset="0"/>
              </a:rPr>
              <a:t>Laboratory Diagnosis</a:t>
            </a:r>
          </a:p>
          <a:p>
            <a:pPr marL="401822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100" dirty="0" err="1" smtClean="0">
                <a:ea typeface="Gill Sans" charset="0"/>
                <a:cs typeface="Gill Sans" charset="0"/>
              </a:rPr>
              <a:t>Cytopathology</a:t>
            </a:r>
            <a:r>
              <a:rPr lang="en-US" sz="2100" dirty="0" smtClean="0">
                <a:ea typeface="Gill Sans" charset="0"/>
                <a:cs typeface="Gill Sans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ea typeface="Gill Sans" charset="0"/>
                <a:cs typeface="Gill Sans" charset="0"/>
              </a:rPr>
              <a:t>(</a:t>
            </a:r>
            <a:r>
              <a:rPr lang="en-US" sz="2100" dirty="0" err="1" smtClean="0">
                <a:solidFill>
                  <a:srgbClr val="FF0000"/>
                </a:solidFill>
                <a:ea typeface="Gill Sans" charset="0"/>
                <a:cs typeface="Gill Sans" charset="0"/>
              </a:rPr>
              <a:t>Tzanck</a:t>
            </a:r>
            <a:r>
              <a:rPr lang="en-US" sz="2100" dirty="0" smtClean="0">
                <a:solidFill>
                  <a:srgbClr val="FF0000"/>
                </a:solidFill>
                <a:ea typeface="Gill Sans" charset="0"/>
                <a:cs typeface="Gill Sans" charset="0"/>
              </a:rPr>
              <a:t> smear)</a:t>
            </a:r>
            <a:endParaRPr lang="en-US" sz="2100" dirty="0">
              <a:solidFill>
                <a:srgbClr val="FF0000"/>
              </a:solidFill>
              <a:ea typeface="Gill Sans" charset="0"/>
              <a:cs typeface="Gill Sans" charset="0"/>
            </a:endParaRPr>
          </a:p>
          <a:p>
            <a:pPr marL="884008" lvl="1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000" dirty="0">
                <a:ea typeface="Gill Sans" charset="0"/>
                <a:cs typeface="Gill Sans" charset="0"/>
              </a:rPr>
              <a:t>Multinucleated giant cells from skin scrapings</a:t>
            </a:r>
          </a:p>
          <a:p>
            <a:pPr marL="401822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100" dirty="0">
                <a:ea typeface="Gill Sans" charset="0"/>
                <a:cs typeface="Gill Sans" charset="0"/>
              </a:rPr>
              <a:t>Virus </a:t>
            </a:r>
            <a:r>
              <a:rPr lang="en-US" sz="2100" dirty="0" smtClean="0">
                <a:ea typeface="Gill Sans" charset="0"/>
                <a:cs typeface="Gill Sans" charset="0"/>
              </a:rPr>
              <a:t>isolation</a:t>
            </a:r>
          </a:p>
          <a:p>
            <a:pPr marL="859022" lvl="1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100" dirty="0" err="1" smtClean="0">
                <a:ea typeface="Gill Sans" charset="0"/>
                <a:cs typeface="Gill Sans" charset="0"/>
              </a:rPr>
              <a:t>Cytopathic</a:t>
            </a:r>
            <a:r>
              <a:rPr lang="en-US" sz="2100" dirty="0" smtClean="0">
                <a:ea typeface="Gill Sans" charset="0"/>
                <a:cs typeface="Gill Sans" charset="0"/>
              </a:rPr>
              <a:t> effect</a:t>
            </a:r>
            <a:endParaRPr lang="en-US" sz="2100" dirty="0">
              <a:ea typeface="Gill Sans" charset="0"/>
              <a:cs typeface="Gill Sans" charset="0"/>
            </a:endParaRPr>
          </a:p>
          <a:p>
            <a:pPr marL="1341208" lvl="2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dirty="0" err="1" smtClean="0">
                <a:ea typeface="Gill Sans" charset="0"/>
                <a:cs typeface="Gill Sans" charset="0"/>
              </a:rPr>
              <a:t>Immuno</a:t>
            </a:r>
            <a:r>
              <a:rPr lang="en-US" dirty="0" smtClean="0">
                <a:ea typeface="Gill Sans" charset="0"/>
                <a:cs typeface="Gill Sans" charset="0"/>
              </a:rPr>
              <a:t>-fluorescence</a:t>
            </a:r>
          </a:p>
          <a:p>
            <a:pPr marL="1341208" lvl="2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dirty="0" smtClean="0">
                <a:ea typeface="Gill Sans" charset="0"/>
                <a:cs typeface="Gill Sans" charset="0"/>
              </a:rPr>
              <a:t>ELISA</a:t>
            </a:r>
            <a:r>
              <a:rPr lang="en-US" dirty="0">
                <a:ea typeface="Gill Sans" charset="0"/>
                <a:cs typeface="Gill Sans" charset="0"/>
              </a:rPr>
              <a:t> </a:t>
            </a:r>
            <a:r>
              <a:rPr lang="en-US" dirty="0" smtClean="0">
                <a:ea typeface="Gill Sans" charset="0"/>
                <a:cs typeface="Gill Sans" charset="0"/>
              </a:rPr>
              <a:t>Using monoclonal antibody against G glycoprotein </a:t>
            </a:r>
            <a:endParaRPr lang="en-US" dirty="0">
              <a:ea typeface="Gill Sans" charset="0"/>
              <a:cs typeface="Gill Sans" charset="0"/>
            </a:endParaRPr>
          </a:p>
          <a:p>
            <a:pPr marL="401822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100" dirty="0" smtClean="0">
                <a:ea typeface="Gill Sans" charset="0"/>
                <a:cs typeface="Gill Sans" charset="0"/>
              </a:rPr>
              <a:t>PCR</a:t>
            </a:r>
            <a:endParaRPr lang="en-US" sz="2100" dirty="0">
              <a:ea typeface="Gill Sans" charset="0"/>
              <a:cs typeface="Gill Sans" charset="0"/>
            </a:endParaRPr>
          </a:p>
          <a:p>
            <a:pPr marL="884008" lvl="1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dirty="0">
                <a:ea typeface="Gill Sans" charset="0"/>
                <a:cs typeface="Gill Sans" charset="0"/>
              </a:rPr>
              <a:t>Used for systemic or encephalitic disease</a:t>
            </a:r>
          </a:p>
          <a:p>
            <a:pPr marL="401822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100" dirty="0">
                <a:ea typeface="Gill Sans" charset="0"/>
                <a:cs typeface="Gill Sans" charset="0"/>
              </a:rPr>
              <a:t>Serology</a:t>
            </a:r>
          </a:p>
          <a:p>
            <a:pPr marL="884008" lvl="1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dirty="0" err="1">
                <a:ea typeface="Gill Sans" charset="0"/>
                <a:cs typeface="Gill Sans" charset="0"/>
              </a:rPr>
              <a:t>IgG</a:t>
            </a:r>
            <a:r>
              <a:rPr lang="en-US" dirty="0">
                <a:ea typeface="Gill Sans" charset="0"/>
                <a:cs typeface="Gill Sans" charset="0"/>
              </a:rPr>
              <a:t> appears in 4-7 days</a:t>
            </a:r>
          </a:p>
          <a:p>
            <a:pPr marL="884008" lvl="1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dirty="0">
                <a:ea typeface="Gill Sans" charset="0"/>
                <a:cs typeface="Gill Sans" charset="0"/>
              </a:rPr>
              <a:t>Cannot discriminate HSV-1 from HSV-2</a:t>
            </a:r>
          </a:p>
        </p:txBody>
      </p:sp>
      <p:sp>
        <p:nvSpPr>
          <p:cNvPr id="24579" name="Rectangle 2"/>
          <p:cNvSpPr>
            <a:spLocks/>
          </p:cNvSpPr>
          <p:nvPr/>
        </p:nvSpPr>
        <p:spPr bwMode="auto">
          <a:xfrm>
            <a:off x="892969" y="178594"/>
            <a:ext cx="7358063" cy="71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400" dirty="0" err="1">
                <a:ea typeface="Gill Sans" charset="0"/>
                <a:cs typeface="Gill Sans" charset="0"/>
              </a:rPr>
              <a:t>Herpesvirus</a:t>
            </a:r>
            <a:r>
              <a:rPr lang="en-US" sz="3400" dirty="0">
                <a:ea typeface="Gill Sans" charset="0"/>
                <a:cs typeface="Gill Sans" charset="0"/>
              </a:rPr>
              <a:t> Diseases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/>
          </p:cNvSpPr>
          <p:nvPr/>
        </p:nvSpPr>
        <p:spPr bwMode="auto">
          <a:xfrm>
            <a:off x="1143001" y="304801"/>
            <a:ext cx="7162800" cy="601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01822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100" dirty="0">
                <a:ea typeface="Gill Sans" charset="0"/>
                <a:cs typeface="Gill Sans" charset="0"/>
              </a:rPr>
              <a:t>Treatment, prevention and control</a:t>
            </a:r>
          </a:p>
          <a:p>
            <a:pPr marL="401822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100" dirty="0" smtClean="0">
                <a:ea typeface="Gill Sans" charset="0"/>
                <a:cs typeface="Gill Sans" charset="0"/>
              </a:rPr>
              <a:t>Chemotherapy</a:t>
            </a:r>
            <a:endParaRPr lang="en-US" sz="2100" dirty="0">
              <a:ea typeface="Gill Sans" charset="0"/>
              <a:cs typeface="Gill Sans" charset="0"/>
            </a:endParaRPr>
          </a:p>
          <a:p>
            <a:pPr marL="884008" lvl="1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Acyclovir drug of choice</a:t>
            </a:r>
          </a:p>
          <a:p>
            <a:pPr marL="884008" lvl="1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Nucleoside </a:t>
            </a:r>
            <a:r>
              <a:rPr lang="en-US" sz="1700" dirty="0" smtClean="0">
                <a:ea typeface="Gill Sans" charset="0"/>
                <a:cs typeface="Gill Sans" charset="0"/>
              </a:rPr>
              <a:t>analogue</a:t>
            </a:r>
            <a:endParaRPr lang="en-US" sz="1700" dirty="0">
              <a:ea typeface="Gill Sans" charset="0"/>
              <a:cs typeface="Gill Sans" charset="0"/>
            </a:endParaRPr>
          </a:p>
          <a:p>
            <a:pPr marL="884008" lvl="1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1700" dirty="0" smtClean="0">
                <a:ea typeface="Gill Sans" charset="0"/>
                <a:cs typeface="Gill Sans" charset="0"/>
              </a:rPr>
              <a:t>Dramatic </a:t>
            </a:r>
            <a:r>
              <a:rPr lang="en-US" sz="1700" dirty="0">
                <a:ea typeface="Gill Sans" charset="0"/>
                <a:cs typeface="Gill Sans" charset="0"/>
              </a:rPr>
              <a:t>impact on reduction of transmission and survival </a:t>
            </a:r>
            <a:r>
              <a:rPr lang="en-US" sz="1700" dirty="0" smtClean="0">
                <a:ea typeface="Gill Sans" charset="0"/>
                <a:cs typeface="Gill Sans" charset="0"/>
              </a:rPr>
              <a:t>against </a:t>
            </a:r>
            <a:r>
              <a:rPr lang="en-US" sz="1700" dirty="0">
                <a:ea typeface="Gill Sans" charset="0"/>
                <a:cs typeface="Gill Sans" charset="0"/>
              </a:rPr>
              <a:t>neonatal, visceral and </a:t>
            </a:r>
            <a:r>
              <a:rPr lang="en-US" sz="1700" dirty="0" smtClean="0">
                <a:ea typeface="Gill Sans" charset="0"/>
                <a:cs typeface="Gill Sans" charset="0"/>
              </a:rPr>
              <a:t>encephalitic HSV infections.</a:t>
            </a:r>
          </a:p>
          <a:p>
            <a:pPr marL="884008" lvl="1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1700" dirty="0" err="1" smtClean="0">
                <a:ea typeface="Gill Sans" charset="0"/>
                <a:cs typeface="Gill Sans" charset="0"/>
              </a:rPr>
              <a:t>Foscarnet</a:t>
            </a:r>
            <a:r>
              <a:rPr lang="en-US" sz="1700" dirty="0" smtClean="0">
                <a:ea typeface="Gill Sans" charset="0"/>
                <a:cs typeface="Gill Sans" charset="0"/>
              </a:rPr>
              <a:t> is used in resistant cases</a:t>
            </a:r>
            <a:endParaRPr lang="en-US" sz="1700" dirty="0">
              <a:ea typeface="Gill Sans" charset="0"/>
              <a:cs typeface="Gill Sans" charset="0"/>
            </a:endParaRPr>
          </a:p>
          <a:p>
            <a:pPr marL="401822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100" dirty="0">
                <a:ea typeface="Gill Sans" charset="0"/>
                <a:cs typeface="Gill Sans" charset="0"/>
              </a:rPr>
              <a:t>No vaccine is </a:t>
            </a:r>
            <a:r>
              <a:rPr lang="en-US" sz="2100" dirty="0" smtClean="0">
                <a:ea typeface="Gill Sans" charset="0"/>
                <a:cs typeface="Gill Sans" charset="0"/>
              </a:rPr>
              <a:t>available</a:t>
            </a:r>
          </a:p>
          <a:p>
            <a:pPr marL="401822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100" dirty="0" smtClean="0">
                <a:ea typeface="Gill Sans" charset="0"/>
                <a:cs typeface="Gill Sans" charset="0"/>
              </a:rPr>
              <a:t>Prophylactic, long term use of acyclovir or </a:t>
            </a:r>
            <a:r>
              <a:rPr lang="en-US" sz="2100" dirty="0" err="1" smtClean="0">
                <a:ea typeface="Gill Sans" charset="0"/>
                <a:cs typeface="Gill Sans" charset="0"/>
              </a:rPr>
              <a:t>famciclovir</a:t>
            </a:r>
            <a:r>
              <a:rPr lang="en-US" sz="2100" dirty="0" smtClean="0">
                <a:ea typeface="Gill Sans" charset="0"/>
                <a:cs typeface="Gill Sans" charset="0"/>
              </a:rPr>
              <a:t> or </a:t>
            </a:r>
            <a:r>
              <a:rPr lang="en-US" sz="2100" dirty="0" err="1" smtClean="0">
                <a:ea typeface="Gill Sans" charset="0"/>
                <a:cs typeface="Gill Sans" charset="0"/>
              </a:rPr>
              <a:t>valacyclovir</a:t>
            </a:r>
            <a:r>
              <a:rPr lang="en-US" sz="2100" dirty="0" smtClean="0">
                <a:ea typeface="Gill Sans" charset="0"/>
                <a:cs typeface="Gill Sans" charset="0"/>
              </a:rPr>
              <a:t> can suppress clinical recurrences</a:t>
            </a:r>
            <a:endParaRPr lang="en-US" sz="2100" dirty="0">
              <a:ea typeface="Gill Sans" charset="0"/>
              <a:cs typeface="Gill Sans" charset="0"/>
            </a:endParaRPr>
          </a:p>
        </p:txBody>
      </p:sp>
      <p:sp>
        <p:nvSpPr>
          <p:cNvPr id="26627" name="Rectangle 2"/>
          <p:cNvSpPr>
            <a:spLocks/>
          </p:cNvSpPr>
          <p:nvPr/>
        </p:nvSpPr>
        <p:spPr bwMode="auto">
          <a:xfrm>
            <a:off x="892969" y="178594"/>
            <a:ext cx="7358063" cy="11168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400" dirty="0" err="1">
                <a:ea typeface="Gill Sans" charset="0"/>
                <a:cs typeface="Gill Sans" charset="0"/>
              </a:rPr>
              <a:t>Herpesvirus</a:t>
            </a:r>
            <a:r>
              <a:rPr lang="en-US" sz="3400" dirty="0">
                <a:ea typeface="Gill Sans" charset="0"/>
                <a:cs typeface="Gill Sans" charset="0"/>
              </a:rPr>
              <a:t> Diseases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8336" y="1000125"/>
            <a:ext cx="1812727" cy="1946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 Avoid contact with vesicular lesions.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 Cesarean section is recommended for full term females who have genital lesions or positive viral cultures.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a typeface="Gill Sans" charset="0"/>
                <a:cs typeface="Gill Sans" charset="0"/>
              </a:rPr>
              <a:t>       </a:t>
            </a:r>
            <a:r>
              <a:rPr lang="en-US" sz="4000" dirty="0" err="1" smtClean="0">
                <a:ea typeface="Gill Sans" charset="0"/>
                <a:cs typeface="Gill Sans" charset="0"/>
              </a:rPr>
              <a:t>Herpesvirus</a:t>
            </a:r>
            <a:r>
              <a:rPr lang="en-US" sz="4000" dirty="0" smtClean="0">
                <a:ea typeface="Gill Sans" charset="0"/>
                <a:cs typeface="Gill Sans" charset="0"/>
              </a:rPr>
              <a:t> Diseases</a:t>
            </a:r>
            <a:br>
              <a:rPr lang="en-US" sz="4000" dirty="0" smtClean="0">
                <a:ea typeface="Gill Sans" charset="0"/>
                <a:cs typeface="Gill Sans" charset="0"/>
              </a:rPr>
            </a:br>
            <a:r>
              <a:rPr lang="en-US" sz="3600" dirty="0" smtClean="0">
                <a:ea typeface="Gill Sans" charset="0"/>
                <a:cs typeface="Gill Sans" charset="0"/>
              </a:rPr>
              <a:t>    		</a:t>
            </a:r>
            <a:r>
              <a:rPr lang="en-US" sz="3200" dirty="0" smtClean="0">
                <a:ea typeface="Gill Sans" charset="0"/>
                <a:cs typeface="Gill Sans" charset="0"/>
              </a:rPr>
              <a:t>HSV-1 and HSV-2</a:t>
            </a:r>
            <a:r>
              <a:rPr lang="en-US" sz="4000" dirty="0" smtClean="0">
                <a:ea typeface="Gill Sans" charset="0"/>
                <a:cs typeface="Gill Sans" charset="0"/>
              </a:rPr>
              <a:t/>
            </a:r>
            <a:br>
              <a:rPr lang="en-US" sz="4000" dirty="0" smtClean="0">
                <a:ea typeface="Gill Sans" charset="0"/>
                <a:cs typeface="Gill Sans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ea typeface="Gill Sans" charset="0"/>
                <a:cs typeface="Gill Sans" charset="0"/>
              </a:rPr>
              <a:t>Herpesvirus</a:t>
            </a:r>
            <a:r>
              <a:rPr lang="en-US" sz="4400" dirty="0" smtClean="0">
                <a:ea typeface="Gill Sans" charset="0"/>
                <a:cs typeface="Gill Sans" charset="0"/>
              </a:rPr>
              <a:t> Diseases</a:t>
            </a:r>
            <a:br>
              <a:rPr lang="en-US" sz="4400" dirty="0" smtClean="0">
                <a:ea typeface="Gill Sans" charset="0"/>
                <a:cs typeface="Gill Sans" charset="0"/>
              </a:rPr>
            </a:br>
            <a:r>
              <a:rPr lang="en-US" sz="4000" dirty="0" err="1" smtClean="0">
                <a:solidFill>
                  <a:schemeClr val="accent2"/>
                </a:solidFill>
              </a:rPr>
              <a:t>Varicella</a:t>
            </a:r>
            <a:r>
              <a:rPr lang="en-US" sz="4000" dirty="0" smtClean="0">
                <a:solidFill>
                  <a:schemeClr val="accent2"/>
                </a:solidFill>
              </a:rPr>
              <a:t>-Zoster virus (VZV)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381000" y="2590800"/>
            <a:ext cx="4911328" cy="3124200"/>
          </a:xfrm>
        </p:spPr>
        <p:txBody>
          <a:bodyPr lIns="64291" tIns="32146" rIns="64291" bIns="32146">
            <a:normAutofit/>
          </a:bodyPr>
          <a:lstStyle/>
          <a:p>
            <a:pPr marL="625056"/>
            <a:r>
              <a:rPr lang="en-US" sz="2100" dirty="0" err="1" smtClean="0"/>
              <a:t>Varicella</a:t>
            </a:r>
            <a:r>
              <a:rPr lang="en-US" sz="2100" dirty="0" smtClean="0"/>
              <a:t>-Zoster virus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err="1" smtClean="0"/>
              <a:t>Varicella</a:t>
            </a:r>
            <a:r>
              <a:rPr lang="en-US" sz="2100" dirty="0" smtClean="0"/>
              <a:t> (“chickenpox”) the primary disease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Zoster (“shingles”) is the recurrent form</a:t>
            </a:r>
          </a:p>
        </p:txBody>
      </p:sp>
      <p:sp>
        <p:nvSpPr>
          <p:cNvPr id="27651" name="Rectangle 2"/>
          <p:cNvSpPr>
            <a:spLocks/>
          </p:cNvSpPr>
          <p:nvPr/>
        </p:nvSpPr>
        <p:spPr bwMode="auto">
          <a:xfrm>
            <a:off x="914400" y="838200"/>
            <a:ext cx="7358063" cy="71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200" dirty="0" err="1">
                <a:ea typeface="Gill Sans" charset="0"/>
                <a:cs typeface="Gill Sans" charset="0"/>
              </a:rPr>
              <a:t>Herpesvirus</a:t>
            </a:r>
            <a:r>
              <a:rPr lang="en-US" sz="3200" dirty="0">
                <a:ea typeface="Gill Sans" charset="0"/>
                <a:cs typeface="Gill Sans" charset="0"/>
              </a:rPr>
              <a:t> </a:t>
            </a:r>
            <a:r>
              <a:rPr lang="en-US" sz="3200" dirty="0" smtClean="0">
                <a:ea typeface="Gill Sans" charset="0"/>
                <a:cs typeface="Gill Sans" charset="0"/>
              </a:rPr>
              <a:t>Diseases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   </a:t>
            </a:r>
            <a:r>
              <a:rPr lang="en-US" sz="2800" dirty="0" err="1" smtClean="0">
                <a:solidFill>
                  <a:schemeClr val="accent2"/>
                </a:solidFill>
              </a:rPr>
              <a:t>Varicella</a:t>
            </a:r>
            <a:r>
              <a:rPr lang="en-US" sz="2800" dirty="0" smtClean="0">
                <a:solidFill>
                  <a:schemeClr val="accent2"/>
                </a:solidFill>
              </a:rPr>
              <a:t>-Zoster virus</a:t>
            </a:r>
          </a:p>
          <a:p>
            <a:endParaRPr lang="en-US" sz="3400" dirty="0">
              <a:ea typeface="Gill Sans" charset="0"/>
              <a:cs typeface="Gill Sans" charset="0"/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9480" y="3875484"/>
            <a:ext cx="3084090" cy="23127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1666" y="1107281"/>
            <a:ext cx="3109764" cy="24824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3500" dirty="0" smtClean="0"/>
              <a:t>       DNA Enveloped Viruses</a:t>
            </a:r>
            <a:endParaRPr lang="en-US" sz="3500" u="sng" dirty="0" smtClean="0"/>
          </a:p>
          <a:p>
            <a:pPr marL="624078" indent="-514350"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1)  </a:t>
            </a:r>
            <a:r>
              <a:rPr lang="en-US" sz="2800" dirty="0" err="1" smtClean="0">
                <a:solidFill>
                  <a:schemeClr val="bg2">
                    <a:lumMod val="75000"/>
                  </a:schemeClr>
                </a:solidFill>
              </a:rPr>
              <a:t>Herpesviruses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624078" indent="-514350">
              <a:buNone/>
            </a:pPr>
            <a:r>
              <a:rPr lang="en-US" sz="2800" dirty="0" smtClean="0"/>
              <a:t>        Herpes Simplex Virus(HSV) Type1and 2</a:t>
            </a:r>
          </a:p>
          <a:p>
            <a:pPr marL="624078" indent="-514350">
              <a:buNone/>
            </a:pPr>
            <a:r>
              <a:rPr lang="en-US" sz="2800" dirty="0" smtClean="0"/>
              <a:t>        </a:t>
            </a:r>
            <a:r>
              <a:rPr lang="en-US" sz="2800" dirty="0" err="1" smtClean="0"/>
              <a:t>Varicella</a:t>
            </a:r>
            <a:r>
              <a:rPr lang="en-US" sz="2800" dirty="0" smtClean="0"/>
              <a:t> Zoster Virus(VZV)</a:t>
            </a:r>
          </a:p>
          <a:p>
            <a:pPr marL="624078" indent="-514350">
              <a:buNone/>
            </a:pPr>
            <a:r>
              <a:rPr lang="en-US" sz="2800" dirty="0" smtClean="0"/>
              <a:t>        Cytomegalovirus(CMV)</a:t>
            </a:r>
          </a:p>
          <a:p>
            <a:pPr marL="624078" indent="-514350">
              <a:buNone/>
            </a:pPr>
            <a:r>
              <a:rPr lang="en-US" sz="2800" dirty="0" smtClean="0"/>
              <a:t>        Epstein-Bar Virus(EBV)</a:t>
            </a:r>
          </a:p>
          <a:p>
            <a:pPr marL="624078" indent="-514350">
              <a:buNone/>
            </a:pPr>
            <a:r>
              <a:rPr lang="en-US" sz="2800" dirty="0" smtClean="0"/>
              <a:t>        Human Herpes Virus-8(Kaposi Sarcoma-    </a:t>
            </a:r>
          </a:p>
          <a:p>
            <a:pPr marL="624078" indent="-514350">
              <a:buNone/>
            </a:pPr>
            <a:r>
              <a:rPr lang="en-US" sz="2800" dirty="0" smtClean="0"/>
              <a:t>        Associated Virus)</a:t>
            </a:r>
          </a:p>
          <a:p>
            <a:pPr marL="624078" indent="-514350">
              <a:buFont typeface="+mj-lt"/>
              <a:buAutoNum type="arabicParenR" startAt="2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Poxviruses</a:t>
            </a:r>
          </a:p>
          <a:p>
            <a:pPr marL="624078" indent="-514350">
              <a:buNone/>
            </a:pPr>
            <a:r>
              <a:rPr lang="en-US" sz="2800" dirty="0" smtClean="0"/>
              <a:t>        Smallpox Virus</a:t>
            </a:r>
          </a:p>
          <a:p>
            <a:pPr marL="624078" indent="-514350">
              <a:buNone/>
            </a:pPr>
            <a:r>
              <a:rPr lang="en-US" sz="2800" dirty="0" smtClean="0"/>
              <a:t>        </a:t>
            </a:r>
            <a:r>
              <a:rPr lang="en-US" sz="2800" dirty="0" err="1" smtClean="0"/>
              <a:t>Molluscum</a:t>
            </a:r>
            <a:r>
              <a:rPr lang="en-US" sz="2800" dirty="0" smtClean="0"/>
              <a:t> </a:t>
            </a:r>
            <a:r>
              <a:rPr lang="en-US" sz="2800" dirty="0" err="1" smtClean="0"/>
              <a:t>Contagiosum</a:t>
            </a:r>
            <a:r>
              <a:rPr lang="en-US" sz="2800" dirty="0" smtClean="0"/>
              <a:t> Virus</a:t>
            </a:r>
          </a:p>
          <a:p>
            <a:pPr marL="624078" indent="-514350">
              <a:buFont typeface="+mj-lt"/>
              <a:buAutoNum type="arabicParenR" startAt="3"/>
            </a:pPr>
            <a:r>
              <a:rPr lang="en-US" sz="2800" dirty="0" err="1" smtClean="0">
                <a:solidFill>
                  <a:schemeClr val="bg2">
                    <a:lumMod val="75000"/>
                  </a:schemeClr>
                </a:solidFill>
              </a:rPr>
              <a:t>Hepadenaviruses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624078" indent="-514350">
              <a:buNone/>
            </a:pPr>
            <a:r>
              <a:rPr lang="en-US" sz="2800" dirty="0" smtClean="0"/>
              <a:t>         Hepatitis Virus</a:t>
            </a:r>
          </a:p>
          <a:p>
            <a:pPr marL="624078" indent="-514350">
              <a:buFont typeface="+mj-lt"/>
              <a:buAutoNum type="arabicParenR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 lnSpcReduction="10000"/>
          </a:bodyPr>
          <a:lstStyle/>
          <a:p>
            <a:pPr marL="937584" lvl="1">
              <a:spcBef>
                <a:spcPts val="562"/>
              </a:spcBef>
            </a:pPr>
            <a:r>
              <a:rPr lang="en-US" sz="2400" dirty="0" smtClean="0"/>
              <a:t>Pathogenesis</a:t>
            </a:r>
          </a:p>
          <a:p>
            <a:pPr marL="1250112" lvl="2">
              <a:spcBef>
                <a:spcPts val="562"/>
              </a:spcBef>
            </a:pPr>
            <a:r>
              <a:rPr lang="en-US" sz="1800" dirty="0" err="1" smtClean="0"/>
              <a:t>Varicella</a:t>
            </a:r>
            <a:endParaRPr lang="en-US" sz="1800" dirty="0" smtClean="0"/>
          </a:p>
          <a:p>
            <a:pPr marL="1562640" lvl="3">
              <a:spcBef>
                <a:spcPts val="562"/>
              </a:spcBef>
            </a:pPr>
            <a:r>
              <a:rPr lang="en-US" sz="1800" dirty="0" smtClean="0"/>
              <a:t>Respiratory transmission</a:t>
            </a:r>
          </a:p>
          <a:p>
            <a:pPr marL="1562640" lvl="3">
              <a:spcBef>
                <a:spcPts val="562"/>
              </a:spcBef>
            </a:pPr>
            <a:r>
              <a:rPr lang="en-US" sz="1800" dirty="0" smtClean="0"/>
              <a:t>Highly contagious disease of childhood</a:t>
            </a:r>
          </a:p>
          <a:p>
            <a:pPr marL="1562640" lvl="3">
              <a:spcBef>
                <a:spcPts val="562"/>
              </a:spcBef>
            </a:pPr>
            <a:r>
              <a:rPr lang="en-US" sz="1800" dirty="0" smtClean="0"/>
              <a:t>Replication in regional lymphoid tissue (e.g. </a:t>
            </a:r>
            <a:r>
              <a:rPr lang="en-US" sz="1800" dirty="0" err="1" smtClean="0"/>
              <a:t>mediastinal</a:t>
            </a:r>
            <a:r>
              <a:rPr lang="en-US" sz="1800" dirty="0" smtClean="0"/>
              <a:t> LN)</a:t>
            </a:r>
          </a:p>
          <a:p>
            <a:pPr marL="1562640" lvl="3">
              <a:spcBef>
                <a:spcPts val="562"/>
              </a:spcBef>
            </a:pPr>
            <a:r>
              <a:rPr lang="en-US" sz="1800" dirty="0" err="1" smtClean="0"/>
              <a:t>Viremia</a:t>
            </a:r>
            <a:endParaRPr lang="en-US" sz="1800" dirty="0" smtClean="0"/>
          </a:p>
          <a:p>
            <a:pPr marL="1562640" lvl="3">
              <a:spcBef>
                <a:spcPts val="562"/>
              </a:spcBef>
            </a:pPr>
            <a:r>
              <a:rPr lang="en-US" sz="1800" dirty="0" smtClean="0"/>
              <a:t>Infected mononuclear cells take virus to skin where lesions form</a:t>
            </a:r>
            <a:r>
              <a:rPr lang="en-US" sz="1800" b="1" dirty="0" smtClean="0">
                <a:solidFill>
                  <a:srgbClr val="FF0000"/>
                </a:solidFill>
              </a:rPr>
              <a:t>……vesicular rash</a:t>
            </a:r>
          </a:p>
          <a:p>
            <a:pPr marL="1562640" lvl="3">
              <a:spcBef>
                <a:spcPts val="562"/>
              </a:spcBef>
            </a:pPr>
            <a:r>
              <a:rPr lang="en-US" sz="1800" dirty="0" smtClean="0"/>
              <a:t>Virus sequesters in dorsal root ganglia</a:t>
            </a:r>
            <a:r>
              <a:rPr lang="en-US" sz="1800" b="1" dirty="0" smtClean="0">
                <a:solidFill>
                  <a:srgbClr val="FF0000"/>
                </a:solidFill>
              </a:rPr>
              <a:t>…..latent phase</a:t>
            </a:r>
          </a:p>
          <a:p>
            <a:pPr marL="1562640" lvl="3">
              <a:spcBef>
                <a:spcPts val="562"/>
              </a:spcBef>
            </a:pPr>
            <a:r>
              <a:rPr lang="en-US" sz="1800" dirty="0" smtClean="0"/>
              <a:t>Immunity is usually life-long</a:t>
            </a:r>
          </a:p>
          <a:p>
            <a:pPr marL="1250112" lvl="2">
              <a:spcBef>
                <a:spcPts val="562"/>
              </a:spcBef>
            </a:pPr>
            <a:r>
              <a:rPr lang="en-US" sz="1800" dirty="0" smtClean="0"/>
              <a:t>Zoster</a:t>
            </a:r>
          </a:p>
          <a:p>
            <a:pPr marL="1562640" lvl="3">
              <a:spcBef>
                <a:spcPts val="562"/>
              </a:spcBef>
            </a:pPr>
            <a:r>
              <a:rPr lang="en-US" sz="1800" dirty="0" smtClean="0"/>
              <a:t>Recurrence of virus in adults</a:t>
            </a:r>
          </a:p>
          <a:p>
            <a:pPr marL="1562640" lvl="3">
              <a:spcBef>
                <a:spcPts val="562"/>
              </a:spcBef>
            </a:pPr>
            <a:r>
              <a:rPr lang="en-US" sz="1800" dirty="0" smtClean="0"/>
              <a:t>Inflammation of ganglia and sensory neurons</a:t>
            </a:r>
          </a:p>
          <a:p>
            <a:pPr marL="1562640" lvl="3">
              <a:spcBef>
                <a:spcPts val="562"/>
              </a:spcBef>
            </a:pPr>
            <a:r>
              <a:rPr lang="en-US" sz="1800" dirty="0" smtClean="0"/>
              <a:t>Vesicular skin lesions and </a:t>
            </a:r>
            <a:r>
              <a:rPr lang="en-US" sz="1800" b="1" dirty="0" smtClean="0">
                <a:solidFill>
                  <a:srgbClr val="FF0000"/>
                </a:solidFill>
              </a:rPr>
              <a:t>nerve pain of zoster</a:t>
            </a:r>
            <a:endParaRPr lang="en-US" sz="17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dirty="0" err="1" smtClean="0">
                <a:ea typeface="Gill Sans" charset="0"/>
                <a:cs typeface="Gill Sans" charset="0"/>
              </a:rPr>
              <a:t>Herpesvirus</a:t>
            </a:r>
            <a:r>
              <a:rPr lang="en-US" sz="4800" dirty="0" smtClean="0">
                <a:ea typeface="Gill Sans" charset="0"/>
                <a:cs typeface="Gill Sans" charset="0"/>
              </a:rPr>
              <a:t> Diseases</a:t>
            </a:r>
            <a:br>
              <a:rPr lang="en-US" sz="4800" dirty="0" smtClean="0">
                <a:ea typeface="Gill Sans" charset="0"/>
                <a:cs typeface="Gill Sans" charset="0"/>
              </a:rPr>
            </a:br>
            <a:r>
              <a:rPr lang="en-US" sz="4800" dirty="0" smtClean="0">
                <a:ea typeface="Gill Sans" charset="0"/>
                <a:cs typeface="Gill Sans" charset="0"/>
              </a:rPr>
              <a:t>    </a:t>
            </a:r>
            <a:r>
              <a:rPr lang="en-US" sz="4400" dirty="0" err="1" smtClean="0">
                <a:solidFill>
                  <a:schemeClr val="accent2"/>
                </a:solidFill>
              </a:rPr>
              <a:t>Varicella</a:t>
            </a:r>
            <a:r>
              <a:rPr lang="en-US" sz="4400" dirty="0" smtClean="0">
                <a:solidFill>
                  <a:schemeClr val="accent2"/>
                </a:solidFill>
              </a:rPr>
              <a:t>-Zoster virus</a:t>
            </a:r>
            <a:br>
              <a:rPr lang="en-US" sz="4400" dirty="0" smtClean="0">
                <a:solidFill>
                  <a:schemeClr val="accent2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/>
          </p:cNvSpPr>
          <p:nvPr/>
        </p:nvSpPr>
        <p:spPr bwMode="auto">
          <a:xfrm>
            <a:off x="892969" y="178594"/>
            <a:ext cx="7358063" cy="71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sz="3400" dirty="0">
              <a:ea typeface="Gill Sans" charset="0"/>
              <a:cs typeface="Gill Sans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 lIns="64291" tIns="32146" rIns="64291" bIns="32146">
            <a:noAutofit/>
          </a:bodyPr>
          <a:lstStyle/>
          <a:p>
            <a:pPr marL="625056"/>
            <a:r>
              <a:rPr lang="en-US" sz="2800" dirty="0" err="1" smtClean="0"/>
              <a:t>Varicella</a:t>
            </a:r>
            <a:endParaRPr lang="en-US" sz="2800" dirty="0" smtClean="0"/>
          </a:p>
          <a:p>
            <a:pPr marL="937584" lvl="1">
              <a:spcBef>
                <a:spcPts val="562"/>
              </a:spcBef>
            </a:pPr>
            <a:r>
              <a:rPr lang="en-US" sz="2000" dirty="0" smtClean="0"/>
              <a:t>Clinical spectrum</a:t>
            </a:r>
            <a:endParaRPr lang="en-US" sz="1800" dirty="0" smtClean="0"/>
          </a:p>
          <a:p>
            <a:pPr marL="1250112" lvl="2">
              <a:spcBef>
                <a:spcPts val="562"/>
              </a:spcBef>
            </a:pPr>
            <a:r>
              <a:rPr lang="en-US" sz="2000" dirty="0" smtClean="0"/>
              <a:t>10-21 day incubation</a:t>
            </a:r>
          </a:p>
          <a:p>
            <a:pPr marL="1250112" lvl="2">
              <a:spcBef>
                <a:spcPts val="562"/>
              </a:spcBef>
            </a:pPr>
            <a:r>
              <a:rPr lang="en-US" sz="2000" dirty="0" smtClean="0"/>
              <a:t>Malaise, fever followed by </a:t>
            </a:r>
            <a:r>
              <a:rPr lang="en-US" sz="2000" dirty="0" err="1" smtClean="0"/>
              <a:t>maculo</a:t>
            </a:r>
            <a:r>
              <a:rPr lang="en-US" sz="2000" dirty="0" smtClean="0"/>
              <a:t>-</a:t>
            </a:r>
            <a:r>
              <a:rPr lang="en-US" sz="2000" dirty="0" err="1" smtClean="0"/>
              <a:t>papulo</a:t>
            </a:r>
            <a:r>
              <a:rPr lang="en-US" sz="2000" dirty="0" smtClean="0"/>
              <a:t>-vesicular rash in crops for about 5 days. </a:t>
            </a:r>
            <a:r>
              <a:rPr lang="en-US" sz="2000" dirty="0" err="1" smtClean="0"/>
              <a:t>Pruritis</a:t>
            </a:r>
            <a:r>
              <a:rPr lang="en-US" sz="2000" dirty="0" smtClean="0"/>
              <a:t> is a prominent symptom. </a:t>
            </a:r>
          </a:p>
          <a:p>
            <a:pPr marL="1250112" lvl="2">
              <a:spcBef>
                <a:spcPts val="562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Complications</a:t>
            </a:r>
            <a:r>
              <a:rPr lang="en-US" sz="2000" dirty="0" smtClean="0"/>
              <a:t> are rare</a:t>
            </a:r>
          </a:p>
          <a:p>
            <a:pPr marL="1562640" lvl="3">
              <a:spcBef>
                <a:spcPts val="562"/>
              </a:spcBef>
            </a:pPr>
            <a:r>
              <a:rPr lang="en-US" sz="2000" dirty="0" smtClean="0"/>
              <a:t>Ocular infections, </a:t>
            </a:r>
            <a:r>
              <a:rPr lang="en-US" sz="2000" dirty="0" err="1" smtClean="0"/>
              <a:t>varicella</a:t>
            </a:r>
            <a:r>
              <a:rPr lang="en-US" sz="2000" dirty="0" smtClean="0"/>
              <a:t> </a:t>
            </a:r>
            <a:r>
              <a:rPr lang="en-US" sz="2000" dirty="0" err="1" smtClean="0"/>
              <a:t>pnumonia</a:t>
            </a:r>
            <a:r>
              <a:rPr lang="en-US" sz="2000" dirty="0" smtClean="0"/>
              <a:t> and encephalitis</a:t>
            </a:r>
          </a:p>
          <a:p>
            <a:pPr marL="1562640" lvl="3">
              <a:spcBef>
                <a:spcPts val="562"/>
              </a:spcBef>
            </a:pPr>
            <a:r>
              <a:rPr lang="en-US" sz="2000" dirty="0" smtClean="0"/>
              <a:t>Primary infection in an adult is usually more serious</a:t>
            </a:r>
          </a:p>
          <a:p>
            <a:pPr marL="1562640" lvl="3">
              <a:spcBef>
                <a:spcPts val="562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Reye’s syndrome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>
                <a:ea typeface="Gill Sans" charset="0"/>
                <a:cs typeface="Gill Sans" charset="0"/>
              </a:rPr>
              <a:t>Herpesvirus</a:t>
            </a:r>
            <a:r>
              <a:rPr lang="en-US" sz="4400" dirty="0" smtClean="0">
                <a:ea typeface="Gill Sans" charset="0"/>
                <a:cs typeface="Gill Sans" charset="0"/>
              </a:rPr>
              <a:t> Diseases</a:t>
            </a:r>
            <a:br>
              <a:rPr lang="en-US" sz="4400" dirty="0" smtClean="0">
                <a:ea typeface="Gill Sans" charset="0"/>
                <a:cs typeface="Gill Sans" charset="0"/>
              </a:rPr>
            </a:br>
            <a:r>
              <a:rPr lang="en-US" sz="4400" dirty="0" smtClean="0">
                <a:ea typeface="Gill Sans" charset="0"/>
                <a:cs typeface="Gill Sans" charset="0"/>
              </a:rPr>
              <a:t>       </a:t>
            </a:r>
            <a:r>
              <a:rPr lang="en-US" sz="4000" dirty="0" err="1" smtClean="0">
                <a:solidFill>
                  <a:schemeClr val="accent2"/>
                </a:solidFill>
              </a:rPr>
              <a:t>Varicella</a:t>
            </a:r>
            <a:r>
              <a:rPr lang="en-US" sz="4000" dirty="0" smtClean="0">
                <a:solidFill>
                  <a:schemeClr val="accent2"/>
                </a:solidFill>
              </a:rPr>
              <a:t>-Zoster virus</a:t>
            </a:r>
            <a:br>
              <a:rPr lang="en-US" sz="4000" dirty="0" smtClean="0">
                <a:solidFill>
                  <a:schemeClr val="accent2"/>
                </a:solidFill>
              </a:rPr>
            </a:br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Chicken Pox</a:t>
            </a:r>
            <a:endParaRPr lang="en-US" dirty="0"/>
          </a:p>
        </p:txBody>
      </p:sp>
      <p:pic>
        <p:nvPicPr>
          <p:cNvPr id="4" name="Content Placeholder 4" descr="th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088" y="1524000"/>
            <a:ext cx="6892460" cy="457199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291"/>
          </a:xfrm>
        </p:spPr>
        <p:txBody>
          <a:bodyPr>
            <a:normAutofit lnSpcReduction="10000"/>
          </a:bodyPr>
          <a:lstStyle/>
          <a:p>
            <a:pPr marL="937584" lvl="1">
              <a:spcBef>
                <a:spcPts val="562"/>
              </a:spcBef>
            </a:pPr>
            <a:r>
              <a:rPr lang="en-US" sz="2400" dirty="0" smtClean="0"/>
              <a:t>Zoster/Shingles </a:t>
            </a:r>
          </a:p>
          <a:p>
            <a:pPr marL="937584" lvl="1">
              <a:spcBef>
                <a:spcPts val="562"/>
              </a:spcBef>
              <a:buNone/>
            </a:pPr>
            <a:r>
              <a:rPr lang="en-US" sz="2000" dirty="0" smtClean="0"/>
              <a:t>Usually occurs in aged or </a:t>
            </a:r>
            <a:r>
              <a:rPr lang="en-US" sz="2000" dirty="0" err="1" smtClean="0"/>
              <a:t>immuno</a:t>
            </a:r>
            <a:r>
              <a:rPr lang="en-US" sz="2000" dirty="0" smtClean="0"/>
              <a:t>-deficient persons</a:t>
            </a:r>
          </a:p>
          <a:p>
            <a:r>
              <a:rPr lang="en-US" sz="2000" dirty="0" err="1" smtClean="0"/>
              <a:t>Prodromal</a:t>
            </a:r>
            <a:r>
              <a:rPr lang="en-US" sz="2000" dirty="0" smtClean="0"/>
              <a:t> illness of pain and </a:t>
            </a:r>
            <a:r>
              <a:rPr lang="en-US" sz="2000" dirty="0" err="1" smtClean="0"/>
              <a:t>paresthesias</a:t>
            </a:r>
            <a:r>
              <a:rPr lang="en-US" sz="2000" dirty="0" smtClean="0"/>
              <a:t>. Often starts as painful vesicles along the course of a </a:t>
            </a:r>
            <a:r>
              <a:rPr lang="en-US" sz="2000" dirty="0" smtClean="0">
                <a:solidFill>
                  <a:srgbClr val="FF0000"/>
                </a:solidFill>
              </a:rPr>
              <a:t>sensory nerve of head or trunk.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000" dirty="0" smtClean="0"/>
          </a:p>
          <a:p>
            <a:r>
              <a:rPr lang="en-US" sz="2000" dirty="0" err="1" smtClean="0"/>
              <a:t>Erythematous</a:t>
            </a:r>
            <a:r>
              <a:rPr lang="en-US" sz="2000" dirty="0" smtClean="0"/>
              <a:t> </a:t>
            </a:r>
            <a:r>
              <a:rPr lang="en-US" sz="2000" dirty="0" err="1" smtClean="0"/>
              <a:t>macules</a:t>
            </a:r>
            <a:r>
              <a:rPr lang="en-US" sz="2000" dirty="0" smtClean="0"/>
              <a:t> and papules develop and progress to vesicles within 24 hours.</a:t>
            </a:r>
          </a:p>
          <a:p>
            <a:r>
              <a:rPr lang="en-US" sz="2000" dirty="0" smtClean="0"/>
              <a:t>The vesicles eventually crust and resolve without complications.</a:t>
            </a:r>
          </a:p>
          <a:p>
            <a:r>
              <a:rPr lang="en-US" sz="2000" dirty="0" smtClean="0"/>
              <a:t>Pain and sensory loss are the usual symptoms</a:t>
            </a:r>
            <a:endParaRPr lang="en-US" sz="1800" dirty="0" smtClean="0"/>
          </a:p>
          <a:p>
            <a:pPr marL="1250112" lvl="2">
              <a:spcBef>
                <a:spcPts val="562"/>
              </a:spcBef>
            </a:pPr>
            <a:r>
              <a:rPr lang="en-US" sz="2000" dirty="0" smtClean="0"/>
              <a:t>Pain lasts for weeks( Post-zoster neuralgia or post herpetic neuralgia)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ea typeface="Gill Sans" charset="0"/>
                <a:cs typeface="Gill Sans" charset="0"/>
              </a:rPr>
              <a:t>Herpesvirus</a:t>
            </a:r>
            <a:r>
              <a:rPr lang="en-US" sz="4000" dirty="0" smtClean="0">
                <a:ea typeface="Gill Sans" charset="0"/>
                <a:cs typeface="Gill Sans" charset="0"/>
              </a:rPr>
              <a:t> Diseases</a:t>
            </a:r>
            <a:br>
              <a:rPr lang="en-US" sz="4000" dirty="0" smtClean="0">
                <a:ea typeface="Gill Sans" charset="0"/>
                <a:cs typeface="Gill Sans" charset="0"/>
              </a:rPr>
            </a:br>
            <a:r>
              <a:rPr lang="en-US" sz="4000" dirty="0" smtClean="0">
                <a:ea typeface="Gill Sans" charset="0"/>
                <a:cs typeface="Gill Sans" charset="0"/>
              </a:rPr>
              <a:t>       </a:t>
            </a:r>
            <a:r>
              <a:rPr lang="en-US" sz="3600" dirty="0" err="1" smtClean="0">
                <a:solidFill>
                  <a:schemeClr val="accent2"/>
                </a:solidFill>
              </a:rPr>
              <a:t>Varicella</a:t>
            </a:r>
            <a:r>
              <a:rPr lang="en-US" sz="3600" dirty="0" smtClean="0">
                <a:solidFill>
                  <a:schemeClr val="accent2"/>
                </a:solidFill>
              </a:rPr>
              <a:t>-Zoster virus</a:t>
            </a:r>
            <a:br>
              <a:rPr lang="en-US" sz="3600" dirty="0" smtClean="0">
                <a:solidFill>
                  <a:schemeClr val="accent2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Shingles			</a:t>
            </a:r>
            <a:endParaRPr lang="en-US" dirty="0"/>
          </a:p>
        </p:txBody>
      </p:sp>
      <p:pic>
        <p:nvPicPr>
          <p:cNvPr id="4" name="Content Placeholder 3" descr="311b8979a1ddd7f0054054136bfd0d1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5472" y="1481138"/>
            <a:ext cx="5993055" cy="452596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50928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 </a:t>
            </a:r>
            <a:r>
              <a:rPr lang="en-US" sz="2400" dirty="0" smtClean="0"/>
              <a:t>This </a:t>
            </a:r>
            <a:r>
              <a:rPr lang="en-US" sz="2400" dirty="0"/>
              <a:t>syndrome occurs when the </a:t>
            </a:r>
            <a:r>
              <a:rPr lang="en-US" sz="2400" dirty="0" err="1"/>
              <a:t>geniculate</a:t>
            </a:r>
            <a:r>
              <a:rPr lang="en-US" sz="2400" dirty="0"/>
              <a:t> ganglion is involved. The clinical presentation includes the following:</a:t>
            </a:r>
          </a:p>
          <a:p>
            <a:r>
              <a:rPr lang="en-US" sz="2400" dirty="0"/>
              <a:t>A peripheral facial palsy</a:t>
            </a:r>
          </a:p>
          <a:p>
            <a:r>
              <a:rPr lang="en-US" sz="2400" dirty="0"/>
              <a:t>Pain in the ear and face</a:t>
            </a:r>
          </a:p>
          <a:p>
            <a:r>
              <a:rPr lang="en-US" sz="2400" dirty="0" smtClean="0"/>
              <a:t>Vesicles on tympanic membrane and </a:t>
            </a:r>
            <a:r>
              <a:rPr lang="en-US" sz="2400" dirty="0"/>
              <a:t>in the external ear canal (not always present)</a:t>
            </a:r>
          </a:p>
          <a:p>
            <a:r>
              <a:rPr lang="en-US" sz="2400" dirty="0"/>
              <a:t>Additional auditory and vestibular symptoms in some cases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487362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    Ramsay-Hunt syndrome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1134815-1164631-1166804-1736732tn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43000"/>
            <a:ext cx="6477000" cy="487679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/>
          </p:cNvSpPr>
          <p:nvPr/>
        </p:nvSpPr>
        <p:spPr bwMode="auto">
          <a:xfrm>
            <a:off x="892969" y="533400"/>
            <a:ext cx="7358063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000" dirty="0" err="1" smtClean="0">
                <a:ea typeface="Gill Sans" charset="0"/>
                <a:cs typeface="Gill Sans" charset="0"/>
              </a:rPr>
              <a:t>Herpesvirus</a:t>
            </a:r>
            <a:r>
              <a:rPr lang="en-US" sz="4000" dirty="0" smtClean="0">
                <a:ea typeface="Gill Sans" charset="0"/>
                <a:cs typeface="Gill Sans" charset="0"/>
              </a:rPr>
              <a:t> Diseases</a:t>
            </a:r>
            <a:br>
              <a:rPr lang="en-US" sz="4000" dirty="0" smtClean="0">
                <a:ea typeface="Gill Sans" charset="0"/>
                <a:cs typeface="Gill Sans" charset="0"/>
              </a:rPr>
            </a:br>
            <a:r>
              <a:rPr lang="en-US" sz="3600" dirty="0" err="1" smtClean="0">
                <a:solidFill>
                  <a:schemeClr val="accent2"/>
                </a:solidFill>
              </a:rPr>
              <a:t>Varicella</a:t>
            </a:r>
            <a:r>
              <a:rPr lang="en-US" sz="3600" dirty="0" smtClean="0">
                <a:solidFill>
                  <a:schemeClr val="accent2"/>
                </a:solidFill>
              </a:rPr>
              <a:t>-Zoster virus</a:t>
            </a:r>
            <a:br>
              <a:rPr lang="en-US" sz="3600" dirty="0" smtClean="0">
                <a:solidFill>
                  <a:schemeClr val="accent2"/>
                </a:solidFill>
              </a:rPr>
            </a:br>
            <a:endParaRPr lang="en-US" sz="3400" dirty="0">
              <a:ea typeface="Gill Sans" charset="0"/>
              <a:cs typeface="Gill Sans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1469" y="1904999"/>
            <a:ext cx="8563570" cy="4113609"/>
          </a:xfrm>
        </p:spPr>
        <p:txBody>
          <a:bodyPr lIns="64291" tIns="32146" rIns="64291" bIns="32146">
            <a:normAutofit/>
          </a:bodyPr>
          <a:lstStyle/>
          <a:p>
            <a:pPr marL="625056"/>
            <a:r>
              <a:rPr lang="en-US" sz="2400" b="1" dirty="0" smtClean="0"/>
              <a:t>Laboratory diagnosis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Most commonly diagnosis is clinical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Usually not necessary except for </a:t>
            </a:r>
            <a:r>
              <a:rPr lang="en-US" sz="2100" dirty="0" err="1" smtClean="0"/>
              <a:t>immuno</a:t>
            </a:r>
            <a:r>
              <a:rPr lang="en-US" sz="2100" dirty="0" smtClean="0"/>
              <a:t>-compromised</a:t>
            </a:r>
            <a:endParaRPr lang="en-US" sz="2100" dirty="0" smtClean="0">
              <a:solidFill>
                <a:srgbClr val="FF0000"/>
              </a:solidFill>
            </a:endParaRPr>
          </a:p>
          <a:p>
            <a:pPr marL="937584" lvl="1">
              <a:spcBef>
                <a:spcPts val="562"/>
              </a:spcBef>
            </a:pPr>
            <a:r>
              <a:rPr lang="en-US" sz="2100" dirty="0" smtClean="0">
                <a:solidFill>
                  <a:srgbClr val="FF0000"/>
                </a:solidFill>
              </a:rPr>
              <a:t>T-</a:t>
            </a:r>
            <a:r>
              <a:rPr lang="en-US" sz="2100" dirty="0" err="1" smtClean="0">
                <a:solidFill>
                  <a:srgbClr val="FF0000"/>
                </a:solidFill>
              </a:rPr>
              <a:t>zanck</a:t>
            </a:r>
            <a:r>
              <a:rPr lang="en-US" sz="2100" dirty="0" smtClean="0">
                <a:solidFill>
                  <a:srgbClr val="FF0000"/>
                </a:solidFill>
              </a:rPr>
              <a:t> smear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>
                <a:solidFill>
                  <a:srgbClr val="FF0000"/>
                </a:solidFill>
              </a:rPr>
              <a:t>PCR to detect viral DNA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>
                <a:solidFill>
                  <a:srgbClr val="FF0000"/>
                </a:solidFill>
              </a:rPr>
              <a:t>DFA on skin </a:t>
            </a:r>
            <a:r>
              <a:rPr lang="en-US" sz="2100" dirty="0" err="1" smtClean="0">
                <a:solidFill>
                  <a:srgbClr val="FF0000"/>
                </a:solidFill>
              </a:rPr>
              <a:t>speimens</a:t>
            </a:r>
            <a:endParaRPr lang="en-US" sz="2100" dirty="0" smtClean="0">
              <a:solidFill>
                <a:srgbClr val="FF0000"/>
              </a:solidFill>
            </a:endParaRP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Virus isolation in cell cultures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Serology</a:t>
            </a:r>
          </a:p>
          <a:p>
            <a:pPr marL="1250112" lvl="2">
              <a:spcBef>
                <a:spcPts val="562"/>
              </a:spcBef>
              <a:buNone/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/>
          </p:cNvSpPr>
          <p:nvPr/>
        </p:nvSpPr>
        <p:spPr bwMode="auto">
          <a:xfrm>
            <a:off x="892969" y="533400"/>
            <a:ext cx="7358063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000" dirty="0" err="1" smtClean="0">
                <a:ea typeface="Gill Sans" charset="0"/>
                <a:cs typeface="Gill Sans" charset="0"/>
              </a:rPr>
              <a:t>Herpesvirus</a:t>
            </a:r>
            <a:r>
              <a:rPr lang="en-US" sz="4000" dirty="0" smtClean="0">
                <a:ea typeface="Gill Sans" charset="0"/>
                <a:cs typeface="Gill Sans" charset="0"/>
              </a:rPr>
              <a:t> Diseases</a:t>
            </a:r>
            <a:br>
              <a:rPr lang="en-US" sz="4000" dirty="0" smtClean="0">
                <a:ea typeface="Gill Sans" charset="0"/>
                <a:cs typeface="Gill Sans" charset="0"/>
              </a:rPr>
            </a:br>
            <a:r>
              <a:rPr lang="en-US" sz="3600" dirty="0" err="1" smtClean="0">
                <a:solidFill>
                  <a:schemeClr val="accent2"/>
                </a:solidFill>
              </a:rPr>
              <a:t>Varicella</a:t>
            </a:r>
            <a:r>
              <a:rPr lang="en-US" sz="3600" dirty="0" smtClean="0">
                <a:solidFill>
                  <a:schemeClr val="accent2"/>
                </a:solidFill>
              </a:rPr>
              <a:t>-Zoster virus</a:t>
            </a:r>
            <a:br>
              <a:rPr lang="en-US" sz="3600" dirty="0" smtClean="0">
                <a:solidFill>
                  <a:schemeClr val="accent2"/>
                </a:solidFill>
              </a:rPr>
            </a:br>
            <a:endParaRPr lang="en-US" sz="3400" dirty="0">
              <a:ea typeface="Gill Sans" charset="0"/>
              <a:cs typeface="Gill Sans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1469" y="1904999"/>
            <a:ext cx="8563570" cy="4113609"/>
          </a:xfrm>
        </p:spPr>
        <p:txBody>
          <a:bodyPr lIns="64291" tIns="32146" rIns="64291" bIns="32146">
            <a:normAutofit/>
          </a:bodyPr>
          <a:lstStyle/>
          <a:p>
            <a:pPr marL="625056">
              <a:spcBef>
                <a:spcPts val="562"/>
              </a:spcBef>
            </a:pPr>
            <a:r>
              <a:rPr lang="en-US" sz="2400" b="1" dirty="0" smtClean="0"/>
              <a:t>Treatment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No treatment is required for healthy persons (except eye infections) but in severe cases acyclovir is given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err="1" smtClean="0"/>
              <a:t>Immuno</a:t>
            </a:r>
            <a:r>
              <a:rPr lang="en-US" sz="2100" dirty="0" smtClean="0"/>
              <a:t>-compromised patients or patients with disseminated infections should be treated with acyclovir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Also can get immune globulin (passive immunization)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Other drugs as </a:t>
            </a:r>
            <a:r>
              <a:rPr lang="en-US" sz="2100" dirty="0" err="1" smtClean="0"/>
              <a:t>famciclovir</a:t>
            </a:r>
            <a:r>
              <a:rPr lang="en-US" sz="2100" dirty="0" smtClean="0"/>
              <a:t> or </a:t>
            </a:r>
            <a:r>
              <a:rPr lang="en-US" sz="2100" dirty="0" err="1" smtClean="0"/>
              <a:t>valacyclovir</a:t>
            </a:r>
            <a:r>
              <a:rPr lang="en-US" sz="2100" dirty="0" smtClean="0"/>
              <a:t> can also be given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PNH drugs to reduce neuralgia are </a:t>
            </a:r>
            <a:r>
              <a:rPr lang="en-US" sz="2100" dirty="0" err="1" smtClean="0"/>
              <a:t>gabapentin</a:t>
            </a:r>
            <a:r>
              <a:rPr lang="en-US" sz="2100" dirty="0" smtClean="0"/>
              <a:t> and </a:t>
            </a:r>
            <a:r>
              <a:rPr lang="en-US" sz="2100" dirty="0" err="1" smtClean="0"/>
              <a:t>lidocaine</a:t>
            </a:r>
            <a:r>
              <a:rPr lang="en-US" sz="2100" dirty="0" smtClean="0"/>
              <a:t> patches</a:t>
            </a:r>
          </a:p>
          <a:p>
            <a:pPr marL="1250112" lvl="2">
              <a:spcBef>
                <a:spcPts val="562"/>
              </a:spcBef>
              <a:buNone/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/>
          </p:cNvSpPr>
          <p:nvPr/>
        </p:nvSpPr>
        <p:spPr bwMode="auto">
          <a:xfrm>
            <a:off x="892969" y="178594"/>
            <a:ext cx="7358063" cy="24122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000" dirty="0" err="1" smtClean="0">
                <a:ea typeface="Gill Sans" charset="0"/>
                <a:cs typeface="Gill Sans" charset="0"/>
              </a:rPr>
              <a:t>Herpesvirus</a:t>
            </a:r>
            <a:r>
              <a:rPr lang="en-US" sz="4000" dirty="0" smtClean="0">
                <a:ea typeface="Gill Sans" charset="0"/>
                <a:cs typeface="Gill Sans" charset="0"/>
              </a:rPr>
              <a:t> Diseases</a:t>
            </a:r>
            <a:br>
              <a:rPr lang="en-US" sz="4000" dirty="0" smtClean="0">
                <a:ea typeface="Gill Sans" charset="0"/>
                <a:cs typeface="Gill Sans" charset="0"/>
              </a:rPr>
            </a:br>
            <a:r>
              <a:rPr lang="en-US" sz="4000" dirty="0" smtClean="0">
                <a:ea typeface="Gill Sans" charset="0"/>
                <a:cs typeface="Gill Sans" charset="0"/>
              </a:rPr>
              <a:t>      </a:t>
            </a:r>
            <a:r>
              <a:rPr lang="en-US" sz="3600" dirty="0" err="1" smtClean="0">
                <a:solidFill>
                  <a:schemeClr val="accent2"/>
                </a:solidFill>
              </a:rPr>
              <a:t>Varicella</a:t>
            </a:r>
            <a:r>
              <a:rPr lang="en-US" sz="3600" dirty="0" smtClean="0">
                <a:solidFill>
                  <a:schemeClr val="accent2"/>
                </a:solidFill>
              </a:rPr>
              <a:t>-Zoster virus</a:t>
            </a:r>
            <a:br>
              <a:rPr lang="en-US" sz="3600" dirty="0" smtClean="0">
                <a:solidFill>
                  <a:schemeClr val="accent2"/>
                </a:solidFill>
              </a:rPr>
            </a:br>
            <a:endParaRPr lang="en-US" sz="3400" dirty="0">
              <a:ea typeface="Gill Sans" charset="0"/>
              <a:cs typeface="Gill Sans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1469" y="1905000"/>
            <a:ext cx="8563570" cy="4114800"/>
          </a:xfrm>
        </p:spPr>
        <p:txBody>
          <a:bodyPr lIns="64291" tIns="32146" rIns="64291" bIns="32146">
            <a:normAutofit/>
          </a:bodyPr>
          <a:lstStyle/>
          <a:p>
            <a:pPr marL="625056"/>
            <a:r>
              <a:rPr lang="en-US" sz="2400" b="1" dirty="0" smtClean="0"/>
              <a:t>Vaccination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Vaccine was approved for use in the U.S. in 1995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Now recommended for children (MMRV tetravalent)</a:t>
            </a:r>
          </a:p>
          <a:p>
            <a:pPr marL="937584" lvl="1">
              <a:spcBef>
                <a:spcPts val="562"/>
              </a:spcBef>
              <a:buNone/>
            </a:pPr>
            <a:r>
              <a:rPr lang="en-US" sz="2100" u="sng" dirty="0" smtClean="0"/>
              <a:t>3 types of vaccine is </a:t>
            </a:r>
            <a:r>
              <a:rPr lang="en-US" sz="2100" u="sng" dirty="0" err="1" smtClean="0"/>
              <a:t>avaiable</a:t>
            </a:r>
            <a:endParaRPr lang="en-US" sz="2100" u="sng" dirty="0" smtClean="0"/>
          </a:p>
          <a:p>
            <a:r>
              <a:rPr lang="en-US" sz="2000" dirty="0" err="1" smtClean="0"/>
              <a:t>Varivax</a:t>
            </a:r>
            <a:endParaRPr lang="en-US" sz="2000" dirty="0" smtClean="0"/>
          </a:p>
          <a:p>
            <a:r>
              <a:rPr lang="en-US" sz="2000" dirty="0" err="1" smtClean="0"/>
              <a:t>Zostavax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Both contain live attenuated VZV but </a:t>
            </a:r>
            <a:r>
              <a:rPr lang="en-US" sz="2000" dirty="0" err="1" smtClean="0"/>
              <a:t>Zostavax</a:t>
            </a:r>
            <a:r>
              <a:rPr lang="en-US" sz="2000" dirty="0" smtClean="0"/>
              <a:t> contain 14 times more virus than </a:t>
            </a:r>
            <a:r>
              <a:rPr lang="en-US" sz="2000" dirty="0" err="1" smtClean="0"/>
              <a:t>Varivax</a:t>
            </a:r>
            <a:r>
              <a:rPr lang="en-US" sz="2000" dirty="0" smtClean="0"/>
              <a:t>.</a:t>
            </a:r>
          </a:p>
          <a:p>
            <a:pPr marL="937584" lvl="1">
              <a:spcBef>
                <a:spcPts val="562"/>
              </a:spcBef>
            </a:pPr>
            <a:r>
              <a:rPr lang="en-US" sz="2000" dirty="0" err="1" smtClean="0"/>
              <a:t>Shigrix</a:t>
            </a:r>
            <a:r>
              <a:rPr lang="en-US" sz="2000" dirty="0" smtClean="0"/>
              <a:t> a recombinant vaccine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include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Adenoviruses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err="1" smtClean="0"/>
              <a:t>Papillomaviruses</a:t>
            </a:r>
            <a:endParaRPr lang="en-US" dirty="0" smtClean="0"/>
          </a:p>
          <a:p>
            <a:pPr marL="624078" indent="-514350">
              <a:buFont typeface="+mj-lt"/>
              <a:buAutoNum type="arabicParenR"/>
            </a:pPr>
            <a:r>
              <a:rPr lang="en-US" dirty="0" err="1" smtClean="0"/>
              <a:t>Polyomaviruses</a:t>
            </a:r>
            <a:endParaRPr lang="en-US" dirty="0" smtClean="0"/>
          </a:p>
          <a:p>
            <a:pPr marL="624078" indent="-514350">
              <a:buFont typeface="+mj-lt"/>
              <a:buAutoNum type="arabicParenR"/>
            </a:pPr>
            <a:r>
              <a:rPr lang="en-US" dirty="0" err="1" smtClean="0"/>
              <a:t>Parvoviruses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DNA Non Enveloped Viruses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Post exposure </a:t>
            </a:r>
            <a:r>
              <a:rPr lang="en-US" sz="2400" dirty="0"/>
              <a:t>prophylaxis </a:t>
            </a:r>
            <a:r>
              <a:rPr lang="en-US" sz="2400" dirty="0" smtClean="0"/>
              <a:t>for those at high </a:t>
            </a:r>
            <a:r>
              <a:rPr lang="en-US" sz="2400" dirty="0"/>
              <a:t>risk for severe </a:t>
            </a:r>
            <a:r>
              <a:rPr lang="en-US" sz="2400" dirty="0" err="1" smtClean="0"/>
              <a:t>varicella</a:t>
            </a:r>
            <a:r>
              <a:rPr lang="en-US" sz="2400" dirty="0" smtClean="0"/>
              <a:t>. Use is recommended within 4 to </a:t>
            </a:r>
            <a:r>
              <a:rPr lang="en-US" sz="2400" dirty="0"/>
              <a:t>10 days after exposure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  Other recommendations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 err="1" smtClean="0"/>
              <a:t>Immuno</a:t>
            </a:r>
            <a:r>
              <a:rPr lang="en-US" sz="2400" dirty="0" smtClean="0"/>
              <a:t>-compromised patients</a:t>
            </a:r>
            <a:endParaRPr lang="en-US" sz="2400" dirty="0"/>
          </a:p>
          <a:p>
            <a:r>
              <a:rPr lang="en-US" sz="2400" dirty="0"/>
              <a:t>Newborn infants whose mothers have </a:t>
            </a:r>
            <a:r>
              <a:rPr lang="en-US" sz="2400" dirty="0" err="1"/>
              <a:t>varicella</a:t>
            </a:r>
            <a:r>
              <a:rPr lang="en-US" sz="2400" dirty="0"/>
              <a:t> symptoms between 5 days before and 2 days after </a:t>
            </a:r>
            <a:r>
              <a:rPr lang="en-US" sz="2400" dirty="0" smtClean="0"/>
              <a:t>delivery.</a:t>
            </a:r>
            <a:endParaRPr lang="en-US" sz="32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944562"/>
          </a:xfrm>
        </p:spPr>
        <p:txBody>
          <a:bodyPr>
            <a:noAutofit/>
          </a:bodyPr>
          <a:lstStyle/>
          <a:p>
            <a:r>
              <a:rPr lang="en-US" sz="3200" b="0" dirty="0" smtClean="0">
                <a:solidFill>
                  <a:schemeClr val="tx1"/>
                </a:solidFill>
              </a:rPr>
              <a:t>Recommendations for the use of </a:t>
            </a:r>
            <a:r>
              <a:rPr lang="en-US" sz="3200" b="0" dirty="0" err="1" smtClean="0">
                <a:solidFill>
                  <a:schemeClr val="tx1"/>
                </a:solidFill>
              </a:rPr>
              <a:t>varicella</a:t>
            </a:r>
            <a:r>
              <a:rPr lang="en-US" sz="3200" b="0" dirty="0" smtClean="0">
                <a:solidFill>
                  <a:schemeClr val="tx1"/>
                </a:solidFill>
              </a:rPr>
              <a:t>-zoster immune globulin (VZIG)</a:t>
            </a:r>
            <a:endParaRPr lang="en-US" sz="3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2"/>
                </a:solidFill>
                <a:ea typeface="Gill Sans" charset="0"/>
                <a:cs typeface="Gill Sans" charset="0"/>
              </a:rPr>
              <a:t>      Cytomegalo</a:t>
            </a:r>
            <a:r>
              <a:rPr lang="en-US" sz="4400" dirty="0" smtClean="0">
                <a:solidFill>
                  <a:schemeClr val="accent2"/>
                </a:solidFill>
              </a:rPr>
              <a:t>virus(CMV)</a:t>
            </a:r>
            <a:br>
              <a:rPr lang="en-US" sz="4400" dirty="0" smtClean="0">
                <a:solidFill>
                  <a:schemeClr val="accent2"/>
                </a:solidFill>
              </a:rPr>
            </a:br>
            <a:r>
              <a:rPr lang="en-US" sz="4400" dirty="0" smtClean="0">
                <a:ea typeface="Gill Sans" charset="0"/>
                <a:cs typeface="Gill Sans" charset="0"/>
              </a:rPr>
              <a:t/>
            </a:r>
            <a:br>
              <a:rPr lang="en-US" sz="4400" dirty="0" smtClean="0">
                <a:ea typeface="Gill Sans" charset="0"/>
                <a:cs typeface="Gill Sans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/>
          </p:cNvSpPr>
          <p:nvPr/>
        </p:nvSpPr>
        <p:spPr bwMode="auto">
          <a:xfrm>
            <a:off x="892969" y="685800"/>
            <a:ext cx="7358063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000" dirty="0" err="1" smtClean="0">
                <a:ea typeface="Gill Sans" charset="0"/>
                <a:cs typeface="Gill Sans" charset="0"/>
              </a:rPr>
              <a:t>Herpesvirus</a:t>
            </a:r>
            <a:r>
              <a:rPr lang="en-US" sz="4000" dirty="0" smtClean="0">
                <a:ea typeface="Gill Sans" charset="0"/>
                <a:cs typeface="Gill Sans" charset="0"/>
              </a:rPr>
              <a:t> Diseases</a:t>
            </a:r>
            <a:br>
              <a:rPr lang="en-US" sz="4000" dirty="0" smtClean="0">
                <a:ea typeface="Gill Sans" charset="0"/>
                <a:cs typeface="Gill Sans" charset="0"/>
              </a:rPr>
            </a:br>
            <a:r>
              <a:rPr lang="en-US" sz="3600" dirty="0" smtClean="0">
                <a:solidFill>
                  <a:schemeClr val="accent2"/>
                </a:solidFill>
                <a:ea typeface="Gill Sans" charset="0"/>
                <a:cs typeface="Gill Sans" charset="0"/>
              </a:rPr>
              <a:t>Cytomegalo</a:t>
            </a:r>
            <a:r>
              <a:rPr lang="en-US" sz="3600" dirty="0" smtClean="0">
                <a:solidFill>
                  <a:schemeClr val="accent2"/>
                </a:solidFill>
              </a:rPr>
              <a:t>virus(CMV)</a:t>
            </a:r>
            <a:br>
              <a:rPr lang="en-US" sz="3600" dirty="0" smtClean="0">
                <a:solidFill>
                  <a:schemeClr val="accent2"/>
                </a:solidFill>
              </a:rPr>
            </a:br>
            <a:endParaRPr lang="en-US" sz="3400" dirty="0">
              <a:ea typeface="Gill Sans" charset="0"/>
              <a:cs typeface="Gill Sans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1469" y="1904999"/>
            <a:ext cx="8563570" cy="3352801"/>
          </a:xfrm>
        </p:spPr>
        <p:txBody>
          <a:bodyPr lIns="64291" tIns="32146" rIns="64291" bIns="32146">
            <a:normAutofit/>
          </a:bodyPr>
          <a:lstStyle/>
          <a:p>
            <a:pPr marL="625056">
              <a:buNone/>
            </a:pPr>
            <a:endParaRPr lang="en-US" sz="2400" dirty="0" smtClean="0"/>
          </a:p>
          <a:p>
            <a:pPr marL="625056">
              <a:buFont typeface="Courier New" pitchFamily="49" charset="0"/>
              <a:buChar char="o"/>
            </a:pPr>
            <a:r>
              <a:rPr lang="en-US" sz="2100" dirty="0" smtClean="0"/>
              <a:t>Causes </a:t>
            </a:r>
            <a:r>
              <a:rPr lang="en-US" sz="2100" dirty="0" err="1" smtClean="0"/>
              <a:t>cytomegalic</a:t>
            </a:r>
            <a:r>
              <a:rPr lang="en-US" sz="2100" dirty="0" smtClean="0"/>
              <a:t> inclusion disease in neonates</a:t>
            </a:r>
          </a:p>
          <a:p>
            <a:pPr marL="625056">
              <a:buFont typeface="Courier New" pitchFamily="49" charset="0"/>
              <a:buChar char="o"/>
            </a:pPr>
            <a:r>
              <a:rPr lang="en-US" sz="2100" dirty="0" smtClean="0"/>
              <a:t>Most common cause of congenital abnormalities in USA</a:t>
            </a:r>
          </a:p>
          <a:p>
            <a:pPr marL="625056">
              <a:buFont typeface="Courier New" pitchFamily="49" charset="0"/>
              <a:buChar char="o"/>
            </a:pPr>
            <a:r>
              <a:rPr lang="en-US" sz="2100" dirty="0" smtClean="0"/>
              <a:t>Important cause of </a:t>
            </a:r>
            <a:r>
              <a:rPr lang="en-US" sz="2100" dirty="0" err="1" smtClean="0"/>
              <a:t>heterophil</a:t>
            </a:r>
            <a:r>
              <a:rPr lang="en-US" sz="2100" dirty="0" smtClean="0"/>
              <a:t> negative mononucleosis in </a:t>
            </a:r>
            <a:r>
              <a:rPr lang="en-US" sz="2100" dirty="0" err="1" smtClean="0"/>
              <a:t>immuno</a:t>
            </a:r>
            <a:r>
              <a:rPr lang="en-US" sz="2100" dirty="0" smtClean="0"/>
              <a:t>-competent people.</a:t>
            </a:r>
          </a:p>
          <a:p>
            <a:pPr marL="625056">
              <a:buFont typeface="Courier New" pitchFamily="49" charset="0"/>
              <a:buChar char="o"/>
            </a:pPr>
            <a:r>
              <a:rPr lang="en-US" sz="2100" dirty="0" smtClean="0"/>
              <a:t>Systemic infections especially </a:t>
            </a:r>
            <a:r>
              <a:rPr lang="en-US" sz="2100" dirty="0" err="1" smtClean="0"/>
              <a:t>pharangitis</a:t>
            </a:r>
            <a:r>
              <a:rPr lang="en-US" sz="2100" dirty="0" smtClean="0"/>
              <a:t>, </a:t>
            </a:r>
            <a:r>
              <a:rPr lang="en-US" sz="2100" dirty="0" err="1" smtClean="0"/>
              <a:t>pneumonitis</a:t>
            </a:r>
            <a:r>
              <a:rPr lang="en-US" sz="2100" dirty="0" smtClean="0"/>
              <a:t> and hepatitis in </a:t>
            </a:r>
            <a:r>
              <a:rPr lang="en-US" sz="2100" dirty="0" err="1" smtClean="0"/>
              <a:t>immunosuppressed</a:t>
            </a:r>
            <a:r>
              <a:rPr lang="en-US" sz="2100" dirty="0" smtClean="0"/>
              <a:t> persons</a:t>
            </a:r>
          </a:p>
          <a:p>
            <a:pPr marL="625056">
              <a:buFont typeface="Courier New" pitchFamily="49" charset="0"/>
              <a:buChar char="o"/>
            </a:pPr>
            <a:r>
              <a:rPr lang="en-US" sz="2100" dirty="0" smtClean="0"/>
              <a:t>In AIDS patients……intractable colitis with </a:t>
            </a:r>
            <a:r>
              <a:rPr lang="en-US" sz="2100" dirty="0" err="1" smtClean="0"/>
              <a:t>diarrhoea</a:t>
            </a:r>
            <a:r>
              <a:rPr lang="en-US" sz="2100" dirty="0" smtClean="0"/>
              <a:t> </a:t>
            </a:r>
          </a:p>
          <a:p>
            <a:pPr marL="625056">
              <a:buNone/>
            </a:pPr>
            <a:r>
              <a:rPr lang="en-US" sz="2100" dirty="0" smtClean="0"/>
              <a:t> </a:t>
            </a:r>
          </a:p>
          <a:p>
            <a:pPr marL="625056">
              <a:buFont typeface="Courier New" pitchFamily="49" charset="0"/>
              <a:buChar char="o"/>
            </a:pPr>
            <a:endParaRPr lang="en-US" sz="2100" dirty="0" smtClean="0"/>
          </a:p>
          <a:p>
            <a:pPr marL="937584" lvl="1">
              <a:spcBef>
                <a:spcPts val="562"/>
              </a:spcBef>
              <a:buNone/>
            </a:pPr>
            <a:endParaRPr lang="en-US" sz="2100" dirty="0" smtClean="0"/>
          </a:p>
          <a:p>
            <a:pPr marL="937584" lvl="1">
              <a:spcBef>
                <a:spcPts val="562"/>
              </a:spcBef>
            </a:pPr>
            <a:endParaRPr lang="en-US" sz="21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49891"/>
          </a:xfrm>
        </p:spPr>
        <p:txBody>
          <a:bodyPr>
            <a:normAutofit/>
          </a:bodyPr>
          <a:lstStyle/>
          <a:p>
            <a:pPr marL="625056">
              <a:spcBef>
                <a:spcPts val="562"/>
              </a:spcBef>
            </a:pPr>
            <a:r>
              <a:rPr lang="en-US" sz="2400" dirty="0" smtClean="0"/>
              <a:t>Epidemiology and transmission</a:t>
            </a:r>
          </a:p>
          <a:p>
            <a:pPr marL="937584" lvl="1">
              <a:spcBef>
                <a:spcPts val="562"/>
              </a:spcBef>
            </a:pPr>
            <a:r>
              <a:rPr lang="en-US" sz="2400" dirty="0" smtClean="0"/>
              <a:t>Worldwide</a:t>
            </a:r>
          </a:p>
          <a:p>
            <a:pPr marL="937584" lvl="1">
              <a:spcBef>
                <a:spcPts val="562"/>
              </a:spcBef>
            </a:pPr>
            <a:r>
              <a:rPr lang="en-US" sz="2400" dirty="0" smtClean="0"/>
              <a:t>Humans are only known host</a:t>
            </a:r>
          </a:p>
          <a:p>
            <a:pPr marL="937584" lvl="1">
              <a:spcBef>
                <a:spcPts val="562"/>
              </a:spcBef>
              <a:buFont typeface="Wingdings" pitchFamily="2" charset="2"/>
              <a:buChar char="Ø"/>
            </a:pPr>
            <a:r>
              <a:rPr lang="en-US" sz="2400" dirty="0" smtClean="0"/>
              <a:t> Transmission through close contact (oral/sexual), </a:t>
            </a:r>
            <a:r>
              <a:rPr lang="en-US" sz="2400" dirty="0" err="1" smtClean="0"/>
              <a:t>transplacental</a:t>
            </a:r>
            <a:r>
              <a:rPr lang="en-US" sz="2400" dirty="0" smtClean="0"/>
              <a:t>, during birth and through breast milk</a:t>
            </a:r>
          </a:p>
          <a:p>
            <a:pPr marL="937584" lvl="1">
              <a:spcBef>
                <a:spcPts val="562"/>
              </a:spcBef>
            </a:pPr>
            <a:r>
              <a:rPr lang="en-US" sz="2400" dirty="0" smtClean="0"/>
              <a:t>Also by blood transfusion and organ transplant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ea typeface="Gill Sans" charset="0"/>
                <a:cs typeface="Gill Sans" charset="0"/>
              </a:rPr>
              <a:t>Herpesvirus</a:t>
            </a:r>
            <a:r>
              <a:rPr lang="en-US" sz="4000" dirty="0" smtClean="0">
                <a:ea typeface="Gill Sans" charset="0"/>
                <a:cs typeface="Gill Sans" charset="0"/>
              </a:rPr>
              <a:t> Diseases</a:t>
            </a:r>
            <a:br>
              <a:rPr lang="en-US" sz="4000" dirty="0" smtClean="0">
                <a:ea typeface="Gill Sans" charset="0"/>
                <a:cs typeface="Gill Sans" charset="0"/>
              </a:rPr>
            </a:br>
            <a:r>
              <a:rPr lang="en-US" sz="4000" dirty="0" smtClean="0">
                <a:ea typeface="Gill Sans" charset="0"/>
                <a:cs typeface="Gill Sans" charset="0"/>
              </a:rPr>
              <a:t>      </a:t>
            </a:r>
            <a:r>
              <a:rPr lang="en-US" sz="3600" dirty="0" smtClean="0">
                <a:solidFill>
                  <a:schemeClr val="accent2"/>
                </a:solidFill>
                <a:ea typeface="Gill Sans" charset="0"/>
                <a:cs typeface="Gill Sans" charset="0"/>
              </a:rPr>
              <a:t>Cytomegalo</a:t>
            </a:r>
            <a:r>
              <a:rPr lang="en-US" sz="3600" dirty="0" smtClean="0">
                <a:solidFill>
                  <a:schemeClr val="accent2"/>
                </a:solidFill>
              </a:rPr>
              <a:t>virus(CMV)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291"/>
          </a:xfrm>
        </p:spPr>
        <p:txBody>
          <a:bodyPr>
            <a:normAutofit lnSpcReduction="10000"/>
          </a:bodyPr>
          <a:lstStyle/>
          <a:p>
            <a:pPr marL="937584" lvl="1">
              <a:spcBef>
                <a:spcPts val="562"/>
              </a:spcBef>
            </a:pPr>
            <a:r>
              <a:rPr lang="en-US" sz="3200" dirty="0" smtClean="0"/>
              <a:t>Pathogenesis </a:t>
            </a:r>
          </a:p>
          <a:p>
            <a:pPr marL="1250112" lvl="2">
              <a:spcBef>
                <a:spcPts val="562"/>
              </a:spcBef>
            </a:pPr>
            <a:r>
              <a:rPr lang="en-US" sz="2400" dirty="0" err="1" smtClean="0"/>
              <a:t>Cytomegalic</a:t>
            </a:r>
            <a:r>
              <a:rPr lang="en-US" sz="2400" dirty="0" smtClean="0"/>
              <a:t> inclusion disease of fetus is characterized by multinucleated giant cells with prominent intra-nuclear inclusions.</a:t>
            </a:r>
          </a:p>
          <a:p>
            <a:pPr marL="937584" lvl="1">
              <a:spcBef>
                <a:spcPts val="562"/>
              </a:spcBef>
            </a:pPr>
            <a:r>
              <a:rPr lang="en-US" sz="2400" dirty="0" smtClean="0"/>
              <a:t>Primary infection during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trimester can lead to multiple congenital abnormalities.</a:t>
            </a:r>
            <a:r>
              <a:rPr lang="en-US" sz="2100" dirty="0" smtClean="0"/>
              <a:t> </a:t>
            </a:r>
          </a:p>
          <a:p>
            <a:pPr marL="937584" lvl="1">
              <a:spcBef>
                <a:spcPts val="562"/>
              </a:spcBef>
            </a:pPr>
            <a:r>
              <a:rPr lang="en-US" sz="2400" dirty="0" err="1" smtClean="0"/>
              <a:t>Viremia</a:t>
            </a:r>
            <a:r>
              <a:rPr lang="en-US" sz="2400" dirty="0" smtClean="0"/>
              <a:t> leads to wide spread tissue distribution</a:t>
            </a:r>
          </a:p>
          <a:p>
            <a:pPr marL="937584" lvl="1">
              <a:spcBef>
                <a:spcPts val="562"/>
              </a:spcBef>
            </a:pPr>
            <a:r>
              <a:rPr lang="en-US" sz="2400" dirty="0" smtClean="0"/>
              <a:t>Latent phase occurs primarily in </a:t>
            </a:r>
            <a:r>
              <a:rPr lang="en-US" sz="2400" dirty="0" err="1" smtClean="0"/>
              <a:t>monocytes</a:t>
            </a:r>
            <a:r>
              <a:rPr lang="en-US" sz="2400" dirty="0" smtClean="0"/>
              <a:t> but it can occur in a variety of tissues too</a:t>
            </a:r>
          </a:p>
          <a:p>
            <a:pPr marL="937584" lvl="1">
              <a:spcBef>
                <a:spcPts val="562"/>
              </a:spcBef>
            </a:pPr>
            <a:r>
              <a:rPr lang="en-US" sz="2400" dirty="0" smtClean="0"/>
              <a:t>Immune evasion</a:t>
            </a:r>
          </a:p>
          <a:p>
            <a:pPr marL="1250112" lvl="2">
              <a:spcBef>
                <a:spcPts val="562"/>
              </a:spcBef>
            </a:pPr>
            <a:endParaRPr lang="en-US" sz="2400" dirty="0" smtClean="0"/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ea typeface="Gill Sans" charset="0"/>
                <a:cs typeface="Gill Sans" charset="0"/>
              </a:rPr>
              <a:t>Herpesvirus</a:t>
            </a:r>
            <a:r>
              <a:rPr lang="en-US" sz="4000" dirty="0" smtClean="0">
                <a:ea typeface="Gill Sans" charset="0"/>
                <a:cs typeface="Gill Sans" charset="0"/>
              </a:rPr>
              <a:t> Diseases</a:t>
            </a:r>
            <a:br>
              <a:rPr lang="en-US" sz="4000" dirty="0" smtClean="0">
                <a:ea typeface="Gill Sans" charset="0"/>
                <a:cs typeface="Gill Sans" charset="0"/>
              </a:rPr>
            </a:br>
            <a:r>
              <a:rPr lang="en-US" sz="4000" dirty="0" smtClean="0">
                <a:ea typeface="Gill Sans" charset="0"/>
                <a:cs typeface="Gill Sans" charset="0"/>
              </a:rPr>
              <a:t>    </a:t>
            </a:r>
            <a:r>
              <a:rPr lang="en-US" sz="3600" dirty="0" smtClean="0">
                <a:solidFill>
                  <a:schemeClr val="accent2"/>
                </a:solidFill>
                <a:ea typeface="Gill Sans" charset="0"/>
                <a:cs typeface="Gill Sans" charset="0"/>
              </a:rPr>
              <a:t>Cytomegalo</a:t>
            </a:r>
            <a:r>
              <a:rPr lang="en-US" sz="3600" dirty="0" smtClean="0">
                <a:solidFill>
                  <a:schemeClr val="accent2"/>
                </a:solidFill>
              </a:rPr>
              <a:t>virus</a:t>
            </a:r>
            <a:r>
              <a:rPr lang="en-US" sz="4400" dirty="0" smtClean="0">
                <a:solidFill>
                  <a:schemeClr val="accent2"/>
                </a:solidFill>
              </a:rPr>
              <a:t>(CMV)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pPr marL="625056">
              <a:spcBef>
                <a:spcPts val="562"/>
              </a:spcBef>
            </a:pPr>
            <a:r>
              <a:rPr lang="en-US" sz="2100" dirty="0" smtClean="0"/>
              <a:t>Clinical spectrum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Usually mild disease in </a:t>
            </a:r>
            <a:r>
              <a:rPr lang="en-US" sz="2100" dirty="0" err="1" smtClean="0"/>
              <a:t>immuno</a:t>
            </a:r>
            <a:r>
              <a:rPr lang="en-US" sz="2100" dirty="0" smtClean="0"/>
              <a:t>-competent people. Can cause </a:t>
            </a:r>
            <a:r>
              <a:rPr lang="en-US" sz="2100" dirty="0" err="1" smtClean="0"/>
              <a:t>heterophil</a:t>
            </a:r>
            <a:r>
              <a:rPr lang="en-US" sz="2100" dirty="0" smtClean="0"/>
              <a:t>-negative mononucleosis (fever, lethargy, abnormal lymphocytes)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err="1" smtClean="0"/>
              <a:t>Immuno</a:t>
            </a:r>
            <a:r>
              <a:rPr lang="en-US" sz="2100" dirty="0" smtClean="0"/>
              <a:t>-suppressed can develop systemic disease (</a:t>
            </a:r>
            <a:r>
              <a:rPr lang="en-US" sz="2100" dirty="0" err="1" smtClean="0"/>
              <a:t>pneumonitis</a:t>
            </a:r>
            <a:r>
              <a:rPr lang="en-US" sz="2100" dirty="0" smtClean="0"/>
              <a:t> and hepatitis)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AIDS patients develop intractable colitis, </a:t>
            </a:r>
            <a:r>
              <a:rPr lang="en-US" sz="2100" dirty="0" err="1" smtClean="0"/>
              <a:t>diarrhoea</a:t>
            </a:r>
            <a:r>
              <a:rPr lang="en-US" sz="2100" dirty="0" smtClean="0"/>
              <a:t> and retinitis</a:t>
            </a:r>
          </a:p>
          <a:p>
            <a:pPr marL="937584" lvl="1">
              <a:spcBef>
                <a:spcPts val="562"/>
              </a:spcBef>
            </a:pPr>
            <a:r>
              <a:rPr lang="en-US" sz="2100" b="1" dirty="0" smtClean="0">
                <a:solidFill>
                  <a:srgbClr val="FF0000"/>
                </a:solidFill>
              </a:rPr>
              <a:t>Congenital infections </a:t>
            </a:r>
            <a:r>
              <a:rPr lang="en-US" sz="2100" dirty="0" smtClean="0"/>
              <a:t>are sometimes fatal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20% infants develop IUGR, </a:t>
            </a:r>
            <a:r>
              <a:rPr lang="en-US" sz="2100" dirty="0" err="1" smtClean="0"/>
              <a:t>microcephaly</a:t>
            </a:r>
            <a:r>
              <a:rPr lang="en-US" sz="2100" dirty="0" smtClean="0"/>
              <a:t>, seizures, mental retardation, deafness, jaundice and </a:t>
            </a:r>
            <a:r>
              <a:rPr lang="en-US" sz="2100" dirty="0" err="1" smtClean="0"/>
              <a:t>purpura</a:t>
            </a:r>
            <a:r>
              <a:rPr lang="en-US" sz="2100" dirty="0" smtClean="0"/>
              <a:t> </a:t>
            </a:r>
            <a:r>
              <a:rPr lang="en-US" sz="2100" dirty="0" smtClean="0">
                <a:solidFill>
                  <a:srgbClr val="002060"/>
                </a:solidFill>
              </a:rPr>
              <a:t>(blue-berry muffin) </a:t>
            </a:r>
            <a:r>
              <a:rPr lang="en-US" sz="2100" dirty="0" smtClean="0"/>
              <a:t>with </a:t>
            </a:r>
            <a:r>
              <a:rPr lang="en-US" sz="2100" dirty="0" err="1" smtClean="0"/>
              <a:t>hepato-splenomegaly</a:t>
            </a:r>
            <a:endParaRPr lang="en-US" sz="21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229600" cy="274638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>
                <a:ea typeface="Gill Sans" charset="0"/>
                <a:cs typeface="Gill Sans" charset="0"/>
              </a:rPr>
              <a:t>Herpesvirus</a:t>
            </a:r>
            <a:r>
              <a:rPr lang="en-US" sz="4400" dirty="0" smtClean="0">
                <a:ea typeface="Gill Sans" charset="0"/>
                <a:cs typeface="Gill Sans" charset="0"/>
              </a:rPr>
              <a:t> Diseases</a:t>
            </a:r>
            <a:br>
              <a:rPr lang="en-US" sz="4400" dirty="0" smtClean="0">
                <a:ea typeface="Gill Sans" charset="0"/>
                <a:cs typeface="Gill Sans" charset="0"/>
              </a:rPr>
            </a:br>
            <a:r>
              <a:rPr lang="en-US" sz="4400" dirty="0" smtClean="0">
                <a:ea typeface="Gill Sans" charset="0"/>
                <a:cs typeface="Gill Sans" charset="0"/>
              </a:rPr>
              <a:t>    </a:t>
            </a:r>
            <a:r>
              <a:rPr lang="en-US" sz="4000" dirty="0" smtClean="0">
                <a:solidFill>
                  <a:schemeClr val="accent2"/>
                </a:solidFill>
                <a:ea typeface="Gill Sans" charset="0"/>
                <a:cs typeface="Gill Sans" charset="0"/>
              </a:rPr>
              <a:t>Cytomegalo</a:t>
            </a:r>
            <a:r>
              <a:rPr lang="en-US" sz="4000" dirty="0" smtClean="0">
                <a:solidFill>
                  <a:schemeClr val="accent2"/>
                </a:solidFill>
              </a:rPr>
              <a:t>virus</a:t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en-US" sz="4000" dirty="0" smtClean="0">
                <a:ea typeface="Gill Sans" charset="0"/>
                <a:cs typeface="Gill Sans" charset="0"/>
              </a:rPr>
              <a:t/>
            </a:r>
            <a:br>
              <a:rPr lang="en-US" sz="4000" dirty="0" smtClean="0">
                <a:ea typeface="Gill Sans" charset="0"/>
                <a:cs typeface="Gill Sans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/>
          </p:cNvSpPr>
          <p:nvPr/>
        </p:nvSpPr>
        <p:spPr bwMode="auto">
          <a:xfrm>
            <a:off x="838200" y="381000"/>
            <a:ext cx="7358063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dirty="0" err="1" smtClean="0">
                <a:ea typeface="Gill Sans" charset="0"/>
                <a:cs typeface="Gill Sans" charset="0"/>
              </a:rPr>
              <a:t>Herpesvirus</a:t>
            </a:r>
            <a:r>
              <a:rPr lang="en-US" sz="3600" dirty="0" smtClean="0">
                <a:ea typeface="Gill Sans" charset="0"/>
                <a:cs typeface="Gill Sans" charset="0"/>
              </a:rPr>
              <a:t> Diseases</a:t>
            </a:r>
            <a:br>
              <a:rPr lang="en-US" sz="3600" dirty="0" smtClean="0">
                <a:ea typeface="Gill Sans" charset="0"/>
                <a:cs typeface="Gill Sans" charset="0"/>
              </a:rPr>
            </a:br>
            <a:r>
              <a:rPr lang="en-US" sz="3600" dirty="0" smtClean="0">
                <a:ea typeface="Gill Sans" charset="0"/>
                <a:cs typeface="Gill Sans" charset="0"/>
              </a:rPr>
              <a:t>   </a:t>
            </a:r>
            <a:r>
              <a:rPr lang="en-US" sz="3200" dirty="0" smtClean="0">
                <a:solidFill>
                  <a:schemeClr val="accent2"/>
                </a:solidFill>
                <a:ea typeface="Gill Sans" charset="0"/>
                <a:cs typeface="Gill Sans" charset="0"/>
              </a:rPr>
              <a:t>Cytomegalo</a:t>
            </a:r>
            <a:r>
              <a:rPr lang="en-US" sz="3200" dirty="0" smtClean="0">
                <a:solidFill>
                  <a:schemeClr val="accent2"/>
                </a:solidFill>
              </a:rPr>
              <a:t>virus</a:t>
            </a:r>
            <a:endParaRPr lang="en-US" sz="3400" dirty="0">
              <a:ea typeface="Gill Sans" charset="0"/>
              <a:cs typeface="Gill Sans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1469" y="1523999"/>
            <a:ext cx="8563570" cy="5066109"/>
          </a:xfrm>
        </p:spPr>
        <p:txBody>
          <a:bodyPr lIns="64291" tIns="32146" rIns="64291" bIns="32146"/>
          <a:lstStyle/>
          <a:p>
            <a:pPr marL="625056"/>
            <a:r>
              <a:rPr lang="en-US" sz="2100" dirty="0" smtClean="0"/>
              <a:t>Immunity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err="1" smtClean="0"/>
              <a:t>IgM</a:t>
            </a:r>
            <a:r>
              <a:rPr lang="en-US" sz="2100" dirty="0" smtClean="0"/>
              <a:t>, </a:t>
            </a:r>
            <a:r>
              <a:rPr lang="en-US" sz="2100" dirty="0" err="1" smtClean="0"/>
              <a:t>IgG</a:t>
            </a:r>
            <a:endParaRPr lang="en-US" sz="2100" dirty="0" smtClean="0"/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Virus becomes latent with episodes of recurrence</a:t>
            </a:r>
          </a:p>
          <a:p>
            <a:pPr marL="625056">
              <a:spcBef>
                <a:spcPts val="562"/>
              </a:spcBef>
            </a:pPr>
            <a:r>
              <a:rPr lang="en-US" sz="2100" dirty="0" smtClean="0"/>
              <a:t>Laboratory diagnosis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PCR is method of choice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Viral isolation is done by culturing in shell vials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Fluorescent antibody and </a:t>
            </a:r>
            <a:r>
              <a:rPr lang="en-US" sz="2100" dirty="0" err="1" smtClean="0"/>
              <a:t>histologic</a:t>
            </a:r>
            <a:r>
              <a:rPr lang="en-US" sz="2100" dirty="0" smtClean="0"/>
              <a:t> staining of </a:t>
            </a:r>
            <a:r>
              <a:rPr lang="en-US" sz="2100" dirty="0" smtClean="0">
                <a:solidFill>
                  <a:srgbClr val="FF0000"/>
                </a:solidFill>
              </a:rPr>
              <a:t>giant cells with intra-nuclear inclusions (owl’s eye shape) in the giant cells in urine and in tissue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CMV </a:t>
            </a:r>
            <a:r>
              <a:rPr lang="en-US" sz="2100" dirty="0" err="1" smtClean="0"/>
              <a:t>antigenemia</a:t>
            </a:r>
            <a:r>
              <a:rPr lang="en-US" sz="2100" dirty="0" smtClean="0"/>
              <a:t> (pp65…..infected leukocyte) 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Serology is usually not informative</a:t>
            </a:r>
          </a:p>
          <a:p>
            <a:pPr marL="625056">
              <a:spcBef>
                <a:spcPts val="562"/>
              </a:spcBef>
            </a:pPr>
            <a:r>
              <a:rPr lang="en-US" sz="2100" dirty="0" smtClean="0"/>
              <a:t>Treatment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err="1" smtClean="0"/>
              <a:t>Ganciclovir</a:t>
            </a:r>
            <a:r>
              <a:rPr lang="en-US" sz="2100" dirty="0" smtClean="0"/>
              <a:t> for life threatening infections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				CMV</a:t>
            </a:r>
            <a:endParaRPr lang="en-US" dirty="0"/>
          </a:p>
        </p:txBody>
      </p:sp>
      <p:pic>
        <p:nvPicPr>
          <p:cNvPr id="604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447800"/>
            <a:ext cx="3981450" cy="4343400"/>
          </a:xfrm>
          <a:noFill/>
        </p:spPr>
      </p:pic>
      <p:pic>
        <p:nvPicPr>
          <p:cNvPr id="6042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447800"/>
            <a:ext cx="4343400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7391400" cy="4800600"/>
          </a:xfrm>
        </p:spPr>
        <p:txBody>
          <a:bodyPr/>
          <a:lstStyle/>
          <a:p>
            <a:r>
              <a:rPr lang="en-US" dirty="0" smtClean="0"/>
              <a:t>Prevention </a:t>
            </a:r>
          </a:p>
          <a:p>
            <a:r>
              <a:rPr lang="en-US" sz="2000" dirty="0" smtClean="0"/>
              <a:t>No vaccine</a:t>
            </a:r>
          </a:p>
          <a:p>
            <a:r>
              <a:rPr lang="en-US" sz="2000" dirty="0" err="1" smtClean="0"/>
              <a:t>Ganciclovir</a:t>
            </a:r>
            <a:r>
              <a:rPr lang="en-US" sz="2000" dirty="0" smtClean="0"/>
              <a:t> can suppress progressive retinitis in AIDS patients</a:t>
            </a:r>
          </a:p>
          <a:p>
            <a:r>
              <a:rPr lang="en-US" sz="2000" dirty="0" smtClean="0"/>
              <a:t>Infected infants are kept isolated</a:t>
            </a:r>
          </a:p>
          <a:p>
            <a:r>
              <a:rPr lang="en-US" sz="2000" dirty="0" smtClean="0"/>
              <a:t>CMV antibody negative donors for blood transfusions and for organ transplant</a:t>
            </a:r>
          </a:p>
          <a:p>
            <a:r>
              <a:rPr lang="en-US" sz="2000" dirty="0" smtClean="0"/>
              <a:t>A high titer immune globulin preparation (</a:t>
            </a:r>
            <a:r>
              <a:rPr lang="en-US" sz="2000" dirty="0" err="1" smtClean="0"/>
              <a:t>CytoGam</a:t>
            </a:r>
            <a:r>
              <a:rPr lang="en-US" sz="2000" dirty="0" smtClean="0"/>
              <a:t>) given in organ transplant recipients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>
                <a:ea typeface="Gill Sans" charset="0"/>
                <a:cs typeface="Gill Sans" charset="0"/>
              </a:rPr>
              <a:t>Herpesvirus</a:t>
            </a:r>
            <a:r>
              <a:rPr lang="en-US" sz="4400" dirty="0" smtClean="0">
                <a:ea typeface="Gill Sans" charset="0"/>
                <a:cs typeface="Gill Sans" charset="0"/>
              </a:rPr>
              <a:t> Diseases</a:t>
            </a:r>
            <a:br>
              <a:rPr lang="en-US" sz="4400" dirty="0" smtClean="0">
                <a:ea typeface="Gill Sans" charset="0"/>
                <a:cs typeface="Gill Sans" charset="0"/>
              </a:rPr>
            </a:br>
            <a:r>
              <a:rPr lang="en-US" sz="4400" dirty="0" smtClean="0">
                <a:ea typeface="Gill Sans" charset="0"/>
                <a:cs typeface="Gill Sans" charset="0"/>
              </a:rPr>
              <a:t>    </a:t>
            </a:r>
            <a:r>
              <a:rPr lang="en-US" sz="4000" dirty="0" smtClean="0">
                <a:solidFill>
                  <a:schemeClr val="accent2"/>
                </a:solidFill>
                <a:ea typeface="Gill Sans" charset="0"/>
                <a:cs typeface="Gill Sans" charset="0"/>
              </a:rPr>
              <a:t>Cytomegalo</a:t>
            </a:r>
            <a:r>
              <a:rPr lang="en-US" sz="4000" dirty="0" smtClean="0">
                <a:solidFill>
                  <a:schemeClr val="accent2"/>
                </a:solidFill>
              </a:rPr>
              <a:t>virus</a:t>
            </a:r>
            <a:r>
              <a:rPr lang="en-US" sz="4400" dirty="0" smtClean="0">
                <a:ea typeface="Gill Sans" charset="0"/>
                <a:cs typeface="Gill Sans" charset="0"/>
              </a:rPr>
              <a:t/>
            </a:r>
            <a:br>
              <a:rPr lang="en-US" sz="4400" dirty="0" smtClean="0">
                <a:ea typeface="Gill Sans" charset="0"/>
                <a:cs typeface="Gill Sans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260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 Properties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Structurally and morphologically similar to other herpes viruses but </a:t>
            </a:r>
            <a:r>
              <a:rPr lang="en-US" sz="2400" dirty="0" err="1" smtClean="0"/>
              <a:t>antigenically</a:t>
            </a:r>
            <a:r>
              <a:rPr lang="en-US" sz="2400" dirty="0" smtClean="0"/>
              <a:t> different.</a:t>
            </a:r>
          </a:p>
          <a:p>
            <a:r>
              <a:rPr lang="en-US" sz="2400" dirty="0" smtClean="0"/>
              <a:t>Viral </a:t>
            </a:r>
            <a:r>
              <a:rPr lang="en-US" sz="2400" dirty="0" err="1" smtClean="0"/>
              <a:t>capsid</a:t>
            </a:r>
            <a:r>
              <a:rPr lang="en-US" sz="2400" dirty="0" smtClean="0"/>
              <a:t> </a:t>
            </a:r>
            <a:r>
              <a:rPr lang="en-US" dirty="0" smtClean="0"/>
              <a:t>antigen (VCA)</a:t>
            </a:r>
          </a:p>
          <a:p>
            <a:r>
              <a:rPr lang="en-US" dirty="0" smtClean="0"/>
              <a:t>Early antigens (EA)</a:t>
            </a:r>
          </a:p>
          <a:p>
            <a:r>
              <a:rPr lang="en-US" dirty="0" smtClean="0"/>
              <a:t>Epstein bar nuclear antigen (EBNA)</a:t>
            </a:r>
          </a:p>
          <a:p>
            <a:r>
              <a:rPr lang="en-US" dirty="0" smtClean="0"/>
              <a:t>Lymphocyte determined membrane antigen</a:t>
            </a:r>
          </a:p>
          <a:p>
            <a:r>
              <a:rPr lang="en-US" dirty="0" smtClean="0"/>
              <a:t>Viral membrane antigen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ea typeface="Gill Sans" charset="0"/>
                <a:cs typeface="Gill Sans" charset="0"/>
              </a:rPr>
              <a:t>Herpesvirus</a:t>
            </a:r>
            <a:r>
              <a:rPr lang="en-US" sz="3600" dirty="0" smtClean="0">
                <a:ea typeface="Gill Sans" charset="0"/>
                <a:cs typeface="Gill Sans" charset="0"/>
              </a:rPr>
              <a:t> Diseases</a:t>
            </a:r>
            <a:br>
              <a:rPr lang="en-US" sz="3600" dirty="0" smtClean="0">
                <a:ea typeface="Gill Sans" charset="0"/>
                <a:cs typeface="Gill Sans" charset="0"/>
              </a:rPr>
            </a:br>
            <a:r>
              <a:rPr lang="en-US" sz="3600" dirty="0" smtClean="0">
                <a:ea typeface="Gill Sans" charset="0"/>
                <a:cs typeface="Gill Sans" charset="0"/>
              </a:rPr>
              <a:t>        </a:t>
            </a:r>
            <a:r>
              <a:rPr lang="en-US" sz="3600" dirty="0" smtClean="0">
                <a:solidFill>
                  <a:srgbClr val="FF0000"/>
                </a:solidFill>
              </a:rPr>
              <a:t>Epstein-Barr virus(EBV)</a:t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Icosahedral</a:t>
            </a:r>
            <a:r>
              <a:rPr lang="en-US" dirty="0" smtClean="0"/>
              <a:t> core with lipoprotein envelope.</a:t>
            </a:r>
          </a:p>
          <a:p>
            <a:r>
              <a:rPr lang="en-US" dirty="0" smtClean="0"/>
              <a:t>Linear double stranded DNA.</a:t>
            </a:r>
          </a:p>
          <a:p>
            <a:r>
              <a:rPr lang="en-US" dirty="0" smtClean="0"/>
              <a:t>Don’t contain a polymerase.</a:t>
            </a:r>
          </a:p>
          <a:p>
            <a:r>
              <a:rPr lang="en-US" dirty="0" smtClean="0"/>
              <a:t>Replicate in the nucleus. Obtain envelope by budding through nuclear membrane.</a:t>
            </a:r>
          </a:p>
          <a:p>
            <a:r>
              <a:rPr lang="en-US" dirty="0" smtClean="0"/>
              <a:t>Possess a tegument</a:t>
            </a:r>
          </a:p>
          <a:p>
            <a:r>
              <a:rPr lang="en-US" dirty="0" smtClean="0"/>
              <a:t>Latent infections</a:t>
            </a:r>
          </a:p>
          <a:p>
            <a:r>
              <a:rPr lang="en-US" dirty="0" smtClean="0"/>
              <a:t>Latency associated transcripts(LATS) and micro-RNAs. Lifelong persistence</a:t>
            </a:r>
          </a:p>
          <a:p>
            <a:r>
              <a:rPr lang="en-US" dirty="0" smtClean="0"/>
              <a:t>Significant cause of death in </a:t>
            </a:r>
            <a:r>
              <a:rPr lang="en-US" dirty="0" err="1" smtClean="0"/>
              <a:t>immuno</a:t>
            </a:r>
            <a:r>
              <a:rPr lang="en-US" dirty="0" smtClean="0"/>
              <a:t>-compromised hosts</a:t>
            </a:r>
          </a:p>
          <a:p>
            <a:r>
              <a:rPr lang="en-US" dirty="0" smtClean="0"/>
              <a:t>Some can cause cancers</a:t>
            </a:r>
            <a:endParaRPr lang="en-US" sz="1400" dirty="0" smtClean="0"/>
          </a:p>
          <a:p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en-US" dirty="0" err="1" smtClean="0"/>
              <a:t>Herpesviruses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/>
          </p:cNvSpPr>
          <p:nvPr/>
        </p:nvSpPr>
        <p:spPr bwMode="auto">
          <a:xfrm>
            <a:off x="892969" y="762000"/>
            <a:ext cx="7358063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400" dirty="0" err="1">
                <a:ea typeface="Gill Sans" charset="0"/>
                <a:cs typeface="Gill Sans" charset="0"/>
              </a:rPr>
              <a:t>Herpesvirus</a:t>
            </a:r>
            <a:r>
              <a:rPr lang="en-US" sz="3400" dirty="0">
                <a:ea typeface="Gill Sans" charset="0"/>
                <a:cs typeface="Gill Sans" charset="0"/>
              </a:rPr>
              <a:t> </a:t>
            </a:r>
            <a:r>
              <a:rPr lang="en-US" sz="3400" dirty="0" smtClean="0">
                <a:ea typeface="Gill Sans" charset="0"/>
                <a:cs typeface="Gill Sans" charset="0"/>
              </a:rPr>
              <a:t>Diseases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    Epstein-Barr virus(EBV)</a:t>
            </a:r>
          </a:p>
          <a:p>
            <a:endParaRPr lang="en-US" sz="3400" dirty="0">
              <a:ea typeface="Gill Sans" charset="0"/>
              <a:cs typeface="Gill Sans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1469" y="2133600"/>
            <a:ext cx="8563570" cy="4456508"/>
          </a:xfrm>
        </p:spPr>
        <p:txBody>
          <a:bodyPr lIns="64291" tIns="32146" rIns="64291" bIns="32146">
            <a:normAutofit/>
          </a:bodyPr>
          <a:lstStyle/>
          <a:p>
            <a:pPr marL="625056"/>
            <a:r>
              <a:rPr lang="en-US" sz="2400" dirty="0" smtClean="0"/>
              <a:t>Epstein-Barr virus</a:t>
            </a:r>
          </a:p>
          <a:p>
            <a:pPr marL="937584" lvl="1">
              <a:spcBef>
                <a:spcPts val="562"/>
              </a:spcBef>
            </a:pPr>
            <a:r>
              <a:rPr lang="en-US" sz="2400" dirty="0" smtClean="0"/>
              <a:t>Targets B cells</a:t>
            </a:r>
          </a:p>
          <a:p>
            <a:pPr marL="1250112" lvl="2">
              <a:spcBef>
                <a:spcPts val="562"/>
              </a:spcBef>
            </a:pPr>
            <a:r>
              <a:rPr lang="en-US" sz="2000" dirty="0" smtClean="0"/>
              <a:t>Can also infect epithelial cells of </a:t>
            </a:r>
            <a:r>
              <a:rPr lang="en-US" sz="2000" dirty="0" err="1" smtClean="0"/>
              <a:t>oropharynx</a:t>
            </a:r>
            <a:r>
              <a:rPr lang="en-US" sz="2000" dirty="0" smtClean="0"/>
              <a:t>, parotid gland, cervix</a:t>
            </a:r>
            <a:endParaRPr lang="en-US" sz="2800" dirty="0" smtClean="0"/>
          </a:p>
          <a:p>
            <a:pPr marL="937584" lvl="1">
              <a:spcBef>
                <a:spcPts val="562"/>
              </a:spcBef>
            </a:pPr>
            <a:r>
              <a:rPr lang="en-US" sz="2400" dirty="0" smtClean="0"/>
              <a:t>Usually becomes latent in the B cell</a:t>
            </a:r>
          </a:p>
          <a:p>
            <a:pPr marL="937584" lvl="1">
              <a:spcBef>
                <a:spcPts val="562"/>
              </a:spcBef>
            </a:pPr>
            <a:r>
              <a:rPr lang="en-US" sz="2400" dirty="0" smtClean="0"/>
              <a:t>Can cause transformation</a:t>
            </a:r>
          </a:p>
          <a:p>
            <a:pPr marL="1250112" lvl="2">
              <a:spcBef>
                <a:spcPts val="562"/>
              </a:spcBef>
            </a:pPr>
            <a:r>
              <a:rPr lang="en-US" sz="2000" dirty="0" smtClean="0"/>
              <a:t>Used to make immortalized human B cells that secrete monoclonal antibodies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491"/>
          </a:xfrm>
        </p:spPr>
        <p:txBody>
          <a:bodyPr>
            <a:normAutofit/>
          </a:bodyPr>
          <a:lstStyle/>
          <a:p>
            <a:pPr marL="625056">
              <a:spcBef>
                <a:spcPts val="562"/>
              </a:spcBef>
              <a:buNone/>
            </a:pPr>
            <a:endParaRPr lang="en-US" sz="2400" dirty="0" smtClean="0"/>
          </a:p>
          <a:p>
            <a:pPr marL="937584" lvl="1">
              <a:spcBef>
                <a:spcPts val="562"/>
              </a:spcBef>
            </a:pPr>
            <a:r>
              <a:rPr lang="en-US" sz="2400" dirty="0" smtClean="0"/>
              <a:t>Transmission through saliva</a:t>
            </a:r>
          </a:p>
          <a:p>
            <a:pPr marL="937584" lvl="1">
              <a:spcBef>
                <a:spcPts val="562"/>
              </a:spcBef>
            </a:pPr>
            <a:r>
              <a:rPr lang="en-US" sz="2400" dirty="0" smtClean="0"/>
              <a:t>Initial replication in epithelial cells</a:t>
            </a:r>
          </a:p>
          <a:p>
            <a:pPr marL="937584" lvl="1">
              <a:spcBef>
                <a:spcPts val="562"/>
              </a:spcBef>
            </a:pPr>
            <a:r>
              <a:rPr lang="en-US" sz="2400" dirty="0" smtClean="0"/>
              <a:t>B cells in lymphoid tissues</a:t>
            </a:r>
          </a:p>
          <a:p>
            <a:pPr marL="937584" lvl="1">
              <a:spcBef>
                <a:spcPts val="562"/>
              </a:spcBef>
            </a:pPr>
            <a:r>
              <a:rPr lang="en-US" sz="2400" dirty="0" smtClean="0"/>
              <a:t>“Atypical </a:t>
            </a:r>
            <a:r>
              <a:rPr lang="en-US" sz="2400" dirty="0" err="1" smtClean="0"/>
              <a:t>lymphs</a:t>
            </a:r>
            <a:r>
              <a:rPr lang="en-US" sz="2400" dirty="0" smtClean="0"/>
              <a:t>”</a:t>
            </a:r>
          </a:p>
          <a:p>
            <a:pPr marL="625056">
              <a:spcBef>
                <a:spcPts val="562"/>
              </a:spcBef>
            </a:pPr>
            <a:r>
              <a:rPr lang="en-US" sz="2400" dirty="0" smtClean="0"/>
              <a:t>Most young adults are infected</a:t>
            </a:r>
          </a:p>
          <a:p>
            <a:pPr marL="625056">
              <a:spcBef>
                <a:spcPts val="562"/>
              </a:spcBef>
            </a:pPr>
            <a:r>
              <a:rPr lang="en-US" sz="2100" dirty="0" smtClean="0"/>
              <a:t>Epidemiology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Worldwide</a:t>
            </a:r>
            <a:endParaRPr lang="en-US" sz="2400" dirty="0" smtClean="0"/>
          </a:p>
          <a:p>
            <a:pPr marL="937584" lvl="1">
              <a:spcBef>
                <a:spcPts val="562"/>
              </a:spcBef>
            </a:pPr>
            <a:endParaRPr lang="en-US" sz="2400" dirty="0" smtClean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524000"/>
          </a:xfrm>
        </p:spPr>
        <p:txBody>
          <a:bodyPr>
            <a:noAutofit/>
          </a:bodyPr>
          <a:lstStyle/>
          <a:p>
            <a:r>
              <a:rPr lang="en-US" sz="3600" b="0" dirty="0" err="1" smtClean="0">
                <a:effectLst/>
                <a:ea typeface="Gill Sans" charset="0"/>
                <a:cs typeface="Gill Sans" charset="0"/>
              </a:rPr>
              <a:t>Herpesvirus</a:t>
            </a:r>
            <a:r>
              <a:rPr lang="en-US" sz="3600" b="0" dirty="0" smtClean="0">
                <a:effectLst/>
                <a:ea typeface="Gill Sans" charset="0"/>
                <a:cs typeface="Gill Sans" charset="0"/>
              </a:rPr>
              <a:t> Diseases</a:t>
            </a:r>
            <a:br>
              <a:rPr lang="en-US" sz="3600" b="0" dirty="0" smtClean="0">
                <a:effectLst/>
                <a:ea typeface="Gill Sans" charset="0"/>
                <a:cs typeface="Gill Sans" charset="0"/>
              </a:rPr>
            </a:br>
            <a:r>
              <a:rPr lang="en-US" sz="3600" b="0" dirty="0" smtClean="0">
                <a:effectLst/>
                <a:ea typeface="Gill Sans" charset="0"/>
                <a:cs typeface="Gill Sans" charset="0"/>
              </a:rPr>
              <a:t>    </a:t>
            </a:r>
            <a:r>
              <a:rPr lang="en-US" sz="3600" b="0" dirty="0" smtClean="0">
                <a:solidFill>
                  <a:srgbClr val="FF0000"/>
                </a:solidFill>
                <a:effectLst/>
              </a:rPr>
              <a:t>Epstein-Barr virus(EBV)</a:t>
            </a:r>
            <a:br>
              <a:rPr lang="en-US" sz="3600" b="0" dirty="0" smtClean="0">
                <a:solidFill>
                  <a:srgbClr val="FF0000"/>
                </a:solidFill>
                <a:effectLst/>
              </a:rPr>
            </a:br>
            <a:endParaRPr lang="en-US" sz="3600" b="0" dirty="0">
              <a:effectLst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721291"/>
          </a:xfrm>
        </p:spPr>
        <p:txBody>
          <a:bodyPr/>
          <a:lstStyle/>
          <a:p>
            <a:r>
              <a:rPr lang="en-US" sz="2400" dirty="0" smtClean="0"/>
              <a:t>Infection begins in pharyngeal epithelium</a:t>
            </a:r>
          </a:p>
          <a:p>
            <a:r>
              <a:rPr lang="en-US" sz="2400" dirty="0" smtClean="0"/>
              <a:t>Spreads to cervical lymph nodes</a:t>
            </a:r>
          </a:p>
          <a:p>
            <a:r>
              <a:rPr lang="en-US" sz="2400" dirty="0" smtClean="0"/>
              <a:t>Travels via blood to liver and spleen</a:t>
            </a:r>
          </a:p>
          <a:p>
            <a:r>
              <a:rPr lang="en-US" sz="2400" dirty="0" smtClean="0"/>
              <a:t>Establishes latency in B lymphocytes</a:t>
            </a:r>
          </a:p>
          <a:p>
            <a:r>
              <a:rPr lang="en-US" sz="2400" dirty="0" err="1" smtClean="0"/>
              <a:t>Cytotoxic</a:t>
            </a:r>
            <a:r>
              <a:rPr lang="en-US" sz="2400" dirty="0" smtClean="0"/>
              <a:t> T cells react against B cells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Atypical T cells are the “atypical </a:t>
            </a:r>
            <a:r>
              <a:rPr lang="en-US" sz="2400" b="1" dirty="0" err="1" smtClean="0">
                <a:solidFill>
                  <a:schemeClr val="accent2"/>
                </a:solidFill>
              </a:rPr>
              <a:t>lymphs</a:t>
            </a:r>
            <a:r>
              <a:rPr lang="en-US" sz="2400" b="1" dirty="0" smtClean="0">
                <a:solidFill>
                  <a:schemeClr val="accent2"/>
                </a:solidFill>
              </a:rPr>
              <a:t>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ea typeface="Gill Sans" charset="0"/>
                <a:cs typeface="Gill Sans" charset="0"/>
              </a:rPr>
              <a:t>Herpesvirus</a:t>
            </a:r>
            <a:r>
              <a:rPr lang="en-US" sz="4000" dirty="0" smtClean="0">
                <a:ea typeface="Gill Sans" charset="0"/>
                <a:cs typeface="Gill Sans" charset="0"/>
              </a:rPr>
              <a:t> Diseases</a:t>
            </a:r>
            <a:br>
              <a:rPr lang="en-US" sz="4000" dirty="0" smtClean="0">
                <a:ea typeface="Gill Sans" charset="0"/>
                <a:cs typeface="Gill Sans" charset="0"/>
              </a:rPr>
            </a:br>
            <a:r>
              <a:rPr lang="en-US" sz="4000" dirty="0" smtClean="0">
                <a:ea typeface="Gill Sans" charset="0"/>
                <a:cs typeface="Gill Sans" charset="0"/>
              </a:rPr>
              <a:t>    </a:t>
            </a:r>
            <a:r>
              <a:rPr lang="en-US" sz="4000" dirty="0" smtClean="0">
                <a:solidFill>
                  <a:srgbClr val="FF0000"/>
                </a:solidFill>
              </a:rPr>
              <a:t>Epstein-Barr virus(EBV)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      </a:t>
            </a:r>
            <a:r>
              <a:rPr lang="en-US" altLang="zh-TW" sz="4000" dirty="0" smtClean="0"/>
              <a:t> Pathogenesis 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ea typeface="Gill Sans" charset="0"/>
                <a:cs typeface="Gill Sans" charset="0"/>
              </a:rPr>
              <a:t>Herpesvirus</a:t>
            </a:r>
            <a:r>
              <a:rPr lang="en-US" sz="4000" dirty="0" smtClean="0">
                <a:ea typeface="Gill Sans" charset="0"/>
                <a:cs typeface="Gill Sans" charset="0"/>
              </a:rPr>
              <a:t> Diseases</a:t>
            </a:r>
            <a:br>
              <a:rPr lang="en-US" sz="4000" dirty="0" smtClean="0">
                <a:ea typeface="Gill Sans" charset="0"/>
                <a:cs typeface="Gill Sans" charset="0"/>
              </a:rPr>
            </a:br>
            <a:r>
              <a:rPr lang="en-US" sz="4000" dirty="0" smtClean="0">
                <a:ea typeface="Gill Sans" charset="0"/>
                <a:cs typeface="Gill Sans" charset="0"/>
              </a:rPr>
              <a:t>     </a:t>
            </a:r>
            <a:r>
              <a:rPr lang="en-US" sz="4000" dirty="0" smtClean="0">
                <a:solidFill>
                  <a:srgbClr val="FF0000"/>
                </a:solidFill>
              </a:rPr>
              <a:t>Epstein-Barr virus(EBV)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       </a:t>
            </a:r>
            <a:r>
              <a:rPr lang="en-US" altLang="zh-TW" sz="3600" dirty="0" smtClean="0"/>
              <a:t>Pathogenesis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2133600"/>
            <a:ext cx="7772400" cy="4383088"/>
          </a:xfrm>
        </p:spPr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en-US" altLang="zh-TW" sz="2200" dirty="0">
                <a:latin typeface="Times New Roman" pitchFamily="18" charset="0"/>
              </a:rPr>
              <a:t>Once infected, a lifelong carrier state </a:t>
            </a:r>
            <a:r>
              <a:rPr lang="en-US" altLang="zh-TW" sz="2200" dirty="0" smtClean="0">
                <a:latin typeface="Times New Roman" pitchFamily="18" charset="0"/>
              </a:rPr>
              <a:t>develops. Whereby </a:t>
            </a:r>
            <a:r>
              <a:rPr lang="en-US" altLang="zh-TW" sz="2200" dirty="0">
                <a:latin typeface="Times New Roman" pitchFamily="18" charset="0"/>
              </a:rPr>
              <a:t>a low grade </a:t>
            </a:r>
            <a:r>
              <a:rPr lang="en-US" altLang="zh-TW" sz="2200" dirty="0" smtClean="0">
                <a:latin typeface="Times New Roman" pitchFamily="18" charset="0"/>
              </a:rPr>
              <a:t>infection (EBV-immortalized B-cells) </a:t>
            </a:r>
            <a:r>
              <a:rPr lang="en-US" altLang="zh-TW" sz="2200" dirty="0">
                <a:latin typeface="Times New Roman" pitchFamily="18" charset="0"/>
              </a:rPr>
              <a:t>is kept in check by the immune defenses. </a:t>
            </a:r>
          </a:p>
          <a:p>
            <a:pPr>
              <a:spcBef>
                <a:spcPct val="35000"/>
              </a:spcBef>
            </a:pPr>
            <a:r>
              <a:rPr lang="en-US" altLang="zh-TW" sz="2200" dirty="0">
                <a:latin typeface="Times New Roman" pitchFamily="18" charset="0"/>
              </a:rPr>
              <a:t>Low grade virus replication and shedding can be demonstrated in the epithelial cells of the pharynx of all </a:t>
            </a:r>
            <a:r>
              <a:rPr lang="en-US" altLang="zh-TW" sz="2200" dirty="0" err="1">
                <a:latin typeface="Times New Roman" pitchFamily="18" charset="0"/>
              </a:rPr>
              <a:t>seropositive</a:t>
            </a:r>
            <a:r>
              <a:rPr lang="en-US" altLang="zh-TW" sz="2200" dirty="0">
                <a:latin typeface="Times New Roman" pitchFamily="18" charset="0"/>
              </a:rPr>
              <a:t> individuals.</a:t>
            </a:r>
          </a:p>
          <a:p>
            <a:pPr>
              <a:spcBef>
                <a:spcPct val="35000"/>
              </a:spcBef>
            </a:pPr>
            <a:r>
              <a:rPr lang="en-US" altLang="zh-TW" sz="2200" dirty="0">
                <a:latin typeface="Times New Roman" pitchFamily="18" charset="0"/>
              </a:rPr>
              <a:t>EBV is able to immortalize B-lymphocytes in vitro and in </a:t>
            </a:r>
            <a:r>
              <a:rPr lang="en-US" altLang="zh-TW" sz="2200" dirty="0" smtClean="0">
                <a:latin typeface="Times New Roman" pitchFamily="18" charset="0"/>
              </a:rPr>
              <a:t>vivo.</a:t>
            </a:r>
            <a:endParaRPr lang="en-US" altLang="zh-TW" sz="2200" dirty="0">
              <a:latin typeface="Times New Roman" pitchFamily="18" charset="0"/>
            </a:endParaRPr>
          </a:p>
          <a:p>
            <a:pPr>
              <a:spcBef>
                <a:spcPct val="35000"/>
              </a:spcBef>
            </a:pPr>
            <a:r>
              <a:rPr lang="en-US" altLang="zh-TW" sz="2200" dirty="0">
                <a:latin typeface="Times New Roman" pitchFamily="18" charset="0"/>
              </a:rPr>
              <a:t>EBV is associated with several very different diseases where it may act directly or </a:t>
            </a:r>
            <a:r>
              <a:rPr lang="en-US" altLang="zh-TW" sz="2200" dirty="0" smtClean="0">
                <a:latin typeface="Times New Roman" pitchFamily="18" charset="0"/>
              </a:rPr>
              <a:t>by one </a:t>
            </a:r>
            <a:r>
              <a:rPr lang="en-US" altLang="zh-TW" sz="2200" dirty="0">
                <a:latin typeface="Times New Roman" pitchFamily="18" charset="0"/>
              </a:rPr>
              <a:t>of several co-factors</a:t>
            </a:r>
            <a:r>
              <a:rPr lang="en-US" altLang="zh-TW" sz="2000" dirty="0">
                <a:latin typeface="Times New Roman" pitchFamily="18" charset="0"/>
              </a:rPr>
              <a:t>.</a:t>
            </a:r>
            <a:endParaRPr lang="en-US" altLang="zh-TW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/>
          </p:cNvSpPr>
          <p:nvPr/>
        </p:nvSpPr>
        <p:spPr bwMode="auto">
          <a:xfrm>
            <a:off x="892969" y="533400"/>
            <a:ext cx="7358063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400" dirty="0" err="1">
                <a:ea typeface="Gill Sans" charset="0"/>
                <a:cs typeface="Gill Sans" charset="0"/>
              </a:rPr>
              <a:t>Herpesvirus</a:t>
            </a:r>
            <a:r>
              <a:rPr lang="en-US" sz="3400" dirty="0">
                <a:ea typeface="Gill Sans" charset="0"/>
                <a:cs typeface="Gill Sans" charset="0"/>
              </a:rPr>
              <a:t> </a:t>
            </a:r>
            <a:r>
              <a:rPr lang="en-US" sz="3400" dirty="0" smtClean="0">
                <a:ea typeface="Gill Sans" charset="0"/>
                <a:cs typeface="Gill Sans" charset="0"/>
              </a:rPr>
              <a:t>Diseases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Epstein-Barr virus</a:t>
            </a:r>
          </a:p>
          <a:p>
            <a:endParaRPr lang="en-US" sz="3400" dirty="0">
              <a:ea typeface="Gill Sans" charset="0"/>
              <a:cs typeface="Gill Sans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1469" y="1981200"/>
            <a:ext cx="8563570" cy="4876800"/>
          </a:xfrm>
        </p:spPr>
        <p:txBody>
          <a:bodyPr lIns="64291" tIns="32146" rIns="64291" bIns="32146">
            <a:normAutofit/>
          </a:bodyPr>
          <a:lstStyle/>
          <a:p>
            <a:pPr marL="625056"/>
            <a:r>
              <a:rPr lang="en-US" sz="2100" dirty="0" smtClean="0"/>
              <a:t>Clinical spectrum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>
                <a:solidFill>
                  <a:srgbClr val="FF0000"/>
                </a:solidFill>
              </a:rPr>
              <a:t>Infectious mononucleosis or glandular fever</a:t>
            </a:r>
          </a:p>
          <a:p>
            <a:pPr marL="1250112" lvl="2">
              <a:spcBef>
                <a:spcPts val="562"/>
              </a:spcBef>
            </a:pPr>
            <a:r>
              <a:rPr lang="en-US" dirty="0" smtClean="0"/>
              <a:t>Lengthy incubation period of up to </a:t>
            </a:r>
            <a:r>
              <a:rPr lang="en-US" dirty="0" smtClean="0">
                <a:solidFill>
                  <a:srgbClr val="FF0000"/>
                </a:solidFill>
              </a:rPr>
              <a:t>50 days</a:t>
            </a:r>
          </a:p>
          <a:p>
            <a:pPr marL="1250112" lvl="2">
              <a:spcBef>
                <a:spcPts val="562"/>
              </a:spcBef>
            </a:pPr>
            <a:r>
              <a:rPr lang="en-US" dirty="0" smtClean="0"/>
              <a:t>Sore throat, </a:t>
            </a:r>
            <a:r>
              <a:rPr lang="en-US" dirty="0" err="1" smtClean="0"/>
              <a:t>lymphadenopathy</a:t>
            </a:r>
            <a:r>
              <a:rPr lang="en-US" dirty="0" smtClean="0"/>
              <a:t>, fever, malaise</a:t>
            </a:r>
          </a:p>
          <a:p>
            <a:pPr marL="1250112" lvl="2">
              <a:spcBef>
                <a:spcPts val="562"/>
              </a:spcBef>
            </a:pPr>
            <a:r>
              <a:rPr lang="en-US" dirty="0" err="1" smtClean="0"/>
              <a:t>Splenomegaly</a:t>
            </a:r>
            <a:r>
              <a:rPr lang="en-US" dirty="0" smtClean="0"/>
              <a:t>, hepatitis, anorexia</a:t>
            </a:r>
          </a:p>
          <a:p>
            <a:pPr marL="1250112" lvl="2">
              <a:spcBef>
                <a:spcPts val="562"/>
              </a:spcBef>
            </a:pPr>
            <a:r>
              <a:rPr lang="en-US" dirty="0" smtClean="0"/>
              <a:t>Aggressive form seen in X-linked </a:t>
            </a:r>
            <a:r>
              <a:rPr lang="en-US" dirty="0" err="1" smtClean="0"/>
              <a:t>lymphoproliferative</a:t>
            </a:r>
            <a:r>
              <a:rPr lang="en-US" dirty="0" smtClean="0"/>
              <a:t> syndrome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Oral hairy </a:t>
            </a:r>
            <a:r>
              <a:rPr lang="en-US" sz="2100" dirty="0" err="1" smtClean="0"/>
              <a:t>leukoplakia</a:t>
            </a:r>
            <a:r>
              <a:rPr lang="en-US" sz="2100" dirty="0" smtClean="0"/>
              <a:t> in HIV patients (epithelial cells)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err="1" smtClean="0">
                <a:solidFill>
                  <a:srgbClr val="FF0000"/>
                </a:solidFill>
              </a:rPr>
              <a:t>Burkitt’s</a:t>
            </a:r>
            <a:r>
              <a:rPr lang="en-US" sz="2100" dirty="0" smtClean="0">
                <a:solidFill>
                  <a:srgbClr val="FF0000"/>
                </a:solidFill>
              </a:rPr>
              <a:t> lymphoma</a:t>
            </a:r>
            <a:r>
              <a:rPr lang="en-US" sz="2100" dirty="0" smtClean="0"/>
              <a:t>, Hodgkin’s lymphoma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Nasopharyngeal carcinoma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PTLD</a:t>
            </a: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343400"/>
            <a:ext cx="1447800" cy="23273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/>
          </p:cNvSpPr>
          <p:nvPr/>
        </p:nvSpPr>
        <p:spPr bwMode="auto">
          <a:xfrm>
            <a:off x="892969" y="533400"/>
            <a:ext cx="7358063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400" dirty="0" err="1">
                <a:ea typeface="Gill Sans" charset="0"/>
                <a:cs typeface="Gill Sans" charset="0"/>
              </a:rPr>
              <a:t>Herpesvirus</a:t>
            </a:r>
            <a:r>
              <a:rPr lang="en-US" sz="3400" dirty="0">
                <a:ea typeface="Gill Sans" charset="0"/>
                <a:cs typeface="Gill Sans" charset="0"/>
              </a:rPr>
              <a:t> </a:t>
            </a:r>
            <a:r>
              <a:rPr lang="en-US" sz="3400" dirty="0" smtClean="0">
                <a:ea typeface="Gill Sans" charset="0"/>
                <a:cs typeface="Gill Sans" charset="0"/>
              </a:rPr>
              <a:t>Diseases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Epstein-Barr virus</a:t>
            </a:r>
          </a:p>
          <a:p>
            <a:endParaRPr lang="en-US" sz="3400" dirty="0">
              <a:ea typeface="Gill Sans" charset="0"/>
              <a:cs typeface="Gill Sans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1469" y="1981200"/>
            <a:ext cx="8563570" cy="4876800"/>
          </a:xfrm>
        </p:spPr>
        <p:txBody>
          <a:bodyPr lIns="64291" tIns="32146" rIns="64291" bIns="32146">
            <a:normAutofit/>
          </a:bodyPr>
          <a:lstStyle/>
          <a:p>
            <a:pPr marL="625056"/>
            <a:r>
              <a:rPr lang="en-US" sz="2100" dirty="0" smtClean="0"/>
              <a:t>Clinical spectrum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Oral hairy </a:t>
            </a:r>
            <a:r>
              <a:rPr lang="en-US" sz="2100" dirty="0" err="1" smtClean="0"/>
              <a:t>leukoplakia</a:t>
            </a:r>
            <a:r>
              <a:rPr lang="en-US" sz="2100" dirty="0" smtClean="0"/>
              <a:t> in HIV patients (epithelial cells)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err="1" smtClean="0">
                <a:solidFill>
                  <a:srgbClr val="FF0000"/>
                </a:solidFill>
              </a:rPr>
              <a:t>Burkitt’s</a:t>
            </a:r>
            <a:r>
              <a:rPr lang="en-US" sz="2100" dirty="0" smtClean="0">
                <a:solidFill>
                  <a:srgbClr val="FF0000"/>
                </a:solidFill>
              </a:rPr>
              <a:t> lymphoma</a:t>
            </a:r>
            <a:r>
              <a:rPr lang="en-US" sz="2100" dirty="0" smtClean="0"/>
              <a:t>, Hodgkin’s lymphoma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Nasopharyngeal carcinoma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PTLD</a:t>
            </a: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975918"/>
            <a:ext cx="2037344" cy="28820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030472"/>
            <a:ext cx="3505200" cy="2827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4953000" cy="393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/>
          </p:cNvSpPr>
          <p:nvPr/>
        </p:nvSpPr>
        <p:spPr bwMode="auto">
          <a:xfrm>
            <a:off x="892969" y="178594"/>
            <a:ext cx="7358063" cy="20312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400" dirty="0" err="1">
                <a:ea typeface="Gill Sans" charset="0"/>
                <a:cs typeface="Gill Sans" charset="0"/>
              </a:rPr>
              <a:t>Herpesvirus</a:t>
            </a:r>
            <a:r>
              <a:rPr lang="en-US" sz="3400" dirty="0">
                <a:ea typeface="Gill Sans" charset="0"/>
                <a:cs typeface="Gill Sans" charset="0"/>
              </a:rPr>
              <a:t> </a:t>
            </a:r>
            <a:r>
              <a:rPr lang="en-US" sz="3400" dirty="0" smtClean="0">
                <a:ea typeface="Gill Sans" charset="0"/>
                <a:cs typeface="Gill Sans" charset="0"/>
              </a:rPr>
              <a:t>Diseases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Epstein-Barr virus</a:t>
            </a:r>
          </a:p>
          <a:p>
            <a:endParaRPr lang="en-US" sz="3400" dirty="0">
              <a:ea typeface="Gill Sans" charset="0"/>
              <a:cs typeface="Gill Sans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1469" y="1752600"/>
            <a:ext cx="8563570" cy="4267200"/>
          </a:xfrm>
        </p:spPr>
        <p:txBody>
          <a:bodyPr lIns="64291" tIns="32146" rIns="64291" bIns="32146">
            <a:normAutofit lnSpcReduction="10000"/>
          </a:bodyPr>
          <a:lstStyle/>
          <a:p>
            <a:pPr marL="625056"/>
            <a:r>
              <a:rPr lang="en-US" sz="2100" dirty="0" smtClean="0"/>
              <a:t>Laboratory diagnosis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In peripheral blood smear absolute </a:t>
            </a:r>
            <a:r>
              <a:rPr lang="en-US" sz="2100" dirty="0" err="1" smtClean="0"/>
              <a:t>lymphocytosis</a:t>
            </a:r>
            <a:r>
              <a:rPr lang="en-US" sz="2100" dirty="0" smtClean="0"/>
              <a:t> with 30% atypical </a:t>
            </a:r>
            <a:r>
              <a:rPr lang="en-US" sz="2100" dirty="0" err="1" smtClean="0"/>
              <a:t>lymphs</a:t>
            </a:r>
            <a:endParaRPr lang="en-US" sz="2100" dirty="0" smtClean="0"/>
          </a:p>
          <a:p>
            <a:pPr marL="937584" lvl="1">
              <a:spcBef>
                <a:spcPts val="562"/>
              </a:spcBef>
            </a:pPr>
            <a:r>
              <a:rPr lang="en-US" sz="2100" b="1" dirty="0" err="1" smtClean="0">
                <a:solidFill>
                  <a:schemeClr val="accent2"/>
                </a:solidFill>
              </a:rPr>
              <a:t>Monospot</a:t>
            </a:r>
            <a:r>
              <a:rPr lang="en-US" sz="2100" b="1" dirty="0" smtClean="0">
                <a:solidFill>
                  <a:schemeClr val="accent2"/>
                </a:solidFill>
              </a:rPr>
              <a:t> test (</a:t>
            </a:r>
            <a:r>
              <a:rPr lang="en-US" sz="2100" b="1" dirty="0" err="1" smtClean="0">
                <a:solidFill>
                  <a:schemeClr val="accent2"/>
                </a:solidFill>
              </a:rPr>
              <a:t>heterophil</a:t>
            </a:r>
            <a:r>
              <a:rPr lang="en-US" sz="2100" b="1" dirty="0" smtClean="0">
                <a:solidFill>
                  <a:schemeClr val="accent2"/>
                </a:solidFill>
              </a:rPr>
              <a:t> antibodies)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EBV specific antibody tests…..</a:t>
            </a:r>
            <a:r>
              <a:rPr lang="en-US" sz="2100" dirty="0" err="1" smtClean="0"/>
              <a:t>IgM</a:t>
            </a:r>
            <a:r>
              <a:rPr lang="en-US" sz="2100" dirty="0" smtClean="0"/>
              <a:t> VCA, </a:t>
            </a:r>
            <a:r>
              <a:rPr lang="en-US" sz="2100" dirty="0" err="1" smtClean="0"/>
              <a:t>IgG</a:t>
            </a:r>
            <a:r>
              <a:rPr lang="en-US" sz="2100" dirty="0" smtClean="0"/>
              <a:t> VCA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Virus isolation (slow)</a:t>
            </a:r>
          </a:p>
          <a:p>
            <a:pPr marL="625056">
              <a:spcBef>
                <a:spcPts val="562"/>
              </a:spcBef>
            </a:pPr>
            <a:r>
              <a:rPr lang="en-US" sz="2100" dirty="0" smtClean="0"/>
              <a:t>Treatment </a:t>
            </a:r>
          </a:p>
          <a:p>
            <a:pPr marL="625056">
              <a:spcBef>
                <a:spcPts val="562"/>
              </a:spcBef>
              <a:buNone/>
            </a:pPr>
            <a:r>
              <a:rPr lang="en-US" sz="2100" dirty="0" smtClean="0"/>
              <a:t>   High doses of acyclovir may be useful in life threatening EBV infections</a:t>
            </a:r>
          </a:p>
          <a:p>
            <a:pPr marL="625056">
              <a:spcBef>
                <a:spcPts val="562"/>
              </a:spcBef>
            </a:pPr>
            <a:r>
              <a:rPr lang="en-US" sz="2100" dirty="0" smtClean="0"/>
              <a:t>Prevention and control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No vaccine available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Acyclovir has no effect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scan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921" y="1524000"/>
            <a:ext cx="5308324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     Disease </a:t>
            </a:r>
            <a:r>
              <a:rPr lang="en-US" altLang="zh-TW" dirty="0"/>
              <a:t>Association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295400"/>
            <a:ext cx="7772400" cy="4953000"/>
          </a:xfrm>
        </p:spPr>
        <p:txBody>
          <a:bodyPr>
            <a:normAutofit/>
          </a:bodyPr>
          <a:lstStyle/>
          <a:p>
            <a:pPr marL="234950" indent="-234950">
              <a:lnSpc>
                <a:spcPct val="9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zh-TW" altLang="en-US" sz="2400" dirty="0">
                <a:latin typeface="Times New Roman" pitchFamily="18" charset="0"/>
              </a:rPr>
              <a:t>1. </a:t>
            </a:r>
            <a:r>
              <a:rPr lang="en-US" altLang="zh-TW" sz="2400" dirty="0">
                <a:latin typeface="Times New Roman" pitchFamily="18" charset="0"/>
              </a:rPr>
              <a:t>Infectious Mononucleosis</a:t>
            </a:r>
          </a:p>
          <a:p>
            <a:pPr marL="234950" indent="-234950">
              <a:lnSpc>
                <a:spcPct val="9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zh-TW" sz="2400" dirty="0">
                <a:latin typeface="Times New Roman" pitchFamily="18" charset="0"/>
              </a:rPr>
              <a:t>2. </a:t>
            </a:r>
            <a:r>
              <a:rPr lang="en-US" altLang="zh-TW" sz="2400" dirty="0" err="1">
                <a:latin typeface="Times New Roman" pitchFamily="18" charset="0"/>
              </a:rPr>
              <a:t>Burkitt's</a:t>
            </a:r>
            <a:r>
              <a:rPr lang="en-US" altLang="zh-TW" sz="2400" dirty="0">
                <a:latin typeface="Times New Roman" pitchFamily="18" charset="0"/>
              </a:rPr>
              <a:t> lymphoma</a:t>
            </a:r>
          </a:p>
          <a:p>
            <a:pPr marL="234950" indent="-234950">
              <a:lnSpc>
                <a:spcPct val="9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zh-TW" sz="2400" dirty="0">
                <a:latin typeface="Times New Roman" pitchFamily="18" charset="0"/>
              </a:rPr>
              <a:t>3. Nasopharyngeal carcinoma</a:t>
            </a:r>
          </a:p>
          <a:p>
            <a:pPr marL="234950" indent="-234950">
              <a:lnSpc>
                <a:spcPct val="9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zh-TW" sz="2400" dirty="0">
                <a:latin typeface="Times New Roman" pitchFamily="18" charset="0"/>
              </a:rPr>
              <a:t>4. </a:t>
            </a:r>
            <a:r>
              <a:rPr lang="en-US" altLang="zh-TW" sz="2400" dirty="0" err="1">
                <a:latin typeface="Times New Roman" pitchFamily="18" charset="0"/>
              </a:rPr>
              <a:t>Lymphoproliferative</a:t>
            </a:r>
            <a:r>
              <a:rPr lang="en-US" altLang="zh-TW" sz="2400" dirty="0">
                <a:latin typeface="Times New Roman" pitchFamily="18" charset="0"/>
              </a:rPr>
              <a:t> disease and lymphoma in the </a:t>
            </a:r>
            <a:r>
              <a:rPr lang="en-US" altLang="zh-TW" sz="2400" dirty="0" err="1" smtClean="0">
                <a:latin typeface="Times New Roman" pitchFamily="18" charset="0"/>
              </a:rPr>
              <a:t>immunosuppressed</a:t>
            </a:r>
            <a:r>
              <a:rPr lang="en-US" altLang="zh-TW" sz="2400" dirty="0">
                <a:latin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</a:rPr>
              <a:t>(PTLD)</a:t>
            </a:r>
            <a:endParaRPr lang="en-US" altLang="zh-TW" sz="2400" dirty="0">
              <a:latin typeface="Times New Roman" pitchFamily="18" charset="0"/>
            </a:endParaRPr>
          </a:p>
          <a:p>
            <a:pPr marL="234950" indent="-234950">
              <a:lnSpc>
                <a:spcPct val="9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zh-TW" sz="2400" dirty="0">
                <a:latin typeface="Times New Roman" pitchFamily="18" charset="0"/>
              </a:rPr>
              <a:t>5. X-linked </a:t>
            </a:r>
            <a:r>
              <a:rPr lang="en-US" altLang="zh-TW" sz="2400" dirty="0" err="1">
                <a:latin typeface="Times New Roman" pitchFamily="18" charset="0"/>
              </a:rPr>
              <a:t>lymphoproliferative</a:t>
            </a:r>
            <a:r>
              <a:rPr lang="en-US" altLang="zh-TW" sz="2400" dirty="0">
                <a:latin typeface="Times New Roman" pitchFamily="18" charset="0"/>
              </a:rPr>
              <a:t> syndrome</a:t>
            </a:r>
          </a:p>
          <a:p>
            <a:pPr marL="234950" indent="-234950">
              <a:lnSpc>
                <a:spcPct val="9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zh-TW" sz="2400" dirty="0">
                <a:latin typeface="Times New Roman" pitchFamily="18" charset="0"/>
              </a:rPr>
              <a:t>6. Chronic infectious mononucleosis</a:t>
            </a:r>
          </a:p>
          <a:p>
            <a:pPr marL="234950" indent="-234950">
              <a:lnSpc>
                <a:spcPct val="9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zh-TW" sz="2400" dirty="0">
                <a:latin typeface="Times New Roman" pitchFamily="18" charset="0"/>
              </a:rPr>
              <a:t>7. Oral </a:t>
            </a:r>
            <a:r>
              <a:rPr lang="en-US" altLang="zh-TW" sz="2400" dirty="0" err="1">
                <a:latin typeface="Times New Roman" pitchFamily="18" charset="0"/>
              </a:rPr>
              <a:t>leukoplakia</a:t>
            </a:r>
            <a:r>
              <a:rPr lang="en-US" altLang="zh-TW" sz="2400" dirty="0">
                <a:latin typeface="Times New Roman" pitchFamily="18" charset="0"/>
              </a:rPr>
              <a:t> in AIDS patients</a:t>
            </a:r>
          </a:p>
          <a:p>
            <a:pPr marL="234950" indent="-234950">
              <a:lnSpc>
                <a:spcPct val="9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zh-TW" sz="2400" dirty="0">
                <a:latin typeface="Times New Roman" pitchFamily="18" charset="0"/>
              </a:rPr>
              <a:t>8. Chronic interstitial </a:t>
            </a:r>
            <a:r>
              <a:rPr lang="en-US" altLang="zh-TW" sz="2400" dirty="0" err="1">
                <a:latin typeface="Times New Roman" pitchFamily="18" charset="0"/>
              </a:rPr>
              <a:t>pneumonitis</a:t>
            </a:r>
            <a:r>
              <a:rPr lang="en-US" altLang="zh-TW" sz="2400" dirty="0">
                <a:latin typeface="Times New Roman" pitchFamily="18" charset="0"/>
              </a:rPr>
              <a:t> in AIDS patients</a:t>
            </a:r>
            <a:r>
              <a:rPr lang="en-US" altLang="zh-TW" sz="2400" dirty="0" smtClean="0">
                <a:latin typeface="Times New Roman" pitchFamily="18" charset="0"/>
              </a:rPr>
              <a:t>.</a:t>
            </a:r>
          </a:p>
          <a:p>
            <a:pPr marL="234950" indent="-234950">
              <a:lnSpc>
                <a:spcPct val="9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zh-TW" sz="2400" dirty="0" smtClean="0"/>
              <a:t> </a:t>
            </a:r>
            <a:endParaRPr lang="en-US" altLang="zh-TW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They can be divided into 3 categories on the basis of types of cells most often infected and the site of latency.</a:t>
            </a:r>
          </a:p>
          <a:p>
            <a:r>
              <a:rPr lang="en-US" u="sng" dirty="0" smtClean="0"/>
              <a:t>Alpha </a:t>
            </a:r>
            <a:r>
              <a:rPr lang="en-US" u="sng" dirty="0" err="1" smtClean="0"/>
              <a:t>herpesviruses</a:t>
            </a:r>
            <a:endParaRPr lang="en-US" u="sng" dirty="0" smtClean="0"/>
          </a:p>
          <a:p>
            <a:pPr>
              <a:buNone/>
            </a:pPr>
            <a:r>
              <a:rPr lang="en-US" dirty="0" smtClean="0"/>
              <a:t>       HSV 1and 2, and </a:t>
            </a:r>
            <a:r>
              <a:rPr lang="en-US" dirty="0" err="1" smtClean="0"/>
              <a:t>varicella</a:t>
            </a:r>
            <a:r>
              <a:rPr lang="en-US" dirty="0" smtClean="0"/>
              <a:t> zoster</a:t>
            </a:r>
          </a:p>
          <a:p>
            <a:r>
              <a:rPr lang="en-US" u="sng" dirty="0" smtClean="0"/>
              <a:t>Beta </a:t>
            </a:r>
            <a:r>
              <a:rPr lang="en-US" u="sng" dirty="0" err="1" smtClean="0"/>
              <a:t>herpesviruses</a:t>
            </a:r>
            <a:endParaRPr lang="en-US" u="sng" dirty="0" smtClean="0"/>
          </a:p>
          <a:p>
            <a:pPr>
              <a:buNone/>
            </a:pPr>
            <a:r>
              <a:rPr lang="en-US" dirty="0" smtClean="0"/>
              <a:t>       CMV, human herpesvirus-6[HHV-6]</a:t>
            </a:r>
          </a:p>
          <a:p>
            <a:r>
              <a:rPr lang="en-US" u="sng" dirty="0" smtClean="0"/>
              <a:t>Gama </a:t>
            </a:r>
            <a:r>
              <a:rPr lang="en-US" u="sng" dirty="0" err="1" smtClean="0"/>
              <a:t>herpesviruses</a:t>
            </a:r>
            <a:endParaRPr lang="en-US" u="sng" dirty="0" smtClean="0"/>
          </a:p>
          <a:p>
            <a:pPr>
              <a:buNone/>
            </a:pPr>
            <a:r>
              <a:rPr lang="en-US" dirty="0" smtClean="0"/>
              <a:t>       EBV and HHV-8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ea typeface="Gill Sans" charset="0"/>
                <a:cs typeface="Gill Sans" charset="0"/>
              </a:rPr>
              <a:t>         </a:t>
            </a:r>
            <a:r>
              <a:rPr lang="en-US" sz="4000" dirty="0" err="1" smtClean="0">
                <a:ea typeface="Gill Sans" charset="0"/>
                <a:cs typeface="Gill Sans" charset="0"/>
              </a:rPr>
              <a:t>Herpesvirus</a:t>
            </a:r>
            <a:r>
              <a:rPr lang="en-US" sz="4000" dirty="0" smtClean="0">
                <a:ea typeface="Gill Sans" charset="0"/>
                <a:cs typeface="Gill Sans" charset="0"/>
              </a:rPr>
              <a:t> Diseases</a:t>
            </a:r>
            <a:br>
              <a:rPr lang="en-US" sz="4000" dirty="0" smtClean="0">
                <a:ea typeface="Gill Sans" charset="0"/>
                <a:cs typeface="Gill Sans" charset="0"/>
              </a:rPr>
            </a:br>
            <a:r>
              <a:rPr lang="en-US" sz="4000" dirty="0" smtClean="0">
                <a:ea typeface="Gill Sans" charset="0"/>
                <a:cs typeface="Gill Sans" charset="0"/>
              </a:rPr>
              <a:t>	        </a:t>
            </a:r>
            <a:r>
              <a:rPr lang="en-US" sz="3600" dirty="0" smtClean="0">
                <a:ea typeface="Gill Sans" charset="0"/>
                <a:cs typeface="Gill Sans" charset="0"/>
              </a:rPr>
              <a:t>HSV-1 and HSV-2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/>
          </p:cNvSpPr>
          <p:nvPr/>
        </p:nvSpPr>
        <p:spPr bwMode="auto">
          <a:xfrm>
            <a:off x="892969" y="178594"/>
            <a:ext cx="7358063" cy="8882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400" dirty="0" smtClean="0">
                <a:ea typeface="Gill Sans" charset="0"/>
                <a:cs typeface="Gill Sans" charset="0"/>
              </a:rPr>
              <a:t>        </a:t>
            </a:r>
            <a:r>
              <a:rPr lang="en-US" sz="3400" dirty="0" err="1" smtClean="0">
                <a:ea typeface="Gill Sans" charset="0"/>
                <a:cs typeface="Gill Sans" charset="0"/>
              </a:rPr>
              <a:t>Herpesvirus</a:t>
            </a:r>
            <a:r>
              <a:rPr lang="en-US" sz="3400" dirty="0" smtClean="0">
                <a:ea typeface="Gill Sans" charset="0"/>
                <a:cs typeface="Gill Sans" charset="0"/>
              </a:rPr>
              <a:t> </a:t>
            </a:r>
            <a:r>
              <a:rPr lang="en-US" sz="3400" dirty="0">
                <a:ea typeface="Gill Sans" charset="0"/>
                <a:cs typeface="Gill Sans" charset="0"/>
              </a:rPr>
              <a:t>Diseases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1469" y="1066799"/>
            <a:ext cx="4884539" cy="5523309"/>
          </a:xfrm>
        </p:spPr>
        <p:txBody>
          <a:bodyPr lIns="64291" tIns="32146" rIns="64291" bIns="32146">
            <a:normAutofit lnSpcReduction="10000"/>
          </a:bodyPr>
          <a:lstStyle/>
          <a:p>
            <a:pPr marL="625056"/>
            <a:r>
              <a:rPr lang="en-US" sz="2100" dirty="0" smtClean="0"/>
              <a:t>Other </a:t>
            </a:r>
            <a:r>
              <a:rPr lang="en-US" sz="2100" dirty="0" err="1" smtClean="0"/>
              <a:t>herpesviruses</a:t>
            </a:r>
            <a:endParaRPr lang="en-US" sz="2100" dirty="0" smtClean="0"/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HHV-6</a:t>
            </a:r>
          </a:p>
          <a:p>
            <a:pPr marL="1250112" lvl="2">
              <a:spcBef>
                <a:spcPts val="562"/>
              </a:spcBef>
            </a:pPr>
            <a:r>
              <a:rPr lang="en-US" sz="1700" dirty="0" smtClean="0"/>
              <a:t>Infects </a:t>
            </a:r>
            <a:r>
              <a:rPr lang="en-US" sz="1700" dirty="0" err="1" smtClean="0"/>
              <a:t>Tcells</a:t>
            </a:r>
            <a:endParaRPr lang="en-US" sz="1700" dirty="0" smtClean="0"/>
          </a:p>
          <a:p>
            <a:pPr marL="1250112" lvl="2">
              <a:spcBef>
                <a:spcPts val="562"/>
              </a:spcBef>
            </a:pPr>
            <a:r>
              <a:rPr lang="en-US" sz="1700" dirty="0" smtClean="0"/>
              <a:t>Causes </a:t>
            </a:r>
            <a:r>
              <a:rPr lang="en-US" sz="1700" dirty="0" err="1" smtClean="0"/>
              <a:t>roseola</a:t>
            </a:r>
            <a:endParaRPr lang="en-US" sz="1700" dirty="0" smtClean="0"/>
          </a:p>
          <a:p>
            <a:pPr marL="1250112" lvl="2">
              <a:spcBef>
                <a:spcPts val="562"/>
              </a:spcBef>
            </a:pPr>
            <a:r>
              <a:rPr lang="en-US" sz="1700" dirty="0" smtClean="0"/>
              <a:t>Only a problem in </a:t>
            </a:r>
            <a:r>
              <a:rPr lang="en-US" sz="1700" dirty="0" err="1" smtClean="0"/>
              <a:t>immunocompromised</a:t>
            </a:r>
            <a:r>
              <a:rPr lang="en-US" sz="1700" dirty="0" smtClean="0"/>
              <a:t> patients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HHV-7</a:t>
            </a:r>
          </a:p>
          <a:p>
            <a:pPr marL="1250112" lvl="2">
              <a:spcBef>
                <a:spcPts val="562"/>
              </a:spcBef>
            </a:pPr>
            <a:r>
              <a:rPr lang="en-US" sz="1700" dirty="0" smtClean="0"/>
              <a:t>Infects T cells</a:t>
            </a:r>
          </a:p>
          <a:p>
            <a:pPr marL="1250112" lvl="2">
              <a:spcBef>
                <a:spcPts val="562"/>
              </a:spcBef>
            </a:pPr>
            <a:r>
              <a:rPr lang="en-US" sz="1700" dirty="0" smtClean="0"/>
              <a:t>No known disease</a:t>
            </a:r>
          </a:p>
          <a:p>
            <a:pPr marL="937584" lvl="1">
              <a:spcBef>
                <a:spcPts val="562"/>
              </a:spcBef>
            </a:pPr>
            <a:r>
              <a:rPr lang="en-US" sz="2100" dirty="0" smtClean="0"/>
              <a:t>HHV-8</a:t>
            </a:r>
          </a:p>
          <a:p>
            <a:pPr marL="1250112" lvl="2">
              <a:spcBef>
                <a:spcPts val="562"/>
              </a:spcBef>
            </a:pPr>
            <a:r>
              <a:rPr lang="en-US" dirty="0" smtClean="0"/>
              <a:t>Kaposi’s sarcoma virus</a:t>
            </a:r>
          </a:p>
          <a:p>
            <a:pPr marL="1562640" lvl="3">
              <a:spcBef>
                <a:spcPts val="562"/>
              </a:spcBef>
            </a:pPr>
            <a:r>
              <a:rPr lang="en-US" sz="1700" dirty="0" smtClean="0"/>
              <a:t>Before HIV disease, only known to cause disease in men of Mediterranean  descent and chemotherapy patients</a:t>
            </a:r>
          </a:p>
          <a:p>
            <a:pPr marL="1250112" lvl="2">
              <a:spcBef>
                <a:spcPts val="562"/>
              </a:spcBef>
            </a:pPr>
            <a:r>
              <a:rPr lang="en-US" dirty="0" smtClean="0"/>
              <a:t>Isolated from HIV patients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5580" y="4357688"/>
            <a:ext cx="3270498" cy="21699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Pox viruses are the largest and most complex viruses</a:t>
            </a:r>
          </a:p>
          <a:p>
            <a:r>
              <a:rPr lang="en-US" dirty="0" smtClean="0"/>
              <a:t>Smallpox virus</a:t>
            </a:r>
          </a:p>
          <a:p>
            <a:r>
              <a:rPr lang="en-US" dirty="0" err="1" smtClean="0"/>
              <a:t>Molluscum</a:t>
            </a:r>
            <a:r>
              <a:rPr lang="en-US" dirty="0" smtClean="0"/>
              <a:t> </a:t>
            </a:r>
            <a:r>
              <a:rPr lang="en-US" dirty="0" err="1" smtClean="0"/>
              <a:t>contagiosum</a:t>
            </a:r>
            <a:r>
              <a:rPr lang="en-US" dirty="0" smtClean="0"/>
              <a:t> virus(MCV)</a:t>
            </a:r>
          </a:p>
          <a:p>
            <a:r>
              <a:rPr lang="en-US" dirty="0" err="1" smtClean="0"/>
              <a:t>Vaccinia</a:t>
            </a:r>
            <a:r>
              <a:rPr lang="en-US" dirty="0" smtClean="0"/>
              <a:t> virus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POX VIRUSES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3200" dirty="0" smtClean="0">
                <a:solidFill>
                  <a:srgbClr val="FF0000"/>
                </a:solidFill>
              </a:rPr>
              <a:t>Smallpox virus (</a:t>
            </a:r>
            <a:r>
              <a:rPr lang="en-US" sz="3200" dirty="0" err="1" smtClean="0">
                <a:solidFill>
                  <a:srgbClr val="FF0000"/>
                </a:solidFill>
              </a:rPr>
              <a:t>variola</a:t>
            </a:r>
            <a:r>
              <a:rPr lang="en-US" sz="3200" dirty="0" smtClean="0">
                <a:solidFill>
                  <a:srgbClr val="FF0000"/>
                </a:solidFill>
              </a:rPr>
              <a:t> virus)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It causes disease named as small pox</a:t>
            </a:r>
          </a:p>
          <a:p>
            <a:r>
              <a:rPr lang="en-US" dirty="0" smtClean="0"/>
              <a:t>This disease has been eradicated</a:t>
            </a:r>
          </a:p>
          <a:p>
            <a:r>
              <a:rPr lang="en-US" dirty="0" smtClean="0"/>
              <a:t>Brick-shaped enveloped particles with linear double stranded DNA</a:t>
            </a:r>
          </a:p>
          <a:p>
            <a:r>
              <a:rPr lang="en-US" dirty="0" smtClean="0"/>
              <a:t>It has a single and stable serotype </a:t>
            </a:r>
          </a:p>
          <a:p>
            <a:r>
              <a:rPr lang="en-US" dirty="0" smtClean="0"/>
              <a:t>Pox viruses replicate in cytoplasm which is unusual for DNA viruses</a:t>
            </a:r>
          </a:p>
          <a:p>
            <a:r>
              <a:rPr lang="en-US" dirty="0" smtClean="0"/>
              <a:t>Transmitted by respiratory aerosol, direct contact with virus</a:t>
            </a:r>
          </a:p>
          <a:p>
            <a:r>
              <a:rPr lang="en-US" dirty="0" smtClean="0"/>
              <a:t>It infects only humans, there is no animal reservoir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POX VIRUSES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3200" dirty="0" smtClean="0">
                <a:solidFill>
                  <a:srgbClr val="FF0000"/>
                </a:solidFill>
              </a:rPr>
              <a:t>Pathogenesis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Infects upper respiratory </a:t>
            </a:r>
            <a:r>
              <a:rPr lang="en-US" dirty="0" err="1" smtClean="0"/>
              <a:t>tract+local</a:t>
            </a:r>
            <a:r>
              <a:rPr lang="en-US" dirty="0" smtClean="0"/>
              <a:t> lymph nodes…..primary </a:t>
            </a:r>
            <a:r>
              <a:rPr lang="en-US" dirty="0" err="1" smtClean="0"/>
              <a:t>viremia</a:t>
            </a:r>
            <a:r>
              <a:rPr lang="en-US" dirty="0" smtClean="0"/>
              <a:t> ……internal organs…..secondary </a:t>
            </a:r>
            <a:r>
              <a:rPr lang="en-US" dirty="0" err="1" smtClean="0"/>
              <a:t>viremia</a:t>
            </a:r>
            <a:r>
              <a:rPr lang="en-US" dirty="0" smtClean="0"/>
              <a:t>……..skin</a:t>
            </a:r>
          </a:p>
          <a:p>
            <a:r>
              <a:rPr lang="en-US" dirty="0" smtClean="0"/>
              <a:t>These events occur during incubation period</a:t>
            </a:r>
          </a:p>
          <a:p>
            <a:r>
              <a:rPr lang="en-US" dirty="0" smtClean="0"/>
              <a:t>Rash is due to viral replication in skin followed by </a:t>
            </a:r>
            <a:r>
              <a:rPr lang="en-US" dirty="0" err="1" smtClean="0"/>
              <a:t>cytotoxic</a:t>
            </a:r>
            <a:r>
              <a:rPr lang="en-US" dirty="0" smtClean="0"/>
              <a:t> </a:t>
            </a:r>
            <a:r>
              <a:rPr lang="en-US" dirty="0" err="1" smtClean="0"/>
              <a:t>Tcell</a:t>
            </a:r>
            <a:r>
              <a:rPr lang="en-US" dirty="0" smtClean="0"/>
              <a:t> (CD8) attack</a:t>
            </a:r>
          </a:p>
          <a:p>
            <a:r>
              <a:rPr lang="en-US" dirty="0" smtClean="0"/>
              <a:t>Immunity is life long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POX VIRUSES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FF0000"/>
                </a:solidFill>
              </a:rPr>
              <a:t>Clinical findings</a:t>
            </a:r>
          </a:p>
          <a:p>
            <a:r>
              <a:rPr lang="en-US" dirty="0" smtClean="0"/>
              <a:t>Incubation period 7-14 days</a:t>
            </a:r>
          </a:p>
          <a:p>
            <a:r>
              <a:rPr lang="en-US" dirty="0" err="1" smtClean="0"/>
              <a:t>Prodromal</a:t>
            </a:r>
            <a:r>
              <a:rPr lang="en-US" dirty="0" smtClean="0"/>
              <a:t> phase….fever and malaise</a:t>
            </a:r>
          </a:p>
          <a:p>
            <a:r>
              <a:rPr lang="en-US" dirty="0" smtClean="0"/>
              <a:t>Followed by rash which is worse on face and extremities than on trunk</a:t>
            </a:r>
          </a:p>
          <a:p>
            <a:r>
              <a:rPr lang="en-US" dirty="0" smtClean="0"/>
              <a:t>Centrifugal distribution</a:t>
            </a:r>
          </a:p>
          <a:p>
            <a:r>
              <a:rPr lang="en-US" dirty="0" err="1" smtClean="0"/>
              <a:t>Macules</a:t>
            </a:r>
            <a:r>
              <a:rPr lang="en-US" dirty="0" smtClean="0"/>
              <a:t> to papules, vesicles</a:t>
            </a:r>
            <a:r>
              <a:rPr lang="en-US" dirty="0" smtClean="0"/>
              <a:t>, pustules</a:t>
            </a:r>
            <a:r>
              <a:rPr lang="en-US" dirty="0" smtClean="0"/>
              <a:t>….crusts in 2 to 3 weeks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POX VIRUSES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immunity\smallp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52500"/>
            <a:ext cx="7620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immunity\Smallpox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508" y="990600"/>
            <a:ext cx="8673892" cy="4884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3200" dirty="0" smtClean="0">
                <a:solidFill>
                  <a:srgbClr val="FF0000"/>
                </a:solidFill>
              </a:rPr>
              <a:t>Prevention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Live </a:t>
            </a:r>
            <a:r>
              <a:rPr lang="en-US" dirty="0" err="1" smtClean="0"/>
              <a:t>attenuted</a:t>
            </a:r>
            <a:r>
              <a:rPr lang="en-US" dirty="0" smtClean="0"/>
              <a:t> </a:t>
            </a:r>
            <a:r>
              <a:rPr lang="en-US" dirty="0" err="1" smtClean="0"/>
              <a:t>vaccinia</a:t>
            </a:r>
            <a:r>
              <a:rPr lang="en-US" dirty="0" smtClean="0"/>
              <a:t> virus in vaccine</a:t>
            </a:r>
          </a:p>
          <a:p>
            <a:r>
              <a:rPr lang="en-US" dirty="0" err="1" smtClean="0"/>
              <a:t>Vaccinia</a:t>
            </a:r>
            <a:r>
              <a:rPr lang="en-US" dirty="0" smtClean="0"/>
              <a:t> immune globulins (VIG) can be used to treat complications of vaccination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POX VIRUSES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  </a:t>
            </a:r>
            <a:r>
              <a:rPr lang="en-US" sz="3200" dirty="0" err="1" smtClean="0">
                <a:solidFill>
                  <a:srgbClr val="FF0000"/>
                </a:solidFill>
              </a:rPr>
              <a:t>Molluscum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contagiosum</a:t>
            </a:r>
            <a:r>
              <a:rPr lang="en-US" sz="3200" dirty="0" smtClean="0">
                <a:solidFill>
                  <a:srgbClr val="FF0000"/>
                </a:solidFill>
              </a:rPr>
              <a:t> virus (MCV)</a:t>
            </a:r>
          </a:p>
          <a:p>
            <a:r>
              <a:rPr lang="en-US" dirty="0" smtClean="0"/>
              <a:t>Transmitted by close personal contact</a:t>
            </a:r>
          </a:p>
          <a:p>
            <a:r>
              <a:rPr lang="en-US" dirty="0" smtClean="0"/>
              <a:t>Produces small(2-5 mm), flesh colored  </a:t>
            </a:r>
            <a:r>
              <a:rPr lang="en-US" dirty="0" err="1" smtClean="0"/>
              <a:t>umbilicated</a:t>
            </a:r>
            <a:r>
              <a:rPr lang="en-US" dirty="0" smtClean="0"/>
              <a:t> papule on skin or mucus membrane</a:t>
            </a:r>
          </a:p>
          <a:p>
            <a:r>
              <a:rPr lang="en-US" dirty="0" smtClean="0"/>
              <a:t>Painless, non </a:t>
            </a:r>
            <a:r>
              <a:rPr lang="en-US" dirty="0" err="1" smtClean="0"/>
              <a:t>pruritic</a:t>
            </a:r>
            <a:r>
              <a:rPr lang="en-US" dirty="0" smtClean="0"/>
              <a:t> and not </a:t>
            </a:r>
            <a:r>
              <a:rPr lang="en-US" dirty="0" err="1" smtClean="0"/>
              <a:t>inflammed</a:t>
            </a:r>
            <a:endParaRPr lang="en-US" dirty="0" smtClean="0"/>
          </a:p>
          <a:p>
            <a:r>
              <a:rPr lang="en-US" dirty="0" smtClean="0"/>
              <a:t>Lesions are found around eyes and on trunk(children) and in genital area (adults) </a:t>
            </a:r>
          </a:p>
          <a:p>
            <a:r>
              <a:rPr lang="en-US" dirty="0" err="1" smtClean="0"/>
              <a:t>Cytoplasmic</a:t>
            </a:r>
            <a:r>
              <a:rPr lang="en-US" dirty="0" smtClean="0"/>
              <a:t> inclusions are seen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POX VIRUSES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scan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976" y="1447799"/>
            <a:ext cx="5225824" cy="3929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057400"/>
            <a:ext cx="8001000" cy="3949891"/>
          </a:xfrm>
        </p:spPr>
        <p:txBody>
          <a:bodyPr/>
          <a:lstStyle/>
          <a:p>
            <a:pPr marL="571500" indent="-571500">
              <a:spcBef>
                <a:spcPts val="800"/>
              </a:spcBef>
              <a:buSzPct val="171000"/>
              <a:buFont typeface="Gill Sans" charset="0"/>
              <a:buChar char="•"/>
            </a:pPr>
            <a:r>
              <a:rPr lang="en-US" sz="3000" dirty="0" smtClean="0">
                <a:ea typeface="Gill Sans" charset="0"/>
                <a:cs typeface="Gill Sans" charset="0"/>
              </a:rPr>
              <a:t>Herpes Simplex viruses</a:t>
            </a:r>
          </a:p>
          <a:p>
            <a:pPr marL="571500" indent="-571500">
              <a:spcBef>
                <a:spcPts val="800"/>
              </a:spcBef>
              <a:buSzPct val="171000"/>
              <a:buFont typeface="Gill Sans" charset="0"/>
              <a:buChar char="•"/>
            </a:pPr>
            <a:r>
              <a:rPr lang="en-US" sz="3000" dirty="0" smtClean="0">
                <a:ea typeface="Gill Sans" charset="0"/>
                <a:cs typeface="Gill Sans" charset="0"/>
              </a:rPr>
              <a:t>Two species</a:t>
            </a:r>
          </a:p>
          <a:p>
            <a:pPr marL="1257300" lvl="1" indent="-571500">
              <a:spcBef>
                <a:spcPts val="800"/>
              </a:spcBef>
              <a:buSzPct val="171000"/>
              <a:buFont typeface="Gill Sans" charset="0"/>
              <a:buChar char="•"/>
            </a:pPr>
            <a:r>
              <a:rPr lang="en-US" sz="2400" dirty="0" smtClean="0">
                <a:ea typeface="Gill Sans" charset="0"/>
                <a:cs typeface="Gill Sans" charset="0"/>
              </a:rPr>
              <a:t>HSV-1: </a:t>
            </a:r>
            <a:r>
              <a:rPr lang="en-US" sz="2400" dirty="0" err="1" smtClean="0">
                <a:ea typeface="Gill Sans" charset="0"/>
                <a:cs typeface="Gill Sans" charset="0"/>
              </a:rPr>
              <a:t>oropharyngeal</a:t>
            </a:r>
            <a:r>
              <a:rPr lang="en-US" sz="2400" dirty="0" smtClean="0">
                <a:ea typeface="Gill Sans" charset="0"/>
                <a:cs typeface="Gill Sans" charset="0"/>
              </a:rPr>
              <a:t> sores (children)</a:t>
            </a:r>
          </a:p>
          <a:p>
            <a:pPr marL="1257300" lvl="1" indent="-571500">
              <a:spcBef>
                <a:spcPts val="800"/>
              </a:spcBef>
              <a:buSzPct val="171000"/>
              <a:buFont typeface="Gill Sans" charset="0"/>
              <a:buChar char="•"/>
            </a:pPr>
            <a:r>
              <a:rPr lang="en-US" sz="2400" dirty="0" smtClean="0">
                <a:ea typeface="Gill Sans" charset="0"/>
                <a:cs typeface="Gill Sans" charset="0"/>
              </a:rPr>
              <a:t>HSV-2: genital herpes (young adults)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>
                <a:ea typeface="Gill Sans" charset="0"/>
                <a:cs typeface="Gill Sans" charset="0"/>
              </a:rPr>
              <a:t>Herpesvirus</a:t>
            </a:r>
            <a:r>
              <a:rPr lang="en-US" sz="4400" dirty="0" smtClean="0">
                <a:ea typeface="Gill Sans" charset="0"/>
                <a:cs typeface="Gill Sans" charset="0"/>
              </a:rPr>
              <a:t> Diseases</a:t>
            </a:r>
            <a:br>
              <a:rPr lang="en-US" sz="4400" dirty="0" smtClean="0">
                <a:ea typeface="Gill Sans" charset="0"/>
                <a:cs typeface="Gill Sans" charset="0"/>
              </a:rPr>
            </a:br>
            <a:r>
              <a:rPr lang="en-US" sz="4400" dirty="0" smtClean="0">
                <a:ea typeface="Gill Sans" charset="0"/>
                <a:cs typeface="Gill Sans" charset="0"/>
              </a:rPr>
              <a:t> HSV-1 and HSV-2 </a:t>
            </a:r>
            <a:br>
              <a:rPr lang="en-US" sz="4400" dirty="0" smtClean="0">
                <a:ea typeface="Gill Sans" charset="0"/>
                <a:cs typeface="Gill Sans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3200" dirty="0" smtClean="0"/>
              <a:t> Treatment </a:t>
            </a:r>
            <a:endParaRPr lang="en-US" dirty="0" smtClean="0"/>
          </a:p>
          <a:p>
            <a:r>
              <a:rPr lang="en-US" dirty="0" smtClean="0"/>
              <a:t>By curettage or with liquid nitrogen</a:t>
            </a:r>
          </a:p>
          <a:p>
            <a:r>
              <a:rPr lang="en-US" dirty="0" smtClean="0"/>
              <a:t>No established treatment</a:t>
            </a:r>
          </a:p>
          <a:p>
            <a:r>
              <a:rPr lang="en-US" dirty="0" err="1" smtClean="0"/>
              <a:t>Cidofovir</a:t>
            </a:r>
            <a:r>
              <a:rPr lang="en-US" dirty="0" smtClean="0"/>
              <a:t> ……</a:t>
            </a:r>
            <a:r>
              <a:rPr lang="en-US" dirty="0" err="1" smtClean="0"/>
              <a:t>immunocompromised</a:t>
            </a:r>
            <a:r>
              <a:rPr lang="en-US" dirty="0" smtClean="0"/>
              <a:t> patients.</a:t>
            </a:r>
          </a:p>
          <a:p>
            <a:r>
              <a:rPr lang="en-US" dirty="0" smtClean="0"/>
              <a:t>AIDS ……retroviral therapy</a:t>
            </a:r>
          </a:p>
          <a:p>
            <a:r>
              <a:rPr lang="en-US" dirty="0" smtClean="0"/>
              <a:t>No vaccine is available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POX VIRUSES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481328"/>
            <a:ext cx="7162800" cy="4525963"/>
          </a:xfrm>
        </p:spPr>
        <p:txBody>
          <a:bodyPr/>
          <a:lstStyle/>
          <a:p>
            <a:r>
              <a:rPr lang="en-US" dirty="0" smtClean="0"/>
              <a:t>Includes Hepatitis B Virus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HEPADNAVIRUS FAMILY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8229600" cy="24685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DNA  Non Enveloped Viruses</a:t>
            </a:r>
            <a:endParaRPr lang="en-US" sz="44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include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Adenoviruses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err="1" smtClean="0"/>
              <a:t>Papillomaviruses</a:t>
            </a:r>
            <a:endParaRPr lang="en-US" dirty="0" smtClean="0"/>
          </a:p>
          <a:p>
            <a:pPr marL="624078" indent="-514350">
              <a:buFont typeface="+mj-lt"/>
              <a:buAutoNum type="arabicParenR"/>
            </a:pPr>
            <a:r>
              <a:rPr lang="en-US" dirty="0" err="1" smtClean="0"/>
              <a:t>Polyomaviruses</a:t>
            </a:r>
            <a:endParaRPr lang="en-US" dirty="0" smtClean="0"/>
          </a:p>
          <a:p>
            <a:pPr marL="624078" indent="-514350">
              <a:buFont typeface="+mj-lt"/>
              <a:buAutoNum type="arabicParenR"/>
            </a:pPr>
            <a:r>
              <a:rPr lang="en-US" dirty="0" err="1" smtClean="0"/>
              <a:t>Parvoviruses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Non enveloped Viruses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2800" u="sng" dirty="0" smtClean="0"/>
              <a:t>PAPILLOMAVIRUSES</a:t>
            </a:r>
          </a:p>
          <a:p>
            <a:r>
              <a:rPr lang="en-US" sz="9600" dirty="0" smtClean="0">
                <a:latin typeface="+mj-lt"/>
              </a:rPr>
              <a:t>100 serotypes of human </a:t>
            </a:r>
            <a:r>
              <a:rPr lang="en-US" sz="9600" dirty="0" err="1" smtClean="0">
                <a:latin typeface="+mj-lt"/>
              </a:rPr>
              <a:t>papilloma</a:t>
            </a:r>
            <a:r>
              <a:rPr lang="en-US" sz="9600" dirty="0" smtClean="0">
                <a:latin typeface="+mj-lt"/>
              </a:rPr>
              <a:t> viruses</a:t>
            </a:r>
          </a:p>
          <a:p>
            <a:r>
              <a:rPr lang="en-US" sz="9600" dirty="0" smtClean="0">
                <a:latin typeface="+mj-lt"/>
              </a:rPr>
              <a:t>HPV-1,2,3,4 cause benign skin warts</a:t>
            </a:r>
          </a:p>
          <a:p>
            <a:r>
              <a:rPr lang="en-US" sz="9600" dirty="0" smtClean="0">
                <a:latin typeface="+mj-lt"/>
              </a:rPr>
              <a:t>HPV-6 and 11 cause genital warts(</a:t>
            </a:r>
            <a:r>
              <a:rPr lang="en-US" sz="9600" dirty="0" err="1" smtClean="0">
                <a:latin typeface="+mj-lt"/>
              </a:rPr>
              <a:t>condylomata</a:t>
            </a:r>
            <a:r>
              <a:rPr lang="en-US" sz="9600" dirty="0" smtClean="0">
                <a:latin typeface="+mj-lt"/>
              </a:rPr>
              <a:t> </a:t>
            </a:r>
            <a:r>
              <a:rPr lang="en-US" sz="9600" dirty="0" err="1" smtClean="0">
                <a:latin typeface="+mj-lt"/>
              </a:rPr>
              <a:t>acuminata</a:t>
            </a:r>
            <a:r>
              <a:rPr lang="en-US" sz="9600" dirty="0" smtClean="0">
                <a:latin typeface="+mj-lt"/>
              </a:rPr>
              <a:t>). They also cause respiratory tract </a:t>
            </a:r>
            <a:r>
              <a:rPr lang="en-US" sz="9600" dirty="0" err="1" smtClean="0">
                <a:latin typeface="+mj-lt"/>
              </a:rPr>
              <a:t>papillomas</a:t>
            </a:r>
            <a:endParaRPr lang="en-US" sz="9600" dirty="0" smtClean="0">
              <a:latin typeface="+mj-lt"/>
            </a:endParaRPr>
          </a:p>
          <a:p>
            <a:r>
              <a:rPr lang="en-US" sz="9600" dirty="0" smtClean="0">
                <a:latin typeface="+mj-lt"/>
              </a:rPr>
              <a:t>HPV-16 and 18 cause carcinoma of cervix, penis and anus</a:t>
            </a:r>
          </a:p>
          <a:p>
            <a:r>
              <a:rPr lang="en-US" sz="9600" dirty="0" smtClean="0">
                <a:latin typeface="+mj-lt"/>
              </a:rPr>
              <a:t>E6 and E7 two early genes are involved in carcinogenesis</a:t>
            </a:r>
          </a:p>
          <a:p>
            <a:r>
              <a:rPr lang="en-US" sz="9600" dirty="0" smtClean="0">
                <a:latin typeface="+mj-lt"/>
              </a:rPr>
              <a:t>Inactivation of p53 and RB proteins is an important step</a:t>
            </a:r>
          </a:p>
          <a:p>
            <a:r>
              <a:rPr lang="en-US" sz="9600" dirty="0" err="1" smtClean="0">
                <a:latin typeface="+mj-lt"/>
              </a:rPr>
              <a:t>Koilocytes</a:t>
            </a:r>
            <a:endParaRPr lang="en-US" sz="9600" dirty="0" smtClean="0">
              <a:latin typeface="+mj-lt"/>
            </a:endParaRPr>
          </a:p>
          <a:p>
            <a:endParaRPr lang="en-US" sz="5600" dirty="0" smtClean="0">
              <a:latin typeface="+mj-lt"/>
            </a:endParaRPr>
          </a:p>
          <a:p>
            <a:pPr>
              <a:buNone/>
            </a:pPr>
            <a:r>
              <a:rPr lang="en-US" sz="5600" dirty="0" smtClean="0">
                <a:latin typeface="+mj-lt"/>
              </a:rPr>
              <a:t> </a:t>
            </a:r>
            <a:endParaRPr lang="en-US" sz="44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</a:t>
            </a:r>
            <a:r>
              <a:rPr lang="en-US" dirty="0" err="1" smtClean="0"/>
              <a:t>Nonenveloped</a:t>
            </a:r>
            <a:r>
              <a:rPr lang="en-US" dirty="0" smtClean="0"/>
              <a:t> Viruses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PAPILLOMAVIRUSES</a:t>
            </a:r>
          </a:p>
          <a:p>
            <a:r>
              <a:rPr lang="en-US" sz="2400" dirty="0" smtClean="0"/>
              <a:t>CIN(cervical intra epithelial </a:t>
            </a:r>
            <a:r>
              <a:rPr lang="en-US" sz="2400" dirty="0" err="1" smtClean="0"/>
              <a:t>neoplasia</a:t>
            </a:r>
            <a:r>
              <a:rPr lang="en-US" sz="2400" dirty="0" smtClean="0"/>
              <a:t>), PIN(penile intraepithelial </a:t>
            </a:r>
            <a:r>
              <a:rPr lang="en-US" sz="2400" dirty="0" err="1" smtClean="0"/>
              <a:t>neoplasia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Skin and planter warts</a:t>
            </a:r>
          </a:p>
          <a:p>
            <a:r>
              <a:rPr lang="en-US" sz="2400" dirty="0" smtClean="0"/>
              <a:t>Genital warts or </a:t>
            </a:r>
            <a:r>
              <a:rPr lang="en-US" sz="2400" dirty="0" err="1" smtClean="0"/>
              <a:t>condylomata</a:t>
            </a:r>
            <a:r>
              <a:rPr lang="en-US" sz="2400" dirty="0" smtClean="0"/>
              <a:t> </a:t>
            </a:r>
            <a:r>
              <a:rPr lang="en-US" sz="2400" dirty="0" err="1" smtClean="0"/>
              <a:t>accuminata</a:t>
            </a:r>
            <a:endParaRPr lang="en-US" sz="2400" dirty="0" smtClean="0"/>
          </a:p>
          <a:p>
            <a:r>
              <a:rPr lang="en-US" sz="2400" dirty="0" smtClean="0"/>
              <a:t>Respiratory tract </a:t>
            </a:r>
            <a:r>
              <a:rPr lang="en-US" sz="2400" dirty="0" err="1" smtClean="0"/>
              <a:t>papillomas</a:t>
            </a:r>
            <a:r>
              <a:rPr lang="en-US" sz="2400" dirty="0" smtClean="0"/>
              <a:t> in children</a:t>
            </a:r>
          </a:p>
          <a:p>
            <a:r>
              <a:rPr lang="en-US" sz="2400" dirty="0" smtClean="0"/>
              <a:t>Labs :Presence of </a:t>
            </a:r>
            <a:r>
              <a:rPr lang="en-US" sz="2400" dirty="0" err="1" smtClean="0"/>
              <a:t>koilocytes</a:t>
            </a:r>
            <a:r>
              <a:rPr lang="en-US" sz="2400" dirty="0" smtClean="0"/>
              <a:t> in lesions</a:t>
            </a:r>
          </a:p>
          <a:p>
            <a:pPr>
              <a:buNone/>
            </a:pPr>
            <a:r>
              <a:rPr lang="en-US" sz="2400" dirty="0" smtClean="0"/>
              <a:t>           PCR and pap smear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</a:t>
            </a:r>
            <a:r>
              <a:rPr lang="en-US" dirty="0" err="1" smtClean="0"/>
              <a:t>Nonenveloped</a:t>
            </a:r>
            <a:r>
              <a:rPr lang="en-US" dirty="0" smtClean="0"/>
              <a:t> Viruses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PAPILLOMAVIRUSES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  Treatment and prevention</a:t>
            </a:r>
          </a:p>
          <a:p>
            <a:r>
              <a:rPr lang="en-US" dirty="0" smtClean="0"/>
              <a:t>For skin warts….liquid nitrogen</a:t>
            </a:r>
          </a:p>
          <a:p>
            <a:r>
              <a:rPr lang="en-US" dirty="0" smtClean="0"/>
              <a:t>Planter warts …..surgical removal, or with salicylic acid topically</a:t>
            </a:r>
          </a:p>
          <a:p>
            <a:r>
              <a:rPr lang="en-US" dirty="0" smtClean="0"/>
              <a:t>Genital warts….</a:t>
            </a:r>
            <a:r>
              <a:rPr lang="en-US" dirty="0" err="1" smtClean="0"/>
              <a:t>podophyllin</a:t>
            </a:r>
            <a:r>
              <a:rPr lang="en-US" dirty="0" smtClean="0"/>
              <a:t>, alpha interferon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Two vaccines</a:t>
            </a:r>
            <a:r>
              <a:rPr lang="en-US" dirty="0" smtClean="0">
                <a:solidFill>
                  <a:srgbClr val="FF0000"/>
                </a:solidFill>
              </a:rPr>
              <a:t>…. </a:t>
            </a:r>
            <a:r>
              <a:rPr lang="en-US" dirty="0" err="1" smtClean="0">
                <a:solidFill>
                  <a:srgbClr val="FF0000"/>
                </a:solidFill>
              </a:rPr>
              <a:t>Gardasil</a:t>
            </a:r>
            <a:r>
              <a:rPr lang="en-US" dirty="0" smtClean="0">
                <a:solidFill>
                  <a:srgbClr val="FF0000"/>
                </a:solidFill>
              </a:rPr>
              <a:t> 9, </a:t>
            </a:r>
            <a:r>
              <a:rPr lang="en-US" dirty="0" smtClean="0">
                <a:solidFill>
                  <a:srgbClr val="FF0000"/>
                </a:solidFill>
              </a:rPr>
              <a:t>a recombinant vaccine and </a:t>
            </a:r>
            <a:r>
              <a:rPr lang="en-US" dirty="0" err="1" smtClean="0">
                <a:solidFill>
                  <a:srgbClr val="FF0000"/>
                </a:solidFill>
              </a:rPr>
              <a:t>Cervarix</a:t>
            </a:r>
            <a:r>
              <a:rPr lang="en-US" dirty="0" smtClean="0">
                <a:solidFill>
                  <a:srgbClr val="FF0000"/>
                </a:solidFill>
              </a:rPr>
              <a:t> also a recombinant vaccine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</a:t>
            </a:r>
            <a:r>
              <a:rPr lang="en-US" dirty="0" err="1" smtClean="0"/>
              <a:t>Nonenveloped</a:t>
            </a:r>
            <a:r>
              <a:rPr lang="en-US" dirty="0" smtClean="0"/>
              <a:t> Viruses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        </a:t>
            </a:r>
            <a:r>
              <a:rPr lang="en-US" dirty="0" err="1" smtClean="0"/>
              <a:t>Parvo</a:t>
            </a:r>
            <a:r>
              <a:rPr lang="en-US" dirty="0" smtClean="0"/>
              <a:t> virus B19</a:t>
            </a:r>
            <a:endParaRPr lang="tr-TR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Causes </a:t>
            </a:r>
            <a:r>
              <a:rPr lang="tr-TR" sz="2400" b="1" dirty="0" smtClean="0"/>
              <a:t>erythema infectiosum,</a:t>
            </a:r>
            <a:r>
              <a:rPr lang="tr-TR" sz="2400" dirty="0" smtClean="0"/>
              <a:t> or </a:t>
            </a:r>
            <a:r>
              <a:rPr lang="tr-TR" sz="2400" b="1" dirty="0" smtClean="0"/>
              <a:t>fifth disease,</a:t>
            </a:r>
            <a:r>
              <a:rPr lang="tr-TR" sz="2400" dirty="0" smtClean="0"/>
              <a:t> a mild febrile exanthematous disease that occurs in children (</a:t>
            </a:r>
            <a:r>
              <a:rPr lang="tr-TR" sz="1800" dirty="0" smtClean="0"/>
              <a:t>it was the fifth of the childhood exanthems; the first four being </a:t>
            </a:r>
            <a:r>
              <a:rPr lang="en-US" sz="1800" dirty="0" smtClean="0"/>
              <a:t>scarlet fever</a:t>
            </a:r>
            <a:r>
              <a:rPr lang="tr-TR" sz="1800" dirty="0" smtClean="0"/>
              <a:t>, rubella, roseola, and measles</a:t>
            </a:r>
            <a:r>
              <a:rPr lang="tr-TR" sz="2400" dirty="0" smtClean="0"/>
              <a:t>).</a:t>
            </a:r>
          </a:p>
          <a:p>
            <a:pPr eaLnBrk="1" hangingPunct="1">
              <a:lnSpc>
                <a:spcPct val="90000"/>
              </a:lnSpc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Also responsible for episodes of </a:t>
            </a:r>
            <a:r>
              <a:rPr lang="tr-TR" sz="2400" b="1" dirty="0" smtClean="0"/>
              <a:t>aplastic crisis in patients with chronic hemolytic anemia</a:t>
            </a:r>
            <a:r>
              <a:rPr lang="tr-TR" sz="2400" dirty="0" smtClean="0"/>
              <a:t> and is associated with </a:t>
            </a:r>
            <a:r>
              <a:rPr lang="tr-TR" sz="2400" b="1" dirty="0" smtClean="0"/>
              <a:t>acute polyarthritis</a:t>
            </a:r>
            <a:r>
              <a:rPr lang="tr-TR" sz="2400" dirty="0" smtClean="0"/>
              <a:t> in adults.</a:t>
            </a:r>
          </a:p>
          <a:p>
            <a:pPr eaLnBrk="1" hangingPunct="1">
              <a:lnSpc>
                <a:spcPct val="90000"/>
              </a:lnSpc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Intrauterine infection of a fetus may cause abortion.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The smallest of the deoxyribonucleic acid (DNA) viruses</a:t>
            </a:r>
            <a:r>
              <a:rPr lang="en-US" dirty="0" smtClean="0"/>
              <a:t>, </a:t>
            </a:r>
            <a:r>
              <a:rPr lang="tr-TR" dirty="0" smtClean="0"/>
              <a:t>nonenveloped </a:t>
            </a:r>
            <a:r>
              <a:rPr lang="en-US" dirty="0" smtClean="0"/>
              <a:t>with </a:t>
            </a:r>
            <a:r>
              <a:rPr lang="tr-TR" dirty="0" smtClean="0"/>
              <a:t>icosahedral capsid.</a:t>
            </a:r>
          </a:p>
          <a:p>
            <a:endParaRPr lang="tr-TR" dirty="0" smtClean="0"/>
          </a:p>
          <a:p>
            <a:r>
              <a:rPr lang="tr-TR" dirty="0" smtClean="0"/>
              <a:t>Only one member of the Parvoviridae, </a:t>
            </a:r>
            <a:r>
              <a:rPr lang="tr-TR" b="1" dirty="0" smtClean="0">
                <a:solidFill>
                  <a:srgbClr val="FF0000"/>
                </a:solidFill>
              </a:rPr>
              <a:t>B19</a:t>
            </a:r>
            <a:r>
              <a:rPr lang="tr-TR" b="1" dirty="0" smtClean="0"/>
              <a:t>,</a:t>
            </a:r>
            <a:r>
              <a:rPr lang="tr-TR" dirty="0" smtClean="0"/>
              <a:t> is known to cause human disease. </a:t>
            </a:r>
          </a:p>
          <a:p>
            <a:endParaRPr lang="tr-TR" dirty="0" smtClean="0"/>
          </a:p>
          <a:p>
            <a:r>
              <a:rPr lang="tr-TR" dirty="0" smtClean="0"/>
              <a:t>One linear, single</a:t>
            </a:r>
            <a:r>
              <a:rPr lang="en-US" dirty="0" smtClean="0"/>
              <a:t> and negative </a:t>
            </a:r>
            <a:r>
              <a:rPr lang="tr-TR" dirty="0" smtClean="0"/>
              <a:t>stranded DNA molecule</a:t>
            </a:r>
            <a:r>
              <a:rPr lang="en-US" dirty="0" smtClean="0"/>
              <a:t> has “hairpin” loops at both ends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Only one serotype of B19 is known to exist.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Transmitted primarily by respiratory ; by </a:t>
            </a:r>
            <a:r>
              <a:rPr lang="en-US" dirty="0" err="1" smtClean="0"/>
              <a:t>transplacental</a:t>
            </a:r>
            <a:r>
              <a:rPr lang="en-US" dirty="0" smtClean="0"/>
              <a:t> and by blood transfusion can also occur</a:t>
            </a:r>
            <a:r>
              <a:rPr lang="tr-TR" dirty="0" smtClean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           </a:t>
            </a:r>
            <a:r>
              <a:rPr lang="en-US" sz="4400" dirty="0" err="1" smtClean="0"/>
              <a:t>Parvo</a:t>
            </a:r>
            <a:r>
              <a:rPr lang="en-US" sz="4400" dirty="0" smtClean="0"/>
              <a:t> virus B19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             </a:t>
            </a:r>
            <a:r>
              <a:rPr lang="tr-TR" sz="3600" b="1" dirty="0" smtClean="0"/>
              <a:t>Epidemiology</a:t>
            </a:r>
            <a:r>
              <a:rPr lang="tr-TR" dirty="0" smtClean="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Approximately 65% of the adult population have been infected with B19 by 40 years of age.</a:t>
            </a:r>
          </a:p>
          <a:p>
            <a:pPr eaLnBrk="1" hangingPunct="1">
              <a:lnSpc>
                <a:spcPct val="80000"/>
              </a:lnSpc>
            </a:pPr>
            <a:endParaRPr lang="tr-TR" sz="2400" dirty="0" smtClean="0"/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Erythema infectiosum is most common in children and adolescents ages 4 to 15 ye</a:t>
            </a:r>
            <a:r>
              <a:rPr lang="en-US" sz="2400" dirty="0" err="1" smtClean="0"/>
              <a:t>ars</a:t>
            </a:r>
            <a:r>
              <a:rPr lang="tr-TR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tr-TR" sz="2400" dirty="0" smtClean="0"/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Arthralgia and arthritis are likely to occur in adults. </a:t>
            </a:r>
          </a:p>
          <a:p>
            <a:pPr eaLnBrk="1" hangingPunct="1">
              <a:lnSpc>
                <a:spcPct val="80000"/>
              </a:lnSpc>
            </a:pPr>
            <a:endParaRPr lang="tr-TR" sz="2400" dirty="0" smtClean="0"/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Disease usually occurs in late winter and spring.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Both herpes simplex viruses are structurally and morphologically similar.</a:t>
            </a:r>
          </a:p>
          <a:p>
            <a:r>
              <a:rPr lang="en-US" dirty="0" smtClean="0"/>
              <a:t>Only are distinguished by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 </a:t>
            </a:r>
            <a:r>
              <a:rPr lang="en-US" sz="2400" dirty="0" err="1" smtClean="0"/>
              <a:t>Antigenicity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  Location of lesions (above waist by HSV-1,</a:t>
            </a:r>
          </a:p>
          <a:p>
            <a:pPr>
              <a:buNone/>
            </a:pPr>
            <a:r>
              <a:rPr lang="en-US" sz="2400" dirty="0" smtClean="0"/>
              <a:t>        below waist by HSV-2).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  Restriction </a:t>
            </a:r>
            <a:r>
              <a:rPr lang="en-US" sz="2400" dirty="0" err="1" smtClean="0"/>
              <a:t>endonuclease</a:t>
            </a:r>
            <a:r>
              <a:rPr lang="en-US" sz="2400" dirty="0" smtClean="0"/>
              <a:t> patterns of DNA</a:t>
            </a:r>
          </a:p>
          <a:p>
            <a:pPr>
              <a:buNone/>
            </a:pPr>
            <a:r>
              <a:rPr lang="en-US" sz="2400" dirty="0" smtClean="0"/>
              <a:t>        genome.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  Type specific monoclonal antibodies.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1066800"/>
            <a:ext cx="7010400" cy="350838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>
                <a:ea typeface="Gill Sans" charset="0"/>
                <a:cs typeface="Gill Sans" charset="0"/>
              </a:rPr>
              <a:t>Herpesvirus</a:t>
            </a:r>
            <a:r>
              <a:rPr lang="en-US" sz="4400" dirty="0" smtClean="0">
                <a:ea typeface="Gill Sans" charset="0"/>
                <a:cs typeface="Gill Sans" charset="0"/>
              </a:rPr>
              <a:t> Diseases</a:t>
            </a:r>
            <a:br>
              <a:rPr lang="en-US" sz="4400" dirty="0" smtClean="0">
                <a:ea typeface="Gill Sans" charset="0"/>
                <a:cs typeface="Gill Sans" charset="0"/>
              </a:rPr>
            </a:br>
            <a:r>
              <a:rPr lang="en-US" sz="4000" dirty="0" smtClean="0">
                <a:ea typeface="Gill Sans" charset="0"/>
                <a:cs typeface="Gill Sans" charset="0"/>
              </a:rPr>
              <a:t>    HSV-1 and HSV-2</a:t>
            </a:r>
            <a:r>
              <a:rPr lang="en-US" sz="4400" dirty="0" smtClean="0">
                <a:ea typeface="Gill Sans" charset="0"/>
                <a:cs typeface="Gill Sans" charset="0"/>
              </a:rPr>
              <a:t/>
            </a:r>
            <a:br>
              <a:rPr lang="en-US" sz="4400" dirty="0" smtClean="0">
                <a:ea typeface="Gill Sans" charset="0"/>
                <a:cs typeface="Gill Sans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    </a:t>
            </a:r>
            <a:r>
              <a:rPr lang="tr-TR" sz="3600" b="1" dirty="0" smtClean="0"/>
              <a:t>Pathogenesis and Immunity</a:t>
            </a:r>
            <a:r>
              <a:rPr lang="tr-TR" dirty="0" smtClean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254691"/>
          </a:xfrm>
        </p:spPr>
        <p:txBody>
          <a:bodyPr>
            <a:noAutofit/>
          </a:bodyPr>
          <a:lstStyle/>
          <a:p>
            <a:pPr eaLnBrk="1" hangingPunct="1"/>
            <a:r>
              <a:rPr lang="tr-TR" sz="2400" dirty="0" smtClean="0"/>
              <a:t>B19 targets and is cytolytic for erythroid precursor cells</a:t>
            </a:r>
            <a:r>
              <a:rPr lang="en-US" sz="2400" dirty="0" smtClean="0"/>
              <a:t> and for endothelial cells</a:t>
            </a:r>
            <a:r>
              <a:rPr lang="tr-TR" sz="2400" dirty="0" smtClean="0"/>
              <a:t>.</a:t>
            </a:r>
            <a:endParaRPr lang="en-US" sz="2400" dirty="0" smtClean="0"/>
          </a:p>
          <a:p>
            <a:r>
              <a:rPr lang="tr-TR" sz="2400" dirty="0" smtClean="0"/>
              <a:t>First replicates in the nasopharynx or upper respiratory tract, then spreads by viremia to the bone marrow and elsewhere.</a:t>
            </a:r>
            <a:endParaRPr lang="en-US" sz="2400" dirty="0" smtClean="0"/>
          </a:p>
          <a:p>
            <a:r>
              <a:rPr lang="tr-TR" sz="2400" dirty="0" smtClean="0"/>
              <a:t>Disease is determined by the direct killing of these cells and the subsequent immune response to the infection (rash and arthralgia). 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    </a:t>
            </a:r>
            <a:r>
              <a:rPr lang="tr-TR" sz="3600" b="1" dirty="0" smtClean="0"/>
              <a:t>Pathogenesis and Immunity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The initial febrile stage is</a:t>
            </a:r>
            <a:r>
              <a:rPr lang="tr-TR" sz="2400" dirty="0" smtClean="0">
                <a:solidFill>
                  <a:schemeClr val="hlink"/>
                </a:solidFill>
              </a:rPr>
              <a:t> infectious stage.</a:t>
            </a:r>
            <a:r>
              <a:rPr lang="tr-TR" sz="2400" dirty="0" smtClean="0"/>
              <a:t> During this time, erythrocyte production is stopped for approximately</a:t>
            </a:r>
            <a:r>
              <a:rPr lang="en-US" sz="2400" dirty="0" smtClean="0"/>
              <a:t> 1week.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A large viremia occurs and is accompanied by nonspecific flulike symptoms. Antibody stops the viremia and is important for resolution. 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The second, </a:t>
            </a:r>
            <a:r>
              <a:rPr lang="tr-TR" sz="2400" dirty="0" smtClean="0">
                <a:solidFill>
                  <a:schemeClr val="hlink"/>
                </a:solidFill>
              </a:rPr>
              <a:t>symptomatic stage</a:t>
            </a:r>
            <a:r>
              <a:rPr lang="tr-TR" sz="2400" dirty="0" smtClean="0"/>
              <a:t> is </a:t>
            </a:r>
            <a:r>
              <a:rPr lang="tr-TR" sz="2400" dirty="0" smtClean="0">
                <a:solidFill>
                  <a:schemeClr val="hlink"/>
                </a:solidFill>
              </a:rPr>
              <a:t>immune mediated</a:t>
            </a:r>
            <a:r>
              <a:rPr lang="tr-TR" sz="2400" dirty="0" smtClean="0"/>
              <a:t>. The rash and arthralgia coincide with the appearance of virus-specific antibody and the formation of immune complexes. 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Hosts with c</a:t>
            </a:r>
            <a:r>
              <a:rPr lang="en-US" sz="2400" dirty="0" err="1" smtClean="0"/>
              <a:t>hronic</a:t>
            </a:r>
            <a:r>
              <a:rPr lang="tr-TR" sz="2400" dirty="0" smtClean="0"/>
              <a:t> hemolytic anemia are at risk for aplastic crisis.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7543800" cy="1630362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200" b="1" dirty="0" smtClean="0"/>
              <a:t>Clinical Syndromes: </a:t>
            </a:r>
            <a:r>
              <a:rPr lang="en-US" sz="3200" b="1" dirty="0" smtClean="0">
                <a:solidFill>
                  <a:schemeClr val="hlink"/>
                </a:solidFill>
              </a:rPr>
              <a:t>E</a:t>
            </a:r>
            <a:r>
              <a:rPr lang="tr-TR" sz="3200" dirty="0" smtClean="0">
                <a:solidFill>
                  <a:schemeClr val="hlink"/>
                </a:solidFill>
              </a:rPr>
              <a:t>rythema infectiosum (fifth disease)</a:t>
            </a:r>
            <a:endParaRPr lang="tr-TR" sz="4400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Starts with a prodromal period of 7 to 10 days, during which the person is contagious: fever and nonspecific symptoms (sore throat,</a:t>
            </a:r>
            <a:r>
              <a:rPr lang="en-US" sz="2400" dirty="0" smtClean="0"/>
              <a:t> </a:t>
            </a:r>
            <a:r>
              <a:rPr lang="en-US" sz="2400" dirty="0" err="1" smtClean="0"/>
              <a:t>coryza</a:t>
            </a:r>
            <a:r>
              <a:rPr lang="en-US" sz="2400" dirty="0" smtClean="0"/>
              <a:t>,</a:t>
            </a:r>
            <a:r>
              <a:rPr lang="tr-TR" sz="2400" dirty="0" smtClean="0"/>
              <a:t> chills, malaise, and myalgia) as well as a slight decrease in hemoglobin levels.</a:t>
            </a:r>
          </a:p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This period is followed by a distinctive rash on the cheeks, which appear as if they have been slapped. </a:t>
            </a:r>
            <a:endParaRPr lang="en-US" sz="2400" dirty="0" smtClean="0"/>
          </a:p>
          <a:p>
            <a:pPr eaLnBrk="1" hangingPunct="1"/>
            <a:endParaRPr lang="tr-T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3962400" cy="4330891"/>
          </a:xfrm>
        </p:spPr>
        <p:txBody>
          <a:bodyPr>
            <a:normAutofit fontScale="85000" lnSpcReduction="20000"/>
          </a:bodyPr>
          <a:lstStyle/>
          <a:p>
            <a:r>
              <a:rPr lang="tr-TR" sz="2800" dirty="0" smtClean="0"/>
              <a:t>A "slapped-cheek" appearance is typical of the rash for erythema infectiosum.</a:t>
            </a:r>
          </a:p>
          <a:p>
            <a:endParaRPr lang="tr-TR" sz="2800" dirty="0" smtClean="0"/>
          </a:p>
          <a:p>
            <a:r>
              <a:rPr lang="tr-TR" sz="2800" dirty="0" smtClean="0"/>
              <a:t>The </a:t>
            </a:r>
            <a:r>
              <a:rPr lang="en-US" sz="2800" dirty="0" smtClean="0"/>
              <a:t>less intense “lacy”</a:t>
            </a:r>
            <a:r>
              <a:rPr lang="tr-TR" sz="2800" dirty="0" smtClean="0"/>
              <a:t>rash then usually spreads, especially to exposed skin such as the arms and legs, and then subsides over 1 to 2 weeks. Relapse of the rash is common. </a:t>
            </a:r>
          </a:p>
          <a:p>
            <a:endParaRPr lang="tr-TR" sz="2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4400" dirty="0" smtClean="0"/>
              <a:t>Erythema infectiosum (fifth disease)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00563" y="1916113"/>
            <a:ext cx="4495800" cy="3889375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       </a:t>
            </a:r>
            <a:r>
              <a:rPr lang="tr-TR" sz="3600" b="1" dirty="0" smtClean="0"/>
              <a:t>Clinical Syndromes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In adults causes </a:t>
            </a:r>
            <a:r>
              <a:rPr lang="tr-TR" sz="2400" dirty="0" smtClean="0">
                <a:solidFill>
                  <a:schemeClr val="hlink"/>
                </a:solidFill>
              </a:rPr>
              <a:t>polyarthritis</a:t>
            </a:r>
            <a:r>
              <a:rPr lang="tr-TR" sz="2400" dirty="0" smtClean="0"/>
              <a:t>. Arthritis of the hands, wrists, knees, and ankles predominates.</a:t>
            </a:r>
          </a:p>
          <a:p>
            <a:pPr eaLnBrk="1" hangingPunct="1">
              <a:lnSpc>
                <a:spcPct val="90000"/>
              </a:lnSpc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Infection of immuno</a:t>
            </a:r>
            <a:r>
              <a:rPr lang="en-US" sz="2400" dirty="0" smtClean="0"/>
              <a:t>deficient</a:t>
            </a:r>
            <a:r>
              <a:rPr lang="tr-TR" sz="2400" dirty="0" smtClean="0"/>
              <a:t> people may result in </a:t>
            </a:r>
            <a:r>
              <a:rPr lang="tr-TR" sz="2400" dirty="0" smtClean="0">
                <a:solidFill>
                  <a:schemeClr val="hlink"/>
                </a:solidFill>
              </a:rPr>
              <a:t>chronic disease</a:t>
            </a:r>
            <a:r>
              <a:rPr lang="tr-TR" sz="24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The most serious complication: </a:t>
            </a:r>
            <a:r>
              <a:rPr lang="tr-TR" sz="2400" dirty="0" smtClean="0">
                <a:solidFill>
                  <a:schemeClr val="hlink"/>
                </a:solidFill>
              </a:rPr>
              <a:t>the aplastic crisis</a:t>
            </a:r>
            <a:r>
              <a:rPr lang="tr-TR" sz="2400" dirty="0" smtClean="0"/>
              <a:t> that occurs in patients with chronic hemolytic anemia (e.g., sickle cell anemia).</a:t>
            </a:r>
            <a:r>
              <a:rPr lang="en-US" sz="2400" dirty="0" smtClean="0"/>
              <a:t> </a:t>
            </a:r>
            <a:r>
              <a:rPr lang="tr-TR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         </a:t>
            </a:r>
            <a:r>
              <a:rPr lang="tr-TR" sz="3600" b="1" dirty="0" smtClean="0"/>
              <a:t>Clinical Syndromes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B19 infection of a seronegative mother increases the risk for fetal death.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Infect the fetus and kill erythrocyte precursors, causing anemia and congestive heart failure </a:t>
            </a:r>
            <a:r>
              <a:rPr lang="tr-TR" sz="2400" b="1" dirty="0" smtClean="0"/>
              <a:t>(</a:t>
            </a:r>
            <a:r>
              <a:rPr lang="tr-TR" sz="2400" b="1" dirty="0" smtClean="0">
                <a:solidFill>
                  <a:schemeClr val="hlink"/>
                </a:solidFill>
              </a:rPr>
              <a:t>hydrops fetalis</a:t>
            </a:r>
            <a:r>
              <a:rPr lang="tr-TR" sz="2400" b="1" dirty="0" smtClean="0"/>
              <a:t>).</a:t>
            </a:r>
          </a:p>
          <a:p>
            <a:pPr eaLnBrk="1" hangingPunct="1">
              <a:lnSpc>
                <a:spcPct val="90000"/>
              </a:lnSpc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Infection of seropositive pregnant women often has no adverse effect on the fetus. There is no evidence that B19 causes congenital abnormalities.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       </a:t>
            </a:r>
            <a:r>
              <a:rPr lang="tr-TR" sz="3600" b="1" dirty="0" smtClean="0"/>
              <a:t>Laboratory Diagnosis</a:t>
            </a:r>
            <a:r>
              <a:rPr lang="tr-TR" dirty="0" smtClean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Specific immunoglobulin M (IgM) or viral DNA must be detected (i.e., to distinguish the rash of B19 from that of rubella in a pregnant woman).</a:t>
            </a:r>
          </a:p>
          <a:p>
            <a:pPr eaLnBrk="1" hangingPunct="1">
              <a:lnSpc>
                <a:spcPct val="90000"/>
              </a:lnSpc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Enzyme-linked immunosorbent assays for B19 IgM and IgG are available.</a:t>
            </a:r>
          </a:p>
          <a:p>
            <a:pPr eaLnBrk="1" hangingPunct="1">
              <a:lnSpc>
                <a:spcPct val="90000"/>
              </a:lnSpc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The polymerase chain reaction test is a very sensitive method for detecting the B19 genome in clinical samples.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smtClean="0"/>
              <a:t>Treatment, Prevention, and Control</a:t>
            </a:r>
            <a:r>
              <a:rPr lang="tr-TR" sz="4000" smtClean="0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No specific antiviral treatment or means of control is available.</a:t>
            </a:r>
          </a:p>
          <a:p>
            <a:pPr eaLnBrk="1" hangingPunct="1"/>
            <a:endParaRPr lang="tr-TR" dirty="0" smtClean="0"/>
          </a:p>
          <a:p>
            <a:pPr eaLnBrk="1" hangingPunct="1"/>
            <a:r>
              <a:rPr lang="en-US" dirty="0" smtClean="0"/>
              <a:t>Pooled immune globulins in </a:t>
            </a:r>
            <a:r>
              <a:rPr lang="en-US" dirty="0" err="1" smtClean="0"/>
              <a:t>immunodeficient</a:t>
            </a:r>
            <a:r>
              <a:rPr lang="en-US" dirty="0" smtClean="0"/>
              <a:t> people with chronic B19 infections</a:t>
            </a:r>
            <a:r>
              <a:rPr lang="tr-T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3200" b="1" dirty="0" smtClean="0"/>
              <a:t>POLYOMAVIRUSES</a:t>
            </a:r>
            <a:endParaRPr lang="en-US" b="1" dirty="0" smtClean="0"/>
          </a:p>
          <a:p>
            <a:r>
              <a:rPr lang="en-US" dirty="0" smtClean="0"/>
              <a:t>JC and BK viruses </a:t>
            </a:r>
          </a:p>
          <a:p>
            <a:r>
              <a:rPr lang="en-US" dirty="0" smtClean="0"/>
              <a:t>SV40 virus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</a:t>
            </a:r>
            <a:r>
              <a:rPr lang="en-US" dirty="0" err="1" smtClean="0"/>
              <a:t>Nonenveloped</a:t>
            </a:r>
            <a:r>
              <a:rPr lang="en-US" dirty="0" smtClean="0"/>
              <a:t> Viruses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ADENOVIRUSES</a:t>
            </a:r>
          </a:p>
          <a:p>
            <a:pPr>
              <a:buNone/>
            </a:pPr>
            <a:r>
              <a:rPr lang="en-US" dirty="0" smtClean="0"/>
              <a:t>  Cause upper and lower respiratory tract diseases as well as other diseases, such as</a:t>
            </a:r>
          </a:p>
          <a:p>
            <a:r>
              <a:rPr lang="en-US" dirty="0" err="1" smtClean="0"/>
              <a:t>Pharyngitis</a:t>
            </a:r>
            <a:endParaRPr lang="en-US" dirty="0" smtClean="0"/>
          </a:p>
          <a:p>
            <a:r>
              <a:rPr lang="en-US" dirty="0" smtClean="0"/>
              <a:t>Common cold</a:t>
            </a:r>
          </a:p>
          <a:p>
            <a:r>
              <a:rPr lang="en-US" dirty="0" smtClean="0"/>
              <a:t>Pneumonia</a:t>
            </a:r>
          </a:p>
          <a:p>
            <a:r>
              <a:rPr lang="en-US" dirty="0" smtClean="0"/>
              <a:t>Conjunctivitis (pink eye)</a:t>
            </a:r>
          </a:p>
          <a:p>
            <a:r>
              <a:rPr lang="en-US" dirty="0" err="1" smtClean="0"/>
              <a:t>Keratoconjunctivitis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Hemorrhagic cystitis</a:t>
            </a:r>
          </a:p>
          <a:p>
            <a:r>
              <a:rPr lang="en-US" dirty="0" smtClean="0"/>
              <a:t>Gastroenteritis mainly occurs in children &lt;2years of age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</a:t>
            </a:r>
            <a:r>
              <a:rPr lang="en-US" dirty="0" err="1" smtClean="0"/>
              <a:t>Nonenveloped</a:t>
            </a:r>
            <a:r>
              <a:rPr lang="en-US" dirty="0" smtClean="0"/>
              <a:t> Viruses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/>
          </a:bodyPr>
          <a:lstStyle/>
          <a:p>
            <a:pPr marL="884008" lvl="1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dirty="0" smtClean="0">
                <a:ea typeface="Gill Sans" charset="0"/>
                <a:cs typeface="Gill Sans" charset="0"/>
              </a:rPr>
              <a:t>Transmission</a:t>
            </a:r>
          </a:p>
          <a:p>
            <a:pPr marL="1125101" lvl="2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dirty="0" smtClean="0">
                <a:ea typeface="Gill Sans" charset="0"/>
                <a:cs typeface="Gill Sans" charset="0"/>
              </a:rPr>
              <a:t>Generally through direct contact with person shedding virus having active lesions</a:t>
            </a:r>
          </a:p>
          <a:p>
            <a:pPr marL="1082730" lvl="2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600" dirty="0" smtClean="0">
                <a:ea typeface="Gill Sans" charset="0"/>
                <a:cs typeface="Gill Sans" charset="0"/>
              </a:rPr>
              <a:t>Some people shed virus despite absence of lesions in both cases</a:t>
            </a:r>
          </a:p>
          <a:p>
            <a:pPr marL="1125101" lvl="2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dirty="0" smtClean="0">
                <a:ea typeface="Gill Sans" charset="0"/>
                <a:cs typeface="Gill Sans" charset="0"/>
              </a:rPr>
              <a:t>Virus enters through mucosal tissues; cannot penetrate healthy skin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>
                <a:ea typeface="Gill Sans" charset="0"/>
                <a:cs typeface="Gill Sans" charset="0"/>
              </a:rPr>
              <a:t>Herpesvirus</a:t>
            </a:r>
            <a:r>
              <a:rPr lang="en-US" sz="4400" dirty="0" smtClean="0">
                <a:ea typeface="Gill Sans" charset="0"/>
                <a:cs typeface="Gill Sans" charset="0"/>
              </a:rPr>
              <a:t> Diseases</a:t>
            </a:r>
            <a:br>
              <a:rPr lang="en-US" sz="4400" dirty="0" smtClean="0">
                <a:ea typeface="Gill Sans" charset="0"/>
                <a:cs typeface="Gill Sans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Approximately 100 serotypes have been recognized, at least 47 of which infect humans </a:t>
            </a:r>
            <a:r>
              <a:rPr lang="tr-TR" dirty="0" smtClean="0"/>
              <a:t> </a:t>
            </a:r>
            <a:endParaRPr lang="en-US" dirty="0" smtClean="0"/>
          </a:p>
          <a:p>
            <a:r>
              <a:rPr lang="tr-TR" b="1" dirty="0" smtClean="0"/>
              <a:t>Linear, double-stranded DNA</a:t>
            </a:r>
            <a:endParaRPr lang="tr-TR" dirty="0" smtClean="0"/>
          </a:p>
          <a:p>
            <a:r>
              <a:rPr lang="tr-TR" dirty="0" smtClean="0"/>
              <a:t>The virions are </a:t>
            </a:r>
            <a:r>
              <a:rPr lang="tr-TR" b="1" dirty="0" smtClean="0"/>
              <a:t>nonenveloped</a:t>
            </a:r>
            <a:r>
              <a:rPr lang="en-US" b="1" dirty="0" smtClean="0"/>
              <a:t> </a:t>
            </a:r>
            <a:r>
              <a:rPr lang="tr-TR" b="1" dirty="0" smtClean="0"/>
              <a:t>icosadeltahedrons</a:t>
            </a:r>
            <a:r>
              <a:rPr lang="tr-TR" dirty="0" smtClean="0"/>
              <a:t> </a:t>
            </a:r>
          </a:p>
          <a:p>
            <a:r>
              <a:rPr lang="tr-TR" dirty="0" smtClean="0"/>
              <a:t>The </a:t>
            </a:r>
            <a:r>
              <a:rPr lang="tr-TR" b="1" dirty="0" smtClean="0"/>
              <a:t>fiber</a:t>
            </a:r>
            <a:r>
              <a:rPr lang="tr-TR" dirty="0" smtClean="0"/>
              <a:t> contains the </a:t>
            </a:r>
            <a:r>
              <a:rPr lang="tr-TR" b="1" dirty="0" smtClean="0"/>
              <a:t>viral attachment proteins</a:t>
            </a:r>
            <a:r>
              <a:rPr lang="tr-TR" dirty="0" smtClean="0"/>
              <a:t> and can act as a hemagglutinin.</a:t>
            </a:r>
            <a:endParaRPr lang="en-US" dirty="0" smtClean="0"/>
          </a:p>
          <a:p>
            <a:r>
              <a:rPr lang="en-US" dirty="0" smtClean="0"/>
              <a:t>Fiber protein is type-specific antigen</a:t>
            </a:r>
            <a:r>
              <a:rPr lang="tr-TR" dirty="0" smtClean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ADENO VIRUSES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400" smtClean="0"/>
              <a:t>Electron micrograph of adenovirus virion with fibers</a:t>
            </a:r>
            <a:r>
              <a:rPr lang="tr-TR" smtClean="0"/>
              <a:t> </a:t>
            </a:r>
          </a:p>
        </p:txBody>
      </p:sp>
      <p:pic>
        <p:nvPicPr>
          <p:cNvPr id="92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1484313"/>
            <a:ext cx="4954588" cy="50653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3,4,7,21 serotypes….respiratory disease</a:t>
            </a:r>
          </a:p>
          <a:p>
            <a:r>
              <a:rPr lang="en-US" dirty="0" smtClean="0"/>
              <a:t>8,19 serotypes…..epidemic </a:t>
            </a:r>
            <a:r>
              <a:rPr lang="en-US" dirty="0" err="1" smtClean="0"/>
              <a:t>keratoconjunctivitis</a:t>
            </a:r>
            <a:endParaRPr lang="en-US" dirty="0" smtClean="0"/>
          </a:p>
          <a:p>
            <a:r>
              <a:rPr lang="en-US" dirty="0" smtClean="0"/>
              <a:t>11,21 serotypes….hemorrhagic cystitis</a:t>
            </a:r>
          </a:p>
          <a:p>
            <a:r>
              <a:rPr lang="en-US" dirty="0" smtClean="0"/>
              <a:t>40,41 serotypes….infantile gastroenteritis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ADENO VIRUSES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                </a:t>
            </a:r>
            <a:r>
              <a:rPr lang="tr-TR" sz="3600" b="1" dirty="0" smtClean="0"/>
              <a:t>Epidemiology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33089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tr-TR" sz="2800" dirty="0" smtClean="0">
                <a:ea typeface="Arial Unicode MS" pitchFamily="34" charset="-128"/>
                <a:cs typeface="Arial Unicode MS" pitchFamily="34" charset="-128"/>
              </a:rPr>
              <a:t>pread mainly</a:t>
            </a:r>
            <a:r>
              <a:rPr lang="en-US" sz="2800" dirty="0" smtClean="0">
                <a:ea typeface="Arial Unicode MS" pitchFamily="34" charset="-128"/>
                <a:cs typeface="Arial Unicode MS" pitchFamily="34" charset="-128"/>
              </a:rPr>
              <a:t> is</a:t>
            </a:r>
            <a:r>
              <a:rPr lang="tr-TR" sz="2800" dirty="0" smtClean="0">
                <a:ea typeface="Arial Unicode MS" pitchFamily="34" charset="-128"/>
                <a:cs typeface="Arial Unicode MS" pitchFamily="34" charset="-128"/>
              </a:rPr>
              <a:t> by respiratory</a:t>
            </a:r>
            <a:r>
              <a:rPr lang="en-US" sz="2800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tr-TR" sz="2800" dirty="0" smtClean="0">
                <a:ea typeface="Arial Unicode MS" pitchFamily="34" charset="-128"/>
                <a:cs typeface="Arial Unicode MS" pitchFamily="34" charset="-128"/>
              </a:rPr>
              <a:t> fecal-oral</a:t>
            </a:r>
            <a:r>
              <a:rPr lang="en-US" sz="2800" dirty="0" smtClean="0">
                <a:ea typeface="Arial Unicode MS" pitchFamily="34" charset="-128"/>
                <a:cs typeface="Arial Unicode MS" pitchFamily="34" charset="-128"/>
              </a:rPr>
              <a:t>, by fingers, by </a:t>
            </a:r>
            <a:r>
              <a:rPr lang="en-US" sz="2800" dirty="0" err="1" smtClean="0">
                <a:ea typeface="Arial Unicode MS" pitchFamily="34" charset="-128"/>
                <a:cs typeface="Arial Unicode MS" pitchFamily="34" charset="-128"/>
              </a:rPr>
              <a:t>fomites</a:t>
            </a:r>
            <a:r>
              <a:rPr lang="en-US" sz="2800" dirty="0" smtClean="0">
                <a:ea typeface="Arial Unicode MS" pitchFamily="34" charset="-128"/>
                <a:cs typeface="Arial Unicode MS" pitchFamily="34" charset="-128"/>
              </a:rPr>
              <a:t>, by co</a:t>
            </a:r>
            <a:r>
              <a:rPr lang="tr-TR" sz="2800" dirty="0" smtClean="0">
                <a:ea typeface="Arial Unicode MS" pitchFamily="34" charset="-128"/>
                <a:cs typeface="Arial Unicode MS" pitchFamily="34" charset="-128"/>
              </a:rPr>
              <a:t>ntact from human to human.</a:t>
            </a:r>
            <a:endParaRPr lang="en-US" sz="2800" dirty="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ea typeface="Arial Unicode MS" pitchFamily="34" charset="-128"/>
                <a:cs typeface="Arial Unicode MS" pitchFamily="34" charset="-128"/>
              </a:rPr>
              <a:t>Close interaction among people, as occurs in classrooms and military barracks, promotes </a:t>
            </a:r>
            <a:r>
              <a:rPr lang="en-US" sz="2800" dirty="0" smtClean="0">
                <a:ea typeface="Arial Unicode MS" pitchFamily="34" charset="-128"/>
                <a:cs typeface="Arial Unicode MS" pitchFamily="34" charset="-128"/>
              </a:rPr>
              <a:t>out breaks</a:t>
            </a:r>
            <a:endParaRPr lang="tr-TR" sz="2800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tr-TR" sz="2800" dirty="0" smtClean="0">
                <a:ea typeface="Arial Unicode MS" pitchFamily="34" charset="-128"/>
                <a:cs typeface="Arial Unicode MS" pitchFamily="34" charset="-128"/>
              </a:rPr>
              <a:t>Adenoviruses 1 through 7 are the most prevalent serotypes</a:t>
            </a:r>
            <a:endParaRPr lang="en-US" sz="2800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tr-TR" sz="2800" dirty="0" smtClean="0">
                <a:ea typeface="Arial Unicode MS" pitchFamily="34" charset="-128"/>
                <a:cs typeface="Arial Unicode MS" pitchFamily="34" charset="-128"/>
              </a:rPr>
              <a:t>Resist drying, detergents, gastrointestinal tract secretions (acid, protease</a:t>
            </a:r>
            <a:r>
              <a:rPr lang="en-US" sz="28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800" dirty="0" smtClean="0">
                <a:ea typeface="Arial Unicode MS" pitchFamily="34" charset="-128"/>
                <a:cs typeface="Arial Unicode MS" pitchFamily="34" charset="-128"/>
              </a:rPr>
              <a:t>and bile) and even mild chlorine treatment.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tr-TR" sz="28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               </a:t>
            </a:r>
            <a:r>
              <a:rPr lang="tr-TR" sz="3600" dirty="0" smtClean="0"/>
              <a:t>Pathogenesis</a:t>
            </a:r>
            <a:endParaRPr lang="tr-TR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dirty="0" smtClean="0"/>
              <a:t>Capable of causing </a:t>
            </a:r>
            <a:r>
              <a:rPr lang="tr-TR" dirty="0" smtClean="0">
                <a:solidFill>
                  <a:srgbClr val="FF0000"/>
                </a:solidFill>
              </a:rPr>
              <a:t>lytic </a:t>
            </a:r>
            <a:r>
              <a:rPr lang="tr-TR" dirty="0" smtClean="0"/>
              <a:t>(e.g., mucoepithelial cells), </a:t>
            </a:r>
            <a:r>
              <a:rPr lang="tr-TR" dirty="0" smtClean="0">
                <a:solidFill>
                  <a:srgbClr val="FF0000"/>
                </a:solidFill>
              </a:rPr>
              <a:t>latent</a:t>
            </a:r>
            <a:r>
              <a:rPr lang="tr-TR" dirty="0" smtClean="0"/>
              <a:t> (e.g., lymphoid and adenoid cells</a:t>
            </a:r>
            <a:r>
              <a:rPr lang="en-US" dirty="0" smtClean="0"/>
              <a:t>, </a:t>
            </a:r>
            <a:r>
              <a:rPr lang="tr-TR" sz="2400" dirty="0" smtClean="0">
                <a:ea typeface="Arial Unicode MS" pitchFamily="34" charset="-128"/>
                <a:cs typeface="Arial Unicode MS" pitchFamily="34" charset="-128"/>
              </a:rPr>
              <a:t>Peyer's patches, and can be reactivated in immunosuppressed patients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tr-TR" dirty="0" smtClean="0"/>
              <a:t> and </a:t>
            </a:r>
            <a:r>
              <a:rPr lang="tr-TR" dirty="0" smtClean="0">
                <a:solidFill>
                  <a:srgbClr val="FF0000"/>
                </a:solidFill>
              </a:rPr>
              <a:t>transforming</a:t>
            </a:r>
            <a:r>
              <a:rPr lang="tr-TR" dirty="0" smtClean="0"/>
              <a:t> (hamster, not human) infections.</a:t>
            </a:r>
          </a:p>
          <a:p>
            <a:pPr eaLnBrk="1" hangingPunct="1"/>
            <a:r>
              <a:rPr lang="tr-TR" dirty="0" smtClean="0">
                <a:solidFill>
                  <a:srgbClr val="FF0000"/>
                </a:solidFill>
              </a:rPr>
              <a:t>The viral fiber proteins determine the target cell specificity 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/>
              <a:t>Infects mucosal epithelium of respiratory tract, GI tract and the conjunctivas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              </a:t>
            </a:r>
            <a:r>
              <a:rPr lang="tr-TR" sz="3600" dirty="0" smtClean="0"/>
              <a:t>Pathogenesis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The histologic hallmark is a dense, central intranuclear inclusion within an infected epithelial cell that consists of viral DNA and protein </a:t>
            </a:r>
          </a:p>
          <a:p>
            <a:pPr eaLnBrk="1" hangingPunct="1"/>
            <a:endParaRPr lang="tr-TR" dirty="0" smtClean="0"/>
          </a:p>
          <a:p>
            <a:pPr eaLnBrk="1" hangingPunct="1"/>
            <a:endParaRPr lang="tr-TR" dirty="0" smtClean="0"/>
          </a:p>
          <a:p>
            <a:pPr eaLnBrk="1" hangingPunct="1">
              <a:buNone/>
            </a:pPr>
            <a:endParaRPr lang="tr-TR" dirty="0" smtClean="0"/>
          </a:p>
        </p:txBody>
      </p:sp>
      <p:pic>
        <p:nvPicPr>
          <p:cNvPr id="4" name="Picture 8" descr="show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971800"/>
            <a:ext cx="4684656" cy="357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        CLINICAL FINDINGS</a:t>
            </a:r>
            <a:endParaRPr lang="tr-TR" sz="40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Causes pharyngitis, which is often accompanied by conjunctivitis (pinkeye) and pharyngoconjunctival fever.</a:t>
            </a:r>
          </a:p>
          <a:p>
            <a:pPr eaLnBrk="1" hangingPunct="1">
              <a:lnSpc>
                <a:spcPct val="80000"/>
              </a:lnSpc>
            </a:pPr>
            <a:endParaRPr lang="tr-T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Pharyngitis alone occurs in young children, particularly those younger than 3 years, and may mimic streptococcal infection.</a:t>
            </a:r>
          </a:p>
          <a:p>
            <a:pPr eaLnBrk="1" hangingPunct="1">
              <a:lnSpc>
                <a:spcPct val="80000"/>
              </a:lnSpc>
            </a:pPr>
            <a:endParaRPr lang="tr-T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Patients have mild, flulike symptoms (including nasal congestion, malaise, fever, myalgia, and headache).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   </a:t>
            </a:r>
            <a:r>
              <a:rPr lang="tr-TR" sz="3200" dirty="0" smtClean="0"/>
              <a:t>ACUTE RESPIRATORY DISEASE</a:t>
            </a:r>
            <a:r>
              <a:rPr lang="tr-TR" sz="3600" dirty="0" smtClean="0"/>
              <a:t> </a:t>
            </a:r>
            <a:br>
              <a:rPr lang="tr-TR" sz="3600" dirty="0" smtClean="0"/>
            </a:br>
            <a:endParaRPr lang="tr-TR" sz="36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syndrome consisting of fever, cough, pharyngitis and cervical adenitis.</a:t>
            </a:r>
            <a:endParaRPr lang="en-US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Usually caused by adenovirus serotypes 4 and 7.</a:t>
            </a:r>
          </a:p>
          <a:p>
            <a:pPr eaLnBrk="1" hangingPunct="1">
              <a:lnSpc>
                <a:spcPct val="90000"/>
              </a:lnSpc>
            </a:pPr>
            <a:endParaRPr lang="tr-T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RESPIRATORY TRACT DISEASES: </a:t>
            </a:r>
            <a:endParaRPr lang="en-US" sz="2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Cold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like symptoms, laryngitis, bronchiolitis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bronchitis and atypical pneumonia 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They can also cause a pertussis-like illness.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291"/>
          </a:xfrm>
        </p:spPr>
        <p:txBody>
          <a:bodyPr>
            <a:normAutofit/>
          </a:bodyPr>
          <a:lstStyle/>
          <a:p>
            <a:r>
              <a:rPr lang="tr-TR" sz="2400" dirty="0" smtClean="0"/>
              <a:t>Irritation of the eye by a foreign body, dust</a:t>
            </a:r>
            <a:r>
              <a:rPr lang="en-US" sz="2400" dirty="0" smtClean="0"/>
              <a:t>,</a:t>
            </a:r>
            <a:r>
              <a:rPr lang="tr-TR" sz="2400" dirty="0" smtClean="0"/>
              <a:t> debris is a risk factor for the acquisition of this infection. </a:t>
            </a:r>
            <a:endParaRPr lang="en-US" sz="2400" dirty="0" smtClean="0"/>
          </a:p>
          <a:p>
            <a:r>
              <a:rPr lang="tr-TR" sz="2400" dirty="0" smtClean="0"/>
              <a:t>Cause a follicular conjunctivitis in which the mucosa of the palpebral conjunctiva becomes nodular</a:t>
            </a:r>
          </a:p>
          <a:p>
            <a:r>
              <a:rPr lang="tr-TR" sz="2400" dirty="0" smtClean="0"/>
              <a:t>Swimming pool conjunctivitis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10400" cy="1143000"/>
          </a:xfrm>
        </p:spPr>
        <p:txBody>
          <a:bodyPr>
            <a:noAutofit/>
          </a:bodyPr>
          <a:lstStyle/>
          <a:p>
            <a:r>
              <a:rPr lang="tr-TR" sz="3200" b="0" dirty="0" smtClean="0"/>
              <a:t>CONJUNCTIVITIS AND EPIDEMIC </a:t>
            </a:r>
            <a:r>
              <a:rPr lang="en-US" sz="3200" b="0" dirty="0" smtClean="0"/>
              <a:t>              </a:t>
            </a:r>
            <a:r>
              <a:rPr lang="tr-TR" sz="3200" b="0" dirty="0" smtClean="0"/>
              <a:t>KERATOCONJUNCTIVITIS</a:t>
            </a:r>
            <a:endParaRPr lang="en-US" sz="3200" b="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3150" y="914399"/>
            <a:ext cx="6024450" cy="52314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/>
          </p:cNvSpPr>
          <p:nvPr/>
        </p:nvSpPr>
        <p:spPr bwMode="auto">
          <a:xfrm>
            <a:off x="491133" y="1219200"/>
            <a:ext cx="8424267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01822" indent="-401822">
              <a:spcBef>
                <a:spcPts val="562"/>
              </a:spcBef>
              <a:buSzPct val="171000"/>
            </a:pPr>
            <a:endParaRPr lang="en-US" sz="2800" dirty="0">
              <a:ea typeface="Gill Sans" charset="0"/>
              <a:cs typeface="Gill Sans" charset="0"/>
            </a:endParaRPr>
          </a:p>
          <a:p>
            <a:pPr marL="401822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800" dirty="0">
                <a:ea typeface="Gill Sans" charset="0"/>
                <a:cs typeface="Gill Sans" charset="0"/>
              </a:rPr>
              <a:t>Pathology</a:t>
            </a:r>
          </a:p>
          <a:p>
            <a:pPr marL="884008" lvl="1" indent="-401822">
              <a:spcBef>
                <a:spcPts val="562"/>
              </a:spcBef>
              <a:buSzPct val="171000"/>
            </a:pPr>
            <a:endParaRPr lang="en-US" sz="2400" dirty="0">
              <a:ea typeface="Gill Sans" charset="0"/>
              <a:cs typeface="Gill Sans" charset="0"/>
            </a:endParaRPr>
          </a:p>
          <a:p>
            <a:pPr marL="884008" lvl="1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dirty="0" smtClean="0">
                <a:ea typeface="Gill Sans" charset="0"/>
                <a:cs typeface="Gill Sans" charset="0"/>
              </a:rPr>
              <a:t>Replicate most commonly in </a:t>
            </a:r>
            <a:r>
              <a:rPr lang="en-US" sz="2400" dirty="0">
                <a:ea typeface="Gill Sans" charset="0"/>
                <a:cs typeface="Gill Sans" charset="0"/>
              </a:rPr>
              <a:t>dermal </a:t>
            </a:r>
            <a:r>
              <a:rPr lang="en-US" sz="2400" dirty="0" smtClean="0">
                <a:ea typeface="Gill Sans" charset="0"/>
                <a:cs typeface="Gill Sans" charset="0"/>
              </a:rPr>
              <a:t>tissues and mucous membranes </a:t>
            </a:r>
            <a:r>
              <a:rPr lang="en-US" sz="2400" dirty="0">
                <a:ea typeface="Gill Sans" charset="0"/>
                <a:cs typeface="Gill Sans" charset="0"/>
              </a:rPr>
              <a:t>(herpetic lesions</a:t>
            </a:r>
            <a:r>
              <a:rPr lang="en-US" sz="2400" dirty="0" smtClean="0">
                <a:ea typeface="Gill Sans" charset="0"/>
                <a:cs typeface="Gill Sans" charset="0"/>
              </a:rPr>
              <a:t>).</a:t>
            </a:r>
          </a:p>
          <a:p>
            <a:pPr marL="884008" lvl="1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dirty="0" smtClean="0">
                <a:ea typeface="Gill Sans" charset="0"/>
                <a:cs typeface="Gill Sans" charset="0"/>
              </a:rPr>
              <a:t>Migrate up the neurons by retrograde axonal flow where latency occurs in sensory ganglions.</a:t>
            </a:r>
          </a:p>
          <a:p>
            <a:pPr marL="884008" lvl="1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dirty="0" smtClean="0">
                <a:ea typeface="Gill Sans" charset="0"/>
                <a:cs typeface="Gill Sans" charset="0"/>
              </a:rPr>
              <a:t>Vesicles containing serous fluid filled with virus particles and cell debris are found.</a:t>
            </a:r>
          </a:p>
          <a:p>
            <a:pPr marL="884008" lvl="1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dirty="0" smtClean="0">
                <a:ea typeface="Gill Sans" charset="0"/>
                <a:cs typeface="Gill Sans" charset="0"/>
              </a:rPr>
              <a:t> Cell </a:t>
            </a:r>
            <a:r>
              <a:rPr lang="en-US" sz="2400" dirty="0">
                <a:ea typeface="Gill Sans" charset="0"/>
                <a:cs typeface="Gill Sans" charset="0"/>
              </a:rPr>
              <a:t>fusion followed by cell </a:t>
            </a:r>
            <a:r>
              <a:rPr lang="en-US" sz="2400" dirty="0" err="1" smtClean="0">
                <a:ea typeface="Gill Sans" charset="0"/>
                <a:cs typeface="Gill Sans" charset="0"/>
              </a:rPr>
              <a:t>lysis</a:t>
            </a:r>
            <a:r>
              <a:rPr lang="en-US" sz="2400" dirty="0" smtClean="0">
                <a:ea typeface="Gill Sans" charset="0"/>
                <a:cs typeface="Gill Sans" charset="0"/>
              </a:rPr>
              <a:t> results in multinucleated giant cells. Intra nuclear inclusion bodies are also seen </a:t>
            </a:r>
            <a:endParaRPr lang="en-US" sz="2000" dirty="0" smtClean="0">
              <a:ea typeface="Gill Sans" charset="0"/>
              <a:cs typeface="Gill Sans" charset="0"/>
            </a:endParaRPr>
          </a:p>
          <a:p>
            <a:pPr marL="1125101" lvl="2" indent="-401822">
              <a:spcBef>
                <a:spcPts val="562"/>
              </a:spcBef>
              <a:buSzPct val="171000"/>
              <a:buFont typeface="Gill Sans" charset="0"/>
              <a:buChar char="•"/>
            </a:pPr>
            <a:r>
              <a:rPr lang="en-US" sz="2400" dirty="0">
                <a:ea typeface="Gill Sans" charset="0"/>
                <a:cs typeface="Gill Sans" charset="0"/>
              </a:rPr>
              <a:t>Inflammatory </a:t>
            </a:r>
            <a:r>
              <a:rPr lang="en-US" sz="2400" dirty="0" smtClean="0">
                <a:ea typeface="Gill Sans" charset="0"/>
                <a:cs typeface="Gill Sans" charset="0"/>
              </a:rPr>
              <a:t>response</a:t>
            </a:r>
            <a:endParaRPr lang="en-US" sz="2400" dirty="0">
              <a:ea typeface="Gill Sans" charset="0"/>
              <a:cs typeface="Gill Sans" charset="0"/>
            </a:endParaRPr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914400" y="457200"/>
            <a:ext cx="7434263" cy="79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dirty="0" smtClean="0">
                <a:ea typeface="Gill Sans" charset="0"/>
                <a:cs typeface="Gill Sans" charset="0"/>
              </a:rPr>
              <a:t>	</a:t>
            </a:r>
            <a:r>
              <a:rPr lang="en-US" sz="3600" dirty="0" err="1" smtClean="0">
                <a:ea typeface="Gill Sans" charset="0"/>
                <a:cs typeface="Gill Sans" charset="0"/>
              </a:rPr>
              <a:t>Herpesvirus</a:t>
            </a:r>
            <a:r>
              <a:rPr lang="en-US" sz="3600" dirty="0" smtClean="0">
                <a:ea typeface="Gill Sans" charset="0"/>
                <a:cs typeface="Gill Sans" charset="0"/>
              </a:rPr>
              <a:t> Diseases</a:t>
            </a:r>
          </a:p>
          <a:p>
            <a:r>
              <a:rPr lang="en-US" sz="3200" dirty="0" smtClean="0">
                <a:ea typeface="Gill Sans" charset="0"/>
                <a:cs typeface="Gill Sans" charset="0"/>
              </a:rPr>
              <a:t>    		HSV-1 and HSV-2</a:t>
            </a:r>
            <a:endParaRPr lang="en-US" sz="3400" dirty="0"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  </a:t>
            </a:r>
            <a:r>
              <a:rPr lang="tr-TR" sz="4000" dirty="0" smtClean="0"/>
              <a:t>GASTROENTERITIS AND DIARRHEA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Major cause of acute viral gastroenteritis; 15% of the cases of gastroenteritis in hospitalized patients.</a:t>
            </a:r>
          </a:p>
          <a:p>
            <a:pPr eaLnBrk="1" hangingPunct="1"/>
            <a:endParaRPr lang="tr-TR" dirty="0" smtClean="0"/>
          </a:p>
          <a:p>
            <a:pPr eaLnBrk="1" hangingPunct="1"/>
            <a:r>
              <a:rPr lang="tr-TR" dirty="0" smtClean="0"/>
              <a:t>Serotypes 40</a:t>
            </a:r>
            <a:r>
              <a:rPr lang="en-US" dirty="0" smtClean="0"/>
              <a:t> and</a:t>
            </a:r>
            <a:r>
              <a:rPr lang="tr-TR" dirty="0" smtClean="0"/>
              <a:t> 4</a:t>
            </a:r>
            <a:r>
              <a:rPr lang="en-US" dirty="0" smtClean="0"/>
              <a:t>1</a:t>
            </a:r>
            <a:r>
              <a:rPr lang="tr-TR" dirty="0" smtClean="0"/>
              <a:t> appear to be responsible for episodes of diarrhea in infants.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    </a:t>
            </a:r>
            <a:r>
              <a:rPr lang="tr-TR" b="1" dirty="0" smtClean="0"/>
              <a:t>Laboratory Diagnosis</a:t>
            </a:r>
            <a:r>
              <a:rPr lang="tr-TR" dirty="0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Should be obtained from a site or secretion relevant to the disease symptoms.</a:t>
            </a:r>
          </a:p>
          <a:p>
            <a:pPr eaLnBrk="1" hangingPunct="1">
              <a:lnSpc>
                <a:spcPct val="80000"/>
              </a:lnSpc>
              <a:buNone/>
            </a:pPr>
            <a:endParaRPr lang="tr-TR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Isolation of virus in cell culture and 4-folds rise in antibody titer</a:t>
            </a:r>
            <a:r>
              <a:rPr lang="tr-TR" sz="2400" i="1" dirty="0" smtClean="0"/>
              <a:t>.</a:t>
            </a:r>
            <a:r>
              <a:rPr lang="tr-TR" sz="2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tr-TR" sz="2400" dirty="0" smtClean="0"/>
          </a:p>
          <a:p>
            <a:pPr>
              <a:lnSpc>
                <a:spcPct val="80000"/>
              </a:lnSpc>
            </a:pPr>
            <a:r>
              <a:rPr lang="tr-TR" sz="2400" dirty="0" smtClean="0"/>
              <a:t>Serologic testing</a:t>
            </a:r>
            <a:r>
              <a:rPr lang="en-US" sz="2400" dirty="0" smtClean="0"/>
              <a:t> by complement fixation and </a:t>
            </a:r>
            <a:r>
              <a:rPr lang="en-US" sz="2400" dirty="0" err="1" smtClean="0"/>
              <a:t>hemagglutination</a:t>
            </a:r>
            <a:r>
              <a:rPr lang="en-US" sz="2400" dirty="0" smtClean="0"/>
              <a:t> inhibition</a:t>
            </a:r>
            <a:r>
              <a:rPr lang="tr-TR" sz="2400" dirty="0" smtClean="0"/>
              <a:t>.</a:t>
            </a:r>
            <a:endParaRPr lang="en-US" sz="2400" dirty="0" smtClean="0"/>
          </a:p>
          <a:p>
            <a:pPr>
              <a:lnSpc>
                <a:spcPct val="80000"/>
              </a:lnSpc>
            </a:pPr>
            <a:endParaRPr lang="tr-TR" sz="2400" dirty="0" smtClean="0"/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Fluorescent antibody assays and the polymerase chain reaction can be used to detect</a:t>
            </a:r>
            <a:r>
              <a:rPr lang="en-US" sz="2400" dirty="0" smtClean="0"/>
              <a:t> </a:t>
            </a:r>
            <a:r>
              <a:rPr lang="tr-TR" sz="2400" dirty="0" smtClean="0"/>
              <a:t>type and group the virus. </a:t>
            </a:r>
          </a:p>
          <a:p>
            <a:pPr eaLnBrk="1" hangingPunct="1">
              <a:lnSpc>
                <a:spcPct val="80000"/>
              </a:lnSpc>
            </a:pPr>
            <a:endParaRPr lang="tr-T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smtClean="0"/>
              <a:t>Treatment, Prevention, and Control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There is no approved treatment for adenovirus infection.</a:t>
            </a:r>
          </a:p>
          <a:p>
            <a:pPr eaLnBrk="1" hangingPunct="1"/>
            <a:endParaRPr lang="tr-TR" dirty="0" smtClean="0"/>
          </a:p>
          <a:p>
            <a:pPr eaLnBrk="1" hangingPunct="1"/>
            <a:r>
              <a:rPr lang="en-US" dirty="0" smtClean="0"/>
              <a:t>3 </a:t>
            </a:r>
            <a:r>
              <a:rPr lang="tr-TR" dirty="0" smtClean="0"/>
              <a:t>Live</a:t>
            </a:r>
            <a:r>
              <a:rPr lang="en-US" dirty="0" smtClean="0"/>
              <a:t>,</a:t>
            </a:r>
            <a:r>
              <a:rPr lang="tr-TR" dirty="0" smtClean="0"/>
              <a:t> oral vaccines have been used to prevent infections</a:t>
            </a:r>
            <a:r>
              <a:rPr lang="en-US" dirty="0" smtClean="0"/>
              <a:t>, given individually at different occasions,</a:t>
            </a:r>
            <a:r>
              <a:rPr lang="tr-TR" dirty="0" smtClean="0"/>
              <a:t> with adenovirus types 4</a:t>
            </a:r>
            <a:r>
              <a:rPr lang="en-US" dirty="0" smtClean="0"/>
              <a:t>,</a:t>
            </a:r>
            <a:r>
              <a:rPr lang="tr-TR" dirty="0" smtClean="0"/>
              <a:t>7</a:t>
            </a:r>
            <a:r>
              <a:rPr lang="en-US" dirty="0" smtClean="0"/>
              <a:t> and 21</a:t>
            </a:r>
            <a:r>
              <a:rPr lang="tr-TR" dirty="0" smtClean="0"/>
              <a:t> in military recruits.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4747</TotalTime>
  <Words>3680</Words>
  <Application>Microsoft Office PowerPoint</Application>
  <PresentationFormat>On-screen Show (4:3)</PresentationFormat>
  <Paragraphs>577</Paragraphs>
  <Slides>92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Concourse</vt:lpstr>
      <vt:lpstr>    DNA Enveloped Viruses        </vt:lpstr>
      <vt:lpstr>Slide 2</vt:lpstr>
      <vt:lpstr>  DNA Non Enveloped Viruses</vt:lpstr>
      <vt:lpstr>          Herpesviruses</vt:lpstr>
      <vt:lpstr>         Herpesvirus Diseases          HSV-1 and HSV-2</vt:lpstr>
      <vt:lpstr>Herpesvirus Diseases  HSV-1 and HSV-2  </vt:lpstr>
      <vt:lpstr>Herpesvirus Diseases     HSV-1 and HSV-2 </vt:lpstr>
      <vt:lpstr>Herpesvirus Diseases </vt:lpstr>
      <vt:lpstr>Slide 9</vt:lpstr>
      <vt:lpstr>Herpesvirus Diseases       HSV-1 and HSV-2  </vt:lpstr>
      <vt:lpstr>Slide 11</vt:lpstr>
      <vt:lpstr>              Herpesvirus Diseases                 HSV-1</vt:lpstr>
      <vt:lpstr>        Herpesvirus Diseases               HSV-2 </vt:lpstr>
      <vt:lpstr>Slide 14</vt:lpstr>
      <vt:lpstr>Slide 15</vt:lpstr>
      <vt:lpstr>Slide 16</vt:lpstr>
      <vt:lpstr>       Herpesvirus Diseases       HSV-1 and HSV-2 </vt:lpstr>
      <vt:lpstr>Herpesvirus Diseases Varicella-Zoster virus (VZV) </vt:lpstr>
      <vt:lpstr>Slide 19</vt:lpstr>
      <vt:lpstr>Herpesvirus Diseases     Varicella-Zoster virus </vt:lpstr>
      <vt:lpstr>Herpesvirus Diseases        Varicella-Zoster virus </vt:lpstr>
      <vt:lpstr>  Chicken Pox</vt:lpstr>
      <vt:lpstr>Herpesvirus Diseases        Varicella-Zoster virus </vt:lpstr>
      <vt:lpstr>   Shingles   </vt:lpstr>
      <vt:lpstr>    Ramsay-Hunt syndrome </vt:lpstr>
      <vt:lpstr>Slide 26</vt:lpstr>
      <vt:lpstr>Slide 27</vt:lpstr>
      <vt:lpstr>Slide 28</vt:lpstr>
      <vt:lpstr>Slide 29</vt:lpstr>
      <vt:lpstr>Recommendations for the use of varicella-zoster immune globulin (VZIG)</vt:lpstr>
      <vt:lpstr>      Cytomegalovirus(CMV)  </vt:lpstr>
      <vt:lpstr>Slide 32</vt:lpstr>
      <vt:lpstr>Herpesvirus Diseases       Cytomegalovirus(CMV)</vt:lpstr>
      <vt:lpstr>Herpesvirus Diseases     Cytomegalovirus(CMV)</vt:lpstr>
      <vt:lpstr>Herpesvirus Diseases     Cytomegalovirus  </vt:lpstr>
      <vt:lpstr>Slide 36</vt:lpstr>
      <vt:lpstr>    CMV</vt:lpstr>
      <vt:lpstr>Herpesvirus Diseases     Cytomegalovirus </vt:lpstr>
      <vt:lpstr>Herpesvirus Diseases         Epstein-Barr virus(EBV) </vt:lpstr>
      <vt:lpstr>Slide 40</vt:lpstr>
      <vt:lpstr>Herpesvirus Diseases     Epstein-Barr virus(EBV) </vt:lpstr>
      <vt:lpstr>Herpesvirus Diseases     Epstein-Barr virus(EBV)        Pathogenesis  </vt:lpstr>
      <vt:lpstr>Herpesvirus Diseases      Epstein-Barr virus(EBV)        Pathogenesis    </vt:lpstr>
      <vt:lpstr>Slide 44</vt:lpstr>
      <vt:lpstr>Slide 45</vt:lpstr>
      <vt:lpstr>Slide 46</vt:lpstr>
      <vt:lpstr>Slide 47</vt:lpstr>
      <vt:lpstr>Slide 48</vt:lpstr>
      <vt:lpstr>      Disease Association</vt:lpstr>
      <vt:lpstr>Slide 50</vt:lpstr>
      <vt:lpstr>           POX VIRUSES</vt:lpstr>
      <vt:lpstr>          POX VIRUSES</vt:lpstr>
      <vt:lpstr>          POX VIRUSES</vt:lpstr>
      <vt:lpstr>           POX VIRUSES</vt:lpstr>
      <vt:lpstr>Slide 55</vt:lpstr>
      <vt:lpstr>Slide 56</vt:lpstr>
      <vt:lpstr>            POX VIRUSES</vt:lpstr>
      <vt:lpstr>           POX VIRUSES</vt:lpstr>
      <vt:lpstr>Slide 59</vt:lpstr>
      <vt:lpstr>           POX VIRUSES</vt:lpstr>
      <vt:lpstr>    HEPADNAVIRUS FAMILY</vt:lpstr>
      <vt:lpstr>DNA  Non Enveloped Viruses</vt:lpstr>
      <vt:lpstr>DNA Non enveloped Viruses</vt:lpstr>
      <vt:lpstr>DNA Nonenveloped Viruses</vt:lpstr>
      <vt:lpstr>DNA Nonenveloped Viruses</vt:lpstr>
      <vt:lpstr>DNA Nonenveloped Viruses</vt:lpstr>
      <vt:lpstr>        Parvo virus B19</vt:lpstr>
      <vt:lpstr>           Parvo virus B19</vt:lpstr>
      <vt:lpstr>             Epidemiology </vt:lpstr>
      <vt:lpstr>    Pathogenesis and Immunity </vt:lpstr>
      <vt:lpstr>    Pathogenesis and Immunity</vt:lpstr>
      <vt:lpstr>Clinical Syndromes: Erythema infectiosum (fifth disease)</vt:lpstr>
      <vt:lpstr>Erythema infectiosum (fifth disease)</vt:lpstr>
      <vt:lpstr>       Clinical Syndromes</vt:lpstr>
      <vt:lpstr>         Clinical Syndromes</vt:lpstr>
      <vt:lpstr>       Laboratory Diagnosis </vt:lpstr>
      <vt:lpstr>Treatment, Prevention, and Control </vt:lpstr>
      <vt:lpstr>DNA Nonenveloped Viruses</vt:lpstr>
      <vt:lpstr>DNA Nonenveloped Viruses</vt:lpstr>
      <vt:lpstr>         ADENO VIRUSES</vt:lpstr>
      <vt:lpstr>Electron micrograph of adenovirus virion with fibers </vt:lpstr>
      <vt:lpstr>          ADENO VIRUSES</vt:lpstr>
      <vt:lpstr>                Epidemiology</vt:lpstr>
      <vt:lpstr>               Pathogenesis</vt:lpstr>
      <vt:lpstr>              Pathogenesis </vt:lpstr>
      <vt:lpstr>        CLINICAL FINDINGS</vt:lpstr>
      <vt:lpstr>   ACUTE RESPIRATORY DISEASE  </vt:lpstr>
      <vt:lpstr>CONJUNCTIVITIS AND EPIDEMIC               KERATOCONJUNCTIVITIS</vt:lpstr>
      <vt:lpstr>Slide 89</vt:lpstr>
      <vt:lpstr>  GASTROENTERITIS AND DIARRHEA </vt:lpstr>
      <vt:lpstr>    Laboratory Diagnosis </vt:lpstr>
      <vt:lpstr>Treatment, Prevention, and Control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201</cp:revision>
  <dcterms:created xsi:type="dcterms:W3CDTF">2014-08-27T14:39:29Z</dcterms:created>
  <dcterms:modified xsi:type="dcterms:W3CDTF">2019-12-12T17:03:56Z</dcterms:modified>
</cp:coreProperties>
</file>