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2" r:id="rId15"/>
    <p:sldId id="281" r:id="rId16"/>
    <p:sldId id="273" r:id="rId17"/>
    <p:sldId id="274" r:id="rId18"/>
    <p:sldId id="275" r:id="rId19"/>
    <p:sldId id="276" r:id="rId20"/>
    <p:sldId id="278" r:id="rId21"/>
    <p:sldId id="279" r:id="rId22"/>
    <p:sldId id="280"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67" autoAdjust="0"/>
    <p:restoredTop sz="94638" autoAdjust="0"/>
  </p:normalViewPr>
  <p:slideViewPr>
    <p:cSldViewPr>
      <p:cViewPr varScale="1">
        <p:scale>
          <a:sx n="73" d="100"/>
          <a:sy n="73" d="100"/>
        </p:scale>
        <p:origin x="1494" y="72"/>
      </p:cViewPr>
      <p:guideLst>
        <p:guide orient="horz" pos="2160"/>
        <p:guide pos="2880"/>
      </p:guideLst>
    </p:cSldViewPr>
  </p:slideViewPr>
  <p:outlineViewPr>
    <p:cViewPr>
      <p:scale>
        <a:sx n="33" d="100"/>
        <a:sy n="33" d="100"/>
      </p:scale>
      <p:origin x="0" y="186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84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1048846"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6642E5-6E7F-485D-AA6B-53089C8A3CDB}" type="datetimeFigureOut">
              <a:rPr lang="en-US" smtClean="0"/>
              <a:pPr/>
              <a:t>4/6/2020</a:t>
            </a:fld>
            <a:endParaRPr lang="en-US"/>
          </a:p>
        </p:txBody>
      </p:sp>
      <p:sp>
        <p:nvSpPr>
          <p:cNvPr id="1048847"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48848"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49"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1048850"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F58663-8934-45BB-81C8-56CA36916C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9" name="Slide Image Placeholder 1"/>
          <p:cNvSpPr>
            <a:spLocks noGrp="1" noRot="1" noChangeAspect="1"/>
          </p:cNvSpPr>
          <p:nvPr>
            <p:ph type="sldImg"/>
          </p:nvPr>
        </p:nvSpPr>
        <p:spPr/>
      </p:sp>
      <p:sp>
        <p:nvSpPr>
          <p:cNvPr id="1048700" name="Notes Placeholder 2"/>
          <p:cNvSpPr>
            <a:spLocks noGrp="1"/>
          </p:cNvSpPr>
          <p:nvPr>
            <p:ph type="body" idx="1"/>
          </p:nvPr>
        </p:nvSpPr>
        <p:spPr/>
        <p:txBody>
          <a:bodyPr/>
          <a:lstStyle/>
          <a:p>
            <a:endParaRPr lang="en-US" dirty="0"/>
          </a:p>
        </p:txBody>
      </p:sp>
      <p:sp>
        <p:nvSpPr>
          <p:cNvPr id="1048701" name="Slide Number Placeholder 3"/>
          <p:cNvSpPr>
            <a:spLocks noGrp="1"/>
          </p:cNvSpPr>
          <p:nvPr>
            <p:ph type="sldNum" sz="quarter" idx="10"/>
          </p:nvPr>
        </p:nvSpPr>
        <p:spPr/>
        <p:txBody>
          <a:bodyPr/>
          <a:lstStyle/>
          <a:p>
            <a:fld id="{85F58663-8934-45BB-81C8-56CA36916C55}"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3" name="Slide Image Placeholder 1"/>
          <p:cNvSpPr>
            <a:spLocks noGrp="1" noRot="1" noChangeAspect="1"/>
          </p:cNvSpPr>
          <p:nvPr>
            <p:ph type="sldImg"/>
          </p:nvPr>
        </p:nvSpPr>
        <p:spPr/>
      </p:sp>
      <p:sp>
        <p:nvSpPr>
          <p:cNvPr id="1048704" name="Notes Placeholder 2"/>
          <p:cNvSpPr>
            <a:spLocks noGrp="1"/>
          </p:cNvSpPr>
          <p:nvPr>
            <p:ph type="body" idx="1"/>
          </p:nvPr>
        </p:nvSpPr>
        <p:spPr/>
        <p:txBody>
          <a:bodyPr/>
          <a:lstStyle/>
          <a:p>
            <a:endParaRPr lang="en-US"/>
          </a:p>
        </p:txBody>
      </p:sp>
      <p:sp>
        <p:nvSpPr>
          <p:cNvPr id="1048705" name="Slide Number Placeholder 3"/>
          <p:cNvSpPr>
            <a:spLocks noGrp="1"/>
          </p:cNvSpPr>
          <p:nvPr>
            <p:ph type="sldNum" sz="quarter" idx="10"/>
          </p:nvPr>
        </p:nvSpPr>
        <p:spPr/>
        <p:txBody>
          <a:bodyPr/>
          <a:lstStyle/>
          <a:p>
            <a:fld id="{85F58663-8934-45BB-81C8-56CA36916C55}"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Slide Image Placeholder 1"/>
          <p:cNvSpPr>
            <a:spLocks noGrp="1" noRot="1" noChangeAspect="1"/>
          </p:cNvSpPr>
          <p:nvPr>
            <p:ph type="sldImg"/>
          </p:nvPr>
        </p:nvSpPr>
        <p:spPr/>
      </p:sp>
      <p:sp>
        <p:nvSpPr>
          <p:cNvPr id="1048632" name="Notes Placeholder 2"/>
          <p:cNvSpPr>
            <a:spLocks noGrp="1"/>
          </p:cNvSpPr>
          <p:nvPr>
            <p:ph type="body" idx="1"/>
          </p:nvPr>
        </p:nvSpPr>
        <p:spPr/>
        <p:txBody>
          <a:bodyPr/>
          <a:lstStyle/>
          <a:p>
            <a:endParaRPr lang="en-US" dirty="0"/>
          </a:p>
        </p:txBody>
      </p:sp>
      <p:sp>
        <p:nvSpPr>
          <p:cNvPr id="1048633" name="Slide Number Placeholder 3"/>
          <p:cNvSpPr>
            <a:spLocks noGrp="1"/>
          </p:cNvSpPr>
          <p:nvPr>
            <p:ph type="sldNum" sz="quarter" idx="10"/>
          </p:nvPr>
        </p:nvSpPr>
        <p:spPr/>
        <p:txBody>
          <a:bodyPr/>
          <a:lstStyle/>
          <a:p>
            <a:fld id="{85F58663-8934-45BB-81C8-56CA36916C55}"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F27B3B2-AE7B-4706-AC34-9C01BC1E3D3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996747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27B3B2-AE7B-4706-AC34-9C01BC1E3D3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2486708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27B3B2-AE7B-4706-AC34-9C01BC1E3D3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2455516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27B3B2-AE7B-4706-AC34-9C01BC1E3D3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2938875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F27B3B2-AE7B-4706-AC34-9C01BC1E3D3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11627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F27B3B2-AE7B-4706-AC34-9C01BC1E3D36}"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2479415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F27B3B2-AE7B-4706-AC34-9C01BC1E3D36}"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138502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27B3B2-AE7B-4706-AC34-9C01BC1E3D36}"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229021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7B3B2-AE7B-4706-AC34-9C01BC1E3D36}"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824091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EF27B3B2-AE7B-4706-AC34-9C01BC1E3D36}"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2597477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EF27B3B2-AE7B-4706-AC34-9C01BC1E3D36}"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F23CD6-35A9-4D21-8B65-97DAEF3AD23E}" type="slidenum">
              <a:rPr lang="en-US" smtClean="0"/>
              <a:pPr/>
              <a:t>‹#›</a:t>
            </a:fld>
            <a:endParaRPr lang="en-US"/>
          </a:p>
        </p:txBody>
      </p:sp>
    </p:spTree>
    <p:extLst>
      <p:ext uri="{BB962C8B-B14F-4D97-AF65-F5344CB8AC3E}">
        <p14:creationId xmlns:p14="http://schemas.microsoft.com/office/powerpoint/2010/main" val="1369566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F27B3B2-AE7B-4706-AC34-9C01BC1E3D36}" type="datetimeFigureOut">
              <a:rPr lang="en-US" smtClean="0"/>
              <a:pPr/>
              <a:t>4/6/2020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F23CD6-35A9-4D21-8B65-97DAEF3AD23E}" type="slidenum">
              <a:rPr lang="en-US" smtClean="0"/>
              <a:pPr/>
              <a:t>‹#›</a:t>
            </a:fld>
            <a:endParaRPr lang="en-US"/>
          </a:p>
        </p:txBody>
      </p:sp>
    </p:spTree>
    <p:extLst>
      <p:ext uri="{BB962C8B-B14F-4D97-AF65-F5344CB8AC3E}">
        <p14:creationId xmlns:p14="http://schemas.microsoft.com/office/powerpoint/2010/main" val="17305911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samcotech.com/ion-exchange-resin-work-proces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TextBox 1048684"/>
          <p:cNvSpPr txBox="1"/>
          <p:nvPr/>
        </p:nvSpPr>
        <p:spPr>
          <a:xfrm>
            <a:off x="1143000" y="1905000"/>
            <a:ext cx="6934200" cy="1261884"/>
          </a:xfrm>
          <a:prstGeom prst="rect">
            <a:avLst/>
          </a:prstGeom>
          <a:solidFill>
            <a:schemeClr val="bg1"/>
          </a:solidFill>
        </p:spPr>
        <p:txBody>
          <a:bodyPr wrap="square" rtlCol="0">
            <a:spAutoFit/>
          </a:bodyPr>
          <a:lstStyle/>
          <a:p>
            <a:pPr algn="ctr"/>
            <a:r>
              <a:rPr lang="en-US" altLang="x-none" sz="3800" b="1" dirty="0">
                <a:solidFill>
                  <a:srgbClr val="FF0000"/>
                </a:solidFill>
                <a:latin typeface="Times New Roman" panose="02020603050405020304" pitchFamily="18" charset="0"/>
                <a:cs typeface="Times New Roman" panose="02020603050405020304" pitchFamily="18" charset="0"/>
              </a:rPr>
              <a:t>Ion Exchange Control Drug Delivery System  </a:t>
            </a:r>
            <a:endParaRPr lang="x-none" sz="38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Content Placeholder 2"/>
          <p:cNvSpPr>
            <a:spLocks noGrp="1"/>
          </p:cNvSpPr>
          <p:nvPr>
            <p:ph idx="1"/>
          </p:nvPr>
        </p:nvSpPr>
        <p:spPr>
          <a:xfrm>
            <a:off x="533401" y="517329"/>
            <a:ext cx="8229600" cy="5867231"/>
          </a:xfrm>
        </p:spPr>
        <p:txBody>
          <a:bodyPr>
            <a:normAutofit/>
          </a:bodyPr>
          <a:lstStyle/>
          <a:p>
            <a:pPr marL="0" indent="0" algn="ctr">
              <a:buNone/>
            </a:pPr>
            <a:r>
              <a:rPr lang="en-US" sz="2800" b="1" dirty="0" smtClean="0">
                <a:solidFill>
                  <a:srgbClr val="FF0000"/>
                </a:solidFill>
                <a:latin typeface="Times New Roman" panose="02020603050405020304" pitchFamily="18" charset="0"/>
                <a:cs typeface="Times New Roman" panose="02020603050405020304" pitchFamily="18" charset="0"/>
              </a:rPr>
              <a:t>STRONG BASE ANION EXCHANGE RESINS</a:t>
            </a:r>
          </a:p>
          <a:p>
            <a:pPr marL="0" indent="0" algn="just">
              <a:buNone/>
            </a:pPr>
            <a:r>
              <a:rPr lang="en-US" dirty="0">
                <a:latin typeface="Times New Roman" panose="02020603050405020304" pitchFamily="18" charset="0"/>
                <a:cs typeface="Times New Roman" panose="02020603050405020304" pitchFamily="18" charset="0"/>
              </a:rPr>
              <a:t>
Strong base resins are highly ionized and can be used over the entire pH </a:t>
            </a:r>
            <a:r>
              <a:rPr lang="en-US" dirty="0" smtClean="0">
                <a:latin typeface="Times New Roman" panose="02020603050405020304" pitchFamily="18" charset="0"/>
                <a:cs typeface="Times New Roman" panose="02020603050405020304" pitchFamily="18" charset="0"/>
              </a:rPr>
              <a:t>range </a:t>
            </a:r>
          </a:p>
          <a:p>
            <a:pPr marL="0" indent="0" algn="just">
              <a:buNone/>
            </a:pP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resins are used in the hydroxide (OH) form for water </a:t>
            </a:r>
            <a:r>
              <a:rPr lang="en-US" dirty="0" smtClean="0">
                <a:latin typeface="Times New Roman" panose="02020603050405020304" pitchFamily="18" charset="0"/>
                <a:cs typeface="Times New Roman" panose="02020603050405020304" pitchFamily="18" charset="0"/>
              </a:rPr>
              <a:t>deionization</a:t>
            </a:r>
          </a:p>
          <a:p>
            <a:pPr marL="0" indent="0" algn="just">
              <a:buNone/>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will react with anions in solution and can convert an acid solution to pure water Eq. 
</a:t>
            </a:r>
            <a:r>
              <a:rPr lang="en-US" dirty="0">
                <a:solidFill>
                  <a:srgbClr val="00B0F0"/>
                </a:solidFill>
                <a:latin typeface="Times New Roman" panose="02020603050405020304" pitchFamily="18" charset="0"/>
                <a:cs typeface="Times New Roman" panose="02020603050405020304" pitchFamily="18" charset="0"/>
              </a:rPr>
              <a:t>R-NH3OH</a:t>
            </a:r>
            <a:r>
              <a:rPr lang="en-US" dirty="0">
                <a:latin typeface="Times New Roman" panose="02020603050405020304" pitchFamily="18" charset="0"/>
                <a:cs typeface="Times New Roman" panose="02020603050405020304" pitchFamily="18" charset="0"/>
              </a:rPr>
              <a:t> + </a:t>
            </a:r>
            <a:r>
              <a:rPr lang="en-US" dirty="0">
                <a:solidFill>
                  <a:srgbClr val="FF0000"/>
                </a:solidFill>
                <a:latin typeface="Times New Roman" panose="02020603050405020304" pitchFamily="18" charset="0"/>
                <a:cs typeface="Times New Roman" panose="02020603050405020304" pitchFamily="18" charset="0"/>
              </a:rPr>
              <a:t>HCl </a:t>
            </a:r>
            <a:r>
              <a:rPr lang="en-US" dirty="0">
                <a:latin typeface="Times New Roman" panose="02020603050405020304" pitchFamily="18" charset="0"/>
                <a:cs typeface="Times New Roman" panose="02020603050405020304" pitchFamily="18" charset="0"/>
              </a:rPr>
              <a:t>→ </a:t>
            </a:r>
            <a:r>
              <a:rPr lang="en-US" dirty="0">
                <a:solidFill>
                  <a:srgbClr val="00B0F0"/>
                </a:solidFill>
                <a:latin typeface="Times New Roman" panose="02020603050405020304" pitchFamily="18" charset="0"/>
                <a:cs typeface="Times New Roman" panose="02020603050405020304" pitchFamily="18" charset="0"/>
              </a:rPr>
              <a:t>R-NH3</a:t>
            </a:r>
            <a:r>
              <a:rPr lang="en-US" dirty="0">
                <a:solidFill>
                  <a:srgbClr val="FF0000"/>
                </a:solidFill>
                <a:latin typeface="Times New Roman" panose="02020603050405020304" pitchFamily="18" charset="0"/>
                <a:cs typeface="Times New Roman" panose="02020603050405020304" pitchFamily="18" charset="0"/>
              </a:rPr>
              <a:t>Cl</a:t>
            </a:r>
            <a:r>
              <a:rPr lang="en-US" dirty="0">
                <a:solidFill>
                  <a:srgbClr val="00B0F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H2O</a:t>
            </a: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Regeneration with concentrated sodium hydroxide (NaOH) converts the exhausted </a:t>
            </a:r>
            <a:r>
              <a:rPr lang="en-US" dirty="0" smtClean="0">
                <a:latin typeface="Times New Roman" panose="02020603050405020304" pitchFamily="18" charset="0"/>
                <a:cs typeface="Times New Roman" panose="02020603050405020304" pitchFamily="18" charset="0"/>
              </a:rPr>
              <a:t>resin to </a:t>
            </a:r>
            <a:r>
              <a:rPr lang="en-US" dirty="0">
                <a:latin typeface="Times New Roman" panose="02020603050405020304" pitchFamily="18" charset="0"/>
                <a:cs typeface="Times New Roman" panose="02020603050405020304" pitchFamily="18" charset="0"/>
              </a:rPr>
              <a:t>the OH form.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7" name="Title 1"/>
          <p:cNvSpPr>
            <a:spLocks noGrp="1"/>
          </p:cNvSpPr>
          <p:nvPr>
            <p:ph type="title"/>
          </p:nvPr>
        </p:nvSpPr>
        <p:spPr/>
        <p:txBody>
          <a:bodyPr/>
          <a:lstStyle/>
          <a:p>
            <a:r>
              <a:rPr lang="en-US" dirty="0"/>
              <a:t> </a:t>
            </a:r>
          </a:p>
        </p:txBody>
      </p:sp>
      <p:sp>
        <p:nvSpPr>
          <p:cNvPr id="1048698" name="Content Placeholder 2"/>
          <p:cNvSpPr>
            <a:spLocks noGrp="1"/>
          </p:cNvSpPr>
          <p:nvPr>
            <p:ph idx="1"/>
          </p:nvPr>
        </p:nvSpPr>
        <p:spPr>
          <a:xfrm>
            <a:off x="762000" y="685800"/>
            <a:ext cx="7439584" cy="5275983"/>
          </a:xfrm>
        </p:spPr>
        <p:txBody>
          <a:bodyPr>
            <a:normAutofit fontScale="95833"/>
          </a:bodyPr>
          <a:lstStyle/>
          <a:p>
            <a:pPr marL="0" indent="0" algn="ctr">
              <a:buNone/>
            </a:pPr>
            <a:r>
              <a:rPr lang="en-US" sz="2800" b="1" dirty="0" smtClean="0">
                <a:solidFill>
                  <a:srgbClr val="FF0000"/>
                </a:solidFill>
                <a:latin typeface="Times New Roman" panose="02020603050405020304" pitchFamily="18" charset="0"/>
                <a:cs typeface="Times New Roman" panose="02020603050405020304" pitchFamily="18" charset="0"/>
              </a:rPr>
              <a:t>WEAK BASE ANION EXCHANGE RESIN</a:t>
            </a:r>
          </a:p>
          <a:p>
            <a:pPr algn="just"/>
            <a:r>
              <a:rPr lang="en-US" dirty="0" smtClean="0">
                <a:latin typeface="Times New Roman" panose="02020603050405020304" pitchFamily="18" charset="0"/>
                <a:cs typeface="Times New Roman" panose="02020603050405020304" pitchFamily="18" charset="0"/>
              </a:rPr>
              <a:t>Weak </a:t>
            </a:r>
            <a:r>
              <a:rPr lang="en-US" dirty="0">
                <a:latin typeface="Times New Roman" panose="02020603050405020304" pitchFamily="18" charset="0"/>
                <a:cs typeface="Times New Roman" panose="02020603050405020304" pitchFamily="18" charset="0"/>
              </a:rPr>
              <a:t>base resins are like weak acid resins in that the degree of ionization is strongly influenced by pH.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Hence</a:t>
            </a:r>
            <a:r>
              <a:rPr lang="en-US" dirty="0">
                <a:latin typeface="Times New Roman" panose="02020603050405020304" pitchFamily="18" charset="0"/>
                <a:cs typeface="Times New Roman" panose="02020603050405020304" pitchFamily="18" charset="0"/>
              </a:rPr>
              <a:t>, weak base resins exhibit minimum exchange </a:t>
            </a:r>
            <a:r>
              <a:rPr lang="en-US" dirty="0" smtClean="0">
                <a:latin typeface="Times New Roman" panose="02020603050405020304" pitchFamily="18" charset="0"/>
                <a:cs typeface="Times New Roman" panose="02020603050405020304" pitchFamily="18" charset="0"/>
              </a:rPr>
              <a:t>capacity pH </a:t>
            </a:r>
            <a:r>
              <a:rPr lang="en-US" dirty="0">
                <a:latin typeface="Times New Roman" panose="02020603050405020304" pitchFamily="18" charset="0"/>
                <a:cs typeface="Times New Roman" panose="02020603050405020304" pitchFamily="18" charset="0"/>
              </a:rPr>
              <a:t>of 7.0.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weak base resin does not have an OH ion form as does the strong base resin Eq</a:t>
            </a:r>
            <a:r>
              <a:rPr lang="en-US" dirty="0" smtClean="0">
                <a:latin typeface="Times New Roman" panose="02020603050405020304" pitchFamily="18" charset="0"/>
                <a:cs typeface="Times New Roman" panose="02020603050405020304" pitchFamily="18" charset="0"/>
              </a:rPr>
              <a:t>.</a:t>
            </a:r>
          </a:p>
          <a:p>
            <a:pPr marL="0" indent="0" algn="ctr">
              <a:buNone/>
            </a:pPr>
            <a:r>
              <a:rPr lang="en-US" dirty="0">
                <a:latin typeface="Times New Roman" panose="02020603050405020304" pitchFamily="18" charset="0"/>
                <a:cs typeface="Times New Roman" panose="02020603050405020304" pitchFamily="18" charset="0"/>
              </a:rPr>
              <a:t>
R-NH2 + HCl → R-NH3Cl </a:t>
            </a:r>
          </a:p>
          <a:p>
            <a:pPr marL="0" indent="0" algn="just">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Consequently, regeneration needs only to neutralize the absorbed acid; it need not provide OH ions.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Less </a:t>
            </a:r>
            <a:r>
              <a:rPr lang="en-US" dirty="0">
                <a:latin typeface="Times New Roman" panose="02020603050405020304" pitchFamily="18" charset="0"/>
                <a:cs typeface="Times New Roman" panose="02020603050405020304" pitchFamily="18" charset="0"/>
              </a:rPr>
              <a:t>expensive weakly basic reagents such as ammonia (NH3) or sodium carbonate can be </a:t>
            </a:r>
            <a:r>
              <a:rPr lang="en-US" dirty="0" smtClean="0">
                <a:latin typeface="Times New Roman" panose="02020603050405020304" pitchFamily="18" charset="0"/>
                <a:cs typeface="Times New Roman" panose="02020603050405020304" pitchFamily="18" charset="0"/>
              </a:rPr>
              <a:t>employed</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2" name="Content Placeholder 2"/>
          <p:cNvSpPr>
            <a:spLocks noGrp="1"/>
          </p:cNvSpPr>
          <p:nvPr>
            <p:ph idx="1"/>
          </p:nvPr>
        </p:nvSpPr>
        <p:spPr>
          <a:xfrm>
            <a:off x="533400" y="533399"/>
            <a:ext cx="8153400" cy="5775441"/>
          </a:xfrm>
        </p:spPr>
        <p:txBody>
          <a:bodyPr>
            <a:normAutofit fontScale="99167" lnSpcReduction="10000"/>
          </a:bodyPr>
          <a:lstStyle/>
          <a:p>
            <a:pPr marL="0" indent="0" algn="ctr">
              <a:buNone/>
            </a:pPr>
            <a:r>
              <a:rPr lang="en-US" sz="2400" b="1" dirty="0" smtClean="0">
                <a:solidFill>
                  <a:srgbClr val="FF0000"/>
                </a:solidFill>
                <a:latin typeface="Times New Roman" panose="02020603050405020304" pitchFamily="18" charset="0"/>
                <a:cs typeface="Times New Roman" panose="02020603050405020304" pitchFamily="18" charset="0"/>
              </a:rPr>
              <a:t>ROLE OF IER IN CONTROLLED DRUG DELIVERY SYSTEMS</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major drawback of controlled release is </a:t>
            </a:r>
            <a:r>
              <a:rPr lang="en-US" dirty="0">
                <a:solidFill>
                  <a:srgbClr val="FF0000"/>
                </a:solidFill>
                <a:latin typeface="Times New Roman" panose="02020603050405020304" pitchFamily="18" charset="0"/>
                <a:cs typeface="Times New Roman" panose="02020603050405020304" pitchFamily="18" charset="0"/>
              </a:rPr>
              <a:t>dose dumping</a:t>
            </a:r>
            <a:r>
              <a:rPr lang="en-US" dirty="0">
                <a:latin typeface="Times New Roman" panose="02020603050405020304" pitchFamily="18" charset="0"/>
                <a:cs typeface="Times New Roman" panose="02020603050405020304" pitchFamily="18" charset="0"/>
              </a:rPr>
              <a:t>, resulting in increased risk of </a:t>
            </a:r>
            <a:r>
              <a:rPr lang="en-US" dirty="0">
                <a:solidFill>
                  <a:srgbClr val="FF0000"/>
                </a:solidFill>
                <a:latin typeface="Times New Roman" panose="02020603050405020304" pitchFamily="18" charset="0"/>
                <a:cs typeface="Times New Roman" panose="02020603050405020304" pitchFamily="18" charset="0"/>
              </a:rPr>
              <a:t>toxicity</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usage of IER during the development of controlled release formulations plays a significant role because of their drug retarding properties and prevention of dose dumping.</a:t>
            </a:r>
          </a:p>
          <a:p>
            <a:pPr algn="just"/>
            <a:r>
              <a:rPr lang="en-US" dirty="0">
                <a:latin typeface="Times New Roman" panose="02020603050405020304" pitchFamily="18" charset="0"/>
                <a:cs typeface="Times New Roman" panose="02020603050405020304" pitchFamily="18" charset="0"/>
              </a:rPr>
              <a:t> The drug resinates can also be used as a drug reservoir, which has caused a change of the drug release in hydrophilic polymer </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use of IER into drug delivery systems have been encouraged because of their </a:t>
            </a:r>
            <a:endParaRPr lang="en-US" dirty="0" smtClean="0">
              <a:latin typeface="Times New Roman" panose="02020603050405020304" pitchFamily="18" charset="0"/>
              <a:cs typeface="Times New Roman" panose="02020603050405020304" pitchFamily="18" charset="0"/>
            </a:endParaRPr>
          </a:p>
          <a:p>
            <a:pPr lvl="1" algn="just"/>
            <a:r>
              <a:rPr lang="en-US" dirty="0" err="1" smtClean="0">
                <a:solidFill>
                  <a:schemeClr val="accent1">
                    <a:lumMod val="75000"/>
                  </a:schemeClr>
                </a:solidFill>
                <a:latin typeface="Times New Roman" panose="02020603050405020304" pitchFamily="18" charset="0"/>
                <a:cs typeface="Times New Roman" panose="02020603050405020304" pitchFamily="18" charset="0"/>
              </a:rPr>
              <a:t>Physico</a:t>
            </a:r>
            <a:r>
              <a:rPr lang="en-US" dirty="0" smtClean="0">
                <a:solidFill>
                  <a:schemeClr val="accent1">
                    <a:lumMod val="75000"/>
                  </a:schemeClr>
                </a:solidFill>
                <a:latin typeface="Times New Roman" panose="02020603050405020304" pitchFamily="18" charset="0"/>
                <a:cs typeface="Times New Roman" panose="02020603050405020304" pitchFamily="18" charset="0"/>
              </a:rPr>
              <a:t>-chemical stability, </a:t>
            </a:r>
          </a:p>
          <a:p>
            <a:pPr lvl="1" algn="just"/>
            <a:r>
              <a:rPr lang="en-US" dirty="0" smtClean="0">
                <a:solidFill>
                  <a:schemeClr val="accent1">
                    <a:lumMod val="75000"/>
                  </a:schemeClr>
                </a:solidFill>
                <a:latin typeface="Times New Roman" panose="02020603050405020304" pitchFamily="18" charset="0"/>
                <a:cs typeface="Times New Roman" panose="02020603050405020304" pitchFamily="18" charset="0"/>
              </a:rPr>
              <a:t>Inert nature, </a:t>
            </a:r>
          </a:p>
          <a:p>
            <a:pPr lvl="1" algn="just"/>
            <a:r>
              <a:rPr lang="en-US" dirty="0" smtClean="0">
                <a:solidFill>
                  <a:schemeClr val="accent1">
                    <a:lumMod val="75000"/>
                  </a:schemeClr>
                </a:solidFill>
                <a:latin typeface="Times New Roman" panose="02020603050405020304" pitchFamily="18" charset="0"/>
                <a:cs typeface="Times New Roman" panose="02020603050405020304" pitchFamily="18" charset="0"/>
              </a:rPr>
              <a:t>Uniform size, </a:t>
            </a:r>
          </a:p>
          <a:p>
            <a:pPr lvl="1" algn="just"/>
            <a:r>
              <a:rPr lang="en-US" dirty="0" smtClean="0">
                <a:solidFill>
                  <a:schemeClr val="accent1">
                    <a:lumMod val="75000"/>
                  </a:schemeClr>
                </a:solidFill>
                <a:latin typeface="Times New Roman" panose="02020603050405020304" pitchFamily="18" charset="0"/>
                <a:cs typeface="Times New Roman" panose="02020603050405020304" pitchFamily="18" charset="0"/>
              </a:rPr>
              <a:t>Spherical shape assisting coating and </a:t>
            </a:r>
          </a:p>
          <a:p>
            <a:pPr lvl="1" algn="just"/>
            <a:r>
              <a:rPr lang="en-US" dirty="0" smtClean="0">
                <a:solidFill>
                  <a:schemeClr val="accent1">
                    <a:lumMod val="75000"/>
                  </a:schemeClr>
                </a:solidFill>
                <a:latin typeface="Times New Roman" panose="02020603050405020304" pitchFamily="18" charset="0"/>
                <a:cs typeface="Times New Roman" panose="02020603050405020304" pitchFamily="18" charset="0"/>
              </a:rPr>
              <a:t>Equilibrium driven reproducible drug release in ionic environment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physical and chemical properties of the IER will release the drug more uniformly than that of simple matrix system.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6" name="Content Placeholder 2"/>
          <p:cNvSpPr>
            <a:spLocks noGrp="1"/>
          </p:cNvSpPr>
          <p:nvPr>
            <p:ph idx="1"/>
          </p:nvPr>
        </p:nvSpPr>
        <p:spPr>
          <a:xfrm>
            <a:off x="304800" y="838200"/>
            <a:ext cx="8229599" cy="5029200"/>
          </a:xfrm>
        </p:spPr>
        <p:txBody>
          <a:bodyPr>
            <a:noAutofit/>
          </a:bodyPr>
          <a:lstStyle/>
          <a:p>
            <a:pPr algn="just"/>
            <a:r>
              <a:rPr lang="en-US" sz="1800" dirty="0" smtClean="0">
                <a:latin typeface="Times New Roman" panose="02020603050405020304" pitchFamily="18" charset="0"/>
                <a:cs typeface="Times New Roman" panose="02020603050405020304" pitchFamily="18" charset="0"/>
              </a:rPr>
              <a:t>Drug molecules attached to the resins are released by appropriate charged ions in the gastrointestinal tract, followed by diffusion of free drug molecules out of the resin as:
</a:t>
            </a:r>
            <a:r>
              <a:rPr lang="en-US" sz="1800" dirty="0" smtClean="0">
                <a:solidFill>
                  <a:srgbClr val="FF0000"/>
                </a:solidFill>
                <a:latin typeface="Times New Roman" panose="02020603050405020304" pitchFamily="18" charset="0"/>
                <a:cs typeface="Times New Roman" panose="02020603050405020304" pitchFamily="18" charset="0"/>
              </a:rPr>
              <a:t>Resin- Drug+ + </a:t>
            </a:r>
            <a:r>
              <a:rPr lang="en-US" sz="1800" dirty="0" smtClean="0">
                <a:solidFill>
                  <a:schemeClr val="accent1"/>
                </a:solidFill>
                <a:latin typeface="Times New Roman" panose="02020603050405020304" pitchFamily="18" charset="0"/>
                <a:cs typeface="Times New Roman" panose="02020603050405020304" pitchFamily="18" charset="0"/>
              </a:rPr>
              <a:t>X+</a:t>
            </a:r>
            <a:r>
              <a:rPr lang="en-US" sz="1800" dirty="0" smtClean="0">
                <a:solidFill>
                  <a:srgbClr val="FF0000"/>
                </a:solidFill>
                <a:latin typeface="Times New Roman" panose="02020603050405020304" pitchFamily="18" charset="0"/>
                <a:cs typeface="Times New Roman" panose="02020603050405020304" pitchFamily="18" charset="0"/>
              </a:rPr>
              <a:t>----- Resin-</a:t>
            </a:r>
            <a:r>
              <a:rPr lang="en-US" sz="1800" dirty="0" smtClean="0">
                <a:solidFill>
                  <a:schemeClr val="accent1"/>
                </a:solidFill>
                <a:latin typeface="Times New Roman" panose="02020603050405020304" pitchFamily="18" charset="0"/>
                <a:cs typeface="Times New Roman" panose="02020603050405020304" pitchFamily="18" charset="0"/>
              </a:rPr>
              <a:t>X+ </a:t>
            </a:r>
            <a:r>
              <a:rPr lang="en-US" sz="1800" dirty="0" smtClean="0">
                <a:solidFill>
                  <a:srgbClr val="FF0000"/>
                </a:solidFill>
                <a:latin typeface="Times New Roman" panose="02020603050405020304" pitchFamily="18" charset="0"/>
                <a:cs typeface="Times New Roman" panose="02020603050405020304" pitchFamily="18" charset="0"/>
              </a:rPr>
              <a:t>+ Drug+ </a:t>
            </a:r>
          </a:p>
          <a:p>
            <a:pPr algn="just"/>
            <a:r>
              <a:rPr lang="en-US" sz="1800" dirty="0" smtClean="0">
                <a:solidFill>
                  <a:srgbClr val="FF0000"/>
                </a:solidFill>
                <a:latin typeface="Times New Roman" panose="02020603050405020304" pitchFamily="18" charset="0"/>
                <a:cs typeface="Times New Roman" panose="02020603050405020304" pitchFamily="18" charset="0"/>
              </a:rPr>
              <a:t>Resin</a:t>
            </a:r>
            <a:r>
              <a:rPr lang="en-US" sz="1800" dirty="0">
                <a:solidFill>
                  <a:srgbClr val="FF0000"/>
                </a:solidFill>
                <a:latin typeface="Times New Roman" panose="02020603050405020304" pitchFamily="18" charset="0"/>
                <a:cs typeface="Times New Roman" panose="02020603050405020304" pitchFamily="18" charset="0"/>
              </a:rPr>
              <a:t>+ Drug-+ </a:t>
            </a:r>
            <a:r>
              <a:rPr lang="en-US" sz="1800" dirty="0" smtClean="0">
                <a:solidFill>
                  <a:schemeClr val="accent1"/>
                </a:solidFill>
                <a:latin typeface="Times New Roman" panose="02020603050405020304" pitchFamily="18" charset="0"/>
                <a:cs typeface="Times New Roman" panose="02020603050405020304" pitchFamily="18" charset="0"/>
              </a:rPr>
              <a:t>Y-</a:t>
            </a:r>
            <a:r>
              <a:rPr lang="en-US" sz="1800" dirty="0" smtClean="0">
                <a:solidFill>
                  <a:srgbClr val="FF0000"/>
                </a:solidFill>
                <a:latin typeface="Times New Roman" panose="02020603050405020304" pitchFamily="18" charset="0"/>
                <a:cs typeface="Times New Roman" panose="02020603050405020304" pitchFamily="18" charset="0"/>
              </a:rPr>
              <a:t> </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smtClean="0">
                <a:solidFill>
                  <a:srgbClr val="FF0000"/>
                </a:solidFill>
                <a:latin typeface="Times New Roman" panose="02020603050405020304" pitchFamily="18" charset="0"/>
                <a:cs typeface="Times New Roman" panose="02020603050405020304" pitchFamily="18" charset="0"/>
              </a:rPr>
              <a:t>Resin+</a:t>
            </a:r>
            <a:r>
              <a:rPr lang="en-US" sz="1800" dirty="0" err="1" smtClean="0">
                <a:solidFill>
                  <a:schemeClr val="accent1"/>
                </a:solidFill>
                <a:latin typeface="Times New Roman" panose="02020603050405020304" pitchFamily="18" charset="0"/>
                <a:cs typeface="Times New Roman" panose="02020603050405020304" pitchFamily="18" charset="0"/>
              </a:rPr>
              <a:t>Y</a:t>
            </a:r>
            <a:r>
              <a:rPr lang="en-US" sz="1800" dirty="0" smtClean="0">
                <a:solidFill>
                  <a:schemeClr val="accent1"/>
                </a:solidFill>
                <a:latin typeface="Times New Roman" panose="02020603050405020304" pitchFamily="18" charset="0"/>
                <a:cs typeface="Times New Roman" panose="02020603050405020304" pitchFamily="18" charset="0"/>
              </a:rPr>
              <a:t>-</a:t>
            </a:r>
            <a:r>
              <a:rPr lang="en-US" sz="1800" dirty="0" smtClean="0">
                <a:solidFill>
                  <a:srgbClr val="FF0000"/>
                </a:solidFill>
                <a:latin typeface="Times New Roman" panose="02020603050405020304" pitchFamily="18" charset="0"/>
                <a:cs typeface="Times New Roman" panose="02020603050405020304" pitchFamily="18" charset="0"/>
              </a:rPr>
              <a:t> </a:t>
            </a:r>
            <a:r>
              <a:rPr lang="en-US" sz="1800" dirty="0">
                <a:solidFill>
                  <a:srgbClr val="FF0000"/>
                </a:solidFill>
                <a:latin typeface="Times New Roman" panose="02020603050405020304" pitchFamily="18" charset="0"/>
                <a:cs typeface="Times New Roman" panose="02020603050405020304" pitchFamily="18" charset="0"/>
              </a:rPr>
              <a:t>+ Drug-</a:t>
            </a:r>
          </a:p>
          <a:p>
            <a:pPr lvl="1" algn="just"/>
            <a:r>
              <a:rPr lang="en-US" sz="1500" dirty="0">
                <a:latin typeface="Times New Roman" panose="02020603050405020304" pitchFamily="18" charset="0"/>
                <a:cs typeface="Times New Roman" panose="02020603050405020304" pitchFamily="18" charset="0"/>
              </a:rPr>
              <a:t>where, X and Y are ions in the gastrointestinal </a:t>
            </a:r>
            <a:r>
              <a:rPr lang="en-US" sz="1500" dirty="0" smtClean="0">
                <a:latin typeface="Times New Roman" panose="02020603050405020304" pitchFamily="18" charset="0"/>
                <a:cs typeface="Times New Roman" panose="02020603050405020304" pitchFamily="18" charset="0"/>
              </a:rPr>
              <a:t>tract</a:t>
            </a:r>
          </a:p>
          <a:p>
            <a:pPr algn="just"/>
            <a:r>
              <a:rPr lang="en-US" sz="1800" dirty="0" smtClean="0">
                <a:latin typeface="Times New Roman" panose="02020603050405020304" pitchFamily="18" charset="0"/>
                <a:cs typeface="Times New Roman" panose="02020603050405020304" pitchFamily="18" charset="0"/>
              </a:rPr>
              <a:t> IER </a:t>
            </a:r>
            <a:r>
              <a:rPr lang="en-US" sz="1800" dirty="0">
                <a:latin typeface="Times New Roman" panose="02020603050405020304" pitchFamily="18" charset="0"/>
                <a:cs typeface="Times New Roman" panose="02020603050405020304" pitchFamily="18" charset="0"/>
              </a:rPr>
              <a:t>have been used as drug carriers in pharmaceutical dosage forms for controlled release formulation </a:t>
            </a:r>
            <a:endParaRPr lang="en-US" sz="1800" dirty="0" smtClean="0">
              <a:latin typeface="Times New Roman" panose="02020603050405020304" pitchFamily="18" charset="0"/>
              <a:cs typeface="Times New Roman" panose="02020603050405020304" pitchFamily="18" charset="0"/>
            </a:endParaRPr>
          </a:p>
          <a:p>
            <a:pPr algn="just"/>
            <a:r>
              <a:rPr lang="en-US" sz="1800" dirty="0">
                <a:latin typeface="Times New Roman" panose="02020603050405020304" pitchFamily="18" charset="0"/>
                <a:cs typeface="Times New Roman" panose="02020603050405020304" pitchFamily="18" charset="0"/>
              </a:rPr>
              <a:t>The prolonged release of the active drug is accomplished </a:t>
            </a:r>
            <a:r>
              <a:rPr lang="en-US" sz="1800" dirty="0" smtClean="0">
                <a:latin typeface="Times New Roman" panose="02020603050405020304" pitchFamily="18" charset="0"/>
                <a:cs typeface="Times New Roman" panose="02020603050405020304" pitchFamily="18" charset="0"/>
              </a:rPr>
              <a:t>by;</a:t>
            </a:r>
          </a:p>
          <a:p>
            <a:pPr lvl="1" algn="just"/>
            <a:r>
              <a:rPr lang="en-US" sz="150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Providing a semi-permeable coating around discrete, minute, ion exchange resin particles with which the drug component has been complexed to form an insoluble drug resin complex. The semi-permeable coating creates a diffusion barrier and the thickness of which can be adjusted to provide the desired level of retardation of drug availability in the gastrointestinal tract over a period of time . </a:t>
            </a:r>
          </a:p>
          <a:p>
            <a:pPr lvl="1" algn="just"/>
            <a:r>
              <a:rPr lang="en-US" dirty="0" smtClean="0">
                <a:latin typeface="Times New Roman" panose="02020603050405020304" pitchFamily="18" charset="0"/>
                <a:cs typeface="Times New Roman" panose="02020603050405020304" pitchFamily="18" charset="0"/>
              </a:rPr>
              <a:t>Several preparations involving strong resonates of </a:t>
            </a:r>
            <a:r>
              <a:rPr lang="en-US" dirty="0" err="1" smtClean="0">
                <a:latin typeface="Times New Roman" panose="02020603050405020304" pitchFamily="18" charset="0"/>
                <a:cs typeface="Times New Roman" panose="02020603050405020304" pitchFamily="18" charset="0"/>
              </a:rPr>
              <a:t>sulphuric</a:t>
            </a:r>
            <a:r>
              <a:rPr lang="en-US" dirty="0" smtClean="0">
                <a:latin typeface="Times New Roman" panose="02020603050405020304" pitchFamily="18" charset="0"/>
                <a:cs typeface="Times New Roman" panose="02020603050405020304" pitchFamily="18" charset="0"/>
              </a:rPr>
              <a:t> acid (cation exchange resins) provided more moderate release than the weak </a:t>
            </a:r>
            <a:r>
              <a:rPr lang="en-US" dirty="0" err="1" smtClean="0">
                <a:latin typeface="Times New Roman" panose="02020603050405020304" pitchFamily="18" charset="0"/>
                <a:cs typeface="Times New Roman" panose="02020603050405020304" pitchFamily="18" charset="0"/>
              </a:rPr>
              <a:t>resinates</a:t>
            </a:r>
            <a:r>
              <a:rPr lang="en-US" dirty="0" smtClean="0">
                <a:latin typeface="Times New Roman" panose="02020603050405020304" pitchFamily="18" charset="0"/>
                <a:cs typeface="Times New Roman" panose="02020603050405020304" pitchFamily="18" charset="0"/>
              </a:rPr>
              <a:t> of carboxylic acid. Hence, </a:t>
            </a:r>
            <a:r>
              <a:rPr lang="en-US" dirty="0" err="1" smtClean="0">
                <a:latin typeface="Times New Roman" panose="02020603050405020304" pitchFamily="18" charset="0"/>
                <a:cs typeface="Times New Roman" panose="02020603050405020304" pitchFamily="18" charset="0"/>
              </a:rPr>
              <a:t>resinates</a:t>
            </a:r>
            <a:r>
              <a:rPr lang="en-US" dirty="0" smtClean="0">
                <a:latin typeface="Times New Roman" panose="02020603050405020304" pitchFamily="18" charset="0"/>
                <a:cs typeface="Times New Roman" panose="02020603050405020304" pitchFamily="18" charset="0"/>
              </a:rPr>
              <a:t> of strong cationic drugs are formulated as sustained release suspension, tablets, capsules and micro particles.</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a:xfrm>
            <a:off x="582797" y="609600"/>
            <a:ext cx="7886700" cy="549274"/>
          </a:xfrm>
        </p:spPr>
        <p:txBody>
          <a:bodyPr>
            <a:normAutofit fontScale="90000"/>
          </a:bodyPr>
          <a:lstStyle/>
          <a:p>
            <a:pPr algn="ctr"/>
            <a:r>
              <a:rPr lang="en-US" b="1" dirty="0" smtClean="0">
                <a:solidFill>
                  <a:srgbClr val="FF0000"/>
                </a:solidFill>
                <a:latin typeface="Times New Roman" panose="02020603050405020304" pitchFamily="18" charset="0"/>
                <a:cs typeface="Times New Roman" panose="02020603050405020304" pitchFamily="18" charset="0"/>
              </a:rPr>
              <a:t>MECHANISM AND PRINCIPLE </a:t>
            </a:r>
            <a:br>
              <a:rPr lang="en-US" b="1" dirty="0" smtClean="0">
                <a:solidFill>
                  <a:srgbClr val="FF0000"/>
                </a:solidFill>
                <a:latin typeface="Times New Roman" panose="02020603050405020304" pitchFamily="18" charset="0"/>
                <a:cs typeface="Times New Roman" panose="02020603050405020304" pitchFamily="18" charset="0"/>
              </a:rPr>
            </a:b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1048628" name="Content Placeholder 2"/>
          <p:cNvSpPr>
            <a:spLocks noGrp="1"/>
          </p:cNvSpPr>
          <p:nvPr>
            <p:ph idx="1"/>
          </p:nvPr>
        </p:nvSpPr>
        <p:spPr>
          <a:xfrm>
            <a:off x="615455" y="1158874"/>
            <a:ext cx="8071346" cy="4256121"/>
          </a:xfrm>
        </p:spPr>
        <p:txBody>
          <a:bodyPr>
            <a:noAutofit/>
          </a:bodyPr>
          <a:lstStyle/>
          <a:p>
            <a:pPr algn="just"/>
            <a:r>
              <a:rPr lang="en-US" sz="1800" dirty="0">
                <a:latin typeface="Times New Roman" panose="02020603050405020304" pitchFamily="18" charset="0"/>
                <a:cs typeface="Times New Roman" panose="02020603050405020304" pitchFamily="18" charset="0"/>
              </a:rPr>
              <a:t>Anion exchange resins involve basic functional groups capable of removing anions from acidic solutions while Cation exchange resins contain acidic functional group, capable of removing cations from basic solutions.</a:t>
            </a:r>
          </a:p>
          <a:p>
            <a:pPr algn="just"/>
            <a:r>
              <a:rPr lang="en-US" sz="1800" dirty="0">
                <a:latin typeface="Times New Roman" panose="02020603050405020304" pitchFamily="18" charset="0"/>
                <a:cs typeface="Times New Roman" panose="02020603050405020304" pitchFamily="18" charset="0"/>
              </a:rPr>
              <a:t>  The use of IER to prolong the effect of drug release is based on the principle that positively or negatively charged pharmaceuticals, combined with appropriate resins to yield insoluble polysalt resinates.
</a:t>
            </a:r>
            <a:r>
              <a:rPr lang="en-US" sz="1800" dirty="0">
                <a:solidFill>
                  <a:schemeClr val="accent1"/>
                </a:solidFill>
                <a:latin typeface="Times New Roman" panose="02020603050405020304" pitchFamily="18" charset="0"/>
                <a:cs typeface="Times New Roman" panose="02020603050405020304" pitchFamily="18" charset="0"/>
              </a:rPr>
              <a:t>R-SO-3 H+ </a:t>
            </a:r>
            <a:r>
              <a:rPr lang="en-US" sz="1800" dirty="0">
                <a:latin typeface="Times New Roman" panose="02020603050405020304" pitchFamily="18" charset="0"/>
                <a:cs typeface="Times New Roman" panose="02020603050405020304" pitchFamily="18" charset="0"/>
              </a:rPr>
              <a:t>+ </a:t>
            </a:r>
            <a:r>
              <a:rPr lang="en-US" sz="1800" dirty="0">
                <a:solidFill>
                  <a:srgbClr val="FF0000"/>
                </a:solidFill>
                <a:latin typeface="Times New Roman" panose="02020603050405020304" pitchFamily="18" charset="0"/>
                <a:cs typeface="Times New Roman" panose="02020603050405020304" pitchFamily="18" charset="0"/>
              </a:rPr>
              <a:t>H2N-A </a:t>
            </a:r>
            <a:r>
              <a:rPr lang="en-US" sz="1800" dirty="0">
                <a:latin typeface="Times New Roman" panose="02020603050405020304" pitchFamily="18" charset="0"/>
                <a:cs typeface="Times New Roman" panose="02020603050405020304" pitchFamily="18" charset="0"/>
              </a:rPr>
              <a:t>↔ </a:t>
            </a:r>
            <a:r>
              <a:rPr lang="en-US" sz="1800" dirty="0">
                <a:solidFill>
                  <a:schemeClr val="accent2"/>
                </a:solidFill>
                <a:latin typeface="Times New Roman" panose="02020603050405020304" pitchFamily="18" charset="0"/>
                <a:cs typeface="Times New Roman" panose="02020603050405020304" pitchFamily="18" charset="0"/>
              </a:rPr>
              <a:t>R-SO-3 – H3N-A  </a:t>
            </a:r>
          </a:p>
          <a:p>
            <a:pPr algn="just"/>
            <a:r>
              <a:rPr lang="en-US" sz="1800" dirty="0">
                <a:solidFill>
                  <a:srgbClr val="7030A0"/>
                </a:solidFill>
                <a:latin typeface="Times New Roman" panose="02020603050405020304" pitchFamily="18" charset="0"/>
                <a:cs typeface="Times New Roman" panose="02020603050405020304" pitchFamily="18" charset="0"/>
              </a:rPr>
              <a:t>R-N+H3OH-</a:t>
            </a:r>
            <a:r>
              <a:rPr lang="en-US" sz="1800" dirty="0">
                <a:latin typeface="Times New Roman" panose="02020603050405020304" pitchFamily="18" charset="0"/>
                <a:cs typeface="Times New Roman" panose="02020603050405020304" pitchFamily="18" charset="0"/>
              </a:rPr>
              <a:t> + </a:t>
            </a:r>
            <a:r>
              <a:rPr lang="en-US" sz="1800" dirty="0">
                <a:solidFill>
                  <a:srgbClr val="00B050"/>
                </a:solidFill>
                <a:latin typeface="Times New Roman" panose="02020603050405020304" pitchFamily="18" charset="0"/>
                <a:cs typeface="Times New Roman" panose="02020603050405020304" pitchFamily="18" charset="0"/>
              </a:rPr>
              <a:t>HOOC-B</a:t>
            </a:r>
            <a:r>
              <a:rPr lang="en-US" sz="1800" dirty="0">
                <a:latin typeface="Times New Roman" panose="02020603050405020304" pitchFamily="18" charset="0"/>
                <a:cs typeface="Times New Roman" panose="02020603050405020304" pitchFamily="18" charset="0"/>
              </a:rPr>
              <a:t> ↔ </a:t>
            </a:r>
            <a:r>
              <a:rPr lang="en-US" sz="1800" dirty="0">
                <a:solidFill>
                  <a:schemeClr val="accent6">
                    <a:lumMod val="50000"/>
                  </a:schemeClr>
                </a:solidFill>
                <a:latin typeface="Times New Roman" panose="02020603050405020304" pitchFamily="18" charset="0"/>
                <a:cs typeface="Times New Roman" panose="02020603050405020304" pitchFamily="18" charset="0"/>
              </a:rPr>
              <a:t>R-N+H3 –</a:t>
            </a:r>
            <a:r>
              <a:rPr lang="en-US" sz="1800" dirty="0" smtClean="0">
                <a:solidFill>
                  <a:schemeClr val="accent6">
                    <a:lumMod val="50000"/>
                  </a:schemeClr>
                </a:solidFill>
                <a:latin typeface="Times New Roman" panose="02020603050405020304" pitchFamily="18" charset="0"/>
                <a:cs typeface="Times New Roman" panose="02020603050405020304" pitchFamily="18" charset="0"/>
              </a:rPr>
              <a:t>OOC-B </a:t>
            </a:r>
            <a:r>
              <a:rPr lang="en-US" sz="1800" dirty="0" smtClean="0">
                <a:latin typeface="Times New Roman" panose="02020603050405020304" pitchFamily="18" charset="0"/>
                <a:cs typeface="Times New Roman" panose="02020603050405020304" pitchFamily="18" charset="0"/>
              </a:rPr>
              <a:t>+ H2O </a:t>
            </a:r>
            <a:endParaRPr lang="en-US" sz="1800" dirty="0">
              <a:latin typeface="Times New Roman" panose="02020603050405020304" pitchFamily="18" charset="0"/>
              <a:cs typeface="Times New Roman" panose="02020603050405020304" pitchFamily="18" charset="0"/>
            </a:endParaRPr>
          </a:p>
          <a:p>
            <a:pPr lvl="1" algn="just"/>
            <a:r>
              <a:rPr lang="en-US" sz="1600" dirty="0">
                <a:solidFill>
                  <a:srgbClr val="FF0000"/>
                </a:solidFill>
                <a:latin typeface="Times New Roman" panose="02020603050405020304" pitchFamily="18" charset="0"/>
                <a:cs typeface="Times New Roman" panose="02020603050405020304" pitchFamily="18" charset="0"/>
              </a:rPr>
              <a:t> H2N-A → basic </a:t>
            </a:r>
            <a:r>
              <a:rPr lang="en-US" sz="1600" dirty="0" smtClean="0">
                <a:solidFill>
                  <a:srgbClr val="FF0000"/>
                </a:solidFill>
                <a:latin typeface="Times New Roman" panose="02020603050405020304" pitchFamily="18" charset="0"/>
                <a:cs typeface="Times New Roman" panose="02020603050405020304" pitchFamily="18" charset="0"/>
              </a:rPr>
              <a:t>drug</a:t>
            </a:r>
            <a:endParaRPr lang="en-US" sz="1600" dirty="0">
              <a:latin typeface="Times New Roman" panose="02020603050405020304" pitchFamily="18" charset="0"/>
              <a:cs typeface="Times New Roman" panose="02020603050405020304" pitchFamily="18" charset="0"/>
            </a:endParaRPr>
          </a:p>
          <a:p>
            <a:pPr lvl="1" algn="just"/>
            <a:r>
              <a:rPr lang="en-US" sz="1600" dirty="0">
                <a:latin typeface="Times New Roman" panose="02020603050405020304" pitchFamily="18" charset="0"/>
                <a:cs typeface="Times New Roman" panose="02020603050405020304" pitchFamily="18" charset="0"/>
              </a:rPr>
              <a:t> </a:t>
            </a:r>
            <a:r>
              <a:rPr lang="en-US" sz="1600" dirty="0">
                <a:solidFill>
                  <a:schemeClr val="accent1"/>
                </a:solidFill>
                <a:latin typeface="Times New Roman" panose="02020603050405020304" pitchFamily="18" charset="0"/>
                <a:cs typeface="Times New Roman" panose="02020603050405020304" pitchFamily="18" charset="0"/>
              </a:rPr>
              <a:t>R-SO-3H+ → cation </a:t>
            </a:r>
            <a:r>
              <a:rPr lang="en-US" sz="1600" dirty="0" smtClean="0">
                <a:solidFill>
                  <a:schemeClr val="accent1"/>
                </a:solidFill>
                <a:latin typeface="Times New Roman" panose="02020603050405020304" pitchFamily="18" charset="0"/>
                <a:cs typeface="Times New Roman" panose="02020603050405020304" pitchFamily="18" charset="0"/>
              </a:rPr>
              <a:t>exchanges</a:t>
            </a:r>
            <a:endParaRPr lang="en-US" sz="1600" dirty="0">
              <a:solidFill>
                <a:schemeClr val="accent1"/>
              </a:solidFill>
              <a:latin typeface="Times New Roman" panose="02020603050405020304" pitchFamily="18" charset="0"/>
              <a:cs typeface="Times New Roman" panose="02020603050405020304" pitchFamily="18" charset="0"/>
            </a:endParaRPr>
          </a:p>
          <a:p>
            <a:pPr lvl="1" algn="just"/>
            <a:r>
              <a:rPr lang="en-US" sz="1600" dirty="0">
                <a:solidFill>
                  <a:srgbClr val="00B050"/>
                </a:solidFill>
                <a:latin typeface="Times New Roman" panose="02020603050405020304" pitchFamily="18" charset="0"/>
                <a:cs typeface="Times New Roman" panose="02020603050405020304" pitchFamily="18" charset="0"/>
              </a:rPr>
              <a:t>HOOC-B → acidic drug </a:t>
            </a:r>
            <a:r>
              <a:rPr lang="en-US" sz="1600" dirty="0">
                <a:latin typeface="Times New Roman" panose="02020603050405020304" pitchFamily="18" charset="0"/>
                <a:cs typeface="Times New Roman" panose="02020603050405020304" pitchFamily="18" charset="0"/>
              </a:rPr>
              <a:t>
</a:t>
            </a:r>
            <a:r>
              <a:rPr lang="en-US" sz="1600" dirty="0">
                <a:solidFill>
                  <a:srgbClr val="7030A0"/>
                </a:solidFill>
                <a:latin typeface="Times New Roman" panose="02020603050405020304" pitchFamily="18" charset="0"/>
                <a:cs typeface="Times New Roman" panose="02020603050405020304" pitchFamily="18" charset="0"/>
              </a:rPr>
              <a:t>R-NH3+OH- → anion exchange </a:t>
            </a:r>
            <a:r>
              <a:rPr lang="en-US" sz="1600" dirty="0" smtClean="0">
                <a:solidFill>
                  <a:srgbClr val="7030A0"/>
                </a:solidFill>
                <a:latin typeface="Times New Roman" panose="02020603050405020304" pitchFamily="18" charset="0"/>
                <a:cs typeface="Times New Roman" panose="02020603050405020304" pitchFamily="18" charset="0"/>
              </a:rPr>
              <a:t>resins</a:t>
            </a:r>
            <a:endParaRPr lang="en-US" sz="1600" dirty="0">
              <a:solidFill>
                <a:srgbClr val="7030A0"/>
              </a:solidFill>
              <a:latin typeface="Times New Roman" panose="02020603050405020304" pitchFamily="18" charset="0"/>
              <a:cs typeface="Times New Roman" panose="02020603050405020304" pitchFamily="18" charset="0"/>
            </a:endParaRPr>
          </a:p>
          <a:p>
            <a:pPr algn="just"/>
            <a:r>
              <a:rPr lang="en-US" sz="1800" dirty="0">
                <a:latin typeface="Times New Roman" panose="02020603050405020304" pitchFamily="18" charset="0"/>
                <a:cs typeface="Times New Roman" panose="02020603050405020304" pitchFamily="18" charset="0"/>
              </a:rPr>
              <a:t> Ion exchange resinates administered orally are likely to spend about </a:t>
            </a:r>
            <a:r>
              <a:rPr lang="en-US" sz="1800" dirty="0">
                <a:solidFill>
                  <a:srgbClr val="FF0000"/>
                </a:solidFill>
                <a:latin typeface="Times New Roman" panose="02020603050405020304" pitchFamily="18" charset="0"/>
                <a:cs typeface="Times New Roman" panose="02020603050405020304" pitchFamily="18" charset="0"/>
              </a:rPr>
              <a:t>two hours </a:t>
            </a:r>
            <a:r>
              <a:rPr lang="en-US" sz="1800" dirty="0">
                <a:latin typeface="Times New Roman" panose="02020603050405020304" pitchFamily="18" charset="0"/>
                <a:cs typeface="Times New Roman" panose="02020603050405020304" pitchFamily="18" charset="0"/>
              </a:rPr>
              <a:t>in the stomach in contact with an acidic fluid of </a:t>
            </a:r>
            <a:r>
              <a:rPr lang="en-US" sz="1800" dirty="0">
                <a:solidFill>
                  <a:srgbClr val="FF0000"/>
                </a:solidFill>
                <a:latin typeface="Times New Roman" panose="02020603050405020304" pitchFamily="18" charset="0"/>
                <a:cs typeface="Times New Roman" panose="02020603050405020304" pitchFamily="18" charset="0"/>
              </a:rPr>
              <a:t>pH 1.2</a:t>
            </a:r>
            <a:r>
              <a:rPr lang="en-US" sz="1800" dirty="0">
                <a:latin typeface="Times New Roman" panose="02020603050405020304" pitchFamily="18" charset="0"/>
                <a:cs typeface="Times New Roman" panose="02020603050405020304" pitchFamily="18" charset="0"/>
              </a:rPr>
              <a:t>, and then move into the intestine where </a:t>
            </a:r>
            <a:r>
              <a:rPr lang="en-US" sz="1800" dirty="0" smtClean="0">
                <a:latin typeface="Times New Roman" panose="02020603050405020304" pitchFamily="18" charset="0"/>
                <a:cs typeface="Times New Roman" panose="02020603050405020304" pitchFamily="18" charset="0"/>
              </a:rPr>
              <a:t>they </a:t>
            </a:r>
            <a:r>
              <a:rPr lang="en-US" sz="1800" dirty="0">
                <a:latin typeface="Times New Roman" panose="02020603050405020304" pitchFamily="18" charset="0"/>
                <a:cs typeface="Times New Roman" panose="02020603050405020304" pitchFamily="18" charset="0"/>
              </a:rPr>
              <a:t>will be in contact for several hours with a fluid of slightly alkaline </a:t>
            </a:r>
            <a:r>
              <a:rPr lang="en-US" sz="1800" dirty="0" smtClean="0">
                <a:latin typeface="Times New Roman" panose="02020603050405020304" pitchFamily="18" charset="0"/>
                <a:cs typeface="Times New Roman" panose="02020603050405020304" pitchFamily="18" charset="0"/>
              </a:rPr>
              <a:t>pH</a:t>
            </a:r>
            <a:endParaRPr lang="en-US"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7886700" cy="4351338"/>
          </a:xfrm>
        </p:spPr>
        <p:txBody>
          <a:bodyPr/>
          <a:lstStyle/>
          <a:p>
            <a:pPr algn="just"/>
            <a:r>
              <a:rPr lang="pt-BR" b="1" dirty="0" smtClean="0">
                <a:solidFill>
                  <a:srgbClr val="FF0000"/>
                </a:solidFill>
                <a:latin typeface="Times New Roman" panose="02020603050405020304" pitchFamily="18" charset="0"/>
                <a:cs typeface="Times New Roman" panose="02020603050405020304" pitchFamily="18" charset="0"/>
              </a:rPr>
              <a:t>IN THE STOMACH</a:t>
            </a:r>
          </a:p>
          <a:p>
            <a:pPr marL="0" indent="0">
              <a:buNone/>
            </a:pPr>
            <a:r>
              <a:rPr lang="pt-BR" dirty="0">
                <a:solidFill>
                  <a:srgbClr val="FF0000"/>
                </a:solidFill>
                <a:latin typeface="Times New Roman" panose="02020603050405020304" pitchFamily="18" charset="0"/>
                <a:cs typeface="Times New Roman" panose="02020603050405020304" pitchFamily="18" charset="0"/>
              </a:rPr>
              <a:t>R-SO-3 - H3 N+-A </a:t>
            </a:r>
            <a:r>
              <a:rPr lang="pt-BR" dirty="0">
                <a:latin typeface="Times New Roman" panose="02020603050405020304" pitchFamily="18" charset="0"/>
                <a:cs typeface="Times New Roman" panose="02020603050405020304" pitchFamily="18" charset="0"/>
              </a:rPr>
              <a:t>+ </a:t>
            </a:r>
            <a:r>
              <a:rPr lang="pt-BR" dirty="0" smtClean="0">
                <a:solidFill>
                  <a:srgbClr val="00B0F0"/>
                </a:solidFill>
                <a:latin typeface="Times New Roman" panose="02020603050405020304" pitchFamily="18" charset="0"/>
                <a:cs typeface="Times New Roman" panose="02020603050405020304" pitchFamily="18" charset="0"/>
              </a:rPr>
              <a:t>HCl</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   </a:t>
            </a:r>
            <a:r>
              <a:rPr lang="pt-BR" dirty="0">
                <a:solidFill>
                  <a:srgbClr val="FF0000"/>
                </a:solidFill>
                <a:latin typeface="Times New Roman" panose="02020603050405020304" pitchFamily="18" charset="0"/>
                <a:cs typeface="Times New Roman" panose="02020603050405020304" pitchFamily="18" charset="0"/>
              </a:rPr>
              <a:t>R-SO3-</a:t>
            </a:r>
            <a:r>
              <a:rPr lang="pt-BR" dirty="0">
                <a:solidFill>
                  <a:schemeClr val="accent1"/>
                </a:solidFill>
                <a:latin typeface="Times New Roman" panose="02020603050405020304" pitchFamily="18" charset="0"/>
                <a:cs typeface="Times New Roman" panose="02020603050405020304" pitchFamily="18" charset="0"/>
              </a:rPr>
              <a:t>H+ + </a:t>
            </a:r>
            <a:r>
              <a:rPr lang="pt-BR" dirty="0" smtClean="0">
                <a:solidFill>
                  <a:srgbClr val="FF0000"/>
                </a:solidFill>
                <a:latin typeface="Times New Roman" panose="02020603050405020304" pitchFamily="18" charset="0"/>
                <a:cs typeface="Times New Roman" panose="02020603050405020304" pitchFamily="18" charset="0"/>
              </a:rPr>
              <a:t>A-N+H3</a:t>
            </a:r>
            <a:r>
              <a:rPr lang="pt-BR" dirty="0" smtClean="0">
                <a:solidFill>
                  <a:schemeClr val="accent1"/>
                </a:solidFill>
                <a:latin typeface="Times New Roman" panose="02020603050405020304" pitchFamily="18" charset="0"/>
                <a:cs typeface="Times New Roman" panose="02020603050405020304" pitchFamily="18" charset="0"/>
              </a:rPr>
              <a:t>Cl </a:t>
            </a:r>
          </a:p>
          <a:p>
            <a:pPr marL="0" indent="0">
              <a:buNone/>
            </a:pPr>
            <a:r>
              <a:rPr lang="pt-BR" dirty="0">
                <a:solidFill>
                  <a:srgbClr val="FF0000"/>
                </a:solidFill>
                <a:latin typeface="Times New Roman" panose="02020603050405020304" pitchFamily="18" charset="0"/>
                <a:cs typeface="Times New Roman" panose="02020603050405020304" pitchFamily="18" charset="0"/>
              </a:rPr>
              <a:t>R-N+H3-OOC-B</a:t>
            </a:r>
            <a:r>
              <a:rPr lang="pt-BR" dirty="0">
                <a:latin typeface="Times New Roman" panose="02020603050405020304" pitchFamily="18" charset="0"/>
                <a:cs typeface="Times New Roman" panose="02020603050405020304" pitchFamily="18" charset="0"/>
              </a:rPr>
              <a:t> + </a:t>
            </a:r>
            <a:r>
              <a:rPr lang="pt-BR" dirty="0" smtClean="0">
                <a:solidFill>
                  <a:schemeClr val="accent1"/>
                </a:solidFill>
                <a:latin typeface="Times New Roman" panose="02020603050405020304" pitchFamily="18" charset="0"/>
                <a:cs typeface="Times New Roman" panose="02020603050405020304" pitchFamily="18" charset="0"/>
              </a:rPr>
              <a:t>HCl</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   </a:t>
            </a:r>
            <a:r>
              <a:rPr lang="pt-BR" dirty="0" smtClean="0">
                <a:solidFill>
                  <a:srgbClr val="FF0000"/>
                </a:solidFill>
                <a:latin typeface="Times New Roman" panose="02020603050405020304" pitchFamily="18" charset="0"/>
                <a:cs typeface="Times New Roman" panose="02020603050405020304" pitchFamily="18" charset="0"/>
              </a:rPr>
              <a:t>R-N+H3</a:t>
            </a:r>
            <a:r>
              <a:rPr lang="pt-BR" dirty="0" smtClean="0">
                <a:solidFill>
                  <a:schemeClr val="accent1"/>
                </a:solidFill>
                <a:latin typeface="Times New Roman" panose="02020603050405020304" pitchFamily="18" charset="0"/>
                <a:cs typeface="Times New Roman" panose="02020603050405020304" pitchFamily="18" charset="0"/>
              </a:rPr>
              <a:t>Cl</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 </a:t>
            </a:r>
            <a:r>
              <a:rPr lang="pt-BR" dirty="0" smtClean="0">
                <a:solidFill>
                  <a:srgbClr val="FF0000"/>
                </a:solidFill>
                <a:latin typeface="Times New Roman" panose="02020603050405020304" pitchFamily="18" charset="0"/>
                <a:cs typeface="Times New Roman" panose="02020603050405020304" pitchFamily="18" charset="0"/>
              </a:rPr>
              <a:t>B-COO</a:t>
            </a:r>
            <a:r>
              <a:rPr lang="pt-BR" dirty="0" smtClean="0">
                <a:solidFill>
                  <a:schemeClr val="accent1"/>
                </a:solidFill>
                <a:latin typeface="Times New Roman" panose="02020603050405020304" pitchFamily="18" charset="0"/>
                <a:cs typeface="Times New Roman" panose="02020603050405020304" pitchFamily="18" charset="0"/>
              </a:rPr>
              <a:t>H</a:t>
            </a:r>
          </a:p>
          <a:p>
            <a:pPr marL="0" indent="0">
              <a:buNone/>
            </a:pPr>
            <a:endParaRPr lang="pt-BR" b="1" dirty="0">
              <a:solidFill>
                <a:srgbClr val="FF0000"/>
              </a:solidFill>
              <a:latin typeface="Times New Roman" panose="02020603050405020304" pitchFamily="18" charset="0"/>
              <a:cs typeface="Times New Roman" panose="02020603050405020304" pitchFamily="18" charset="0"/>
            </a:endParaRPr>
          </a:p>
          <a:p>
            <a:r>
              <a:rPr lang="en-GB" b="1" dirty="0" smtClean="0">
                <a:solidFill>
                  <a:srgbClr val="FF0000"/>
                </a:solidFill>
                <a:latin typeface="Times New Roman" panose="02020603050405020304" pitchFamily="18" charset="0"/>
                <a:cs typeface="Times New Roman" panose="02020603050405020304" pitchFamily="18" charset="0"/>
              </a:rPr>
              <a:t>IN THE INTESTINE </a:t>
            </a:r>
          </a:p>
          <a:p>
            <a:pPr marL="0" indent="0">
              <a:buNone/>
            </a:pPr>
            <a:r>
              <a:rPr lang="en-GB" dirty="0">
                <a:solidFill>
                  <a:srgbClr val="FF0000"/>
                </a:solidFill>
                <a:latin typeface="Times New Roman" panose="02020603050405020304" pitchFamily="18" charset="0"/>
                <a:cs typeface="Times New Roman" panose="02020603050405020304" pitchFamily="18" charset="0"/>
              </a:rPr>
              <a:t>R-SO-3 - H3 N-A </a:t>
            </a:r>
            <a:r>
              <a:rPr lang="en-GB" dirty="0">
                <a:latin typeface="Times New Roman" panose="02020603050405020304" pitchFamily="18" charset="0"/>
                <a:cs typeface="Times New Roman" panose="02020603050405020304" pitchFamily="18" charset="0"/>
              </a:rPr>
              <a:t>+</a:t>
            </a:r>
            <a:r>
              <a:rPr lang="en-GB" dirty="0" err="1" smtClean="0">
                <a:solidFill>
                  <a:schemeClr val="accent1"/>
                </a:solidFill>
                <a:latin typeface="Times New Roman" panose="02020603050405020304" pitchFamily="18" charset="0"/>
                <a:cs typeface="Times New Roman" panose="02020603050405020304" pitchFamily="18" charset="0"/>
              </a:rPr>
              <a:t>NaCl</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   </a:t>
            </a:r>
            <a:r>
              <a:rPr lang="en-GB" dirty="0" smtClean="0">
                <a:solidFill>
                  <a:srgbClr val="FF0000"/>
                </a:solidFill>
                <a:latin typeface="Times New Roman" panose="02020603050405020304" pitchFamily="18" charset="0"/>
                <a:cs typeface="Times New Roman" panose="02020603050405020304" pitchFamily="18" charset="0"/>
              </a:rPr>
              <a:t>R-SO3-</a:t>
            </a:r>
            <a:r>
              <a:rPr lang="en-GB" dirty="0" smtClean="0">
                <a:solidFill>
                  <a:schemeClr val="accent1"/>
                </a:solidFill>
                <a:latin typeface="Times New Roman" panose="02020603050405020304" pitchFamily="18" charset="0"/>
                <a:cs typeface="Times New Roman" panose="02020603050405020304" pitchFamily="18" charset="0"/>
              </a:rPr>
              <a:t>Na+ </a:t>
            </a:r>
            <a:r>
              <a:rPr lang="en-GB" dirty="0">
                <a:solidFill>
                  <a:srgbClr val="FF0000"/>
                </a:solidFill>
                <a:latin typeface="Times New Roman" panose="02020603050405020304" pitchFamily="18" charset="0"/>
                <a:cs typeface="Times New Roman" panose="02020603050405020304" pitchFamily="18" charset="0"/>
              </a:rPr>
              <a:t>+</a:t>
            </a:r>
            <a:r>
              <a:rPr lang="en-GB" dirty="0" smtClean="0">
                <a:solidFill>
                  <a:srgbClr val="FF0000"/>
                </a:solidFill>
                <a:latin typeface="Times New Roman" panose="02020603050405020304" pitchFamily="18" charset="0"/>
                <a:cs typeface="Times New Roman" panose="02020603050405020304" pitchFamily="18" charset="0"/>
              </a:rPr>
              <a:t>A-N+H3</a:t>
            </a:r>
            <a:r>
              <a:rPr lang="en-GB" dirty="0" smtClean="0">
                <a:solidFill>
                  <a:schemeClr val="accent1"/>
                </a:solidFill>
                <a:latin typeface="Times New Roman" panose="02020603050405020304" pitchFamily="18" charset="0"/>
                <a:cs typeface="Times New Roman" panose="02020603050405020304" pitchFamily="18" charset="0"/>
              </a:rPr>
              <a:t>Cl-</a:t>
            </a:r>
          </a:p>
          <a:p>
            <a:pPr marL="0" indent="0">
              <a:buNone/>
            </a:pPr>
            <a:r>
              <a:rPr lang="en-GB" dirty="0" smtClean="0">
                <a:solidFill>
                  <a:srgbClr val="FF0000"/>
                </a:solidFill>
                <a:latin typeface="Times New Roman" panose="02020603050405020304" pitchFamily="18" charset="0"/>
                <a:cs typeface="Times New Roman" panose="02020603050405020304" pitchFamily="18" charset="0"/>
              </a:rPr>
              <a:t>R-N+H3- </a:t>
            </a:r>
            <a:r>
              <a:rPr lang="en-GB" dirty="0">
                <a:solidFill>
                  <a:srgbClr val="FF0000"/>
                </a:solidFill>
                <a:latin typeface="Times New Roman" panose="02020603050405020304" pitchFamily="18" charset="0"/>
                <a:cs typeface="Times New Roman" panose="02020603050405020304" pitchFamily="18" charset="0"/>
              </a:rPr>
              <a:t>OOC-B </a:t>
            </a:r>
            <a:r>
              <a:rPr lang="en-GB" dirty="0">
                <a:latin typeface="Times New Roman" panose="02020603050405020304" pitchFamily="18" charset="0"/>
                <a:cs typeface="Times New Roman" panose="02020603050405020304" pitchFamily="18" charset="0"/>
              </a:rPr>
              <a:t>+</a:t>
            </a:r>
            <a:r>
              <a:rPr lang="en-GB" dirty="0" err="1" smtClean="0">
                <a:solidFill>
                  <a:schemeClr val="accent1"/>
                </a:solidFill>
                <a:latin typeface="Times New Roman" panose="02020603050405020304" pitchFamily="18" charset="0"/>
                <a:cs typeface="Times New Roman" panose="02020603050405020304" pitchFamily="18" charset="0"/>
              </a:rPr>
              <a:t>NaCl</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   </a:t>
            </a:r>
            <a:r>
              <a:rPr lang="en-GB" dirty="0" smtClean="0">
                <a:solidFill>
                  <a:srgbClr val="FF0000"/>
                </a:solidFill>
                <a:latin typeface="Times New Roman" panose="02020603050405020304" pitchFamily="18" charset="0"/>
                <a:cs typeface="Times New Roman" panose="02020603050405020304" pitchFamily="18" charset="0"/>
              </a:rPr>
              <a:t>R-N+H3</a:t>
            </a:r>
            <a:r>
              <a:rPr lang="en-GB" dirty="0" smtClean="0">
                <a:solidFill>
                  <a:srgbClr val="00B0F0"/>
                </a:solidFill>
                <a:latin typeface="Times New Roman" panose="02020603050405020304" pitchFamily="18" charset="0"/>
                <a:cs typeface="Times New Roman" panose="02020603050405020304" pitchFamily="18" charset="0"/>
              </a:rPr>
              <a:t>Cl-</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 </a:t>
            </a:r>
            <a:r>
              <a:rPr lang="en-GB" dirty="0" smtClean="0">
                <a:solidFill>
                  <a:srgbClr val="FF0000"/>
                </a:solidFill>
                <a:latin typeface="Times New Roman" panose="02020603050405020304" pitchFamily="18" charset="0"/>
                <a:cs typeface="Times New Roman" panose="02020603050405020304" pitchFamily="18" charset="0"/>
              </a:rPr>
              <a:t>B-COO-</a:t>
            </a:r>
            <a:r>
              <a:rPr lang="en-GB" dirty="0" smtClean="0">
                <a:solidFill>
                  <a:schemeClr val="accent1"/>
                </a:solidFill>
                <a:latin typeface="Times New Roman" panose="02020603050405020304" pitchFamily="18" charset="0"/>
                <a:cs typeface="Times New Roman" panose="02020603050405020304" pitchFamily="18" charset="0"/>
              </a:rPr>
              <a:t>Na+</a:t>
            </a:r>
            <a:endParaRPr lang="en-GB" dirty="0">
              <a:solidFill>
                <a:schemeClr val="accent1"/>
              </a:solidFill>
              <a:latin typeface="Times New Roman" panose="02020603050405020304" pitchFamily="18" charset="0"/>
              <a:cs typeface="Times New Roman" panose="02020603050405020304" pitchFamily="18" charset="0"/>
            </a:endParaRPr>
          </a:p>
          <a:p>
            <a:pPr marL="0" indent="0">
              <a:buNone/>
            </a:pPr>
            <a:endParaRPr lang="pt-BR" b="1"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2021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a:xfrm>
            <a:off x="838200" y="381000"/>
            <a:ext cx="7024744" cy="614930"/>
          </a:xfrm>
        </p:spPr>
        <p:txBody>
          <a:bodyPr/>
          <a:lstStyle/>
          <a:p>
            <a:pPr algn="ctr"/>
            <a:r>
              <a:rPr lang="en-US" sz="3000" b="1" dirty="0" smtClean="0">
                <a:solidFill>
                  <a:srgbClr val="FF0000"/>
                </a:solidFill>
                <a:latin typeface="Times New Roman" panose="02020603050405020304" pitchFamily="18" charset="0"/>
                <a:cs typeface="Times New Roman" panose="02020603050405020304" pitchFamily="18" charset="0"/>
              </a:rPr>
              <a:t>IMPORTANT PROPERTIES OF IER</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048624" name="Content Placeholder 2"/>
          <p:cNvSpPr>
            <a:spLocks noGrp="1"/>
          </p:cNvSpPr>
          <p:nvPr>
            <p:ph idx="1"/>
          </p:nvPr>
        </p:nvSpPr>
        <p:spPr>
          <a:xfrm>
            <a:off x="609600" y="1026410"/>
            <a:ext cx="7781071" cy="5139839"/>
          </a:xfrm>
        </p:spPr>
        <p:txBody>
          <a:bodyPr>
            <a:noAutofit/>
          </a:bodyPr>
          <a:lstStyle/>
          <a:p>
            <a:pPr algn="just"/>
            <a:r>
              <a:rPr lang="en-US" sz="1800" dirty="0">
                <a:latin typeface="Times New Roman" panose="02020603050405020304" pitchFamily="18" charset="0"/>
                <a:cs typeface="Times New Roman" panose="02020603050405020304" pitchFamily="18" charset="0"/>
              </a:rPr>
              <a:t> During the process of developing formulations with IER, some of the important properties normally considered by researchers include the following: </a:t>
            </a:r>
          </a:p>
          <a:p>
            <a:pPr algn="just"/>
            <a:r>
              <a:rPr lang="en-US" sz="1800" b="1" dirty="0">
                <a:solidFill>
                  <a:srgbClr val="993300"/>
                </a:solidFill>
                <a:latin typeface="Times New Roman" panose="02020603050405020304" pitchFamily="18" charset="0"/>
                <a:cs typeface="Times New Roman" panose="02020603050405020304" pitchFamily="18" charset="0"/>
              </a:rPr>
              <a:t>Particle size and form:</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rate of ion-exchange reactions depends on the size of the resin particles. Decreasing the size of resin particle significantly decreases the time required for the reaction to reach equilibrium with the surrounding medium </a:t>
            </a:r>
          </a:p>
          <a:p>
            <a:pPr algn="just"/>
            <a:r>
              <a:rPr lang="en-US" sz="1800" b="1" dirty="0">
                <a:solidFill>
                  <a:srgbClr val="993300"/>
                </a:solidFill>
                <a:latin typeface="Times New Roman" panose="02020603050405020304" pitchFamily="18" charset="0"/>
                <a:cs typeface="Times New Roman" panose="02020603050405020304" pitchFamily="18" charset="0"/>
              </a:rPr>
              <a:t>Porosity and swelling</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Porosity </a:t>
            </a:r>
            <a:r>
              <a:rPr lang="en-US" sz="1800" dirty="0">
                <a:latin typeface="Times New Roman" panose="02020603050405020304" pitchFamily="18" charset="0"/>
                <a:cs typeface="Times New Roman" panose="02020603050405020304" pitchFamily="18" charset="0"/>
              </a:rPr>
              <a:t>is defined as the ratio of the volume of the material to its mass. The size of the ions, which can penetrate into a resin matrix, depends strongly on the porosity. Porosity of the ion-exchangers depends upon polymerization procedures. The amount of swelling is directly proportional to the number of hydrophilic functional </a:t>
            </a:r>
            <a:r>
              <a:rPr lang="en-US" sz="1800" dirty="0" smtClean="0">
                <a:latin typeface="Times New Roman" panose="02020603050405020304" pitchFamily="18" charset="0"/>
                <a:cs typeface="Times New Roman" panose="02020603050405020304" pitchFamily="18" charset="0"/>
              </a:rPr>
              <a:t>groups </a:t>
            </a:r>
            <a:r>
              <a:rPr lang="en-US" sz="1800" dirty="0">
                <a:latin typeface="Times New Roman" panose="02020603050405020304" pitchFamily="18" charset="0"/>
                <a:cs typeface="Times New Roman" panose="02020603050405020304" pitchFamily="18" charset="0"/>
              </a:rPr>
              <a:t>attached to the polymer matrix and is inversely proportional so the degree of divinyl benzene cross linking present in the resin . </a:t>
            </a:r>
          </a:p>
          <a:p>
            <a:pPr algn="just"/>
            <a:r>
              <a:rPr lang="en-US" sz="1800" b="1" dirty="0">
                <a:solidFill>
                  <a:srgbClr val="993300"/>
                </a:solidFill>
                <a:latin typeface="Times New Roman" panose="02020603050405020304" pitchFamily="18" charset="0"/>
                <a:cs typeface="Times New Roman" panose="02020603050405020304" pitchFamily="18" charset="0"/>
              </a:rPr>
              <a:t>Cross linkage</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percentage of cross linking affects the purely physical structure of the resin particles. The degree of cross linkage is controlled by the percent of divinylbenzene (DVB) used in the copolymerization. The fraction of DVB determines to what extent the ion exchange resin is free to swell and shrink. The swelling in turn affects the rate  of hydration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Content Placeholder 2"/>
          <p:cNvSpPr>
            <a:spLocks noGrp="1"/>
          </p:cNvSpPr>
          <p:nvPr>
            <p:ph idx="1"/>
          </p:nvPr>
        </p:nvSpPr>
        <p:spPr>
          <a:xfrm>
            <a:off x="671525" y="406704"/>
            <a:ext cx="7800950" cy="5827444"/>
          </a:xfrm>
        </p:spPr>
        <p:txBody>
          <a:bodyPr>
            <a:normAutofit fontScale="99167"/>
          </a:bodyPr>
          <a:lstStyle/>
          <a:p>
            <a:pPr marL="0" indent="0" algn="just">
              <a:buNone/>
            </a:pPr>
            <a:r>
              <a:rPr lang="en-US" sz="2400" b="1" dirty="0">
                <a:solidFill>
                  <a:srgbClr val="993300"/>
                </a:solidFill>
                <a:latin typeface="Times New Roman" panose="02020603050405020304" pitchFamily="18" charset="0"/>
                <a:cs typeface="Times New Roman" panose="02020603050405020304" pitchFamily="18" charset="0"/>
              </a:rPr>
              <a:t>Available capacity: </a:t>
            </a:r>
            <a:endParaRPr lang="en-US" sz="2400" b="1" dirty="0" smtClean="0">
              <a:solidFill>
                <a:srgbClr val="993300"/>
              </a:solidFill>
              <a:latin typeface="Times New Roman" panose="02020603050405020304" pitchFamily="18" charset="0"/>
              <a:cs typeface="Times New Roman" panose="02020603050405020304" pitchFamily="18" charset="0"/>
            </a:endParaRPr>
          </a:p>
          <a:p>
            <a:pPr marL="0" indent="0" algn="just">
              <a:buNone/>
            </a:pPr>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capacity of an ion-exchanger is a quantitative measure of its ability to take up exchangeable counter-ions and is therefore a major importance. The exchange capacity refers to the number of ionic sites per unit weight or volume. The weight basis value is highly hydrated. The exchange capacity may limit the amount of drug that may be absorbed on a resin and hence the potency of a complex. Carboxylic acid resins derived from acrylic acid polymers have higher exchange capacities than </a:t>
            </a:r>
            <a:r>
              <a:rPr lang="en-US" sz="1800" dirty="0" err="1">
                <a:latin typeface="Times New Roman" panose="02020603050405020304" pitchFamily="18" charset="0"/>
                <a:cs typeface="Times New Roman" panose="02020603050405020304" pitchFamily="18" charset="0"/>
              </a:rPr>
              <a:t>sulphonic</a:t>
            </a:r>
            <a:r>
              <a:rPr lang="en-US" sz="1800" dirty="0">
                <a:latin typeface="Times New Roman" panose="02020603050405020304" pitchFamily="18" charset="0"/>
                <a:cs typeface="Times New Roman" panose="02020603050405020304" pitchFamily="18" charset="0"/>
              </a:rPr>
              <a:t> acid or amine resins because of bulkier ionic substituent’s and the polystyrene matrix. Therefore, higher drug percentages may often be achieved with carboxylic acid resins. </a:t>
            </a:r>
          </a:p>
          <a:p>
            <a:pPr marL="0" indent="0" algn="just">
              <a:buNone/>
            </a:pPr>
            <a:r>
              <a:rPr lang="en-US" sz="2400" b="1" dirty="0" smtClean="0">
                <a:solidFill>
                  <a:srgbClr val="993300"/>
                </a:solidFill>
                <a:latin typeface="Times New Roman" panose="02020603050405020304" pitchFamily="18" charset="0"/>
                <a:cs typeface="Times New Roman" panose="02020603050405020304" pitchFamily="18" charset="0"/>
              </a:rPr>
              <a:t>Acid </a:t>
            </a:r>
            <a:r>
              <a:rPr lang="en-US" sz="2400" b="1" dirty="0">
                <a:solidFill>
                  <a:srgbClr val="993300"/>
                </a:solidFill>
                <a:latin typeface="Times New Roman" panose="02020603050405020304" pitchFamily="18" charset="0"/>
                <a:cs typeface="Times New Roman" panose="02020603050405020304" pitchFamily="18" charset="0"/>
              </a:rPr>
              <a:t>base strength</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marL="0" indent="0" algn="just">
              <a:buNone/>
            </a:pPr>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acid or base strength of an exchanger is dependent on the various ionogenic groups, incorporated into the resin. The </a:t>
            </a:r>
            <a:r>
              <a:rPr lang="en-US" sz="1800" dirty="0" err="1">
                <a:latin typeface="Times New Roman" panose="02020603050405020304" pitchFamily="18" charset="0"/>
                <a:cs typeface="Times New Roman" panose="02020603050405020304" pitchFamily="18" charset="0"/>
              </a:rPr>
              <a:t>Pka</a:t>
            </a:r>
            <a:r>
              <a:rPr lang="en-US" sz="1800" dirty="0">
                <a:latin typeface="Times New Roman" panose="02020603050405020304" pitchFamily="18" charset="0"/>
                <a:cs typeface="Times New Roman" panose="02020603050405020304" pitchFamily="18" charset="0"/>
              </a:rPr>
              <a:t> value of the resin will have a significant influence on the rate at which the drug will be released from </a:t>
            </a:r>
            <a:r>
              <a:rPr lang="en-US" sz="1800" dirty="0" err="1">
                <a:latin typeface="Times New Roman" panose="02020603050405020304" pitchFamily="18" charset="0"/>
                <a:cs typeface="Times New Roman" panose="02020603050405020304" pitchFamily="18" charset="0"/>
              </a:rPr>
              <a:t>resinate</a:t>
            </a:r>
            <a:r>
              <a:rPr lang="en-US" sz="1800" dirty="0">
                <a:latin typeface="Times New Roman" panose="02020603050405020304" pitchFamily="18" charset="0"/>
                <a:cs typeface="Times New Roman" panose="02020603050405020304" pitchFamily="18" charset="0"/>
              </a:rPr>
              <a:t> in the gastric </a:t>
            </a:r>
            <a:r>
              <a:rPr lang="en-US" sz="1800" dirty="0" smtClean="0">
                <a:latin typeface="Times New Roman" panose="02020603050405020304" pitchFamily="18" charset="0"/>
                <a:cs typeface="Times New Roman" panose="02020603050405020304" pitchFamily="18" charset="0"/>
              </a:rPr>
              <a:t>fluids</a:t>
            </a:r>
            <a:endParaRPr lang="en-US"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p:txBody>
          <a:bodyPr/>
          <a:lstStyle/>
          <a:p>
            <a:r>
              <a:rPr lang="en-US" dirty="0"/>
              <a:t> </a:t>
            </a:r>
          </a:p>
        </p:txBody>
      </p:sp>
      <p:sp>
        <p:nvSpPr>
          <p:cNvPr id="1048630" name="Content Placeholder 2"/>
          <p:cNvSpPr>
            <a:spLocks noGrp="1"/>
          </p:cNvSpPr>
          <p:nvPr>
            <p:ph idx="1"/>
          </p:nvPr>
        </p:nvSpPr>
        <p:spPr>
          <a:xfrm>
            <a:off x="533400" y="536231"/>
            <a:ext cx="8229600" cy="5296398"/>
          </a:xfrm>
        </p:spPr>
        <p:txBody>
          <a:bodyPr>
            <a:normAutofit/>
          </a:bodyPr>
          <a:lstStyle/>
          <a:p>
            <a:pPr algn="just"/>
            <a:r>
              <a:rPr lang="en-US" sz="2400" b="1" dirty="0">
                <a:solidFill>
                  <a:srgbClr val="993300"/>
                </a:solidFill>
                <a:latin typeface="Times New Roman" panose="02020603050405020304" pitchFamily="18" charset="0"/>
                <a:cs typeface="Times New Roman" panose="02020603050405020304" pitchFamily="18" charset="0"/>
              </a:rPr>
              <a:t>Stability:</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resinous ion-exchangers are remarkably inert substances. At ordinary temperature and excluding the more potent oxidizing agents, vinylbenzene cross-linked resins are resistant to decomposition through chemical attack. 
</a:t>
            </a:r>
            <a:r>
              <a:rPr lang="en-US" sz="2400" b="1" dirty="0">
                <a:solidFill>
                  <a:srgbClr val="800000"/>
                </a:solidFill>
                <a:latin typeface="Times New Roman" panose="02020603050405020304" pitchFamily="18" charset="0"/>
                <a:cs typeface="Times New Roman" panose="02020603050405020304" pitchFamily="18" charset="0"/>
              </a:rPr>
              <a:t>Purity and toxicity:</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Since </a:t>
            </a:r>
            <a:r>
              <a:rPr lang="en-US" sz="1800" dirty="0">
                <a:latin typeface="Times New Roman" panose="02020603050405020304" pitchFamily="18" charset="0"/>
                <a:cs typeface="Times New Roman" panose="02020603050405020304" pitchFamily="18" charset="0"/>
              </a:rPr>
              <a:t>drug resin combinations contain 60% or more of the resin, it is necessary to establish toxicity of the ion-exchange resins. Commercial product cannot be used as such because they contain impurities that cause severe toxicity .Therefore, careful purification of the resin prior to treatment with the drug is required.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7886700" cy="4351338"/>
          </a:xfrm>
        </p:spPr>
        <p:txBody>
          <a:bodyPr>
            <a:normAutofit/>
          </a:bodyPr>
          <a:lstStyle/>
          <a:p>
            <a:pPr marL="0" indent="0" algn="ctr">
              <a:buNone/>
            </a:pPr>
            <a:r>
              <a:rPr lang="en-GB" sz="2800" b="1" dirty="0">
                <a:solidFill>
                  <a:srgbClr val="FF0000"/>
                </a:solidFill>
                <a:latin typeface="Times New Roman" panose="02020603050405020304" pitchFamily="18" charset="0"/>
                <a:cs typeface="Times New Roman" panose="02020603050405020304" pitchFamily="18" charset="0"/>
              </a:rPr>
              <a:t>Applications </a:t>
            </a:r>
            <a:endParaRPr lang="en-GB" sz="2800" b="1" dirty="0" smtClean="0">
              <a:solidFill>
                <a:srgbClr val="FF0000"/>
              </a:solidFill>
              <a:latin typeface="Times New Roman" panose="02020603050405020304" pitchFamily="18" charset="0"/>
              <a:cs typeface="Times New Roman" panose="02020603050405020304" pitchFamily="18" charset="0"/>
            </a:endParaRPr>
          </a:p>
          <a:p>
            <a:pPr lvl="1" algn="just"/>
            <a:r>
              <a:rPr lang="en-GB" sz="2400" b="1" dirty="0" smtClean="0">
                <a:solidFill>
                  <a:srgbClr val="FF0000"/>
                </a:solidFill>
                <a:latin typeface="Times New Roman" panose="02020603050405020304" pitchFamily="18" charset="0"/>
                <a:cs typeface="Times New Roman" panose="02020603050405020304" pitchFamily="18" charset="0"/>
              </a:rPr>
              <a:t>Taste Masking</a:t>
            </a:r>
          </a:p>
          <a:p>
            <a:pPr marL="342900" lvl="1" indent="0" algn="just">
              <a:buNone/>
            </a:pPr>
            <a:r>
              <a:rPr lang="en-GB" sz="2000" dirty="0">
                <a:latin typeface="Times New Roman" panose="02020603050405020304" pitchFamily="18" charset="0"/>
                <a:cs typeface="Times New Roman" panose="02020603050405020304" pitchFamily="18" charset="0"/>
              </a:rPr>
              <a:t>Excessive bitterness of the active principal ingredients (APIs)n oral formulations is the major taste problem faced by the pharmaceutical industry. Bitterness of formulations can influence selection by physicians and markedly affect patient </a:t>
            </a:r>
            <a:r>
              <a:rPr lang="en-GB" sz="2000" dirty="0" smtClean="0">
                <a:latin typeface="Times New Roman" panose="02020603050405020304" pitchFamily="18" charset="0"/>
                <a:cs typeface="Times New Roman" panose="02020603050405020304" pitchFamily="18" charset="0"/>
              </a:rPr>
              <a:t>compliance. Masking </a:t>
            </a:r>
            <a:r>
              <a:rPr lang="en-GB" sz="2000" dirty="0">
                <a:latin typeface="Times New Roman" panose="02020603050405020304" pitchFamily="18" charset="0"/>
                <a:cs typeface="Times New Roman" panose="02020603050405020304" pitchFamily="18" charset="0"/>
              </a:rPr>
              <a:t>of the unpleasant taste of a drug improves compliance and product value. Amongst the numerous available taste-masking methods, ion exchange resins are inexpensive and can be used to develop a simple, rapid and cost-effective method of taste masking  </a:t>
            </a:r>
            <a:endParaRPr lang="en-GB"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2381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7" name="Content Placeholder 2"/>
          <p:cNvSpPr>
            <a:spLocks noGrp="1"/>
          </p:cNvSpPr>
          <p:nvPr>
            <p:ph idx="1"/>
          </p:nvPr>
        </p:nvSpPr>
        <p:spPr>
          <a:xfrm>
            <a:off x="304800" y="741774"/>
            <a:ext cx="8610600" cy="5659025"/>
          </a:xfrm>
        </p:spPr>
        <p:txBody>
          <a:bodyPr>
            <a:normAutofit fontScale="94167"/>
          </a:bodyPr>
          <a:lstStyle/>
          <a:p>
            <a:pPr marL="68580" indent="0" algn="just">
              <a:buNone/>
            </a:pPr>
            <a:r>
              <a:rPr lang="en-US" sz="1900" dirty="0" smtClean="0">
                <a:latin typeface="Times New Roman" panose="02020603050405020304" pitchFamily="18" charset="0"/>
                <a:cs typeface="Times New Roman" panose="02020603050405020304" pitchFamily="18" charset="0"/>
              </a:rPr>
              <a:t>Controlled drug delivery systems are gaining momentum in the recent two decades. One of the attractive methods for modified drug delivery systems is the use of ion exchange resins(IER) a carriers for such systems . </a:t>
            </a:r>
          </a:p>
          <a:p>
            <a:pPr marL="68580" indent="0" algn="just">
              <a:buNone/>
            </a:pPr>
            <a:r>
              <a:rPr lang="en-US" b="1" dirty="0" smtClean="0">
                <a:solidFill>
                  <a:srgbClr val="7030A0"/>
                </a:solidFill>
                <a:latin typeface="Times New Roman" panose="02020603050405020304" pitchFamily="18" charset="0"/>
                <a:cs typeface="Times New Roman" panose="02020603050405020304" pitchFamily="18" charset="0"/>
              </a:rPr>
              <a:t>Ion Exchange Resins (IER) </a:t>
            </a:r>
            <a:r>
              <a:rPr lang="en-US" sz="1900" dirty="0" smtClean="0">
                <a:latin typeface="Times New Roman" panose="02020603050405020304" pitchFamily="18" charset="0"/>
                <a:cs typeface="Times New Roman" panose="02020603050405020304" pitchFamily="18" charset="0"/>
              </a:rPr>
              <a:t>are </a:t>
            </a:r>
            <a:r>
              <a:rPr lang="en-US" sz="1900" dirty="0" smtClean="0">
                <a:solidFill>
                  <a:srgbClr val="FF0000"/>
                </a:solidFill>
                <a:latin typeface="Times New Roman" panose="02020603050405020304" pitchFamily="18" charset="0"/>
                <a:cs typeface="Times New Roman" panose="02020603050405020304" pitchFamily="18" charset="0"/>
              </a:rPr>
              <a:t>insoluble</a:t>
            </a:r>
            <a:r>
              <a:rPr lang="en-US" sz="1900" dirty="0" smtClean="0">
                <a:latin typeface="Times New Roman" panose="02020603050405020304" pitchFamily="18" charset="0"/>
                <a:cs typeface="Times New Roman" panose="02020603050405020304" pitchFamily="18" charset="0"/>
              </a:rPr>
              <a:t> polymers that contain </a:t>
            </a:r>
            <a:r>
              <a:rPr lang="en-US" sz="1900" dirty="0" smtClean="0">
                <a:solidFill>
                  <a:srgbClr val="FF0000"/>
                </a:solidFill>
                <a:latin typeface="Times New Roman" panose="02020603050405020304" pitchFamily="18" charset="0"/>
                <a:cs typeface="Times New Roman" panose="02020603050405020304" pitchFamily="18" charset="0"/>
              </a:rPr>
              <a:t>acidic or basic functional </a:t>
            </a:r>
            <a:r>
              <a:rPr lang="en-US" sz="1900" dirty="0" smtClean="0">
                <a:latin typeface="Times New Roman" panose="02020603050405020304" pitchFamily="18" charset="0"/>
                <a:cs typeface="Times New Roman" panose="02020603050405020304" pitchFamily="18" charset="0"/>
              </a:rPr>
              <a:t>groups and have the ability to exchange counter-ions within aqueous solutions surrounding them. </a:t>
            </a:r>
          </a:p>
          <a:p>
            <a:pPr marL="411480" indent="-342900" algn="just"/>
            <a:r>
              <a:rPr lang="en-US" sz="1900" dirty="0" smtClean="0">
                <a:latin typeface="Times New Roman" panose="02020603050405020304" pitchFamily="18" charset="0"/>
                <a:cs typeface="Times New Roman" panose="02020603050405020304" pitchFamily="18" charset="0"/>
              </a:rPr>
              <a:t>An ion exchange resin is exhibited like small bead with a diameter between </a:t>
            </a:r>
            <a:r>
              <a:rPr lang="en-US" sz="1900" dirty="0" smtClean="0">
                <a:solidFill>
                  <a:srgbClr val="FF0000"/>
                </a:solidFill>
                <a:latin typeface="Times New Roman" panose="02020603050405020304" pitchFamily="18" charset="0"/>
                <a:cs typeface="Times New Roman" panose="02020603050405020304" pitchFamily="18" charset="0"/>
              </a:rPr>
              <a:t>1-2 mm </a:t>
            </a:r>
          </a:p>
          <a:p>
            <a:pPr marL="411480" indent="-342900" algn="just"/>
            <a:endParaRPr lang="en-US" dirty="0">
              <a:solidFill>
                <a:srgbClr val="FF0000"/>
              </a:solidFill>
              <a:latin typeface="Times New Roman" panose="02020603050405020304" pitchFamily="18" charset="0"/>
              <a:cs typeface="Times New Roman" panose="02020603050405020304" pitchFamily="18" charset="0"/>
            </a:endParaRPr>
          </a:p>
          <a:p>
            <a:pPr marL="411480" indent="-342900" algn="just"/>
            <a:endParaRPr lang="en-US" dirty="0" smtClean="0">
              <a:solidFill>
                <a:srgbClr val="FF0000"/>
              </a:solidFill>
              <a:latin typeface="Times New Roman" panose="02020603050405020304" pitchFamily="18" charset="0"/>
              <a:cs typeface="Times New Roman" panose="02020603050405020304" pitchFamily="18" charset="0"/>
            </a:endParaRPr>
          </a:p>
          <a:p>
            <a:pPr marL="411480" indent="-342900" algn="just"/>
            <a:endParaRPr lang="en-US" dirty="0">
              <a:solidFill>
                <a:srgbClr val="FF0000"/>
              </a:solidFill>
              <a:latin typeface="Times New Roman" panose="02020603050405020304" pitchFamily="18" charset="0"/>
              <a:cs typeface="Times New Roman" panose="02020603050405020304" pitchFamily="18" charset="0"/>
            </a:endParaRPr>
          </a:p>
          <a:p>
            <a:pPr marL="411480" indent="-342900" algn="just"/>
            <a:endParaRPr lang="en-US" dirty="0" smtClean="0">
              <a:solidFill>
                <a:srgbClr val="FF0000"/>
              </a:solidFill>
              <a:latin typeface="Times New Roman" panose="02020603050405020304" pitchFamily="18" charset="0"/>
              <a:cs typeface="Times New Roman" panose="02020603050405020304" pitchFamily="18" charset="0"/>
            </a:endParaRPr>
          </a:p>
          <a:p>
            <a:pPr marL="68580" indent="0" algn="just">
              <a:buNone/>
            </a:pPr>
            <a:endParaRPr lang="en-US" dirty="0" smtClean="0">
              <a:latin typeface="Times New Roman" panose="02020603050405020304" pitchFamily="18" charset="0"/>
              <a:cs typeface="Times New Roman" panose="02020603050405020304" pitchFamily="18" charset="0"/>
            </a:endParaRPr>
          </a:p>
          <a:p>
            <a:pPr marL="68580" indent="0" algn="just">
              <a:buNone/>
            </a:pPr>
            <a:endParaRPr lang="en-US" dirty="0">
              <a:latin typeface="Times New Roman" panose="02020603050405020304" pitchFamily="18" charset="0"/>
              <a:cs typeface="Times New Roman" panose="02020603050405020304" pitchFamily="18" charset="0"/>
            </a:endParaRPr>
          </a:p>
          <a:p>
            <a:pPr marL="68580" indent="0" algn="just">
              <a:buNone/>
            </a:pPr>
            <a:endParaRPr lang="en-US" dirty="0" smtClean="0">
              <a:latin typeface="Times New Roman" panose="02020603050405020304" pitchFamily="18" charset="0"/>
              <a:cs typeface="Times New Roman" panose="02020603050405020304" pitchFamily="18" charset="0"/>
            </a:endParaRPr>
          </a:p>
          <a:p>
            <a:pPr marL="68580" indent="0" algn="just">
              <a:buNone/>
            </a:pPr>
            <a:r>
              <a:rPr lang="en-US" sz="1900" dirty="0" smtClean="0">
                <a:latin typeface="Times New Roman" panose="02020603050405020304" pitchFamily="18" charset="0"/>
                <a:cs typeface="Times New Roman" panose="02020603050405020304" pitchFamily="18" charset="0"/>
              </a:rPr>
              <a:t>Ion exchange is a reversible process in which ions of like sign are exchanged between liquid and solid when in contact with a highly insoluble body</a:t>
            </a:r>
            <a:endParaRPr lang="en-US" dirty="0" smtClean="0">
              <a:latin typeface="Times New Roman" panose="02020603050405020304" pitchFamily="18" charset="0"/>
              <a:cs typeface="Times New Roman" panose="02020603050405020304" pitchFamily="18" charset="0"/>
            </a:endParaRPr>
          </a:p>
        </p:txBody>
      </p:sp>
      <p:sp>
        <p:nvSpPr>
          <p:cNvPr id="1048688" name="TextBox 1048687"/>
          <p:cNvSpPr txBox="1"/>
          <p:nvPr/>
        </p:nvSpPr>
        <p:spPr>
          <a:xfrm>
            <a:off x="2286000" y="157000"/>
            <a:ext cx="4000000" cy="584775"/>
          </a:xfrm>
          <a:prstGeom prst="rect">
            <a:avLst/>
          </a:prstGeom>
        </p:spPr>
        <p:txBody>
          <a:bodyPr wrap="square" rtlCol="0">
            <a:spAutoFit/>
          </a:bodyPr>
          <a:lstStyle/>
          <a:p>
            <a:pPr algn="ctr"/>
            <a:r>
              <a:rPr lang="en-US" altLang="x-none" sz="3200" b="1" dirty="0" smtClean="0">
                <a:solidFill>
                  <a:srgbClr val="FF0000"/>
                </a:solidFill>
                <a:latin typeface="Times New Roman" panose="02020603050405020304" pitchFamily="18" charset="0"/>
                <a:cs typeface="Times New Roman" panose="02020603050405020304" pitchFamily="18" charset="0"/>
              </a:rPr>
              <a:t>INTRODUCTION</a:t>
            </a:r>
            <a:endParaRPr lang="x-none" sz="3200" b="1"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495299" y="2938314"/>
            <a:ext cx="8229600" cy="2308324"/>
          </a:xfrm>
          <a:prstGeom prst="rect">
            <a:avLst/>
          </a:prstGeom>
          <a:ln w="57150">
            <a:solidFill>
              <a:schemeClr val="tx1"/>
            </a:solidFill>
          </a:ln>
        </p:spPr>
        <p:txBody>
          <a:bodyPr wrap="square">
            <a:spAutoFit/>
          </a:bodyPr>
          <a:lstStyle/>
          <a:p>
            <a:pPr marL="68580" indent="0" algn="ctr">
              <a:buNone/>
            </a:pPr>
            <a:r>
              <a:rPr lang="en-GB" dirty="0">
                <a:solidFill>
                  <a:srgbClr val="FF0000"/>
                </a:solidFill>
                <a:latin typeface="Times New Roman" panose="02020603050405020304" pitchFamily="18" charset="0"/>
                <a:cs typeface="Times New Roman" panose="02020603050405020304" pitchFamily="18" charset="0"/>
              </a:rPr>
              <a:t>An ion-exchange resin or ion-exchange polymer is a resin or polymer that acts as a medium for ion exchange. It is an insoluble matrix (or support structure) normally in the form of small (0.25–0.5 mm radius) microbeads, usually white or yellowish, fabricated from an organic polymer substrate. The beads are typically porous, providing a large surface area on and inside them. The trapping of ions occurs along with the accompanying release of other ions, and thus the process is called ion exchange. There are multiple types of ion-exchange resin. Most commercial resins are made of polystyrene sulfonate</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1118654" y="6223440"/>
            <a:ext cx="6982891" cy="400110"/>
          </a:xfrm>
          <a:prstGeom prst="rect">
            <a:avLst/>
          </a:prstGeom>
          <a:ln w="57150">
            <a:solidFill>
              <a:schemeClr val="tx1"/>
            </a:solidFill>
          </a:ln>
        </p:spPr>
        <p:txBody>
          <a:bodyPr wrap="square">
            <a:spAutoFit/>
          </a:bodyPr>
          <a:lstStyle/>
          <a:p>
            <a:r>
              <a:rPr lang="en-GB" sz="2000" b="1" dirty="0" smtClean="0">
                <a:solidFill>
                  <a:srgbClr val="FF0000"/>
                </a:solidFill>
                <a:latin typeface="Times New Roman" panose="02020603050405020304" pitchFamily="18" charset="0"/>
                <a:cs typeface="Times New Roman" panose="02020603050405020304" pitchFamily="18" charset="0"/>
                <a:hlinkClick r:id="rId2"/>
              </a:rPr>
              <a:t>https://www.samcotech.com/ion-exchange-resin-work-process/</a:t>
            </a:r>
            <a:endParaRPr lang="en-GB" sz="20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7886700" cy="4351338"/>
          </a:xfrm>
        </p:spPr>
        <p:txBody>
          <a:bodyPr/>
          <a:lstStyle/>
          <a:p>
            <a:pPr lvl="1" algn="just"/>
            <a:r>
              <a:rPr lang="en-GB" sz="2000" b="1" dirty="0">
                <a:solidFill>
                  <a:srgbClr val="FF0000"/>
                </a:solidFill>
                <a:latin typeface="Times New Roman" panose="02020603050405020304" pitchFamily="18" charset="0"/>
                <a:cs typeface="Times New Roman" panose="02020603050405020304" pitchFamily="18" charset="0"/>
              </a:rPr>
              <a:t>Tablet </a:t>
            </a:r>
            <a:r>
              <a:rPr lang="en-GB" sz="2000" b="1" dirty="0" err="1">
                <a:solidFill>
                  <a:srgbClr val="FF0000"/>
                </a:solidFill>
                <a:latin typeface="Times New Roman" panose="02020603050405020304" pitchFamily="18" charset="0"/>
                <a:cs typeface="Times New Roman" panose="02020603050405020304" pitchFamily="18" charset="0"/>
              </a:rPr>
              <a:t>Disintegrant</a:t>
            </a:r>
            <a:endParaRPr lang="en-GB" sz="2000" b="1" dirty="0">
              <a:solidFill>
                <a:srgbClr val="FF0000"/>
              </a:solidFill>
              <a:latin typeface="Times New Roman" panose="02020603050405020304" pitchFamily="18" charset="0"/>
              <a:cs typeface="Times New Roman" panose="02020603050405020304" pitchFamily="18" charset="0"/>
            </a:endParaRPr>
          </a:p>
          <a:p>
            <a:pPr marL="342900" lvl="1" indent="0" algn="just">
              <a:buNone/>
            </a:pPr>
            <a:r>
              <a:rPr lang="en-GB" sz="2000" dirty="0">
                <a:latin typeface="Times New Roman" panose="02020603050405020304" pitchFamily="18" charset="0"/>
                <a:cs typeface="Times New Roman" panose="02020603050405020304" pitchFamily="18" charset="0"/>
              </a:rPr>
              <a:t>Ion exchange resins, because of their excellent swelling property when immersed in water, can be used as a tablet disintegrating agent. </a:t>
            </a:r>
          </a:p>
          <a:p>
            <a:pPr lvl="1" algn="just"/>
            <a:r>
              <a:rPr lang="en-GB" sz="2000" b="1" dirty="0">
                <a:solidFill>
                  <a:srgbClr val="FF0000"/>
                </a:solidFill>
                <a:latin typeface="Times New Roman" panose="02020603050405020304" pitchFamily="18" charset="0"/>
                <a:cs typeface="Times New Roman" panose="02020603050405020304" pitchFamily="18" charset="0"/>
              </a:rPr>
              <a:t>Drug Stabilization</a:t>
            </a:r>
          </a:p>
          <a:p>
            <a:pPr marL="342900" lvl="1" indent="0" algn="just">
              <a:buNone/>
            </a:pPr>
            <a:r>
              <a:rPr lang="en-GB" sz="2000" dirty="0">
                <a:latin typeface="Times New Roman" panose="02020603050405020304" pitchFamily="18" charset="0"/>
                <a:cs typeface="Times New Roman" panose="02020603050405020304" pitchFamily="18" charset="0"/>
              </a:rPr>
              <a:t>The drug </a:t>
            </a:r>
            <a:r>
              <a:rPr lang="en-GB" sz="2000" dirty="0" err="1">
                <a:latin typeface="Times New Roman" panose="02020603050405020304" pitchFamily="18" charset="0"/>
                <a:cs typeface="Times New Roman" panose="02020603050405020304" pitchFamily="18" charset="0"/>
              </a:rPr>
              <a:t>resinate</a:t>
            </a:r>
            <a:r>
              <a:rPr lang="en-GB" sz="2000" dirty="0">
                <a:latin typeface="Times New Roman" panose="02020603050405020304" pitchFamily="18" charset="0"/>
                <a:cs typeface="Times New Roman" panose="02020603050405020304" pitchFamily="18" charset="0"/>
              </a:rPr>
              <a:t> is frequently more stable than the original drug. Vitamin B12 has a shelf-life of only a few months, but the </a:t>
            </a:r>
            <a:r>
              <a:rPr lang="en-GB" sz="2000" dirty="0" err="1">
                <a:latin typeface="Times New Roman" panose="02020603050405020304" pitchFamily="18" charset="0"/>
                <a:cs typeface="Times New Roman" panose="02020603050405020304" pitchFamily="18" charset="0"/>
              </a:rPr>
              <a:t>resinate</a:t>
            </a:r>
            <a:r>
              <a:rPr lang="en-GB" sz="2000" dirty="0">
                <a:latin typeface="Times New Roman" panose="02020603050405020304" pitchFamily="18" charset="0"/>
                <a:cs typeface="Times New Roman" panose="02020603050405020304" pitchFamily="18" charset="0"/>
              </a:rPr>
              <a:t> is stable for more than two years. </a:t>
            </a:r>
            <a:endParaRPr lang="en-GB" sz="2000" dirty="0" smtClean="0">
              <a:latin typeface="Times New Roman" panose="02020603050405020304" pitchFamily="18" charset="0"/>
              <a:cs typeface="Times New Roman" panose="02020603050405020304" pitchFamily="18" charset="0"/>
            </a:endParaRPr>
          </a:p>
          <a:p>
            <a:pPr marL="342900" lvl="1" indent="0" algn="just">
              <a:buNone/>
            </a:pPr>
            <a:r>
              <a:rPr lang="en-GB" sz="2000" dirty="0" smtClean="0">
                <a:latin typeface="Times New Roman" panose="02020603050405020304" pitchFamily="18" charset="0"/>
                <a:cs typeface="Times New Roman" panose="02020603050405020304" pitchFamily="18" charset="0"/>
              </a:rPr>
              <a:t>Another </a:t>
            </a:r>
            <a:r>
              <a:rPr lang="en-GB" sz="2000" dirty="0">
                <a:latin typeface="Times New Roman" panose="02020603050405020304" pitchFamily="18" charset="0"/>
                <a:cs typeface="Times New Roman" panose="02020603050405020304" pitchFamily="18" charset="0"/>
              </a:rPr>
              <a:t>example is nicotine; it </a:t>
            </a:r>
            <a:r>
              <a:rPr lang="en-GB" sz="2000" dirty="0" err="1">
                <a:latin typeface="Times New Roman" panose="02020603050405020304" pitchFamily="18" charset="0"/>
                <a:cs typeface="Times New Roman" panose="02020603050405020304" pitchFamily="18" charset="0"/>
              </a:rPr>
              <a:t>discolors</a:t>
            </a:r>
            <a:r>
              <a:rPr lang="en-GB" sz="2000" dirty="0">
                <a:latin typeface="Times New Roman" panose="02020603050405020304" pitchFamily="18" charset="0"/>
                <a:cs typeface="Times New Roman" panose="02020603050405020304" pitchFamily="18" charset="0"/>
              </a:rPr>
              <a:t> quickly on exposure to air and light, but the </a:t>
            </a:r>
            <a:r>
              <a:rPr lang="en-GB" sz="2000" dirty="0" err="1">
                <a:latin typeface="Times New Roman" panose="02020603050405020304" pitchFamily="18" charset="0"/>
                <a:cs typeface="Times New Roman" panose="02020603050405020304" pitchFamily="18" charset="0"/>
              </a:rPr>
              <a:t>resinate</a:t>
            </a:r>
            <a:r>
              <a:rPr lang="en-GB" sz="2000" dirty="0">
                <a:latin typeface="Times New Roman" panose="02020603050405020304" pitchFamily="18" charset="0"/>
                <a:cs typeface="Times New Roman" panose="02020603050405020304" pitchFamily="18" charset="0"/>
              </a:rPr>
              <a:t>, used in nicotine chewing gums and lozenges, is much more stable. </a:t>
            </a:r>
          </a:p>
        </p:txBody>
      </p:sp>
    </p:spTree>
    <p:extLst>
      <p:ext uri="{BB962C8B-B14F-4D97-AF65-F5344CB8AC3E}">
        <p14:creationId xmlns:p14="http://schemas.microsoft.com/office/powerpoint/2010/main" val="1623011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886700" cy="4351338"/>
          </a:xfrm>
        </p:spPr>
        <p:txBody>
          <a:bodyPr>
            <a:normAutofit fontScale="92500" lnSpcReduction="20000"/>
          </a:bodyPr>
          <a:lstStyle/>
          <a:p>
            <a:pPr algn="just"/>
            <a:r>
              <a:rPr lang="en-GB" b="1" dirty="0">
                <a:solidFill>
                  <a:srgbClr val="FF0000"/>
                </a:solidFill>
                <a:latin typeface="Times New Roman" panose="02020603050405020304" pitchFamily="18" charset="0"/>
                <a:cs typeface="Times New Roman" panose="02020603050405020304" pitchFamily="18" charset="0"/>
              </a:rPr>
              <a:t>Powder Processing Aid</a:t>
            </a:r>
          </a:p>
          <a:p>
            <a:pPr algn="just"/>
            <a:r>
              <a:rPr lang="en-GB" dirty="0">
                <a:latin typeface="Times New Roman" panose="02020603050405020304" pitchFamily="18" charset="0"/>
                <a:cs typeface="Times New Roman" panose="02020603050405020304" pitchFamily="18" charset="0"/>
              </a:rPr>
              <a:t>Hygroscopic drugs are susceptible to agglomeration due to the presence of moisture. Adsorption of such drugs onto ion exchange resins may lead to a decrease in their </a:t>
            </a:r>
            <a:r>
              <a:rPr lang="en-GB" dirty="0" err="1">
                <a:latin typeface="Times New Roman" panose="02020603050405020304" pitchFamily="18" charset="0"/>
                <a:cs typeface="Times New Roman" panose="02020603050405020304" pitchFamily="18" charset="0"/>
              </a:rPr>
              <a:t>hygroscopicity</a:t>
            </a:r>
            <a:r>
              <a:rPr lang="en-GB" dirty="0">
                <a:latin typeface="Times New Roman" panose="02020603050405020304" pitchFamily="18" charset="0"/>
                <a:cs typeface="Times New Roman" panose="02020603050405020304" pitchFamily="18" charset="0"/>
              </a:rPr>
              <a:t>. Furthermore, because the resins have a uniform, </a:t>
            </a:r>
            <a:r>
              <a:rPr lang="en-GB" dirty="0" err="1">
                <a:latin typeface="Times New Roman" panose="02020603050405020304" pitchFamily="18" charset="0"/>
                <a:cs typeface="Times New Roman" panose="02020603050405020304" pitchFamily="18" charset="0"/>
              </a:rPr>
              <a:t>macroreticular</a:t>
            </a:r>
            <a:r>
              <a:rPr lang="en-GB" dirty="0">
                <a:latin typeface="Times New Roman" panose="02020603050405020304" pitchFamily="18" charset="0"/>
                <a:cs typeface="Times New Roman" panose="02020603050405020304" pitchFamily="18" charset="0"/>
              </a:rPr>
              <a:t> morphology, they provide excellent </a:t>
            </a:r>
            <a:r>
              <a:rPr lang="en-GB" dirty="0" err="1">
                <a:latin typeface="Times New Roman" panose="02020603050405020304" pitchFamily="18" charset="0"/>
                <a:cs typeface="Times New Roman" panose="02020603050405020304" pitchFamily="18" charset="0"/>
              </a:rPr>
              <a:t>flowability</a:t>
            </a:r>
            <a:r>
              <a:rPr lang="en-GB" dirty="0">
                <a:latin typeface="Times New Roman" panose="02020603050405020304" pitchFamily="18" charset="0"/>
                <a:cs typeface="Times New Roman" panose="02020603050405020304" pitchFamily="18" charset="0"/>
              </a:rPr>
              <a:t> to the formulation </a:t>
            </a:r>
            <a:endParaRPr lang="en-GB" dirty="0" smtClean="0">
              <a:latin typeface="Times New Roman" panose="02020603050405020304" pitchFamily="18" charset="0"/>
              <a:cs typeface="Times New Roman" panose="02020603050405020304" pitchFamily="18" charset="0"/>
            </a:endParaRPr>
          </a:p>
          <a:p>
            <a:pPr algn="just"/>
            <a:r>
              <a:rPr lang="en-GB" sz="2200" b="1" dirty="0">
                <a:solidFill>
                  <a:srgbClr val="FF0000"/>
                </a:solidFill>
                <a:latin typeface="Times New Roman" panose="02020603050405020304" pitchFamily="18" charset="0"/>
                <a:cs typeface="Times New Roman" panose="02020603050405020304" pitchFamily="18" charset="0"/>
              </a:rPr>
              <a:t>Deliquescence</a:t>
            </a:r>
          </a:p>
          <a:p>
            <a:pPr algn="just"/>
            <a:r>
              <a:rPr lang="en-GB" dirty="0">
                <a:latin typeface="Times New Roman" panose="02020603050405020304" pitchFamily="18" charset="0"/>
                <a:cs typeface="Times New Roman" panose="02020603050405020304" pitchFamily="18" charset="0"/>
              </a:rPr>
              <a:t>Deliquescence can be defined as the conversion of a solid substance into a liquid as a result of absorption of water </a:t>
            </a:r>
            <a:r>
              <a:rPr lang="en-GB" dirty="0" err="1">
                <a:latin typeface="Times New Roman" panose="02020603050405020304" pitchFamily="18" charset="0"/>
                <a:cs typeface="Times New Roman" panose="02020603050405020304" pitchFamily="18" charset="0"/>
              </a:rPr>
              <a:t>vapor</a:t>
            </a:r>
            <a:r>
              <a:rPr lang="en-GB" dirty="0">
                <a:latin typeface="Times New Roman" panose="02020603050405020304" pitchFamily="18" charset="0"/>
                <a:cs typeface="Times New Roman" panose="02020603050405020304" pitchFamily="18" charset="0"/>
              </a:rPr>
              <a:t> from the air. Although this is not a common problem, it has been very difficult to solve and requires the use of specialized equipment or careful scheduling of production during dry seasons. However, ion exchange resins may prove instrumental in solving the problem of deliquescence of a drug by the formation of </a:t>
            </a:r>
            <a:r>
              <a:rPr lang="en-GB" dirty="0" err="1">
                <a:latin typeface="Times New Roman" panose="02020603050405020304" pitchFamily="18" charset="0"/>
                <a:cs typeface="Times New Roman" panose="02020603050405020304" pitchFamily="18" charset="0"/>
              </a:rPr>
              <a:t>resinate</a:t>
            </a:r>
            <a:r>
              <a:rPr lang="en-GB" dirty="0">
                <a:latin typeface="Times New Roman" panose="02020603050405020304" pitchFamily="18" charset="0"/>
                <a:cs typeface="Times New Roman" panose="02020603050405020304" pitchFamily="18" charset="0"/>
              </a:rPr>
              <a:t> complexes. Sodium valproate, a highly deliquescent drug, has been found to show free flowing properties after complexation with ion exchange resins. The amount of water absorbed decreased with increasing amount of valproate in the </a:t>
            </a:r>
            <a:r>
              <a:rPr lang="en-GB" dirty="0" err="1">
                <a:latin typeface="Times New Roman" panose="02020603050405020304" pitchFamily="18" charset="0"/>
                <a:cs typeface="Times New Roman" panose="02020603050405020304" pitchFamily="18" charset="0"/>
              </a:rPr>
              <a:t>resinate</a:t>
            </a:r>
            <a:r>
              <a:rPr lang="en-GB" dirty="0">
                <a:latin typeface="Times New Roman" panose="02020603050405020304" pitchFamily="18" charset="0"/>
                <a:cs typeface="Times New Roman" panose="02020603050405020304" pitchFamily="18" charset="0"/>
              </a:rPr>
              <a:t>. Similar results have been obtained with </a:t>
            </a:r>
            <a:r>
              <a:rPr lang="en-GB" dirty="0" err="1">
                <a:latin typeface="Times New Roman" panose="02020603050405020304" pitchFamily="18" charset="0"/>
                <a:cs typeface="Times New Roman" panose="02020603050405020304" pitchFamily="18" charset="0"/>
              </a:rPr>
              <a:t>resinates</a:t>
            </a:r>
            <a:r>
              <a:rPr lang="en-GB" dirty="0">
                <a:latin typeface="Times New Roman" panose="02020603050405020304" pitchFamily="18" charset="0"/>
                <a:cs typeface="Times New Roman" panose="02020603050405020304" pitchFamily="18" charset="0"/>
              </a:rPr>
              <a:t> of </a:t>
            </a:r>
            <a:r>
              <a:rPr lang="en-GB" dirty="0" err="1">
                <a:latin typeface="Times New Roman" panose="02020603050405020304" pitchFamily="18" charset="0"/>
                <a:cs typeface="Times New Roman" panose="02020603050405020304" pitchFamily="18" charset="0"/>
              </a:rPr>
              <a:t>rivastigmine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bitartrate</a:t>
            </a:r>
            <a:r>
              <a:rPr lang="en-GB"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58386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886700" cy="4351338"/>
          </a:xfrm>
        </p:spPr>
        <p:txBody>
          <a:bodyPr/>
          <a:lstStyle/>
          <a:p>
            <a:pPr algn="just"/>
            <a:r>
              <a:rPr lang="en-GB" sz="2400" b="1" dirty="0">
                <a:solidFill>
                  <a:srgbClr val="FF0000"/>
                </a:solidFill>
                <a:latin typeface="Times New Roman" panose="02020603050405020304" pitchFamily="18" charset="0"/>
                <a:cs typeface="Times New Roman" panose="02020603050405020304" pitchFamily="18" charset="0"/>
              </a:rPr>
              <a:t>Rapid Dissolution</a:t>
            </a:r>
          </a:p>
          <a:p>
            <a:pPr algn="just"/>
            <a:r>
              <a:rPr lang="en-GB" dirty="0">
                <a:latin typeface="Times New Roman" panose="02020603050405020304" pitchFamily="18" charset="0"/>
                <a:cs typeface="Times New Roman" panose="02020603050405020304" pitchFamily="18" charset="0"/>
              </a:rPr>
              <a:t>Ion exchange drug </a:t>
            </a:r>
            <a:r>
              <a:rPr lang="en-GB" dirty="0" err="1">
                <a:latin typeface="Times New Roman" panose="02020603050405020304" pitchFamily="18" charset="0"/>
                <a:cs typeface="Times New Roman" panose="02020603050405020304" pitchFamily="18" charset="0"/>
              </a:rPr>
              <a:t>resinate</a:t>
            </a:r>
            <a:r>
              <a:rPr lang="en-GB" dirty="0">
                <a:latin typeface="Times New Roman" panose="02020603050405020304" pitchFamily="18" charset="0"/>
                <a:cs typeface="Times New Roman" panose="02020603050405020304" pitchFamily="18" charset="0"/>
              </a:rPr>
              <a:t> complexes have a faster rate of dissolution. Ion exchange resin matrices are hydrophilic and hence allow water/aqueous solutions to enter the dimensional resin structure, thereby enhancing the dissolution rate. Moreover, each individual drug molecule is bound to a functional site of the resin molecule resulting in reduction of crystal lattice energy, which may be responsible for enhancing the rate of drug dissolution bound to resin </a:t>
            </a:r>
          </a:p>
        </p:txBody>
      </p:sp>
    </p:spTree>
    <p:extLst>
      <p:ext uri="{BB962C8B-B14F-4D97-AF65-F5344CB8AC3E}">
        <p14:creationId xmlns:p14="http://schemas.microsoft.com/office/powerpoint/2010/main" val="2121703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7886700" cy="4351338"/>
          </a:xfrm>
        </p:spPr>
        <p:txBody>
          <a:bodyPr/>
          <a:lstStyle/>
          <a:p>
            <a:pPr marL="0" indent="0" algn="ctr">
              <a:buNone/>
            </a:pPr>
            <a:r>
              <a:rPr lang="en-GB" sz="2400" b="1" dirty="0">
                <a:solidFill>
                  <a:srgbClr val="FF0000"/>
                </a:solidFill>
                <a:latin typeface="Times New Roman" panose="02020603050405020304" pitchFamily="18" charset="0"/>
                <a:cs typeface="Times New Roman" panose="02020603050405020304" pitchFamily="18" charset="0"/>
              </a:rPr>
              <a:t>Factors affecting formulation and drug release from complex </a:t>
            </a:r>
          </a:p>
          <a:p>
            <a:pPr lvl="1" algn="just"/>
            <a:r>
              <a:rPr lang="en-GB" dirty="0" smtClean="0">
                <a:latin typeface="Times New Roman" panose="02020603050405020304" pitchFamily="18" charset="0"/>
                <a:cs typeface="Times New Roman" panose="02020603050405020304" pitchFamily="18" charset="0"/>
              </a:rPr>
              <a:t>Cross </a:t>
            </a:r>
            <a:r>
              <a:rPr lang="en-GB" dirty="0">
                <a:latin typeface="Times New Roman" panose="02020603050405020304" pitchFamily="18" charset="0"/>
                <a:cs typeface="Times New Roman" panose="02020603050405020304" pitchFamily="18" charset="0"/>
              </a:rPr>
              <a:t>linking of resin </a:t>
            </a:r>
          </a:p>
          <a:p>
            <a:pPr lvl="1" algn="just"/>
            <a:r>
              <a:rPr lang="en-GB" dirty="0" smtClean="0">
                <a:latin typeface="Times New Roman" panose="02020603050405020304" pitchFamily="18" charset="0"/>
                <a:cs typeface="Times New Roman" panose="02020603050405020304" pitchFamily="18" charset="0"/>
              </a:rPr>
              <a:t>Particle </a:t>
            </a:r>
            <a:r>
              <a:rPr lang="en-GB" dirty="0">
                <a:latin typeface="Times New Roman" panose="02020603050405020304" pitchFamily="18" charset="0"/>
                <a:cs typeface="Times New Roman" panose="02020603050405020304" pitchFamily="18" charset="0"/>
              </a:rPr>
              <a:t>size </a:t>
            </a:r>
          </a:p>
          <a:p>
            <a:pPr lvl="1" algn="just"/>
            <a:r>
              <a:rPr lang="en-GB" dirty="0" smtClean="0">
                <a:latin typeface="Times New Roman" panose="02020603050405020304" pitchFamily="18" charset="0"/>
                <a:cs typeface="Times New Roman" panose="02020603050405020304" pitchFamily="18" charset="0"/>
              </a:rPr>
              <a:t>pH</a:t>
            </a:r>
          </a:p>
          <a:p>
            <a:pPr lvl="1" algn="just"/>
            <a:r>
              <a:rPr lang="en-GB" dirty="0" smtClean="0">
                <a:latin typeface="Times New Roman" panose="02020603050405020304" pitchFamily="18" charset="0"/>
                <a:cs typeface="Times New Roman" panose="02020603050405020304" pitchFamily="18" charset="0"/>
              </a:rPr>
              <a:t>Form </a:t>
            </a:r>
            <a:r>
              <a:rPr lang="en-GB" dirty="0">
                <a:latin typeface="Times New Roman" panose="02020603050405020304" pitchFamily="18" charset="0"/>
                <a:cs typeface="Times New Roman" panose="02020603050405020304" pitchFamily="18" charset="0"/>
              </a:rPr>
              <a:t>of resin </a:t>
            </a:r>
            <a:endParaRPr lang="en-GB" dirty="0" smtClean="0">
              <a:latin typeface="Times New Roman" panose="02020603050405020304" pitchFamily="18" charset="0"/>
              <a:cs typeface="Times New Roman" panose="02020603050405020304" pitchFamily="18" charset="0"/>
            </a:endParaRPr>
          </a:p>
          <a:p>
            <a:pPr lvl="1" algn="just"/>
            <a:r>
              <a:rPr lang="en-GB" dirty="0" smtClean="0">
                <a:latin typeface="Times New Roman" panose="02020603050405020304" pitchFamily="18" charset="0"/>
                <a:cs typeface="Times New Roman" panose="02020603050405020304" pitchFamily="18" charset="0"/>
              </a:rPr>
              <a:t>Size </a:t>
            </a:r>
            <a:r>
              <a:rPr lang="en-GB" dirty="0">
                <a:latin typeface="Times New Roman" panose="02020603050405020304" pitchFamily="18" charset="0"/>
                <a:cs typeface="Times New Roman" panose="02020603050405020304" pitchFamily="18" charset="0"/>
              </a:rPr>
              <a:t>of exchanging ion </a:t>
            </a:r>
            <a:endParaRPr lang="en-GB" dirty="0" smtClean="0">
              <a:latin typeface="Times New Roman" panose="02020603050405020304" pitchFamily="18" charset="0"/>
              <a:cs typeface="Times New Roman" panose="02020603050405020304" pitchFamily="18" charset="0"/>
            </a:endParaRPr>
          </a:p>
          <a:p>
            <a:pPr lvl="1" algn="just"/>
            <a:r>
              <a:rPr lang="en-GB" dirty="0" smtClean="0">
                <a:latin typeface="Times New Roman" panose="02020603050405020304" pitchFamily="18" charset="0"/>
                <a:cs typeface="Times New Roman" panose="02020603050405020304" pitchFamily="18" charset="0"/>
              </a:rPr>
              <a:t>Selectivity </a:t>
            </a:r>
            <a:r>
              <a:rPr lang="en-GB" dirty="0">
                <a:latin typeface="Times New Roman" panose="02020603050405020304" pitchFamily="18" charset="0"/>
                <a:cs typeface="Times New Roman" panose="02020603050405020304" pitchFamily="18" charset="0"/>
              </a:rPr>
              <a:t>of counter-ion </a:t>
            </a:r>
            <a:endParaRPr lang="en-GB" dirty="0" smtClean="0">
              <a:latin typeface="Times New Roman" panose="02020603050405020304" pitchFamily="18" charset="0"/>
              <a:cs typeface="Times New Roman" panose="02020603050405020304" pitchFamily="18" charset="0"/>
            </a:endParaRPr>
          </a:p>
          <a:p>
            <a:pPr lvl="1" algn="just"/>
            <a:r>
              <a:rPr lang="en-GB" dirty="0" smtClean="0">
                <a:latin typeface="Times New Roman" panose="02020603050405020304" pitchFamily="18" charset="0"/>
                <a:cs typeface="Times New Roman" panose="02020603050405020304" pitchFamily="18" charset="0"/>
              </a:rPr>
              <a:t>Mixing </a:t>
            </a:r>
            <a:r>
              <a:rPr lang="en-GB" dirty="0">
                <a:latin typeface="Times New Roman" panose="02020603050405020304" pitchFamily="18" charset="0"/>
                <a:cs typeface="Times New Roman" panose="02020603050405020304" pitchFamily="18" charset="0"/>
              </a:rPr>
              <a:t>time </a:t>
            </a:r>
            <a:endParaRPr lang="en-GB" dirty="0" smtClean="0">
              <a:latin typeface="Times New Roman" panose="02020603050405020304" pitchFamily="18" charset="0"/>
              <a:cs typeface="Times New Roman" panose="02020603050405020304" pitchFamily="18" charset="0"/>
            </a:endParaRPr>
          </a:p>
          <a:p>
            <a:pPr lvl="1" algn="just"/>
            <a:r>
              <a:rPr lang="en-GB" dirty="0" smtClean="0">
                <a:latin typeface="Times New Roman" panose="02020603050405020304" pitchFamily="18" charset="0"/>
                <a:cs typeface="Times New Roman" panose="02020603050405020304" pitchFamily="18" charset="0"/>
              </a:rPr>
              <a:t>Effect </a:t>
            </a:r>
            <a:r>
              <a:rPr lang="en-GB" dirty="0">
                <a:latin typeface="Times New Roman" panose="02020603050405020304" pitchFamily="18" charset="0"/>
                <a:cs typeface="Times New Roman" panose="02020603050405020304" pitchFamily="18" charset="0"/>
              </a:rPr>
              <a:t>of temperature </a:t>
            </a:r>
          </a:p>
        </p:txBody>
      </p:sp>
    </p:spTree>
    <p:extLst>
      <p:ext uri="{BB962C8B-B14F-4D97-AF65-F5344CB8AC3E}">
        <p14:creationId xmlns:p14="http://schemas.microsoft.com/office/powerpoint/2010/main" val="207616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9" name="Content Placeholder 2"/>
          <p:cNvSpPr>
            <a:spLocks noGrp="1"/>
          </p:cNvSpPr>
          <p:nvPr>
            <p:ph idx="1"/>
          </p:nvPr>
        </p:nvSpPr>
        <p:spPr>
          <a:xfrm>
            <a:off x="457200" y="762000"/>
            <a:ext cx="8001000" cy="3984433"/>
          </a:xfrm>
        </p:spPr>
        <p:txBody>
          <a:bodyPr>
            <a:noAutofit/>
          </a:bodyPr>
          <a:lstStyle/>
          <a:p>
            <a:pPr algn="just"/>
            <a:r>
              <a:rPr lang="en-US" sz="2000" dirty="0">
                <a:latin typeface="Times New Roman" panose="02020603050405020304" pitchFamily="18" charset="0"/>
                <a:cs typeface="Times New Roman" panose="02020603050405020304" pitchFamily="18" charset="0"/>
              </a:rPr>
              <a:t>The drug is released from the </a:t>
            </a:r>
            <a:r>
              <a:rPr lang="en-US" sz="2000" dirty="0" err="1">
                <a:latin typeface="Times New Roman" panose="02020603050405020304" pitchFamily="18" charset="0"/>
                <a:cs typeface="Times New Roman" panose="02020603050405020304" pitchFamily="18" charset="0"/>
              </a:rPr>
              <a:t>resinate</a:t>
            </a:r>
            <a:r>
              <a:rPr lang="en-US" sz="2000" dirty="0">
                <a:latin typeface="Times New Roman" panose="02020603050405020304" pitchFamily="18" charset="0"/>
                <a:cs typeface="Times New Roman" panose="02020603050405020304" pitchFamily="18" charset="0"/>
              </a:rPr>
              <a:t> by exchanging with ions in the gastrointestinal fluid, followed by drug diffusion  </a:t>
            </a:r>
          </a:p>
          <a:p>
            <a:pPr algn="just"/>
            <a:r>
              <a:rPr lang="en-US" sz="2000" dirty="0" smtClean="0">
                <a:latin typeface="Times New Roman" panose="02020603050405020304" pitchFamily="18" charset="0"/>
                <a:cs typeface="Times New Roman" panose="02020603050405020304" pitchFamily="18" charset="0"/>
              </a:rPr>
              <a:t>Due </a:t>
            </a:r>
            <a:r>
              <a:rPr lang="en-US" sz="2000" dirty="0">
                <a:latin typeface="Times New Roman" panose="02020603050405020304" pitchFamily="18" charset="0"/>
                <a:cs typeface="Times New Roman" panose="02020603050405020304" pitchFamily="18" charset="0"/>
              </a:rPr>
              <a:t>to the presence of high molecular weight water insoluble polymers, </a:t>
            </a:r>
            <a:r>
              <a:rPr lang="en-US" sz="2000" dirty="0" smtClean="0">
                <a:latin typeface="Times New Roman" panose="02020603050405020304" pitchFamily="18" charset="0"/>
                <a:cs typeface="Times New Roman" panose="02020603050405020304" pitchFamily="18" charset="0"/>
              </a:rPr>
              <a:t>resins </a:t>
            </a:r>
            <a:r>
              <a:rPr lang="en-US" sz="2000" dirty="0">
                <a:latin typeface="Times New Roman" panose="02020603050405020304" pitchFamily="18" charset="0"/>
                <a:cs typeface="Times New Roman" panose="02020603050405020304" pitchFamily="18" charset="0"/>
              </a:rPr>
              <a:t>are not absorbed by the body and are therefore </a:t>
            </a:r>
            <a:r>
              <a:rPr lang="en-US" sz="2000" dirty="0" smtClean="0">
                <a:latin typeface="Times New Roman" panose="02020603050405020304" pitchFamily="18" charset="0"/>
                <a:cs typeface="Times New Roman" panose="02020603050405020304" pitchFamily="18" charset="0"/>
              </a:rPr>
              <a:t>inert</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Drug resinates are generally prepared with purified resins and appropriate drugs. </a:t>
            </a:r>
          </a:p>
          <a:p>
            <a:pPr algn="just"/>
            <a:r>
              <a:rPr lang="en-US" sz="2000" dirty="0">
                <a:latin typeface="Times New Roman" panose="02020603050405020304" pitchFamily="18" charset="0"/>
                <a:cs typeface="Times New Roman" panose="02020603050405020304" pitchFamily="18" charset="0"/>
              </a:rPr>
              <a:t>Ion-exchange systems are advantageous for drugs that are highly susceptible to degradation by enzymatic process.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Furthermore</a:t>
            </a:r>
            <a:r>
              <a:rPr lang="en-US" sz="2000" dirty="0">
                <a:latin typeface="Times New Roman" panose="02020603050405020304" pitchFamily="18" charset="0"/>
                <a:cs typeface="Times New Roman" panose="02020603050405020304" pitchFamily="18" charset="0"/>
              </a:rPr>
              <a:t>, if well maintained, resin beds can last for many years before </a:t>
            </a:r>
            <a:r>
              <a:rPr lang="en-US" sz="2000" dirty="0" smtClean="0">
                <a:latin typeface="Times New Roman" panose="02020603050405020304" pitchFamily="18" charset="0"/>
                <a:cs typeface="Times New Roman" panose="02020603050405020304" pitchFamily="18" charset="0"/>
              </a:rPr>
              <a:t>replacement</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However, the limitation is that the release rate is proportional to the concentration of the ions present in the area of administration. More so, the release rate of drug can be affected </a:t>
            </a:r>
            <a:r>
              <a:rPr lang="en-US" sz="2000" dirty="0" smtClean="0">
                <a:latin typeface="Times New Roman" panose="02020603050405020304" pitchFamily="18" charset="0"/>
                <a:cs typeface="Times New Roman" panose="02020603050405020304" pitchFamily="18" charset="0"/>
              </a:rPr>
              <a:t>by </a:t>
            </a:r>
            <a:r>
              <a:rPr lang="en-US" sz="2000" dirty="0">
                <a:latin typeface="Times New Roman" panose="02020603050405020304" pitchFamily="18" charset="0"/>
                <a:cs typeface="Times New Roman" panose="02020603050405020304" pitchFamily="18" charset="0"/>
              </a:rPr>
              <a:t>variability in diet, water intake and individual intestinal content.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0" name="Content Placeholder 2"/>
          <p:cNvSpPr>
            <a:spLocks noGrp="1"/>
          </p:cNvSpPr>
          <p:nvPr>
            <p:ph idx="1"/>
          </p:nvPr>
        </p:nvSpPr>
        <p:spPr>
          <a:xfrm>
            <a:off x="457200" y="533400"/>
            <a:ext cx="8458200" cy="5927645"/>
          </a:xfrm>
        </p:spPr>
        <p:txBody>
          <a:bodyPr>
            <a:normAutofit fontScale="85833" lnSpcReduction="10000"/>
          </a:bodyPr>
          <a:lstStyle/>
          <a:p>
            <a:pPr marL="68580" indent="0" algn="ctr">
              <a:buNone/>
            </a:pPr>
            <a:r>
              <a:rPr lang="en-US" sz="2800" b="1" dirty="0" smtClean="0">
                <a:solidFill>
                  <a:srgbClr val="FF0000"/>
                </a:solidFill>
                <a:latin typeface="Times New Roman" panose="02020603050405020304" pitchFamily="18" charset="0"/>
                <a:cs typeface="Times New Roman" panose="02020603050405020304" pitchFamily="18" charset="0"/>
              </a:rPr>
              <a:t>STRUCTURE AND CHEMISTRY OF ION EXCHANGE RESIN</a:t>
            </a:r>
          </a:p>
          <a:p>
            <a:pPr marL="0" indent="0" algn="just">
              <a:buNone/>
            </a:pPr>
            <a:r>
              <a:rPr lang="en-US" dirty="0" smtClean="0">
                <a:latin typeface="Times New Roman" panose="02020603050405020304" pitchFamily="18" charset="0"/>
                <a:cs typeface="Times New Roman" panose="02020603050405020304" pitchFamily="18" charset="0"/>
              </a:rPr>
              <a:t>IER </a:t>
            </a:r>
            <a:r>
              <a:rPr lang="en-US" dirty="0">
                <a:latin typeface="Times New Roman" panose="02020603050405020304" pitchFamily="18" charset="0"/>
                <a:cs typeface="Times New Roman" panose="02020603050405020304" pitchFamily="18" charset="0"/>
              </a:rPr>
              <a:t>are simply insoluble polyelectrolytes that are insoluble polymers which contain 
ionizable groups distributed regularly along the polymer backbone.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most common </a:t>
            </a:r>
            <a:r>
              <a:rPr lang="en-US" dirty="0" smtClean="0">
                <a:latin typeface="Times New Roman" panose="02020603050405020304" pitchFamily="18" charset="0"/>
                <a:cs typeface="Times New Roman" panose="02020603050405020304" pitchFamily="18" charset="0"/>
              </a:rPr>
              <a:t>resins </a:t>
            </a:r>
            <a:r>
              <a:rPr lang="en-US" dirty="0">
                <a:latin typeface="Times New Roman" panose="02020603050405020304" pitchFamily="18" charset="0"/>
                <a:cs typeface="Times New Roman" panose="02020603050405020304" pitchFamily="18" charset="0"/>
              </a:rPr>
              <a:t>used in formulations </a:t>
            </a:r>
            <a:r>
              <a:rPr lang="en-US" dirty="0" smtClean="0">
                <a:latin typeface="Times New Roman" panose="02020603050405020304" pitchFamily="18" charset="0"/>
                <a:cs typeface="Times New Roman" panose="02020603050405020304" pitchFamily="18" charset="0"/>
              </a:rPr>
              <a:t>are;</a:t>
            </a:r>
          </a:p>
          <a:p>
            <a:pPr lvl="1" algn="just"/>
            <a:r>
              <a:rPr lang="en-US" sz="1900" dirty="0" smtClean="0">
                <a:solidFill>
                  <a:srgbClr val="FF0000"/>
                </a:solidFill>
                <a:latin typeface="Times New Roman" panose="02020603050405020304" pitchFamily="18" charset="0"/>
                <a:cs typeface="Times New Roman" panose="02020603050405020304" pitchFamily="18" charset="0"/>
              </a:rPr>
              <a:t>Cross-linked polystyrene </a:t>
            </a:r>
          </a:p>
          <a:p>
            <a:pPr lvl="1" algn="just"/>
            <a:r>
              <a:rPr lang="en-US" sz="1900" dirty="0" err="1" smtClean="0">
                <a:solidFill>
                  <a:srgbClr val="FF0000"/>
                </a:solidFill>
                <a:latin typeface="Times New Roman" panose="02020603050405020304" pitchFamily="18" charset="0"/>
                <a:cs typeface="Times New Roman" panose="02020603050405020304" pitchFamily="18" charset="0"/>
              </a:rPr>
              <a:t>Polymethacrylate</a:t>
            </a:r>
            <a:r>
              <a:rPr lang="en-US" sz="1900" dirty="0" smtClean="0">
                <a:solidFill>
                  <a:srgbClr val="FF0000"/>
                </a:solidFill>
                <a:latin typeface="Times New Roman" panose="02020603050405020304" pitchFamily="18" charset="0"/>
                <a:cs typeface="Times New Roman" panose="02020603050405020304" pitchFamily="18" charset="0"/>
              </a:rPr>
              <a:t> polymers </a:t>
            </a:r>
          </a:p>
          <a:p>
            <a:pPr algn="just"/>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IER are mixed with a fluid such as water, ions in the fluid can exchange with the polyelectrolyte’s counterions and be physically removed from the </a:t>
            </a:r>
            <a:r>
              <a:rPr lang="en-US" dirty="0" smtClean="0">
                <a:latin typeface="Times New Roman" panose="02020603050405020304" pitchFamily="18" charset="0"/>
                <a:cs typeface="Times New Roman" panose="02020603050405020304" pitchFamily="18" charset="0"/>
              </a:rPr>
              <a:t>fluid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An ion exchange resin is a polymer (normally styrene) with electrically charged sites at which one ion may replace another. There are numerous functional groups that have charge, only a few are commonly used for man-made IER.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a:t>
            </a:r>
            <a:endParaRPr lang="en-US" dirty="0" smtClean="0">
              <a:latin typeface="Times New Roman" panose="02020603050405020304" pitchFamily="18" charset="0"/>
              <a:cs typeface="Times New Roman" panose="02020603050405020304" pitchFamily="18" charset="0"/>
            </a:endParaRPr>
          </a:p>
          <a:p>
            <a:pPr lvl="1" algn="just"/>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COOH, which is weakly ionized to -COO¯, </a:t>
            </a:r>
          </a:p>
          <a:p>
            <a:pPr lvl="1" algn="just"/>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SO3H, which is strongly ionized to -SO3¯, </a:t>
            </a:r>
          </a:p>
          <a:p>
            <a:pPr lvl="1" algn="just"/>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NH2, which weakly attracts protons to form NH3+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secondary and tertiary amines that also attract protons weakly</a:t>
            </a:r>
            <a:r>
              <a:rPr lang="en-US" dirty="0" smtClean="0">
                <a:latin typeface="Times New Roman" panose="02020603050405020304" pitchFamily="18" charset="0"/>
                <a:cs typeface="Times New Roman" panose="02020603050405020304" pitchFamily="18" charset="0"/>
              </a:rPr>
              <a:t>, </a:t>
            </a:r>
          </a:p>
          <a:p>
            <a:pPr lvl="1" algn="just"/>
            <a:r>
              <a:rPr lang="en-US" dirty="0" smtClean="0">
                <a:latin typeface="Times New Roman" panose="02020603050405020304" pitchFamily="18" charset="0"/>
                <a:cs typeface="Times New Roman" panose="02020603050405020304" pitchFamily="18" charset="0"/>
              </a:rPr>
              <a:t>NR3+ which </a:t>
            </a:r>
            <a:r>
              <a:rPr lang="en-US" dirty="0">
                <a:latin typeface="Times New Roman" panose="02020603050405020304" pitchFamily="18" charset="0"/>
                <a:cs typeface="Times New Roman" panose="02020603050405020304" pitchFamily="18" charset="0"/>
              </a:rPr>
              <a:t>has a strong, permanent charge (R stands for some organic group).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0" indent="0" algn="ctr">
              <a:buNone/>
            </a:pPr>
            <a:r>
              <a:rPr lang="en-US" dirty="0" smtClean="0">
                <a:solidFill>
                  <a:srgbClr val="00B0F0"/>
                </a:solidFill>
                <a:latin typeface="Times New Roman" panose="02020603050405020304" pitchFamily="18" charset="0"/>
                <a:cs typeface="Times New Roman" panose="02020603050405020304" pitchFamily="18" charset="0"/>
              </a:rPr>
              <a:t>These </a:t>
            </a:r>
            <a:r>
              <a:rPr lang="en-US" dirty="0">
                <a:solidFill>
                  <a:srgbClr val="00B0F0"/>
                </a:solidFill>
                <a:latin typeface="Times New Roman" panose="02020603050405020304" pitchFamily="18" charset="0"/>
                <a:cs typeface="Times New Roman" panose="02020603050405020304" pitchFamily="18" charset="0"/>
              </a:rPr>
              <a:t>groups are sufficient to allow selection of a resin with either weak or strong positive or negative charge.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1" name="TextBox 1048690"/>
          <p:cNvSpPr txBox="1"/>
          <p:nvPr/>
        </p:nvSpPr>
        <p:spPr>
          <a:xfrm>
            <a:off x="845457" y="630724"/>
            <a:ext cx="7917543" cy="3477875"/>
          </a:xfrm>
          <a:prstGeom prst="rect">
            <a:avLst/>
          </a:prstGeom>
        </p:spPr>
        <p:txBody>
          <a:bodyPr wrap="square" rtlCol="0">
            <a:spAutoFit/>
          </a:bodyPr>
          <a:lstStyle/>
          <a:p>
            <a:pPr algn="ctr"/>
            <a:r>
              <a:rPr lang="x-none" sz="2400" b="1" dirty="0" smtClean="0">
                <a:solidFill>
                  <a:srgbClr val="FF0000"/>
                </a:solidFill>
                <a:latin typeface="Times New Roman" panose="02020603050405020304" pitchFamily="18" charset="0"/>
                <a:cs typeface="Times New Roman" panose="02020603050405020304" pitchFamily="18" charset="0"/>
              </a:rPr>
              <a:t>TYPES OF ION-EXCHANGE RESINS </a:t>
            </a:r>
            <a:endParaRPr lang="en-GB" sz="2400" b="1" dirty="0" smtClean="0">
              <a:solidFill>
                <a:srgbClr val="FF0000"/>
              </a:solidFill>
              <a:latin typeface="Times New Roman" panose="02020603050405020304" pitchFamily="18" charset="0"/>
              <a:cs typeface="Times New Roman" panose="02020603050405020304" pitchFamily="18" charset="0"/>
            </a:endParaRPr>
          </a:p>
          <a:p>
            <a:pPr algn="just"/>
            <a:r>
              <a:rPr lang="x-none" sz="2400" b="1" dirty="0">
                <a:solidFill>
                  <a:srgbClr val="993300"/>
                </a:solidFill>
                <a:latin typeface="Times New Roman" panose="02020603050405020304" pitchFamily="18" charset="0"/>
                <a:cs typeface="Times New Roman" panose="02020603050405020304" pitchFamily="18" charset="0"/>
              </a:rPr>
              <a:t>
</a:t>
            </a:r>
            <a:r>
              <a:rPr lang="x-none" sz="2000" dirty="0">
                <a:solidFill>
                  <a:srgbClr val="000000"/>
                </a:solidFill>
                <a:latin typeface="Times New Roman" panose="02020603050405020304" pitchFamily="18" charset="0"/>
                <a:cs typeface="Times New Roman" panose="02020603050405020304" pitchFamily="18" charset="0"/>
              </a:rPr>
              <a:t>There are two major classes </a:t>
            </a:r>
            <a:r>
              <a:rPr lang="x-none" sz="2000" dirty="0" smtClean="0">
                <a:solidFill>
                  <a:srgbClr val="000000"/>
                </a:solidFill>
                <a:latin typeface="Times New Roman" panose="02020603050405020304" pitchFamily="18" charset="0"/>
                <a:cs typeface="Times New Roman" panose="02020603050405020304" pitchFamily="18" charset="0"/>
              </a:rPr>
              <a:t>o</a:t>
            </a:r>
            <a:r>
              <a:rPr lang="en-GB" sz="2000" dirty="0" smtClean="0">
                <a:solidFill>
                  <a:srgbClr val="000000"/>
                </a:solidFill>
                <a:latin typeface="Times New Roman" panose="02020603050405020304" pitchFamily="18" charset="0"/>
                <a:cs typeface="Times New Roman" panose="02020603050405020304" pitchFamily="18" charset="0"/>
              </a:rPr>
              <a:t>f</a:t>
            </a:r>
            <a:r>
              <a:rPr lang="x-none" sz="2000" dirty="0" smtClean="0">
                <a:solidFill>
                  <a:srgbClr val="000000"/>
                </a:solidFill>
                <a:latin typeface="Times New Roman" panose="02020603050405020304" pitchFamily="18" charset="0"/>
                <a:cs typeface="Times New Roman" panose="02020603050405020304" pitchFamily="18" charset="0"/>
              </a:rPr>
              <a:t> </a:t>
            </a:r>
            <a:r>
              <a:rPr lang="x-none" sz="2000" dirty="0">
                <a:solidFill>
                  <a:srgbClr val="000000"/>
                </a:solidFill>
                <a:latin typeface="Times New Roman" panose="02020603050405020304" pitchFamily="18" charset="0"/>
                <a:cs typeface="Times New Roman" panose="02020603050405020304" pitchFamily="18" charset="0"/>
              </a:rPr>
              <a:t>ion-exchange </a:t>
            </a:r>
            <a:r>
              <a:rPr lang="x-none" sz="2000" dirty="0" smtClean="0">
                <a:solidFill>
                  <a:srgbClr val="000000"/>
                </a:solidFill>
                <a:latin typeface="Times New Roman" panose="02020603050405020304" pitchFamily="18" charset="0"/>
                <a:cs typeface="Times New Roman" panose="02020603050405020304" pitchFamily="18" charset="0"/>
              </a:rPr>
              <a:t>polymers</a:t>
            </a:r>
            <a:r>
              <a:rPr lang="en-US" altLang="x-none" sz="2000" dirty="0" smtClean="0">
                <a:solidFill>
                  <a:srgbClr val="000000"/>
                </a:solidFill>
                <a:latin typeface="Times New Roman" panose="02020603050405020304" pitchFamily="18" charset="0"/>
                <a:cs typeface="Times New Roman" panose="02020603050405020304" pitchFamily="18" charset="0"/>
              </a:rPr>
              <a:t>. </a:t>
            </a:r>
            <a:r>
              <a:rPr lang="x-none" sz="2000" dirty="0" smtClean="0">
                <a:solidFill>
                  <a:srgbClr val="000000"/>
                </a:solidFill>
                <a:latin typeface="Times New Roman" panose="02020603050405020304" pitchFamily="18" charset="0"/>
                <a:cs typeface="Times New Roman" panose="02020603050405020304" pitchFamily="18" charset="0"/>
              </a:rPr>
              <a:t>These </a:t>
            </a:r>
            <a:r>
              <a:rPr lang="x-none" sz="2000" dirty="0">
                <a:solidFill>
                  <a:srgbClr val="000000"/>
                </a:solidFill>
                <a:latin typeface="Times New Roman" panose="02020603050405020304" pitchFamily="18" charset="0"/>
                <a:cs typeface="Times New Roman" panose="02020603050405020304" pitchFamily="18" charset="0"/>
              </a:rPr>
              <a:t>are discussed in the following two sub-sections.</a:t>
            </a:r>
          </a:p>
          <a:p>
            <a:pPr algn="just"/>
            <a:r>
              <a:rPr lang="x-none" sz="2000" dirty="0">
                <a:solidFill>
                  <a:srgbClr val="000000"/>
                </a:solidFill>
                <a:latin typeface="Times New Roman" panose="02020603050405020304" pitchFamily="18" charset="0"/>
                <a:cs typeface="Times New Roman" panose="02020603050405020304" pitchFamily="18" charset="0"/>
              </a:rPr>
              <a:t> </a:t>
            </a:r>
          </a:p>
          <a:p>
            <a:pPr algn="just"/>
            <a:r>
              <a:rPr lang="en-US" altLang="x-none" sz="2000" dirty="0" err="1" smtClean="0">
                <a:solidFill>
                  <a:srgbClr val="FF0000"/>
                </a:solidFill>
                <a:latin typeface="Times New Roman" panose="02020603050405020304" pitchFamily="18" charset="0"/>
                <a:cs typeface="Times New Roman" panose="02020603050405020304" pitchFamily="18" charset="0"/>
              </a:rPr>
              <a:t>Catoin</a:t>
            </a:r>
            <a:r>
              <a:rPr lang="en-US" altLang="x-none" sz="2000" dirty="0" smtClean="0">
                <a:solidFill>
                  <a:srgbClr val="FF0000"/>
                </a:solidFill>
                <a:latin typeface="Times New Roman" panose="02020603050405020304" pitchFamily="18" charset="0"/>
                <a:cs typeface="Times New Roman" panose="02020603050405020304" pitchFamily="18" charset="0"/>
              </a:rPr>
              <a:t> </a:t>
            </a:r>
            <a:r>
              <a:rPr lang="en-US" altLang="x-none" sz="2000" dirty="0">
                <a:solidFill>
                  <a:srgbClr val="FF0000"/>
                </a:solidFill>
                <a:latin typeface="Times New Roman" panose="02020603050405020304" pitchFamily="18" charset="0"/>
                <a:cs typeface="Times New Roman" panose="02020603050405020304" pitchFamily="18" charset="0"/>
              </a:rPr>
              <a:t>IER:</a:t>
            </a:r>
            <a:endParaRPr lang="x-none" sz="2000" dirty="0">
              <a:solidFill>
                <a:srgbClr val="FF0000"/>
              </a:solidFill>
              <a:latin typeface="Times New Roman" panose="02020603050405020304" pitchFamily="18" charset="0"/>
              <a:cs typeface="Times New Roman" panose="02020603050405020304" pitchFamily="18" charset="0"/>
            </a:endParaRPr>
          </a:p>
          <a:p>
            <a:pPr marL="914400" lvl="1" indent="-457200" algn="just">
              <a:buFont typeface="Arial" panose="020B0604020202020204" pitchFamily="34" charset="0"/>
              <a:buChar char="•"/>
            </a:pPr>
            <a:r>
              <a:rPr lang="en-US" altLang="x-none" dirty="0" smtClean="0">
                <a:solidFill>
                  <a:srgbClr val="000000"/>
                </a:solidFill>
                <a:latin typeface="Times New Roman" panose="02020603050405020304" pitchFamily="18" charset="0"/>
                <a:cs typeface="Times New Roman" panose="02020603050405020304" pitchFamily="18" charset="0"/>
              </a:rPr>
              <a:t>Strong acid </a:t>
            </a:r>
          </a:p>
          <a:p>
            <a:pPr marL="914400" lvl="1" indent="-457200" algn="just">
              <a:buFont typeface="Arial" panose="020B0604020202020204" pitchFamily="34" charset="0"/>
              <a:buChar char="•"/>
            </a:pPr>
            <a:r>
              <a:rPr lang="en-US" altLang="x-none" dirty="0" smtClean="0">
                <a:solidFill>
                  <a:srgbClr val="000000"/>
                </a:solidFill>
                <a:latin typeface="Times New Roman" panose="02020603050405020304" pitchFamily="18" charset="0"/>
                <a:cs typeface="Times New Roman" panose="02020603050405020304" pitchFamily="18" charset="0"/>
              </a:rPr>
              <a:t>Weak acid </a:t>
            </a:r>
            <a:endParaRPr lang="x-none" dirty="0" smtClean="0">
              <a:solidFill>
                <a:srgbClr val="000000"/>
              </a:solidFill>
              <a:latin typeface="Times New Roman" panose="02020603050405020304" pitchFamily="18" charset="0"/>
              <a:cs typeface="Times New Roman" panose="02020603050405020304" pitchFamily="18" charset="0"/>
            </a:endParaRPr>
          </a:p>
          <a:p>
            <a:pPr algn="just"/>
            <a:r>
              <a:rPr lang="en-US" altLang="x-none" sz="2000" dirty="0" err="1" smtClean="0">
                <a:solidFill>
                  <a:srgbClr val="FF0000"/>
                </a:solidFill>
                <a:latin typeface="Times New Roman" panose="02020603050405020304" pitchFamily="18" charset="0"/>
                <a:cs typeface="Times New Roman" panose="02020603050405020304" pitchFamily="18" charset="0"/>
              </a:rPr>
              <a:t>Anioin</a:t>
            </a:r>
            <a:r>
              <a:rPr lang="en-US" altLang="x-none" sz="2000" dirty="0" smtClean="0">
                <a:solidFill>
                  <a:srgbClr val="FF0000"/>
                </a:solidFill>
                <a:latin typeface="Times New Roman" panose="02020603050405020304" pitchFamily="18" charset="0"/>
                <a:cs typeface="Times New Roman" panose="02020603050405020304" pitchFamily="18" charset="0"/>
              </a:rPr>
              <a:t> </a:t>
            </a:r>
            <a:r>
              <a:rPr lang="en-US" altLang="x-none" sz="2000" dirty="0">
                <a:solidFill>
                  <a:srgbClr val="FF0000"/>
                </a:solidFill>
                <a:latin typeface="Times New Roman" panose="02020603050405020304" pitchFamily="18" charset="0"/>
                <a:cs typeface="Times New Roman" panose="02020603050405020304" pitchFamily="18" charset="0"/>
              </a:rPr>
              <a:t>IER</a:t>
            </a:r>
            <a:r>
              <a:rPr lang="en-US" altLang="x-none" sz="2000" dirty="0">
                <a:solidFill>
                  <a:srgbClr val="000000"/>
                </a:solidFill>
                <a:latin typeface="Times New Roman" panose="02020603050405020304" pitchFamily="18" charset="0"/>
                <a:cs typeface="Times New Roman" panose="02020603050405020304" pitchFamily="18" charset="0"/>
              </a:rPr>
              <a:t>:</a:t>
            </a:r>
            <a:endParaRPr lang="x-none" sz="2000" dirty="0">
              <a:solidFill>
                <a:srgbClr val="000000"/>
              </a:solidFill>
              <a:latin typeface="Times New Roman" panose="02020603050405020304" pitchFamily="18" charset="0"/>
              <a:cs typeface="Times New Roman" panose="02020603050405020304" pitchFamily="18" charset="0"/>
            </a:endParaRPr>
          </a:p>
          <a:p>
            <a:pPr marL="914400" lvl="1" indent="-457200" algn="just">
              <a:buFont typeface="Arial" panose="020B0604020202020204" pitchFamily="34" charset="0"/>
              <a:buChar char="•"/>
            </a:pPr>
            <a:r>
              <a:rPr lang="en-US" altLang="x-none" dirty="0" smtClean="0">
                <a:solidFill>
                  <a:srgbClr val="000000"/>
                </a:solidFill>
                <a:latin typeface="Times New Roman" panose="02020603050405020304" pitchFamily="18" charset="0"/>
                <a:cs typeface="Times New Roman" panose="02020603050405020304" pitchFamily="18" charset="0"/>
              </a:rPr>
              <a:t>Strong basic </a:t>
            </a:r>
            <a:endParaRPr lang="x-none" dirty="0" smtClean="0">
              <a:solidFill>
                <a:srgbClr val="000000"/>
              </a:solidFill>
              <a:latin typeface="Times New Roman" panose="02020603050405020304" pitchFamily="18" charset="0"/>
              <a:cs typeface="Times New Roman" panose="02020603050405020304" pitchFamily="18" charset="0"/>
            </a:endParaRPr>
          </a:p>
          <a:p>
            <a:pPr marL="914400" lvl="1" indent="-457200" algn="just">
              <a:buFont typeface="Arial" panose="020B0604020202020204" pitchFamily="34" charset="0"/>
              <a:buChar char="•"/>
            </a:pPr>
            <a:r>
              <a:rPr lang="en-US" altLang="x-none" dirty="0" smtClean="0">
                <a:solidFill>
                  <a:srgbClr val="000000"/>
                </a:solidFill>
                <a:latin typeface="Times New Roman" panose="02020603050405020304" pitchFamily="18" charset="0"/>
                <a:cs typeface="Times New Roman" panose="02020603050405020304" pitchFamily="18" charset="0"/>
              </a:rPr>
              <a:t>Weak basic  </a:t>
            </a:r>
            <a:r>
              <a:rPr lang="x-none" dirty="0" smtClean="0">
                <a:solidFill>
                  <a:srgbClr val="000000"/>
                </a:solidFill>
                <a:latin typeface="Times New Roman" panose="02020603050405020304" pitchFamily="18" charset="0"/>
                <a:cs typeface="Times New Roman" panose="02020603050405020304" pitchFamily="18" charset="0"/>
              </a:rPr>
              <a:t> </a:t>
            </a:r>
            <a:endParaRPr lang="x-none"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2" name="Content Placeholder 2"/>
          <p:cNvSpPr>
            <a:spLocks noGrp="1"/>
          </p:cNvSpPr>
          <p:nvPr>
            <p:ph idx="1"/>
          </p:nvPr>
        </p:nvSpPr>
        <p:spPr>
          <a:xfrm>
            <a:off x="533400" y="533400"/>
            <a:ext cx="8001000" cy="5376239"/>
          </a:xfrm>
        </p:spPr>
        <p:txBody>
          <a:bodyPr>
            <a:normAutofit fontScale="99167"/>
          </a:bodyPr>
          <a:lstStyle/>
          <a:p>
            <a:pPr marL="68580" indent="0" algn="ctr">
              <a:buNone/>
            </a:pPr>
            <a:r>
              <a:rPr lang="en-US" sz="3020" b="1" dirty="0" smtClean="0">
                <a:solidFill>
                  <a:srgbClr val="FF0000"/>
                </a:solidFill>
                <a:latin typeface="Times New Roman" panose="02020603050405020304" pitchFamily="18" charset="0"/>
                <a:cs typeface="Times New Roman" panose="02020603050405020304" pitchFamily="18" charset="0"/>
              </a:rPr>
              <a:t>CATION EXCHANGE RESINS</a:t>
            </a:r>
          </a:p>
          <a:p>
            <a:pPr algn="just"/>
            <a:r>
              <a:rPr lang="en-US" dirty="0" smtClean="0">
                <a:latin typeface="Times New Roman" panose="02020603050405020304" pitchFamily="18" charset="0"/>
                <a:cs typeface="Times New Roman" panose="02020603050405020304" pitchFamily="18" charset="0"/>
              </a:rPr>
              <a:t>Cation </a:t>
            </a:r>
            <a:r>
              <a:rPr lang="en-US" dirty="0">
                <a:latin typeface="Times New Roman" panose="02020603050405020304" pitchFamily="18" charset="0"/>
                <a:cs typeface="Times New Roman" panose="02020603050405020304" pitchFamily="18" charset="0"/>
              </a:rPr>
              <a:t>exchange resins contain covalently bound negatively charged functional groups and exchanges positively charged ions. </a:t>
            </a:r>
          </a:p>
          <a:p>
            <a:pPr algn="just"/>
            <a:r>
              <a:rPr lang="en-US" dirty="0">
                <a:latin typeface="Times New Roman" panose="02020603050405020304" pitchFamily="18" charset="0"/>
                <a:cs typeface="Times New Roman" panose="02020603050405020304" pitchFamily="18" charset="0"/>
              </a:rPr>
              <a:t>There are prepared by the copolymerization of styrene and divinyl benzene and have sulfonic acid groups (-SO3H) introduced into </a:t>
            </a:r>
            <a:r>
              <a:rPr lang="en-US" dirty="0" smtClean="0">
                <a:latin typeface="Times New Roman" panose="02020603050405020304" pitchFamily="18" charset="0"/>
                <a:cs typeface="Times New Roman" panose="02020603050405020304" pitchFamily="18" charset="0"/>
              </a:rPr>
              <a:t>most of </a:t>
            </a:r>
            <a:r>
              <a:rPr lang="en-US" dirty="0">
                <a:latin typeface="Times New Roman" panose="02020603050405020304" pitchFamily="18" charset="0"/>
                <a:cs typeface="Times New Roman" panose="02020603050405020304" pitchFamily="18" charset="0"/>
              </a:rPr>
              <a:t>the benzene rings . </a:t>
            </a:r>
          </a:p>
          <a:p>
            <a:pPr algn="just"/>
            <a:r>
              <a:rPr lang="en-US" dirty="0">
                <a:latin typeface="Times New Roman" panose="02020603050405020304" pitchFamily="18" charset="0"/>
                <a:cs typeface="Times New Roman" panose="02020603050405020304" pitchFamily="18" charset="0"/>
              </a:rPr>
              <a:t>The mechanism of cation exchange process can be represented by the following reaction in Eq 
</a:t>
            </a:r>
            <a:r>
              <a:rPr lang="en-US" dirty="0">
                <a:solidFill>
                  <a:srgbClr val="00B0F0"/>
                </a:solidFill>
                <a:latin typeface="Times New Roman" panose="02020603050405020304" pitchFamily="18" charset="0"/>
                <a:cs typeface="Times New Roman" panose="02020603050405020304" pitchFamily="18" charset="0"/>
              </a:rPr>
              <a:t>R- - ex+ </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C+ </a:t>
            </a:r>
            <a:r>
              <a:rPr lang="en-US" dirty="0">
                <a:latin typeface="Times New Roman" panose="02020603050405020304" pitchFamily="18" charset="0"/>
                <a:cs typeface="Times New Roman" panose="02020603050405020304" pitchFamily="18" charset="0"/>
              </a:rPr>
              <a:t>→</a:t>
            </a:r>
            <a:r>
              <a:rPr lang="en-US" dirty="0">
                <a:solidFill>
                  <a:srgbClr val="00B0F0"/>
                </a:solidFill>
                <a:latin typeface="Times New Roman" panose="02020603050405020304" pitchFamily="18" charset="0"/>
                <a:cs typeface="Times New Roman" panose="02020603050405020304" pitchFamily="18" charset="0"/>
              </a:rPr>
              <a:t>R- - </a:t>
            </a:r>
            <a:r>
              <a:rPr lang="en-US" dirty="0">
                <a:solidFill>
                  <a:srgbClr val="FF0000"/>
                </a:solidFill>
                <a:latin typeface="Times New Roman" panose="02020603050405020304" pitchFamily="18" charset="0"/>
                <a:cs typeface="Times New Roman" panose="02020603050405020304" pitchFamily="18" charset="0"/>
              </a:rPr>
              <a:t>C+ </a:t>
            </a:r>
            <a:r>
              <a:rPr lang="en-US" dirty="0" smtClean="0">
                <a:solidFill>
                  <a:srgbClr val="FF0000"/>
                </a:solidFill>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smtClean="0">
                <a:solidFill>
                  <a:srgbClr val="00B0F0"/>
                </a:solidFill>
                <a:latin typeface="Times New Roman" panose="02020603050405020304" pitchFamily="18" charset="0"/>
                <a:cs typeface="Times New Roman" panose="02020603050405020304" pitchFamily="18" charset="0"/>
              </a:rPr>
              <a:t>ex</a:t>
            </a:r>
            <a:r>
              <a:rPr lang="en-US" dirty="0">
                <a:solidFill>
                  <a:srgbClr val="00B0F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where, R is a resin polymer with SO3-sites available for bonding with exchangeable cation (ex+), and C+ indicates a cation in the surrounding solution getting exchanged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3" name="Content Placeholder 2"/>
          <p:cNvSpPr>
            <a:spLocks noGrp="1"/>
          </p:cNvSpPr>
          <p:nvPr>
            <p:ph idx="1"/>
          </p:nvPr>
        </p:nvSpPr>
        <p:spPr>
          <a:xfrm>
            <a:off x="609600" y="443859"/>
            <a:ext cx="8077200" cy="4661541"/>
          </a:xfrm>
        </p:spPr>
        <p:txBody>
          <a:bodyPr>
            <a:normAutofit/>
          </a:bodyPr>
          <a:lstStyle/>
          <a:p>
            <a:pPr marL="0" indent="0" algn="ctr">
              <a:buNone/>
            </a:pPr>
            <a:r>
              <a:rPr lang="en-US" sz="2800" b="1" dirty="0" smtClean="0">
                <a:solidFill>
                  <a:srgbClr val="FF0000"/>
                </a:solidFill>
                <a:latin typeface="Times New Roman" panose="02020603050405020304" pitchFamily="18" charset="0"/>
                <a:cs typeface="Times New Roman" panose="02020603050405020304" pitchFamily="18" charset="0"/>
              </a:rPr>
              <a:t>STRONG ACID CATION EXCHANGE RESINS</a:t>
            </a:r>
          </a:p>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chemical behaviour of these resins is similar to that of a strong acid. These resins are </a:t>
            </a:r>
            <a:r>
              <a:rPr lang="en-US" dirty="0" smtClean="0">
                <a:latin typeface="Times New Roman" panose="02020603050405020304" pitchFamily="18" charset="0"/>
                <a:cs typeface="Times New Roman" panose="02020603050405020304" pitchFamily="18" charset="0"/>
              </a:rPr>
              <a:t>highly </a:t>
            </a:r>
            <a:r>
              <a:rPr lang="en-US" dirty="0">
                <a:latin typeface="Times New Roman" panose="02020603050405020304" pitchFamily="18" charset="0"/>
                <a:cs typeface="Times New Roman" panose="02020603050405020304" pitchFamily="18" charset="0"/>
              </a:rPr>
              <a:t>ionized in both the acid (R-SO3H) and salt (RSO3Na) form of the sulfonic acid group (-SO3H</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can convert a metal salt to the corresponding acid by the reaction in
Eq. 
 </a:t>
            </a:r>
            <a:r>
              <a:rPr lang="en-US" dirty="0">
                <a:solidFill>
                  <a:srgbClr val="FF0000"/>
                </a:solidFill>
                <a:latin typeface="Times New Roman" panose="02020603050405020304" pitchFamily="18" charset="0"/>
                <a:cs typeface="Times New Roman" panose="02020603050405020304" pitchFamily="18" charset="0"/>
              </a:rPr>
              <a:t>2(R-SO3H) </a:t>
            </a:r>
            <a:r>
              <a:rPr lang="en-US" dirty="0">
                <a:latin typeface="Times New Roman" panose="02020603050405020304" pitchFamily="18" charset="0"/>
                <a:cs typeface="Times New Roman" panose="02020603050405020304" pitchFamily="18" charset="0"/>
              </a:rPr>
              <a:t>+ </a:t>
            </a:r>
            <a:r>
              <a:rPr lang="en-US" dirty="0" smtClean="0">
                <a:solidFill>
                  <a:srgbClr val="00B0F0"/>
                </a:solidFill>
                <a:latin typeface="Times New Roman" panose="02020603050405020304" pitchFamily="18" charset="0"/>
                <a:cs typeface="Times New Roman" panose="02020603050405020304" pitchFamily="18" charset="0"/>
              </a:rPr>
              <a:t>NaCl2</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(R-SO4) </a:t>
            </a:r>
            <a:r>
              <a:rPr lang="en-US" dirty="0" smtClean="0">
                <a:solidFill>
                  <a:srgbClr val="00B0F0"/>
                </a:solidFill>
                <a:latin typeface="Times New Roman" panose="02020603050405020304" pitchFamily="18" charset="0"/>
                <a:cs typeface="Times New Roman" panose="02020603050405020304" pitchFamily="18" charset="0"/>
              </a:rPr>
              <a:t>Na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2H</a:t>
            </a:r>
            <a:r>
              <a:rPr lang="en-US" dirty="0">
                <a:solidFill>
                  <a:srgbClr val="00B0F0"/>
                </a:solidFill>
                <a:latin typeface="Times New Roman" panose="02020603050405020304" pitchFamily="18" charset="0"/>
                <a:cs typeface="Times New Roman" panose="02020603050405020304" pitchFamily="18" charset="0"/>
              </a:rPr>
              <a:t>Cl </a:t>
            </a:r>
            <a:r>
              <a:rPr lang="en-US" dirty="0">
                <a:latin typeface="Times New Roman" panose="02020603050405020304" pitchFamily="18" charset="0"/>
                <a:cs typeface="Times New Roman" panose="02020603050405020304" pitchFamily="18" charset="0"/>
              </a:rPr>
              <a:t>
The hydrogen and sodium forms of strong acid resins are highly dissociated, and the exchangeable Na+and H+ are readily available for exchange over the entire pH range</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Consequently</a:t>
            </a:r>
            <a:r>
              <a:rPr lang="en-US" dirty="0">
                <a:latin typeface="Times New Roman" panose="02020603050405020304" pitchFamily="18" charset="0"/>
                <a:cs typeface="Times New Roman" panose="02020603050405020304" pitchFamily="18" charset="0"/>
              </a:rPr>
              <a:t>, the exchange capacity of strong acid resins is independent of the solution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Content Placeholder 2"/>
          <p:cNvSpPr>
            <a:spLocks noGrp="1"/>
          </p:cNvSpPr>
          <p:nvPr>
            <p:ph idx="1"/>
          </p:nvPr>
        </p:nvSpPr>
        <p:spPr>
          <a:xfrm>
            <a:off x="685800" y="762000"/>
            <a:ext cx="8077200" cy="4268010"/>
          </a:xfrm>
        </p:spPr>
        <p:txBody>
          <a:bodyPr>
            <a:normAutofit/>
          </a:bodyPr>
          <a:lstStyle/>
          <a:p>
            <a:pPr marL="0" indent="0" algn="just">
              <a:buNone/>
            </a:pPr>
            <a:r>
              <a:rPr lang="en-US" sz="2900" b="1" dirty="0" smtClean="0">
                <a:solidFill>
                  <a:srgbClr val="FF0000"/>
                </a:solidFill>
                <a:latin typeface="Times New Roman" panose="02020603050405020304" pitchFamily="18" charset="0"/>
                <a:cs typeface="Times New Roman" panose="02020603050405020304" pitchFamily="18" charset="0"/>
              </a:rPr>
              <a:t>WEAK ACID CATION EXCHANGE RESINS </a:t>
            </a:r>
          </a:p>
          <a:p>
            <a:pPr marL="0" indent="0" algn="just">
              <a:buNone/>
            </a:pPr>
            <a:r>
              <a:rPr lang="en-US" dirty="0">
                <a:latin typeface="Times New Roman" panose="02020603050405020304" pitchFamily="18" charset="0"/>
                <a:cs typeface="Times New Roman" panose="02020603050405020304" pitchFamily="18" charset="0"/>
              </a:rPr>
              <a:t>
These resins behave similarly to weak organic acids that are weakly dissociated.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 weak </a:t>
            </a:r>
            <a:r>
              <a:rPr lang="en-US" dirty="0" smtClean="0">
                <a:latin typeface="Times New Roman" panose="02020603050405020304" pitchFamily="18" charset="0"/>
                <a:cs typeface="Times New Roman" panose="02020603050405020304" pitchFamily="18" charset="0"/>
              </a:rPr>
              <a:t>acid </a:t>
            </a:r>
            <a:r>
              <a:rPr lang="en-US" dirty="0">
                <a:latin typeface="Times New Roman" panose="02020603050405020304" pitchFamily="18" charset="0"/>
                <a:cs typeface="Times New Roman" panose="02020603050405020304" pitchFamily="18" charset="0"/>
              </a:rPr>
              <a:t>resin the ionisable group is a carboxylic acid (COOH) as opposed to the sulfonic </a:t>
            </a:r>
            <a:r>
              <a:rPr lang="en-US" dirty="0" smtClean="0">
                <a:latin typeface="Times New Roman" panose="02020603050405020304" pitchFamily="18" charset="0"/>
                <a:cs typeface="Times New Roman" panose="02020603050405020304" pitchFamily="18" charset="0"/>
              </a:rPr>
              <a:t>acid group </a:t>
            </a:r>
            <a:r>
              <a:rPr lang="en-US" dirty="0">
                <a:latin typeface="Times New Roman" panose="02020603050405020304" pitchFamily="18" charset="0"/>
                <a:cs typeface="Times New Roman" panose="02020603050405020304" pitchFamily="18" charset="0"/>
              </a:rPr>
              <a:t>(SO3H) used in strong acid resins. The degree of dissociation of a weak acid resin is </a:t>
            </a:r>
            <a:r>
              <a:rPr lang="en-US" dirty="0" smtClean="0">
                <a:latin typeface="Times New Roman" panose="02020603050405020304" pitchFamily="18" charset="0"/>
                <a:cs typeface="Times New Roman" panose="02020603050405020304" pitchFamily="18" charset="0"/>
              </a:rPr>
              <a:t>strongly </a:t>
            </a:r>
            <a:r>
              <a:rPr lang="en-US" dirty="0">
                <a:latin typeface="Times New Roman" panose="02020603050405020304" pitchFamily="18" charset="0"/>
                <a:cs typeface="Times New Roman" panose="02020603050405020304" pitchFamily="18" charset="0"/>
              </a:rPr>
              <a:t>influenced by the solution pH.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Consequently</a:t>
            </a:r>
            <a:r>
              <a:rPr lang="en-US" dirty="0">
                <a:latin typeface="Times New Roman" panose="02020603050405020304" pitchFamily="18" charset="0"/>
                <a:cs typeface="Times New Roman" panose="02020603050405020304" pitchFamily="18" charset="0"/>
              </a:rPr>
              <a:t>, resin capacity depends in part on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solution pH. A typical weak acid resin has limited capacity below a pH of </a:t>
            </a:r>
            <a:r>
              <a:rPr lang="en-US" dirty="0" smtClean="0">
                <a:latin typeface="Times New Roman" panose="02020603050405020304" pitchFamily="18" charset="0"/>
                <a:cs typeface="Times New Roman" panose="02020603050405020304" pitchFamily="18" charset="0"/>
              </a:rPr>
              <a:t>6.0.</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5" name="Content Placeholder 2"/>
          <p:cNvSpPr>
            <a:spLocks noGrp="1"/>
          </p:cNvSpPr>
          <p:nvPr>
            <p:ph idx="1"/>
          </p:nvPr>
        </p:nvSpPr>
        <p:spPr>
          <a:xfrm>
            <a:off x="609600" y="644369"/>
            <a:ext cx="8153400" cy="5727132"/>
          </a:xfrm>
        </p:spPr>
        <p:txBody>
          <a:bodyPr>
            <a:normAutofit fontScale="95833"/>
          </a:bodyPr>
          <a:lstStyle/>
          <a:p>
            <a:pPr marL="0" indent="0" algn="ctr">
              <a:buNone/>
            </a:pPr>
            <a:r>
              <a:rPr lang="en-US" sz="2900" b="1" dirty="0" smtClean="0">
                <a:solidFill>
                  <a:srgbClr val="FF0000"/>
                </a:solidFill>
                <a:latin typeface="Times New Roman" panose="02020603050405020304" pitchFamily="18" charset="0"/>
                <a:cs typeface="Times New Roman" panose="02020603050405020304" pitchFamily="18" charset="0"/>
              </a:rPr>
              <a:t>ANION EXCHANGE RESINS</a:t>
            </a:r>
          </a:p>
          <a:p>
            <a:pPr algn="just"/>
            <a:r>
              <a:rPr lang="en-US" dirty="0" smtClean="0">
                <a:latin typeface="Times New Roman" panose="02020603050405020304" pitchFamily="18" charset="0"/>
                <a:cs typeface="Times New Roman" panose="02020603050405020304" pitchFamily="18" charset="0"/>
              </a:rPr>
              <a:t>Anion </a:t>
            </a:r>
            <a:r>
              <a:rPr lang="en-US" dirty="0">
                <a:latin typeface="Times New Roman" panose="02020603050405020304" pitchFamily="18" charset="0"/>
                <a:cs typeface="Times New Roman" panose="02020603050405020304" pitchFamily="18" charset="0"/>
              </a:rPr>
              <a:t>exchange resins have positively charged functional groups and there exchanges negatively charged ions. These are prepared by first chlormethylating the benzene rings of styrene-divinylbenzene copolymer to attach CH2Cl groups and then causing these to </a:t>
            </a:r>
            <a:r>
              <a:rPr lang="en-US" dirty="0" smtClean="0">
                <a:latin typeface="Times New Roman" panose="02020603050405020304" pitchFamily="18" charset="0"/>
                <a:cs typeface="Times New Roman" panose="02020603050405020304" pitchFamily="18" charset="0"/>
              </a:rPr>
              <a:t>react with </a:t>
            </a:r>
            <a:r>
              <a:rPr lang="en-US" dirty="0">
                <a:latin typeface="Times New Roman" panose="02020603050405020304" pitchFamily="18" charset="0"/>
                <a:cs typeface="Times New Roman" panose="02020603050405020304" pitchFamily="18" charset="0"/>
              </a:rPr>
              <a:t>tertiary amines such as triethylamine. The mechanism of anion exchange process can be Represented by the following reaction in Eq.  
</a:t>
            </a:r>
            <a:r>
              <a:rPr lang="en-US" dirty="0">
                <a:solidFill>
                  <a:srgbClr val="FF0000"/>
                </a:solidFill>
                <a:latin typeface="Times New Roman" panose="02020603050405020304" pitchFamily="18" charset="0"/>
                <a:cs typeface="Times New Roman" panose="02020603050405020304" pitchFamily="18" charset="0"/>
              </a:rPr>
              <a:t>R+ - ex - </a:t>
            </a:r>
            <a:r>
              <a:rPr lang="en-US" dirty="0">
                <a:latin typeface="Times New Roman" panose="02020603050405020304" pitchFamily="18" charset="0"/>
                <a:cs typeface="Times New Roman" panose="02020603050405020304" pitchFamily="18" charset="0"/>
              </a:rPr>
              <a:t>+ </a:t>
            </a:r>
            <a:r>
              <a:rPr lang="en-US" dirty="0">
                <a:solidFill>
                  <a:srgbClr val="00B0F0"/>
                </a:solidFill>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 → </a:t>
            </a:r>
            <a:r>
              <a:rPr lang="en-US" dirty="0">
                <a:solidFill>
                  <a:srgbClr val="FF0000"/>
                </a:solidFill>
                <a:latin typeface="Times New Roman" panose="02020603050405020304" pitchFamily="18" charset="0"/>
                <a:cs typeface="Times New Roman" panose="02020603050405020304" pitchFamily="18" charset="0"/>
              </a:rPr>
              <a:t>R</a:t>
            </a:r>
            <a:r>
              <a:rPr lang="en-US" dirty="0" smtClean="0">
                <a:solidFill>
                  <a:srgbClr val="FF0000"/>
                </a:solidFill>
                <a:latin typeface="Times New Roman" panose="02020603050405020304" pitchFamily="18" charset="0"/>
                <a:cs typeface="Times New Roman" panose="02020603050405020304" pitchFamily="18" charset="0"/>
              </a:rPr>
              <a:t>+</a:t>
            </a:r>
            <a:r>
              <a:rPr lang="en-US" dirty="0" smtClean="0">
                <a:solidFill>
                  <a:srgbClr val="00B0F0"/>
                </a:solidFill>
                <a:latin typeface="Times New Roman" panose="02020603050405020304" pitchFamily="18" charset="0"/>
                <a:cs typeface="Times New Roman" panose="02020603050405020304" pitchFamily="18" charset="0"/>
              </a:rPr>
              <a:t>- </a:t>
            </a:r>
            <a:r>
              <a:rPr lang="en-US" dirty="0">
                <a:solidFill>
                  <a:srgbClr val="00B0F0"/>
                </a:solidFill>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 </a:t>
            </a:r>
            <a:r>
              <a:rPr lang="en-US" dirty="0">
                <a:solidFill>
                  <a:srgbClr val="FF0000"/>
                </a:solidFill>
                <a:latin typeface="Times New Roman" panose="02020603050405020304" pitchFamily="18" charset="0"/>
                <a:cs typeface="Times New Roman" panose="02020603050405020304" pitchFamily="18" charset="0"/>
              </a:rPr>
              <a:t>ex-</a:t>
            </a:r>
            <a:r>
              <a:rPr lang="en-US" dirty="0">
                <a:latin typeface="Times New Roman" panose="02020603050405020304" pitchFamily="18" charset="0"/>
                <a:cs typeface="Times New Roman" panose="02020603050405020304" pitchFamily="18" charset="0"/>
              </a:rPr>
              <a:t>  
where, R+ indicates a resin polymer with number of sites available for bonding with exchangeable anion (ex-), and A- indicates cations in the surrounding solution getting exchanged.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TotalTime>
  <Words>1802</Words>
  <Application>Microsoft Office PowerPoint</Application>
  <PresentationFormat>On-screen Show (4:3)</PresentationFormat>
  <Paragraphs>148</Paragraphs>
  <Slides>23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MECHANISM AND PRINCIPLE  </vt:lpstr>
      <vt:lpstr>PowerPoint Presentation</vt:lpstr>
      <vt:lpstr>IMPORTANT PROPERTIES OF IER</vt:lpstr>
      <vt:lpstr>PowerPoint Presentation</vt:lpstr>
      <vt:lpstr>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 determination</dc:title>
  <dc:creator>GSM</dc:creator>
  <cp:lastModifiedBy>Dr. Muhammad Zaman</cp:lastModifiedBy>
  <cp:revision>66</cp:revision>
  <dcterms:created xsi:type="dcterms:W3CDTF">2016-04-16T20:45:55Z</dcterms:created>
  <dcterms:modified xsi:type="dcterms:W3CDTF">2020-04-06T04:44:38Z</dcterms:modified>
</cp:coreProperties>
</file>