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  <p:sldId id="292" r:id="rId36"/>
    <p:sldId id="293" r:id="rId37"/>
    <p:sldId id="294" r:id="rId38"/>
    <p:sldId id="297" r:id="rId39"/>
    <p:sldId id="298" r:id="rId40"/>
    <p:sldId id="299" r:id="rId41"/>
    <p:sldId id="300" r:id="rId42"/>
    <p:sldId id="301" r:id="rId43"/>
    <p:sldId id="302" r:id="rId44"/>
    <p:sldId id="303" r:id="rId45"/>
    <p:sldId id="304" r:id="rId46"/>
    <p:sldId id="305" r:id="rId47"/>
    <p:sldId id="306" r:id="rId48"/>
    <p:sldId id="307" r:id="rId49"/>
    <p:sldId id="308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70" d="100"/>
          <a:sy n="70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6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7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30.jpe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33.jpe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7" Type="http://schemas.openxmlformats.org/officeDocument/2006/relationships/image" Target="../media/image3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9.jpeg"/><Relationship Id="rId5" Type="http://schemas.openxmlformats.org/officeDocument/2006/relationships/image" Target="../media/image38.jpeg"/><Relationship Id="rId4" Type="http://schemas.openxmlformats.org/officeDocument/2006/relationships/image" Target="../media/image37.jpe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jpeg"/><Relationship Id="rId2" Type="http://schemas.openxmlformats.org/officeDocument/2006/relationships/image" Target="../media/image40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jpeg"/><Relationship Id="rId2" Type="http://schemas.openxmlformats.org/officeDocument/2006/relationships/image" Target="../media/image4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4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jpeg"/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jpeg"/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49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jpeg"/><Relationship Id="rId7" Type="http://schemas.openxmlformats.org/officeDocument/2006/relationships/image" Target="../media/image3.jpeg"/><Relationship Id="rId2" Type="http://schemas.openxmlformats.org/officeDocument/2006/relationships/image" Target="../media/image50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4.jpeg"/><Relationship Id="rId5" Type="http://schemas.openxmlformats.org/officeDocument/2006/relationships/image" Target="../media/image53.jpeg"/><Relationship Id="rId4" Type="http://schemas.openxmlformats.org/officeDocument/2006/relationships/image" Target="../media/image52.jpe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jpeg"/><Relationship Id="rId2" Type="http://schemas.openxmlformats.org/officeDocument/2006/relationships/image" Target="../media/image5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57.jpe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jpeg"/><Relationship Id="rId2" Type="http://schemas.openxmlformats.org/officeDocument/2006/relationships/image" Target="../media/image5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58.jpe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jpeg"/><Relationship Id="rId2" Type="http://schemas.openxmlformats.org/officeDocument/2006/relationships/image" Target="../media/image5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59.jpe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jpeg"/><Relationship Id="rId2" Type="http://schemas.openxmlformats.org/officeDocument/2006/relationships/image" Target="../media/image5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59.jpe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61.jpe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jpeg"/><Relationship Id="rId2" Type="http://schemas.openxmlformats.org/officeDocument/2006/relationships/image" Target="../media/image6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jpeg"/><Relationship Id="rId2" Type="http://schemas.openxmlformats.org/officeDocument/2006/relationships/image" Target="../media/image64.jpe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6.jpe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6144" y="6096"/>
            <a:ext cx="1615440" cy="384048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9049512" y="0"/>
            <a:ext cx="94488" cy="91440"/>
          </a:xfrm>
          <a:prstGeom prst="rect">
            <a:avLst/>
          </a:prstGeom>
          <a:solidFill>
            <a:srgbClr val="4E0541"/>
          </a:solidFill>
        </p:spPr>
        <p:txBody>
          <a:bodyPr wrap="none" lIns="0" tIns="0" rIns="0" bIns="0">
            <a:normAutofit fontScale="97500"/>
          </a:bodyPr>
          <a:lstStyle/>
          <a:p>
            <a:pPr indent="0">
              <a:lnSpc>
                <a:spcPts val="730"/>
              </a:lnSpc>
            </a:pPr>
            <a:r>
              <a:rPr lang="en-US" sz="650">
                <a:solidFill>
                  <a:srgbClr val="400036"/>
                </a:solidFill>
                <a:latin typeface="Arial"/>
              </a:rPr>
              <a:t>—</a:t>
            </a:r>
          </a:p>
        </p:txBody>
      </p:sp>
      <p:sp>
        <p:nvSpPr>
          <p:cNvPr id="4" name="Rectangle 3"/>
          <p:cNvSpPr/>
          <p:nvPr/>
        </p:nvSpPr>
        <p:spPr>
          <a:xfrm>
            <a:off x="521208" y="2898648"/>
            <a:ext cx="7967472" cy="926592"/>
          </a:xfrm>
          <a:prstGeom prst="rect">
            <a:avLst/>
          </a:prstGeom>
          <a:solidFill>
            <a:srgbClr val="973D86"/>
          </a:solidFill>
        </p:spPr>
        <p:txBody>
          <a:bodyPr lIns="0" tIns="0" rIns="0" bIns="0">
            <a:normAutofit fontScale="97500"/>
          </a:bodyPr>
          <a:lstStyle/>
          <a:p>
            <a:pPr indent="0">
              <a:lnSpc>
                <a:spcPts val="4250"/>
              </a:lnSpc>
            </a:pPr>
            <a:r>
              <a:rPr lang="en-US" sz="3800" b="1" dirty="0">
                <a:latin typeface="Arial"/>
              </a:rPr>
              <a:t>INTRODUCTION TO </a:t>
            </a:r>
            <a:r>
              <a:rPr lang="en-US" sz="3800" b="1" dirty="0" smtClean="0">
                <a:latin typeface="Arial"/>
              </a:rPr>
              <a:t>ACCOUNTING</a:t>
            </a:r>
            <a:endParaRPr lang="en-US" sz="3800" b="1" dirty="0">
              <a:latin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312" y="527304"/>
            <a:ext cx="6193536" cy="32918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352" y="0"/>
            <a:ext cx="993648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54736" y="1627632"/>
            <a:ext cx="7062216" cy="4319016"/>
          </a:xfrm>
          <a:prstGeom prst="rect">
            <a:avLst/>
          </a:prstGeom>
        </p:spPr>
        <p:txBody>
          <a:bodyPr lIns="0" tIns="0" rIns="0" bIns="0">
            <a:normAutofit fontScale="97500"/>
          </a:bodyPr>
          <a:lstStyle/>
          <a:p>
            <a:pPr marL="305308" indent="-279400" algn="just">
              <a:lnSpc>
                <a:spcPts val="3048"/>
              </a:lnSpc>
              <a:spcBef>
                <a:spcPts val="4340"/>
              </a:spcBef>
            </a:pPr>
            <a:r>
              <a:rPr lang="en-US" sz="2800" b="1">
                <a:solidFill>
                  <a:srgbClr val="B83D68"/>
                </a:solidFill>
                <a:latin typeface="Arial"/>
              </a:rPr>
              <a:t>®</a:t>
            </a:r>
            <a:r>
              <a:rPr lang="en-US" sz="2800" b="1" u="sng">
                <a:solidFill>
                  <a:srgbClr val="0070C0"/>
                </a:solidFill>
                <a:latin typeface="Arial"/>
              </a:rPr>
              <a:t>Investors:</a:t>
            </a:r>
            <a:r>
              <a:rPr lang="en-US" sz="2800" b="1">
                <a:solidFill>
                  <a:srgbClr val="0070C0"/>
                </a:solidFill>
                <a:latin typeface="Arial"/>
              </a:rPr>
              <a:t> </a:t>
            </a:r>
            <a:r>
              <a:rPr lang="en-US" sz="2800" b="1">
                <a:solidFill>
                  <a:srgbClr val="6C6C6C"/>
                </a:solidFill>
                <a:latin typeface="Arial"/>
              </a:rPr>
              <a:t>The prospective investors,</a:t>
            </a:r>
            <a:r>
              <a:t/>
            </a:r>
            <a:br/>
            <a:r>
              <a:rPr lang="en-US" sz="2800" b="1">
                <a:solidFill>
                  <a:srgbClr val="6C6C6C"/>
                </a:solidFill>
                <a:latin typeface="Arial"/>
              </a:rPr>
              <a:t>who want to invest their money in a</a:t>
            </a:r>
            <a:r>
              <a:t/>
            </a:r>
            <a:br/>
            <a:r>
              <a:rPr lang="en-US" sz="2800" b="1">
                <a:solidFill>
                  <a:srgbClr val="6C6C6C"/>
                </a:solidFill>
                <a:latin typeface="Arial"/>
              </a:rPr>
              <a:t>firm, of course wish to see the</a:t>
            </a:r>
            <a:r>
              <a:t/>
            </a:r>
            <a:br/>
            <a:r>
              <a:rPr lang="en-US" sz="2800" b="1">
                <a:solidFill>
                  <a:srgbClr val="6C6C6C"/>
                </a:solidFill>
                <a:latin typeface="Arial"/>
              </a:rPr>
              <a:t>progress and prosperity of the firm,</a:t>
            </a:r>
            <a:r>
              <a:t/>
            </a:r>
            <a:br/>
            <a:r>
              <a:rPr lang="en-US" sz="2800" b="1">
                <a:solidFill>
                  <a:srgbClr val="6C6C6C"/>
                </a:solidFill>
                <a:latin typeface="Arial"/>
              </a:rPr>
              <a:t>before investing their amount, by</a:t>
            </a:r>
            <a:r>
              <a:t/>
            </a:r>
            <a:br/>
            <a:r>
              <a:rPr lang="en-US" sz="2800" b="1">
                <a:solidFill>
                  <a:srgbClr val="6C6C6C"/>
                </a:solidFill>
                <a:latin typeface="Arial"/>
              </a:rPr>
              <a:t>going through the financial</a:t>
            </a:r>
            <a:r>
              <a:t/>
            </a:r>
            <a:br/>
            <a:r>
              <a:rPr lang="en-US" sz="2800" b="1">
                <a:solidFill>
                  <a:srgbClr val="6C6C6C"/>
                </a:solidFill>
                <a:latin typeface="Arial"/>
              </a:rPr>
              <a:t>statements of the firm. This is to</a:t>
            </a:r>
            <a:r>
              <a:t/>
            </a:r>
            <a:br/>
            <a:r>
              <a:rPr lang="en-US" sz="2800" b="1">
                <a:solidFill>
                  <a:srgbClr val="6C6C6C"/>
                </a:solidFill>
                <a:latin typeface="Arial"/>
              </a:rPr>
              <a:t>safeguard the investment. For this,</a:t>
            </a:r>
            <a:r>
              <a:t/>
            </a:r>
            <a:br/>
            <a:r>
              <a:rPr lang="en-US" sz="2800" b="1">
                <a:solidFill>
                  <a:srgbClr val="6C6C6C"/>
                </a:solidFill>
                <a:latin typeface="Arial"/>
              </a:rPr>
              <a:t>this group is eager to go through the</a:t>
            </a:r>
            <a:r>
              <a:t/>
            </a:r>
            <a:br/>
            <a:r>
              <a:rPr lang="en-US" sz="2800" b="1">
                <a:solidFill>
                  <a:srgbClr val="6C6C6C"/>
                </a:solidFill>
                <a:latin typeface="Arial"/>
              </a:rPr>
              <a:t>accounting which enables them to</a:t>
            </a:r>
            <a:r>
              <a:t/>
            </a:r>
            <a:br/>
            <a:r>
              <a:rPr lang="en-US" sz="2800" b="1">
                <a:solidFill>
                  <a:srgbClr val="6C6C6C"/>
                </a:solidFill>
                <a:latin typeface="Arial"/>
              </a:rPr>
              <a:t>know the safety of investment.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312" y="527304"/>
            <a:ext cx="6193536" cy="32918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352" y="0"/>
            <a:ext cx="993648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57784" y="1633728"/>
            <a:ext cx="7050024" cy="3569208"/>
          </a:xfrm>
          <a:prstGeom prst="rect">
            <a:avLst/>
          </a:prstGeom>
        </p:spPr>
        <p:txBody>
          <a:bodyPr lIns="0" tIns="0" rIns="0" bIns="0">
            <a:normAutofit fontScale="97500"/>
          </a:bodyPr>
          <a:lstStyle/>
          <a:p>
            <a:pPr marL="289560" indent="-266700" algn="just">
              <a:lnSpc>
                <a:spcPts val="3144"/>
              </a:lnSpc>
              <a:spcBef>
                <a:spcPts val="4410"/>
              </a:spcBef>
            </a:pPr>
            <a:r>
              <a:rPr lang="en-US" sz="2800" b="1">
                <a:solidFill>
                  <a:srgbClr val="B83D68"/>
                </a:solidFill>
                <a:latin typeface="Arial"/>
              </a:rPr>
              <a:t>©</a:t>
            </a:r>
            <a:r>
              <a:rPr lang="en-US" sz="2800" b="1">
                <a:solidFill>
                  <a:srgbClr val="0070C0"/>
                </a:solidFill>
                <a:latin typeface="Arial"/>
              </a:rPr>
              <a:t>Government! </a:t>
            </a:r>
            <a:r>
              <a:rPr lang="en-US" sz="2800" b="1">
                <a:solidFill>
                  <a:srgbClr val="6C6C6C"/>
                </a:solidFill>
                <a:latin typeface="Arial"/>
              </a:rPr>
              <a:t>Government keeps a</a:t>
            </a:r>
            <a:r>
              <a:t/>
            </a:r>
            <a:br/>
            <a:r>
              <a:rPr lang="en-US" sz="2800" b="1">
                <a:solidFill>
                  <a:srgbClr val="6C6C6C"/>
                </a:solidFill>
                <a:latin typeface="Arial"/>
              </a:rPr>
              <a:t>close watch on the firms which</a:t>
            </a:r>
            <a:r>
              <a:t/>
            </a:r>
            <a:br/>
            <a:r>
              <a:rPr lang="en-US" sz="2800" b="1">
                <a:solidFill>
                  <a:srgbClr val="6C6C6C"/>
                </a:solidFill>
                <a:latin typeface="Arial"/>
              </a:rPr>
              <a:t>yield good amount of profits. The</a:t>
            </a:r>
            <a:r>
              <a:t/>
            </a:r>
            <a:br/>
            <a:r>
              <a:rPr lang="en-US" sz="2800" b="1">
                <a:solidFill>
                  <a:srgbClr val="6C6C6C"/>
                </a:solidFill>
                <a:latin typeface="Arial"/>
              </a:rPr>
              <a:t>state and central Governments are</a:t>
            </a:r>
            <a:r>
              <a:t/>
            </a:r>
            <a:br/>
            <a:r>
              <a:rPr lang="en-US" sz="2800" b="1">
                <a:solidFill>
                  <a:srgbClr val="6C6C6C"/>
                </a:solidFill>
                <a:latin typeface="Arial"/>
              </a:rPr>
              <a:t>interested in the financial</a:t>
            </a:r>
            <a:r>
              <a:t/>
            </a:r>
            <a:br/>
            <a:r>
              <a:rPr lang="en-US" sz="2800" b="1">
                <a:solidFill>
                  <a:srgbClr val="6C6C6C"/>
                </a:solidFill>
                <a:latin typeface="Arial"/>
              </a:rPr>
              <a:t>statements to know the earnings</a:t>
            </a:r>
            <a:r>
              <a:t/>
            </a:r>
            <a:br/>
            <a:r>
              <a:rPr lang="en-US" sz="2800" b="1">
                <a:solidFill>
                  <a:srgbClr val="6C6C6C"/>
                </a:solidFill>
                <a:latin typeface="Arial"/>
              </a:rPr>
              <a:t>for the purpose of taxation. To</a:t>
            </a:r>
            <a:r>
              <a:t/>
            </a:r>
            <a:br/>
            <a:r>
              <a:rPr lang="en-US" sz="2800" b="1">
                <a:solidFill>
                  <a:srgbClr val="6C6C6C"/>
                </a:solidFill>
                <a:latin typeface="Arial"/>
              </a:rPr>
              <a:t>compile national accounting is</a:t>
            </a:r>
            <a:r>
              <a:t/>
            </a:r>
            <a:br/>
            <a:r>
              <a:rPr lang="en-US" sz="2800" b="1">
                <a:solidFill>
                  <a:srgbClr val="6C6C6C"/>
                </a:solidFill>
                <a:latin typeface="Arial"/>
              </a:rPr>
              <a:t>essential.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312" y="527304"/>
            <a:ext cx="6193536" cy="32918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352" y="0"/>
            <a:ext cx="993648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57784" y="1639824"/>
            <a:ext cx="7062216" cy="3938016"/>
          </a:xfrm>
          <a:prstGeom prst="rect">
            <a:avLst/>
          </a:prstGeom>
        </p:spPr>
        <p:txBody>
          <a:bodyPr lIns="0" tIns="0" rIns="0" bIns="0">
            <a:normAutofit fontScale="97500"/>
          </a:bodyPr>
          <a:lstStyle/>
          <a:p>
            <a:pPr marL="302260" indent="-279400" algn="just">
              <a:lnSpc>
                <a:spcPts val="3072"/>
              </a:lnSpc>
              <a:spcBef>
                <a:spcPts val="4410"/>
              </a:spcBef>
            </a:pPr>
            <a:r>
              <a:rPr lang="en-US" sz="2800" b="1">
                <a:solidFill>
                  <a:srgbClr val="B83D68"/>
                </a:solidFill>
                <a:latin typeface="Arial"/>
              </a:rPr>
              <a:t>©</a:t>
            </a:r>
            <a:r>
              <a:rPr lang="en-US" sz="2800" b="1">
                <a:solidFill>
                  <a:srgbClr val="0070C0"/>
                </a:solidFill>
                <a:latin typeface="Arial"/>
              </a:rPr>
              <a:t>Consumers; </a:t>
            </a:r>
            <a:r>
              <a:rPr lang="en-US" sz="2800" b="1">
                <a:solidFill>
                  <a:srgbClr val="6C6C6C"/>
                </a:solidFill>
                <a:latin typeface="Arial"/>
              </a:rPr>
              <a:t>These groups are</a:t>
            </a:r>
            <a:r>
              <a:t/>
            </a:r>
            <a:br/>
            <a:r>
              <a:rPr lang="en-US" sz="2800" b="1">
                <a:solidFill>
                  <a:srgbClr val="6C6C6C"/>
                </a:solidFill>
                <a:latin typeface="Arial"/>
              </a:rPr>
              <a:t>interested in getting the goods at</a:t>
            </a:r>
            <a:r>
              <a:t/>
            </a:r>
            <a:br/>
            <a:r>
              <a:rPr lang="en-US" sz="2800" b="1">
                <a:solidFill>
                  <a:srgbClr val="6C6C6C"/>
                </a:solidFill>
                <a:latin typeface="Arial"/>
              </a:rPr>
              <a:t>reduced price. Therefore, they wish</a:t>
            </a:r>
            <a:r>
              <a:t/>
            </a:r>
            <a:br/>
            <a:r>
              <a:rPr lang="en-US" sz="2800" b="1">
                <a:solidFill>
                  <a:srgbClr val="6C6C6C"/>
                </a:solidFill>
                <a:latin typeface="Arial"/>
              </a:rPr>
              <a:t>to know the establishment of a</a:t>
            </a:r>
            <a:r>
              <a:t/>
            </a:r>
            <a:br/>
            <a:r>
              <a:rPr lang="en-US" sz="2800" b="1">
                <a:solidFill>
                  <a:srgbClr val="6C6C6C"/>
                </a:solidFill>
                <a:latin typeface="Arial"/>
              </a:rPr>
              <a:t>proper accounting control, which in</a:t>
            </a:r>
            <a:r>
              <a:t/>
            </a:r>
            <a:br/>
            <a:r>
              <a:rPr lang="en-US" sz="2800" b="1">
                <a:solidFill>
                  <a:srgbClr val="6C6C6C"/>
                </a:solidFill>
                <a:latin typeface="Arial"/>
              </a:rPr>
              <a:t>turn will reduce to cost of</a:t>
            </a:r>
            <a:r>
              <a:t/>
            </a:r>
            <a:br/>
            <a:r>
              <a:rPr lang="en-US" sz="2800" b="1">
                <a:solidFill>
                  <a:srgbClr val="6C6C6C"/>
                </a:solidFill>
                <a:latin typeface="Arial"/>
              </a:rPr>
              <a:t>production, in turn less price to be</a:t>
            </a:r>
            <a:r>
              <a:t/>
            </a:r>
            <a:br/>
            <a:r>
              <a:rPr lang="en-US" sz="2800" b="1">
                <a:solidFill>
                  <a:srgbClr val="6C6C6C"/>
                </a:solidFill>
                <a:latin typeface="Arial"/>
              </a:rPr>
              <a:t>paid by the consumers. Researchers</a:t>
            </a:r>
            <a:r>
              <a:t/>
            </a:r>
            <a:br/>
            <a:r>
              <a:rPr lang="en-US" sz="2800" b="1">
                <a:solidFill>
                  <a:srgbClr val="6C6C6C"/>
                </a:solidFill>
                <a:latin typeface="Arial"/>
              </a:rPr>
              <a:t>are also interested in accounting for</a:t>
            </a:r>
            <a:r>
              <a:t/>
            </a:r>
            <a:br/>
            <a:r>
              <a:rPr lang="en-US" sz="2800" b="1">
                <a:solidFill>
                  <a:srgbClr val="6C6C6C"/>
                </a:solidFill>
                <a:latin typeface="Arial"/>
              </a:rPr>
              <a:t>interpretation.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312" y="527304"/>
            <a:ext cx="6193536" cy="32918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352" y="0"/>
            <a:ext cx="993648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51688" y="1633728"/>
            <a:ext cx="7074408" cy="424281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95656" indent="-279400" algn="just">
              <a:lnSpc>
                <a:spcPts val="2592"/>
              </a:lnSpc>
              <a:spcBef>
                <a:spcPts val="4410"/>
              </a:spcBef>
            </a:pPr>
            <a:r>
              <a:rPr lang="en-US" sz="2000" b="1" dirty="0">
                <a:solidFill>
                  <a:srgbClr val="B83D68"/>
                </a:solidFill>
                <a:latin typeface="Arial"/>
              </a:rPr>
              <a:t>® </a:t>
            </a:r>
            <a:r>
              <a:rPr lang="en-US" sz="2000" b="1" u="sng" dirty="0">
                <a:solidFill>
                  <a:srgbClr val="0070C0"/>
                </a:solidFill>
                <a:latin typeface="Arial"/>
              </a:rPr>
              <a:t>Research Scholars:</a:t>
            </a:r>
            <a:r>
              <a:rPr lang="en-US" sz="2000" b="1" dirty="0">
                <a:solidFill>
                  <a:srgbClr val="0070C0"/>
                </a:solidFill>
                <a:latin typeface="Arial"/>
              </a:rPr>
              <a:t> </a:t>
            </a:r>
            <a:r>
              <a:rPr lang="en-US" sz="2000" b="1" dirty="0">
                <a:solidFill>
                  <a:srgbClr val="6C6C6C"/>
                </a:solidFill>
                <a:latin typeface="Arial"/>
              </a:rPr>
              <a:t>Accounting information,</a:t>
            </a:r>
            <a:r>
              <a:rPr sz="2000" dirty="0"/>
              <a:t/>
            </a:r>
            <a:br>
              <a:rPr sz="2000" dirty="0"/>
            </a:br>
            <a:r>
              <a:rPr lang="en-US" sz="2000" b="1" dirty="0">
                <a:solidFill>
                  <a:srgbClr val="6C6C6C"/>
                </a:solidFill>
                <a:latin typeface="Arial"/>
              </a:rPr>
              <a:t>being a mirror of the financial performance</a:t>
            </a:r>
            <a:r>
              <a:rPr sz="2000" dirty="0"/>
              <a:t/>
            </a:r>
            <a:br>
              <a:rPr sz="2000" dirty="0"/>
            </a:br>
            <a:r>
              <a:rPr lang="en-US" sz="2000" b="1" dirty="0">
                <a:solidFill>
                  <a:srgbClr val="6C6C6C"/>
                </a:solidFill>
                <a:latin typeface="Arial"/>
              </a:rPr>
              <a:t>of a business organization, is of immense</a:t>
            </a:r>
            <a:r>
              <a:rPr sz="2000" dirty="0"/>
              <a:t/>
            </a:r>
            <a:br>
              <a:rPr sz="2000" dirty="0"/>
            </a:br>
            <a:r>
              <a:rPr lang="en-US" sz="2000" b="1" dirty="0">
                <a:solidFill>
                  <a:srgbClr val="6C6C6C"/>
                </a:solidFill>
                <a:latin typeface="Arial"/>
              </a:rPr>
              <a:t>value to the research scholar who wants to</a:t>
            </a:r>
            <a:r>
              <a:rPr sz="2000" dirty="0"/>
              <a:t/>
            </a:r>
            <a:br>
              <a:rPr sz="2000" dirty="0"/>
            </a:br>
            <a:r>
              <a:rPr lang="en-US" sz="2000" b="1" dirty="0">
                <a:solidFill>
                  <a:srgbClr val="6C6C6C"/>
                </a:solidFill>
                <a:latin typeface="Arial"/>
              </a:rPr>
              <a:t>make a study into the financial operations</a:t>
            </a:r>
            <a:r>
              <a:rPr sz="2000" dirty="0"/>
              <a:t/>
            </a:r>
            <a:br>
              <a:rPr sz="2000" dirty="0"/>
            </a:br>
            <a:r>
              <a:rPr lang="en-US" sz="2000" b="1" dirty="0">
                <a:solidFill>
                  <a:srgbClr val="6C6C6C"/>
                </a:solidFill>
                <a:latin typeface="Arial"/>
              </a:rPr>
              <a:t>of a particular firm as such study needs</a:t>
            </a:r>
            <a:r>
              <a:rPr sz="2000" dirty="0"/>
              <a:t/>
            </a:r>
            <a:br>
              <a:rPr sz="2000" dirty="0"/>
            </a:br>
            <a:r>
              <a:rPr lang="en-US" sz="2000" b="1" dirty="0">
                <a:solidFill>
                  <a:srgbClr val="6C6C6C"/>
                </a:solidFill>
                <a:latin typeface="Arial"/>
              </a:rPr>
              <a:t>detailed accounting information relating to</a:t>
            </a:r>
            <a:r>
              <a:rPr sz="2000" dirty="0"/>
              <a:t/>
            </a:r>
            <a:br>
              <a:rPr sz="2000" dirty="0"/>
            </a:br>
            <a:r>
              <a:rPr lang="en-US" sz="2000" b="1" dirty="0">
                <a:solidFill>
                  <a:srgbClr val="6C6C6C"/>
                </a:solidFill>
                <a:latin typeface="Arial"/>
              </a:rPr>
              <a:t>purchases, sales, expenses, cost of</a:t>
            </a:r>
            <a:r>
              <a:rPr sz="2000" dirty="0"/>
              <a:t/>
            </a:r>
            <a:br>
              <a:rPr sz="2000" dirty="0"/>
            </a:br>
            <a:r>
              <a:rPr lang="en-US" sz="2000" b="1" dirty="0">
                <a:solidFill>
                  <a:srgbClr val="6C6C6C"/>
                </a:solidFill>
                <a:latin typeface="Arial"/>
              </a:rPr>
              <a:t>materials used, current assets, current</a:t>
            </a:r>
            <a:r>
              <a:rPr sz="2000" dirty="0"/>
              <a:t/>
            </a:r>
            <a:br>
              <a:rPr sz="2000" dirty="0"/>
            </a:br>
            <a:r>
              <a:rPr lang="en-US" sz="2000" b="1" dirty="0">
                <a:solidFill>
                  <a:srgbClr val="6C6C6C"/>
                </a:solidFill>
                <a:latin typeface="Arial"/>
              </a:rPr>
              <a:t>liabilities, fixed assets, long-term liabilities</a:t>
            </a:r>
            <a:r>
              <a:rPr sz="2000" dirty="0"/>
              <a:t/>
            </a:r>
            <a:br>
              <a:rPr sz="2000" dirty="0"/>
            </a:br>
            <a:r>
              <a:rPr lang="en-US" sz="2000" b="1" dirty="0">
                <a:solidFill>
                  <a:srgbClr val="6C6C6C"/>
                </a:solidFill>
                <a:latin typeface="Arial"/>
              </a:rPr>
              <a:t>and share-holders funds which is available</a:t>
            </a:r>
            <a:r>
              <a:rPr sz="2000" dirty="0"/>
              <a:t/>
            </a:r>
            <a:br>
              <a:rPr sz="2000" dirty="0"/>
            </a:br>
            <a:r>
              <a:rPr lang="en-US" sz="2000" b="1" dirty="0">
                <a:solidFill>
                  <a:srgbClr val="6C6C6C"/>
                </a:solidFill>
                <a:latin typeface="Arial"/>
              </a:rPr>
              <a:t>in the accounting record maintained by the</a:t>
            </a:r>
            <a:r>
              <a:rPr sz="2000" dirty="0"/>
              <a:t/>
            </a:r>
            <a:br>
              <a:rPr sz="2000" dirty="0"/>
            </a:br>
            <a:r>
              <a:rPr lang="en-US" sz="2000" b="1" dirty="0">
                <a:solidFill>
                  <a:srgbClr val="6C6C6C"/>
                </a:solidFill>
                <a:latin typeface="Arial"/>
              </a:rPr>
              <a:t>firm.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2264" y="527304"/>
            <a:ext cx="3916680" cy="84734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352" y="0"/>
            <a:ext cx="993648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51688" y="1712976"/>
            <a:ext cx="7068312" cy="4858512"/>
          </a:xfrm>
          <a:prstGeom prst="rect">
            <a:avLst/>
          </a:prstGeom>
        </p:spPr>
        <p:txBody>
          <a:bodyPr lIns="0" tIns="0" rIns="0" bIns="0">
            <a:normAutofit fontScale="97500"/>
          </a:bodyPr>
          <a:lstStyle/>
          <a:p>
            <a:pPr marL="282956" indent="-266700" algn="just">
              <a:lnSpc>
                <a:spcPts val="3096"/>
              </a:lnSpc>
              <a:spcBef>
                <a:spcPts val="1960"/>
              </a:spcBef>
            </a:pPr>
            <a:r>
              <a:rPr lang="en-US" sz="2300" b="1">
                <a:solidFill>
                  <a:srgbClr val="B13F9A"/>
                </a:solidFill>
                <a:latin typeface="Arial"/>
              </a:rPr>
              <a:t>® </a:t>
            </a:r>
            <a:r>
              <a:rPr lang="en-US" sz="2300" b="1" u="sng">
                <a:solidFill>
                  <a:srgbClr val="0070C0"/>
                </a:solidFill>
                <a:latin typeface="Arial"/>
              </a:rPr>
              <a:t>Sole Proprietorship:</a:t>
            </a:r>
            <a:r>
              <a:rPr lang="en-US" sz="2300" b="1">
                <a:solidFill>
                  <a:srgbClr val="0070C0"/>
                </a:solidFill>
                <a:latin typeface="Arial"/>
              </a:rPr>
              <a:t> </a:t>
            </a:r>
            <a:r>
              <a:rPr lang="en-US" sz="2300" b="1">
                <a:solidFill>
                  <a:srgbClr val="6C6C6C"/>
                </a:solidFill>
                <a:latin typeface="Arial"/>
              </a:rPr>
              <a:t>is a business wholly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owned by a single individual. It is the easiest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and the least expensive way to start a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business and is often associated with small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storekeepers, service shops, and professional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people such    as doctors lawyers, or</a:t>
            </a:r>
          </a:p>
          <a:p>
            <a:pPr marL="282956" indent="0" algn="just">
              <a:lnSpc>
                <a:spcPts val="3096"/>
              </a:lnSpc>
              <a:spcAft>
                <a:spcPts val="3010"/>
              </a:spcAft>
            </a:pPr>
            <a:r>
              <a:rPr lang="en-US" sz="2300" b="1">
                <a:solidFill>
                  <a:srgbClr val="6C6C6C"/>
                </a:solidFill>
                <a:latin typeface="Arial"/>
              </a:rPr>
              <a:t>accountants.</a:t>
            </a:r>
          </a:p>
          <a:p>
            <a:pPr marL="282956" indent="-266700" algn="just">
              <a:lnSpc>
                <a:spcPts val="3120"/>
              </a:lnSpc>
            </a:pPr>
            <a:r>
              <a:rPr lang="en-US" sz="2300" b="1">
                <a:solidFill>
                  <a:srgbClr val="B13F9A"/>
                </a:solidFill>
                <a:latin typeface="Arial"/>
              </a:rPr>
              <a:t>® </a:t>
            </a:r>
            <a:r>
              <a:rPr lang="en-US" sz="2300" b="1">
                <a:solidFill>
                  <a:srgbClr val="6C6C6C"/>
                </a:solidFill>
                <a:latin typeface="Arial"/>
              </a:rPr>
              <a:t>One    major    disadvantage of    sole</a:t>
            </a:r>
          </a:p>
          <a:p>
            <a:pPr marL="282956" indent="0" algn="just">
              <a:lnSpc>
                <a:spcPts val="3120"/>
              </a:lnSpc>
            </a:pPr>
            <a:r>
              <a:rPr lang="en-US" sz="2300" b="1">
                <a:solidFill>
                  <a:srgbClr val="6C6C6C"/>
                </a:solidFill>
                <a:latin typeface="Arial"/>
              </a:rPr>
              <a:t>proprietorship is unlimited liability since the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owner and the business are regarded as the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same, from a legal standpoint.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2264" y="527304"/>
            <a:ext cx="3916680" cy="84734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352" y="0"/>
            <a:ext cx="993648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51688" y="1716024"/>
            <a:ext cx="7062216" cy="4062984"/>
          </a:xfrm>
          <a:prstGeom prst="rect">
            <a:avLst/>
          </a:prstGeom>
        </p:spPr>
        <p:txBody>
          <a:bodyPr lIns="0" tIns="0" rIns="0" bIns="0">
            <a:normAutofit fontScale="25000" lnSpcReduction="20000"/>
          </a:bodyPr>
          <a:lstStyle/>
          <a:p>
            <a:pPr marL="282956" indent="-266700" algn="just">
              <a:lnSpc>
                <a:spcPts val="3240"/>
              </a:lnSpc>
              <a:spcBef>
                <a:spcPts val="1960"/>
              </a:spcBef>
            </a:pPr>
            <a:r>
              <a:rPr lang="en-US" sz="2300" b="1" dirty="0">
                <a:solidFill>
                  <a:srgbClr val="B13F9A"/>
                </a:solidFill>
                <a:latin typeface="Arial"/>
              </a:rPr>
              <a:t>® </a:t>
            </a:r>
            <a:r>
              <a:rPr lang="en-US" sz="7200" b="1" u="sng" dirty="0">
                <a:solidFill>
                  <a:srgbClr val="0070C0"/>
                </a:solidFill>
                <a:latin typeface="Arial"/>
              </a:rPr>
              <a:t>Partnerships:</a:t>
            </a:r>
            <a:r>
              <a:rPr lang="en-US" sz="7200" b="1" dirty="0">
                <a:solidFill>
                  <a:srgbClr val="0070C0"/>
                </a:solidFill>
                <a:latin typeface="Arial"/>
              </a:rPr>
              <a:t> </a:t>
            </a:r>
            <a:r>
              <a:rPr lang="en-US" sz="7200" b="1" dirty="0">
                <a:solidFill>
                  <a:srgbClr val="6C6C6C"/>
                </a:solidFill>
                <a:latin typeface="Arial"/>
              </a:rPr>
              <a:t>A partnership is a legal</a:t>
            </a:r>
            <a:r>
              <a:rPr sz="7200" dirty="0"/>
              <a:t/>
            </a:r>
            <a:br>
              <a:rPr sz="7200" dirty="0"/>
            </a:br>
            <a:r>
              <a:rPr lang="en-US" sz="7200" b="1" dirty="0">
                <a:solidFill>
                  <a:srgbClr val="6C6C6C"/>
                </a:solidFill>
                <a:latin typeface="Arial"/>
              </a:rPr>
              <a:t>association of two or more individuals</a:t>
            </a:r>
            <a:r>
              <a:rPr sz="7200" dirty="0"/>
              <a:t/>
            </a:r>
            <a:br>
              <a:rPr sz="7200" dirty="0"/>
            </a:br>
            <a:r>
              <a:rPr lang="en-US" sz="7200" b="1" dirty="0">
                <a:solidFill>
                  <a:srgbClr val="6C6C6C"/>
                </a:solidFill>
                <a:latin typeface="Arial"/>
              </a:rPr>
              <a:t>called partners and who are co-owners of a</a:t>
            </a:r>
            <a:r>
              <a:rPr sz="7200" dirty="0"/>
              <a:t/>
            </a:r>
            <a:br>
              <a:rPr sz="7200" dirty="0"/>
            </a:br>
            <a:r>
              <a:rPr lang="en-US" sz="7200" b="1" dirty="0">
                <a:solidFill>
                  <a:srgbClr val="6C6C6C"/>
                </a:solidFill>
                <a:latin typeface="Arial"/>
              </a:rPr>
              <a:t>business for profit. Like proprietorships,</a:t>
            </a:r>
            <a:r>
              <a:rPr sz="7200" dirty="0"/>
              <a:t/>
            </a:r>
            <a:br>
              <a:rPr sz="7200" dirty="0"/>
            </a:br>
            <a:r>
              <a:rPr lang="en-US" sz="7200" b="1" dirty="0">
                <a:solidFill>
                  <a:srgbClr val="6C6C6C"/>
                </a:solidFill>
                <a:latin typeface="Arial"/>
              </a:rPr>
              <a:t>they are easy to form. This type of business</a:t>
            </a:r>
            <a:r>
              <a:rPr sz="7200" dirty="0"/>
              <a:t/>
            </a:r>
            <a:br>
              <a:rPr sz="7200" dirty="0"/>
            </a:br>
            <a:r>
              <a:rPr lang="en-US" sz="7200" b="1" dirty="0">
                <a:solidFill>
                  <a:srgbClr val="6C6C6C"/>
                </a:solidFill>
                <a:latin typeface="Arial"/>
              </a:rPr>
              <a:t>organization is based upon a written</a:t>
            </a:r>
            <a:r>
              <a:rPr sz="7200" dirty="0"/>
              <a:t/>
            </a:r>
            <a:br>
              <a:rPr sz="7200" dirty="0"/>
            </a:br>
            <a:r>
              <a:rPr lang="en-US" sz="7200" b="1" dirty="0">
                <a:solidFill>
                  <a:srgbClr val="6C6C6C"/>
                </a:solidFill>
                <a:latin typeface="Arial"/>
              </a:rPr>
              <a:t>agreement that details the various</a:t>
            </a:r>
            <a:r>
              <a:rPr sz="7200" dirty="0"/>
              <a:t/>
            </a:r>
            <a:br>
              <a:rPr sz="7200" dirty="0"/>
            </a:br>
            <a:r>
              <a:rPr lang="en-US" sz="7200" b="1" dirty="0">
                <a:solidFill>
                  <a:srgbClr val="6C6C6C"/>
                </a:solidFill>
                <a:latin typeface="Arial"/>
              </a:rPr>
              <a:t>interests and right of the partners and it is</a:t>
            </a:r>
            <a:r>
              <a:rPr sz="7200" dirty="0"/>
              <a:t/>
            </a:r>
            <a:br>
              <a:rPr sz="7200" dirty="0"/>
            </a:br>
            <a:r>
              <a:rPr lang="en-US" sz="7200" b="1" dirty="0">
                <a:solidFill>
                  <a:srgbClr val="6C6C6C"/>
                </a:solidFill>
                <a:latin typeface="Arial"/>
              </a:rPr>
              <a:t>advisable to get legal advice and document</a:t>
            </a:r>
            <a:r>
              <a:rPr sz="7200" dirty="0"/>
              <a:t/>
            </a:r>
            <a:br>
              <a:rPr sz="7200" dirty="0"/>
            </a:br>
            <a:r>
              <a:rPr lang="en-US" sz="7200" b="1" dirty="0">
                <a:solidFill>
                  <a:srgbClr val="6C6C6C"/>
                </a:solidFill>
                <a:latin typeface="Arial"/>
              </a:rPr>
              <a:t>each person’s rights and responsibilities.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2264" y="527304"/>
            <a:ext cx="3916680" cy="84734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352" y="0"/>
            <a:ext cx="993648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51688" y="1716024"/>
            <a:ext cx="7089648" cy="4407408"/>
          </a:xfrm>
          <a:prstGeom prst="rect">
            <a:avLst/>
          </a:prstGeom>
        </p:spPr>
        <p:txBody>
          <a:bodyPr lIns="0" tIns="0" rIns="0" bIns="0">
            <a:normAutofit fontScale="25000" lnSpcReduction="20000"/>
          </a:bodyPr>
          <a:lstStyle/>
          <a:p>
            <a:pPr marL="282956" indent="-266700" algn="just">
              <a:lnSpc>
                <a:spcPts val="3240"/>
              </a:lnSpc>
              <a:spcBef>
                <a:spcPts val="1960"/>
              </a:spcBef>
            </a:pPr>
            <a:r>
              <a:rPr lang="en-US" sz="2300" b="1" dirty="0">
                <a:solidFill>
                  <a:srgbClr val="B13F9A"/>
                </a:solidFill>
                <a:latin typeface="Arial"/>
              </a:rPr>
              <a:t>® </a:t>
            </a:r>
            <a:r>
              <a:rPr lang="en-US" sz="8000" b="1" u="sng" dirty="0">
                <a:solidFill>
                  <a:srgbClr val="0070C0"/>
                </a:solidFill>
                <a:latin typeface="Arial"/>
              </a:rPr>
              <a:t>Corporations:</a:t>
            </a:r>
            <a:r>
              <a:rPr lang="en-US" sz="8000" b="1" dirty="0">
                <a:solidFill>
                  <a:srgbClr val="0070C0"/>
                </a:solidFill>
                <a:latin typeface="Arial"/>
              </a:rPr>
              <a:t> </a:t>
            </a:r>
            <a:r>
              <a:rPr lang="en-US" sz="8000" b="1" dirty="0">
                <a:solidFill>
                  <a:srgbClr val="6C6C6C"/>
                </a:solidFill>
                <a:latin typeface="Arial"/>
              </a:rPr>
              <a:t>is the most dominant form of</a:t>
            </a:r>
            <a:r>
              <a:rPr sz="8000" dirty="0"/>
              <a:t/>
            </a:r>
            <a:br>
              <a:rPr sz="8000" dirty="0"/>
            </a:br>
            <a:r>
              <a:rPr lang="en-US" sz="8000" b="1" dirty="0">
                <a:solidFill>
                  <a:srgbClr val="6C6C6C"/>
                </a:solidFill>
                <a:latin typeface="Arial"/>
              </a:rPr>
              <a:t>business organization in our society. A</a:t>
            </a:r>
            <a:r>
              <a:rPr sz="8000" dirty="0"/>
              <a:t/>
            </a:r>
            <a:br>
              <a:rPr sz="8000" dirty="0"/>
            </a:br>
            <a:r>
              <a:rPr lang="en-US" sz="8000" b="1" dirty="0">
                <a:solidFill>
                  <a:srgbClr val="6C6C6C"/>
                </a:solidFill>
                <a:latin typeface="Arial"/>
              </a:rPr>
              <a:t>Corporation is a legally chartered</a:t>
            </a:r>
            <a:r>
              <a:rPr sz="8000" dirty="0"/>
              <a:t/>
            </a:r>
            <a:br>
              <a:rPr sz="8000" dirty="0"/>
            </a:br>
            <a:r>
              <a:rPr lang="en-US" sz="8000" b="1" dirty="0">
                <a:solidFill>
                  <a:srgbClr val="6C6C6C"/>
                </a:solidFill>
                <a:latin typeface="Arial"/>
              </a:rPr>
              <a:t>enterprise with most legal rights of a</a:t>
            </a:r>
            <a:r>
              <a:rPr sz="8000" dirty="0"/>
              <a:t/>
            </a:r>
            <a:br>
              <a:rPr sz="8000" dirty="0"/>
            </a:br>
            <a:r>
              <a:rPr lang="en-US" sz="8000" b="1" dirty="0">
                <a:solidFill>
                  <a:srgbClr val="6C6C6C"/>
                </a:solidFill>
                <a:latin typeface="Arial"/>
              </a:rPr>
              <a:t>person including the right to conduct</a:t>
            </a:r>
            <a:r>
              <a:rPr sz="8000" dirty="0"/>
              <a:t/>
            </a:r>
            <a:br>
              <a:rPr sz="8000" dirty="0"/>
            </a:br>
            <a:r>
              <a:rPr lang="en-US" sz="8000" b="1" dirty="0">
                <a:solidFill>
                  <a:srgbClr val="6C6C6C"/>
                </a:solidFill>
                <a:latin typeface="Arial"/>
              </a:rPr>
              <a:t>business, own, sell and transfer property,</a:t>
            </a:r>
            <a:r>
              <a:rPr sz="8000" dirty="0"/>
              <a:t/>
            </a:r>
            <a:br>
              <a:rPr sz="8000" dirty="0"/>
            </a:br>
            <a:r>
              <a:rPr lang="en-US" sz="8000" b="1" dirty="0">
                <a:solidFill>
                  <a:srgbClr val="6C6C6C"/>
                </a:solidFill>
                <a:latin typeface="Arial"/>
              </a:rPr>
              <a:t>make contracts, borrow money, sue and be</a:t>
            </a:r>
            <a:r>
              <a:rPr sz="8000" dirty="0"/>
              <a:t/>
            </a:r>
            <a:br>
              <a:rPr sz="8000" dirty="0"/>
            </a:br>
            <a:r>
              <a:rPr lang="en-US" sz="8000" b="1" dirty="0">
                <a:solidFill>
                  <a:srgbClr val="6C6C6C"/>
                </a:solidFill>
                <a:latin typeface="Arial"/>
              </a:rPr>
              <a:t>sued, and pay taxes. Since the Corporation</a:t>
            </a:r>
            <a:r>
              <a:rPr sz="8000" dirty="0"/>
              <a:t/>
            </a:r>
            <a:br>
              <a:rPr sz="8000" dirty="0"/>
            </a:br>
            <a:r>
              <a:rPr lang="en-US" sz="8000" b="1" dirty="0">
                <a:solidFill>
                  <a:srgbClr val="6C6C6C"/>
                </a:solidFill>
                <a:latin typeface="Arial"/>
              </a:rPr>
              <a:t>exists as a separate entity apart from an</a:t>
            </a:r>
            <a:r>
              <a:rPr sz="8000" dirty="0"/>
              <a:t/>
            </a:r>
            <a:br>
              <a:rPr sz="8000" dirty="0"/>
            </a:br>
            <a:r>
              <a:rPr lang="en-US" sz="8000" b="1" dirty="0">
                <a:solidFill>
                  <a:srgbClr val="6C6C6C"/>
                </a:solidFill>
                <a:latin typeface="Arial"/>
              </a:rPr>
              <a:t>individual, it is legally responsible for its</a:t>
            </a:r>
            <a:r>
              <a:rPr sz="8000" dirty="0"/>
              <a:t/>
            </a:r>
            <a:br>
              <a:rPr sz="8000" dirty="0"/>
            </a:br>
            <a:r>
              <a:rPr lang="en-US" sz="8000" b="1" dirty="0">
                <a:solidFill>
                  <a:srgbClr val="6C6C6C"/>
                </a:solidFill>
                <a:latin typeface="Arial"/>
              </a:rPr>
              <a:t>actions and debts.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8296" y="993648"/>
            <a:ext cx="3416808" cy="36880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352" y="0"/>
            <a:ext cx="993648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51688" y="1716024"/>
            <a:ext cx="7071360" cy="4474464"/>
          </a:xfrm>
          <a:prstGeom prst="rect">
            <a:avLst/>
          </a:prstGeom>
        </p:spPr>
        <p:txBody>
          <a:bodyPr lIns="0" tIns="0" rIns="0" bIns="0">
            <a:normAutofit fontScale="97500"/>
          </a:bodyPr>
          <a:lstStyle/>
          <a:p>
            <a:pPr marL="282956" indent="-266700" algn="just">
              <a:lnSpc>
                <a:spcPts val="3240"/>
              </a:lnSpc>
              <a:spcBef>
                <a:spcPts val="2030"/>
              </a:spcBef>
            </a:pPr>
            <a:r>
              <a:rPr lang="en-US" sz="2300" b="1">
                <a:solidFill>
                  <a:srgbClr val="B13F9A"/>
                </a:solidFill>
                <a:latin typeface="Arial"/>
              </a:rPr>
              <a:t>® </a:t>
            </a:r>
            <a:r>
              <a:rPr lang="en-US" sz="2300" b="1">
                <a:solidFill>
                  <a:srgbClr val="6C6C6C"/>
                </a:solidFill>
                <a:latin typeface="Arial"/>
              </a:rPr>
              <a:t>The strength of a Corporation is that its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ownership and management are separate.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In theory, the owners may get rid of the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Managers if they vote to do so. Conversely,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because the shares of the company known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as stock can sold to someone else, the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Company’s ownership can change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drastically, while the management stays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the same. The Corporation’s unlimited life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span coupled with its ability to raise money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gives it the potential for significant growth.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8296" y="993648"/>
            <a:ext cx="3416808" cy="36880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352" y="0"/>
            <a:ext cx="993648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51688" y="1716024"/>
            <a:ext cx="7068312" cy="3240024"/>
          </a:xfrm>
          <a:prstGeom prst="rect">
            <a:avLst/>
          </a:prstGeom>
        </p:spPr>
        <p:txBody>
          <a:bodyPr lIns="0" tIns="0" rIns="0" bIns="0">
            <a:normAutofit fontScale="25000" lnSpcReduction="20000"/>
          </a:bodyPr>
          <a:lstStyle/>
          <a:p>
            <a:pPr marL="282956" indent="-266700" algn="just">
              <a:lnSpc>
                <a:spcPts val="3240"/>
              </a:lnSpc>
              <a:spcBef>
                <a:spcPts val="2030"/>
              </a:spcBef>
            </a:pPr>
            <a:r>
              <a:rPr lang="en-US" sz="2300" b="1" dirty="0">
                <a:solidFill>
                  <a:srgbClr val="B13F9A"/>
                </a:solidFill>
                <a:latin typeface="Arial"/>
              </a:rPr>
              <a:t>® </a:t>
            </a:r>
            <a:r>
              <a:rPr lang="en-US" sz="7200" b="1" dirty="0">
                <a:solidFill>
                  <a:srgbClr val="6C6C6C"/>
                </a:solidFill>
                <a:latin typeface="Arial"/>
              </a:rPr>
              <a:t>Some of the disadvantages of Corporations</a:t>
            </a:r>
            <a:r>
              <a:rPr sz="7200" dirty="0"/>
              <a:t/>
            </a:r>
            <a:br>
              <a:rPr sz="7200" dirty="0"/>
            </a:br>
            <a:r>
              <a:rPr lang="en-US" sz="7200" b="1" dirty="0">
                <a:solidFill>
                  <a:srgbClr val="6C6C6C"/>
                </a:solidFill>
                <a:latin typeface="Arial"/>
              </a:rPr>
              <a:t>are that incorporated businesses suffer</a:t>
            </a:r>
            <a:r>
              <a:rPr sz="7200" dirty="0"/>
              <a:t/>
            </a:r>
            <a:br>
              <a:rPr sz="7200" dirty="0"/>
            </a:br>
            <a:r>
              <a:rPr lang="en-US" sz="7200" b="1" dirty="0">
                <a:solidFill>
                  <a:srgbClr val="6C6C6C"/>
                </a:solidFill>
                <a:latin typeface="Arial"/>
              </a:rPr>
              <a:t>from higher taxes than unincorporated</a:t>
            </a:r>
            <a:r>
              <a:rPr sz="7200" dirty="0"/>
              <a:t/>
            </a:r>
            <a:br>
              <a:rPr sz="7200" dirty="0"/>
            </a:br>
            <a:r>
              <a:rPr lang="en-US" sz="7200" b="1" dirty="0">
                <a:solidFill>
                  <a:srgbClr val="6C6C6C"/>
                </a:solidFill>
                <a:latin typeface="Arial"/>
              </a:rPr>
              <a:t>businesses. In addition, shareholders must</a:t>
            </a:r>
            <a:r>
              <a:rPr sz="7200" dirty="0"/>
              <a:t/>
            </a:r>
            <a:br>
              <a:rPr sz="7200" dirty="0"/>
            </a:br>
            <a:r>
              <a:rPr lang="en-US" sz="7200" b="1" dirty="0">
                <a:solidFill>
                  <a:srgbClr val="6C6C6C"/>
                </a:solidFill>
                <a:latin typeface="Arial"/>
              </a:rPr>
              <a:t>pay income tax on their share of the</a:t>
            </a:r>
            <a:r>
              <a:rPr sz="7200" dirty="0"/>
              <a:t/>
            </a:r>
            <a:br>
              <a:rPr sz="7200" dirty="0"/>
            </a:br>
            <a:r>
              <a:rPr lang="en-US" sz="7200" b="1" dirty="0">
                <a:solidFill>
                  <a:srgbClr val="6C6C6C"/>
                </a:solidFill>
                <a:latin typeface="Arial"/>
              </a:rPr>
              <a:t>Company’s profit that they receive as</a:t>
            </a:r>
            <a:r>
              <a:rPr sz="7200" dirty="0"/>
              <a:t/>
            </a:r>
            <a:br>
              <a:rPr sz="7200" dirty="0"/>
            </a:br>
            <a:r>
              <a:rPr lang="en-US" sz="7200" b="1" dirty="0">
                <a:solidFill>
                  <a:srgbClr val="6C6C6C"/>
                </a:solidFill>
                <a:latin typeface="Arial"/>
              </a:rPr>
              <a:t>dividends. This means that corporate</a:t>
            </a:r>
            <a:r>
              <a:rPr sz="7200" dirty="0"/>
              <a:t/>
            </a:r>
            <a:br>
              <a:rPr sz="7200" dirty="0"/>
            </a:br>
            <a:r>
              <a:rPr lang="en-US" sz="7200" b="1" dirty="0">
                <a:solidFill>
                  <a:srgbClr val="6C6C6C"/>
                </a:solidFill>
                <a:latin typeface="Arial"/>
              </a:rPr>
              <a:t>profits are taxed twice.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6944" y="993648"/>
            <a:ext cx="3496056" cy="36880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816" y="993648"/>
            <a:ext cx="1679448" cy="36880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0352" y="0"/>
            <a:ext cx="993648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51688" y="1673352"/>
            <a:ext cx="3727704" cy="344424"/>
          </a:xfrm>
          <a:prstGeom prst="rect">
            <a:avLst/>
          </a:prstGeom>
        </p:spPr>
        <p:txBody>
          <a:bodyPr wrap="none" lIns="0" tIns="0" rIns="0" bIns="0">
            <a:normAutofit fontScale="97500"/>
          </a:bodyPr>
          <a:lstStyle/>
          <a:p>
            <a:pPr indent="0">
              <a:lnSpc>
                <a:spcPts val="2570"/>
              </a:lnSpc>
              <a:spcAft>
                <a:spcPts val="2940"/>
              </a:spcAft>
            </a:pPr>
            <a:r>
              <a:rPr lang="en-US" sz="2300" b="1">
                <a:solidFill>
                  <a:srgbClr val="B13F9A"/>
                </a:solidFill>
                <a:latin typeface="Arial"/>
              </a:rPr>
              <a:t>® </a:t>
            </a:r>
            <a:r>
              <a:rPr lang="en-US" sz="2300" b="1" u="sng">
                <a:solidFill>
                  <a:srgbClr val="0070C0"/>
                </a:solidFill>
                <a:latin typeface="Arial"/>
              </a:rPr>
              <a:t>Cash Based Accounting:</a:t>
            </a:r>
          </a:p>
        </p:txBody>
      </p:sp>
      <p:sp>
        <p:nvSpPr>
          <p:cNvPr id="6" name="Rectangle 5"/>
          <p:cNvSpPr/>
          <p:nvPr/>
        </p:nvSpPr>
        <p:spPr>
          <a:xfrm>
            <a:off x="847344" y="2529840"/>
            <a:ext cx="6772656" cy="3691128"/>
          </a:xfrm>
          <a:prstGeom prst="rect">
            <a:avLst/>
          </a:prstGeom>
        </p:spPr>
        <p:txBody>
          <a:bodyPr lIns="0" tIns="0" rIns="0" bIns="0">
            <a:normAutofit fontScale="97500"/>
          </a:bodyPr>
          <a:lstStyle/>
          <a:p>
            <a:pPr marL="241300" indent="-215900" algn="just">
              <a:lnSpc>
                <a:spcPts val="2904"/>
              </a:lnSpc>
              <a:spcBef>
                <a:spcPts val="2940"/>
              </a:spcBef>
            </a:pPr>
            <a:r>
              <a:rPr lang="en-US" sz="2300" b="1">
                <a:solidFill>
                  <a:srgbClr val="F9B639"/>
                </a:solidFill>
                <a:latin typeface="Arial"/>
              </a:rPr>
              <a:t>■ </a:t>
            </a:r>
            <a:r>
              <a:rPr lang="en-US" sz="2300" b="1">
                <a:solidFill>
                  <a:srgbClr val="6C6C6C"/>
                </a:solidFill>
                <a:latin typeface="Arial"/>
              </a:rPr>
              <a:t>Most of us use the cash method to keep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track of our personal financial activities.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The cash method recognizes revenue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when payment is received, and recognizes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expenses when cash is paid out. For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example, your personal checkbook record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is based on the cash method. Expenses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are recorded when cash is paid out and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revenue is recorded when cash or check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deposits are received.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6537" y="993648"/>
            <a:ext cx="5966847" cy="36880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352" y="0"/>
            <a:ext cx="993648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865376" y="1085088"/>
            <a:ext cx="353568" cy="286512"/>
          </a:xfrm>
          <a:prstGeom prst="rect">
            <a:avLst/>
          </a:prstGeom>
        </p:spPr>
        <p:txBody>
          <a:bodyPr wrap="none" lIns="0" tIns="0" rIns="0" bIns="0">
            <a:noAutofit/>
          </a:bodyPr>
          <a:lstStyle/>
          <a:p>
            <a:pPr indent="0">
              <a:lnSpc>
                <a:spcPts val="2460"/>
              </a:lnSpc>
            </a:pPr>
            <a:endParaRPr lang="en-US" sz="2400" b="1" spc="350" dirty="0">
              <a:latin typeface="Arial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51688" y="2191512"/>
            <a:ext cx="7059168" cy="286207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87020" indent="-317500" algn="just">
              <a:lnSpc>
                <a:spcPts val="3360"/>
              </a:lnSpc>
            </a:pPr>
            <a:r>
              <a:rPr lang="en-US" sz="2000" b="1" dirty="0">
                <a:solidFill>
                  <a:srgbClr val="B13F9A"/>
                </a:solidFill>
                <a:latin typeface="Arial"/>
              </a:rPr>
              <a:t>® </a:t>
            </a:r>
            <a:r>
              <a:rPr lang="en-US" sz="2000" b="1" dirty="0">
                <a:solidFill>
                  <a:srgbClr val="6C6C6C"/>
                </a:solidFill>
                <a:latin typeface="Arial"/>
              </a:rPr>
              <a:t>Accounting is the process of summarizing,</a:t>
            </a:r>
            <a:r>
              <a:rPr sz="2000" dirty="0"/>
              <a:t/>
            </a:r>
            <a:br>
              <a:rPr sz="2000" dirty="0"/>
            </a:br>
            <a:r>
              <a:rPr lang="en-US" sz="2000" b="1" dirty="0">
                <a:solidFill>
                  <a:srgbClr val="6C6C6C"/>
                </a:solidFill>
                <a:latin typeface="Arial"/>
              </a:rPr>
              <a:t>analyzing and reporting the financial</a:t>
            </a:r>
            <a:r>
              <a:rPr sz="2000" dirty="0"/>
              <a:t/>
            </a:r>
            <a:br>
              <a:rPr sz="2000" dirty="0"/>
            </a:br>
            <a:r>
              <a:rPr lang="en-US" sz="2000" b="1" dirty="0">
                <a:solidFill>
                  <a:srgbClr val="6C6C6C"/>
                </a:solidFill>
                <a:latin typeface="Arial"/>
              </a:rPr>
              <a:t>transactions in a manner that adheres to</a:t>
            </a:r>
            <a:r>
              <a:rPr sz="2000" dirty="0"/>
              <a:t/>
            </a:r>
            <a:br>
              <a:rPr sz="2000" dirty="0"/>
            </a:br>
            <a:r>
              <a:rPr lang="en-US" sz="2000" b="1" dirty="0">
                <a:solidFill>
                  <a:srgbClr val="6C6C6C"/>
                </a:solidFill>
                <a:latin typeface="Arial"/>
              </a:rPr>
              <a:t>certain accepted standard formats,</a:t>
            </a:r>
            <a:r>
              <a:rPr sz="2000" dirty="0"/>
              <a:t/>
            </a:r>
            <a:br>
              <a:rPr sz="2000" dirty="0"/>
            </a:br>
            <a:r>
              <a:rPr lang="en-US" sz="2000" b="1" dirty="0">
                <a:solidFill>
                  <a:srgbClr val="6C6C6C"/>
                </a:solidFill>
                <a:latin typeface="Arial"/>
              </a:rPr>
              <a:t>helping to evaluate a past performance,</a:t>
            </a:r>
            <a:r>
              <a:rPr sz="2000" dirty="0"/>
              <a:t/>
            </a:r>
            <a:br>
              <a:rPr sz="2000" dirty="0"/>
            </a:br>
            <a:r>
              <a:rPr lang="en-US" sz="2000" b="1" dirty="0">
                <a:solidFill>
                  <a:srgbClr val="6C6C6C"/>
                </a:solidFill>
                <a:latin typeface="Arial"/>
              </a:rPr>
              <a:t>present condition, and future prospects</a:t>
            </a:r>
            <a:r>
              <a:rPr sz="2000" dirty="0"/>
              <a:t/>
            </a:r>
            <a:br>
              <a:rPr sz="2000" dirty="0"/>
            </a:br>
            <a:r>
              <a:rPr lang="en-US" sz="2000" b="1" dirty="0">
                <a:solidFill>
                  <a:srgbClr val="6C6C6C"/>
                </a:solidFill>
                <a:latin typeface="Arial"/>
              </a:rPr>
              <a:t>as well.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6944" y="993648"/>
            <a:ext cx="5224272" cy="36880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352" y="0"/>
            <a:ext cx="993648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48640" y="1700784"/>
            <a:ext cx="7068312" cy="4928616"/>
          </a:xfrm>
          <a:prstGeom prst="rect">
            <a:avLst/>
          </a:prstGeom>
        </p:spPr>
        <p:txBody>
          <a:bodyPr lIns="0" tIns="0" rIns="0" bIns="0">
            <a:normAutofit fontScale="97500"/>
          </a:bodyPr>
          <a:lstStyle/>
          <a:p>
            <a:pPr indent="0">
              <a:lnSpc>
                <a:spcPts val="2230"/>
              </a:lnSpc>
              <a:spcBef>
                <a:spcPts val="1960"/>
              </a:spcBef>
              <a:spcAft>
                <a:spcPts val="2940"/>
              </a:spcAft>
            </a:pPr>
            <a:r>
              <a:rPr lang="en-US" sz="2000" b="1">
                <a:solidFill>
                  <a:srgbClr val="B13F9A"/>
                </a:solidFill>
                <a:latin typeface="Arial"/>
              </a:rPr>
              <a:t>® </a:t>
            </a:r>
            <a:r>
              <a:rPr lang="en-US" sz="2000" b="1" u="sng">
                <a:solidFill>
                  <a:srgbClr val="0070C0"/>
                </a:solidFill>
                <a:latin typeface="Arial"/>
              </a:rPr>
              <a:t>Accrual Accounting :</a:t>
            </a:r>
          </a:p>
          <a:p>
            <a:pPr marL="540004" indent="-228600" algn="just">
              <a:lnSpc>
                <a:spcPts val="2616"/>
              </a:lnSpc>
              <a:spcAft>
                <a:spcPts val="2590"/>
              </a:spcAft>
            </a:pPr>
            <a:r>
              <a:rPr lang="en-US" sz="2000" b="1">
                <a:solidFill>
                  <a:srgbClr val="F9B639"/>
                </a:solidFill>
                <a:latin typeface="Arial"/>
              </a:rPr>
              <a:t>■    </a:t>
            </a:r>
            <a:r>
              <a:rPr lang="en-US" sz="2000" b="1">
                <a:solidFill>
                  <a:srgbClr val="6C6C6C"/>
                </a:solidFill>
                <a:latin typeface="Arial"/>
              </a:rPr>
              <a:t>The accrual method of accounting requires that</a:t>
            </a:r>
            <a:r>
              <a:t/>
            </a:r>
            <a:br/>
            <a:r>
              <a:rPr lang="en-US" sz="2000" b="1">
                <a:solidFill>
                  <a:srgbClr val="6C6C6C"/>
                </a:solidFill>
                <a:latin typeface="Arial"/>
              </a:rPr>
              <a:t>revenue be recognized and assigned to the</a:t>
            </a:r>
            <a:r>
              <a:t/>
            </a:r>
            <a:br/>
            <a:r>
              <a:rPr lang="en-US" sz="2000" b="1">
                <a:solidFill>
                  <a:srgbClr val="6C6C6C"/>
                </a:solidFill>
                <a:latin typeface="Arial"/>
              </a:rPr>
              <a:t>accounting period in which it is earned. Similarly,</a:t>
            </a:r>
            <a:r>
              <a:t/>
            </a:r>
            <a:br/>
            <a:r>
              <a:rPr lang="en-US" sz="2000" b="1">
                <a:solidFill>
                  <a:srgbClr val="6C6C6C"/>
                </a:solidFill>
                <a:latin typeface="Arial"/>
              </a:rPr>
              <a:t>expenses must be recognized and assigned to the</a:t>
            </a:r>
            <a:r>
              <a:t/>
            </a:r>
            <a:br/>
            <a:r>
              <a:rPr lang="en-US" sz="2000" b="1">
                <a:solidFill>
                  <a:srgbClr val="6C6C6C"/>
                </a:solidFill>
                <a:latin typeface="Arial"/>
              </a:rPr>
              <a:t>accounting period in which they are incurred.</a:t>
            </a:r>
          </a:p>
          <a:p>
            <a:pPr marL="540004" indent="-228600" algn="just">
              <a:lnSpc>
                <a:spcPts val="2640"/>
              </a:lnSpc>
            </a:pPr>
            <a:r>
              <a:rPr lang="en-US" sz="2000" b="1">
                <a:solidFill>
                  <a:srgbClr val="F9B639"/>
                </a:solidFill>
                <a:latin typeface="Arial"/>
              </a:rPr>
              <a:t>■    </a:t>
            </a:r>
            <a:r>
              <a:rPr lang="en-US" sz="2000" b="1">
                <a:solidFill>
                  <a:srgbClr val="6C6C6C"/>
                </a:solidFill>
                <a:latin typeface="Arial"/>
              </a:rPr>
              <a:t>A Company tracks the summary of the accounting</a:t>
            </a:r>
            <a:r>
              <a:t/>
            </a:r>
            <a:br/>
            <a:r>
              <a:rPr lang="en-US" sz="2000" b="1">
                <a:solidFill>
                  <a:srgbClr val="6C6C6C"/>
                </a:solidFill>
                <a:latin typeface="Arial"/>
              </a:rPr>
              <a:t>activity in time intervals called Accounting periods.</a:t>
            </a:r>
            <a:r>
              <a:t/>
            </a:r>
            <a:br/>
            <a:r>
              <a:rPr lang="en-US" sz="2000" b="1">
                <a:solidFill>
                  <a:srgbClr val="6C6C6C"/>
                </a:solidFill>
                <a:latin typeface="Arial"/>
              </a:rPr>
              <a:t>These periods are usually a month long. It is also</a:t>
            </a:r>
            <a:r>
              <a:t/>
            </a:r>
            <a:br/>
            <a:r>
              <a:rPr lang="en-US" sz="2000" b="1">
                <a:solidFill>
                  <a:srgbClr val="6C6C6C"/>
                </a:solidFill>
                <a:latin typeface="Arial"/>
              </a:rPr>
              <a:t>common for a company to create an annual</a:t>
            </a:r>
            <a:r>
              <a:t/>
            </a:r>
            <a:br/>
            <a:r>
              <a:rPr lang="en-US" sz="2000" b="1">
                <a:solidFill>
                  <a:srgbClr val="6C6C6C"/>
                </a:solidFill>
                <a:latin typeface="Arial"/>
              </a:rPr>
              <a:t>statement of records. This annual period is also</a:t>
            </a:r>
            <a:r>
              <a:t/>
            </a:r>
            <a:br/>
            <a:r>
              <a:rPr lang="en-US" sz="2000" b="1">
                <a:solidFill>
                  <a:srgbClr val="6C6C6C"/>
                </a:solidFill>
                <a:latin typeface="Arial"/>
              </a:rPr>
              <a:t>called a Fiscal or an Accounting Year.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6568" y="993648"/>
            <a:ext cx="5141976" cy="36880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352" y="0"/>
            <a:ext cx="993648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847344" y="1676400"/>
            <a:ext cx="6775704" cy="4596384"/>
          </a:xfrm>
          <a:prstGeom prst="rect">
            <a:avLst/>
          </a:prstGeom>
        </p:spPr>
        <p:txBody>
          <a:bodyPr lIns="0" tIns="0" rIns="0" bIns="0">
            <a:normAutofit fontScale="97500"/>
          </a:bodyPr>
          <a:lstStyle/>
          <a:p>
            <a:pPr marL="241300" indent="-215900" algn="just">
              <a:lnSpc>
                <a:spcPts val="3000"/>
              </a:lnSpc>
              <a:spcBef>
                <a:spcPts val="1820"/>
              </a:spcBef>
            </a:pPr>
            <a:r>
              <a:rPr lang="en-US" sz="2300" b="1">
                <a:solidFill>
                  <a:srgbClr val="F9B639"/>
                </a:solidFill>
                <a:latin typeface="Arial"/>
              </a:rPr>
              <a:t>■ </a:t>
            </a:r>
            <a:r>
              <a:rPr lang="en-US" sz="2300" b="1">
                <a:solidFill>
                  <a:srgbClr val="6C6C6C"/>
                </a:solidFill>
                <a:latin typeface="Arial"/>
              </a:rPr>
              <a:t>The accrual method relies on the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principle of matching revenues and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expenses. This principle says that the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expenses for a period, which are the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costs of doing business to earn income,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should be compared to the revenues for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the period, which are the income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earned as the result of those expenses.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In other words, the expenses for the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period should accurately match up with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the costs of producing revenue for the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period.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840" y="993648"/>
            <a:ext cx="3072384" cy="36880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09288" y="993648"/>
            <a:ext cx="2956560" cy="36880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0352" y="0"/>
            <a:ext cx="993648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51688" y="1712976"/>
            <a:ext cx="3416808" cy="344424"/>
          </a:xfrm>
          <a:prstGeom prst="rect">
            <a:avLst/>
          </a:prstGeom>
        </p:spPr>
        <p:txBody>
          <a:bodyPr wrap="none" lIns="0" tIns="0" rIns="0" bIns="0">
            <a:normAutofit fontScale="97500"/>
          </a:bodyPr>
          <a:lstStyle/>
          <a:p>
            <a:pPr indent="0">
              <a:lnSpc>
                <a:spcPts val="2570"/>
              </a:lnSpc>
              <a:spcAft>
                <a:spcPts val="3010"/>
              </a:spcAft>
            </a:pPr>
            <a:r>
              <a:rPr lang="en-US" sz="2300" b="1">
                <a:solidFill>
                  <a:srgbClr val="B13F9A"/>
                </a:solidFill>
                <a:latin typeface="Arial"/>
              </a:rPr>
              <a:t>® </a:t>
            </a:r>
            <a:r>
              <a:rPr lang="en-US" sz="2300" b="1" u="sng">
                <a:solidFill>
                  <a:srgbClr val="0070C0"/>
                </a:solidFill>
                <a:latin typeface="Arial"/>
              </a:rPr>
              <a:t>Financial Accounting:</a:t>
            </a:r>
          </a:p>
        </p:txBody>
      </p:sp>
      <p:sp>
        <p:nvSpPr>
          <p:cNvPr id="6" name="Rectangle 5"/>
          <p:cNvSpPr/>
          <p:nvPr/>
        </p:nvSpPr>
        <p:spPr>
          <a:xfrm>
            <a:off x="844296" y="2636520"/>
            <a:ext cx="6781800" cy="101498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31648" indent="-215900" algn="just">
              <a:lnSpc>
                <a:spcPts val="2760"/>
              </a:lnSpc>
              <a:spcBef>
                <a:spcPts val="3010"/>
              </a:spcBef>
              <a:spcAft>
                <a:spcPts val="3010"/>
              </a:spcAft>
            </a:pPr>
            <a:r>
              <a:rPr lang="en-US" b="1" dirty="0">
                <a:solidFill>
                  <a:srgbClr val="F9B639"/>
                </a:solidFill>
                <a:latin typeface="Arial"/>
              </a:rPr>
              <a:t>■ </a:t>
            </a:r>
            <a:r>
              <a:rPr lang="en-US" b="1" dirty="0">
                <a:solidFill>
                  <a:srgbClr val="6C6C6C"/>
                </a:solidFill>
                <a:latin typeface="Arial"/>
              </a:rPr>
              <a:t>The accounting system concerned only with the</a:t>
            </a:r>
            <a:r>
              <a:rPr dirty="0"/>
              <a:t/>
            </a:r>
            <a:br>
              <a:rPr dirty="0"/>
            </a:br>
            <a:r>
              <a:rPr lang="en-US" b="1" dirty="0">
                <a:solidFill>
                  <a:srgbClr val="6C6C6C"/>
                </a:solidFill>
                <a:latin typeface="Arial"/>
              </a:rPr>
              <a:t>financial state of affairs and financial results of</a:t>
            </a:r>
            <a:r>
              <a:rPr dirty="0"/>
              <a:t/>
            </a:r>
            <a:br>
              <a:rPr dirty="0"/>
            </a:br>
            <a:r>
              <a:rPr lang="en-US" b="1" dirty="0">
                <a:solidFill>
                  <a:srgbClr val="6C6C6C"/>
                </a:solidFill>
                <a:latin typeface="Arial"/>
              </a:rPr>
              <a:t>operations.</a:t>
            </a:r>
          </a:p>
        </p:txBody>
      </p:sp>
      <p:sp>
        <p:nvSpPr>
          <p:cNvPr id="7" name="Rectangle 6"/>
          <p:cNvSpPr/>
          <p:nvPr/>
        </p:nvSpPr>
        <p:spPr>
          <a:xfrm>
            <a:off x="844296" y="4224528"/>
            <a:ext cx="6775704" cy="1658112"/>
          </a:xfrm>
          <a:prstGeom prst="rect">
            <a:avLst/>
          </a:prstGeom>
        </p:spPr>
        <p:txBody>
          <a:bodyPr lIns="0" tIns="0" rIns="0" bIns="0">
            <a:normAutofit fontScale="25000" lnSpcReduction="20000"/>
          </a:bodyPr>
          <a:lstStyle/>
          <a:p>
            <a:pPr marL="231648" indent="-215900" algn="just">
              <a:lnSpc>
                <a:spcPts val="2736"/>
              </a:lnSpc>
              <a:spcBef>
                <a:spcPts val="3010"/>
              </a:spcBef>
            </a:pPr>
            <a:r>
              <a:rPr lang="en-US" sz="2000" b="1" dirty="0">
                <a:solidFill>
                  <a:srgbClr val="F9B639"/>
                </a:solidFill>
                <a:latin typeface="Arial"/>
              </a:rPr>
              <a:t>■ </a:t>
            </a:r>
            <a:r>
              <a:rPr lang="en-US" sz="8000" b="1" dirty="0">
                <a:solidFill>
                  <a:srgbClr val="6C6C6C"/>
                </a:solidFill>
                <a:latin typeface="Arial"/>
              </a:rPr>
              <a:t>It is the original form of accounting. It is mainly</a:t>
            </a:r>
            <a:r>
              <a:rPr sz="8000" dirty="0"/>
              <a:t/>
            </a:r>
            <a:br>
              <a:rPr sz="8000" dirty="0"/>
            </a:br>
            <a:r>
              <a:rPr lang="en-US" sz="8000" b="1" dirty="0">
                <a:solidFill>
                  <a:srgbClr val="6C6C6C"/>
                </a:solidFill>
                <a:latin typeface="Arial"/>
              </a:rPr>
              <a:t>concerned with the preparation of financial</a:t>
            </a:r>
            <a:r>
              <a:rPr sz="8000" dirty="0"/>
              <a:t/>
            </a:r>
            <a:br>
              <a:rPr sz="8000" dirty="0"/>
            </a:br>
            <a:r>
              <a:rPr lang="en-US" sz="8000" b="1" dirty="0">
                <a:solidFill>
                  <a:srgbClr val="6C6C6C"/>
                </a:solidFill>
                <a:latin typeface="Arial"/>
              </a:rPr>
              <a:t>statements for the use of outsiders like creditors,</a:t>
            </a:r>
            <a:r>
              <a:rPr sz="8000" dirty="0"/>
              <a:t/>
            </a:r>
            <a:br>
              <a:rPr sz="8000" dirty="0"/>
            </a:br>
            <a:r>
              <a:rPr lang="en-US" sz="8000" b="1" dirty="0">
                <a:solidFill>
                  <a:srgbClr val="6C6C6C"/>
                </a:solidFill>
                <a:latin typeface="Arial"/>
              </a:rPr>
              <a:t>debenture holders, investors and financial</a:t>
            </a:r>
            <a:r>
              <a:rPr sz="8000" dirty="0"/>
              <a:t/>
            </a:r>
            <a:br>
              <a:rPr sz="8000" dirty="0"/>
            </a:br>
            <a:r>
              <a:rPr lang="en-US" sz="8000" b="1" dirty="0">
                <a:solidFill>
                  <a:srgbClr val="6C6C6C"/>
                </a:solidFill>
                <a:latin typeface="Arial"/>
              </a:rPr>
              <a:t>institutions.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9024" y="993648"/>
            <a:ext cx="2414016" cy="36880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352" y="0"/>
            <a:ext cx="993648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844296" y="1703832"/>
            <a:ext cx="6772656" cy="4998720"/>
          </a:xfrm>
          <a:prstGeom prst="rect">
            <a:avLst/>
          </a:prstGeom>
        </p:spPr>
        <p:txBody>
          <a:bodyPr lIns="0" tIns="0" rIns="0" bIns="0">
            <a:normAutofit fontScale="97500"/>
          </a:bodyPr>
          <a:lstStyle/>
          <a:p>
            <a:pPr marL="231648" indent="-215900" algn="just">
              <a:lnSpc>
                <a:spcPts val="2760"/>
              </a:lnSpc>
              <a:spcBef>
                <a:spcPts val="1960"/>
              </a:spcBef>
              <a:spcAft>
                <a:spcPts val="2660"/>
              </a:spcAft>
            </a:pPr>
            <a:r>
              <a:rPr lang="en-US" sz="2000" b="1">
                <a:solidFill>
                  <a:srgbClr val="F9B639"/>
                </a:solidFill>
                <a:latin typeface="Arial"/>
              </a:rPr>
              <a:t>■    </a:t>
            </a:r>
            <a:r>
              <a:rPr lang="en-US" sz="2000" b="1">
                <a:solidFill>
                  <a:srgbClr val="6C6C6C"/>
                </a:solidFill>
                <a:latin typeface="Arial"/>
              </a:rPr>
              <a:t>The accounting system uses Accounts to keep</a:t>
            </a:r>
            <a:r>
              <a:t/>
            </a:r>
            <a:br/>
            <a:r>
              <a:rPr lang="en-US" sz="2000" b="1">
                <a:solidFill>
                  <a:srgbClr val="6C6C6C"/>
                </a:solidFill>
                <a:latin typeface="Arial"/>
              </a:rPr>
              <a:t>track of information. Here is a simple way to</a:t>
            </a:r>
            <a:r>
              <a:t/>
            </a:r>
            <a:br/>
            <a:r>
              <a:rPr lang="en-US" sz="2000" b="1">
                <a:solidFill>
                  <a:srgbClr val="6C6C6C"/>
                </a:solidFill>
                <a:latin typeface="Arial"/>
              </a:rPr>
              <a:t>understand what accounts are. In your office,</a:t>
            </a:r>
            <a:r>
              <a:t/>
            </a:r>
            <a:br/>
            <a:r>
              <a:rPr lang="en-US" sz="2000" b="1">
                <a:solidFill>
                  <a:srgbClr val="6C6C6C"/>
                </a:solidFill>
                <a:latin typeface="Arial"/>
              </a:rPr>
              <a:t>you usually keep a filing cabinet. In this filing</a:t>
            </a:r>
            <a:r>
              <a:t/>
            </a:r>
            <a:br/>
            <a:r>
              <a:rPr lang="en-US" sz="2000" b="1">
                <a:solidFill>
                  <a:srgbClr val="6C6C6C"/>
                </a:solidFill>
                <a:latin typeface="Arial"/>
              </a:rPr>
              <a:t>cabinet, you have multiple file folders. Each file</a:t>
            </a:r>
            <a:r>
              <a:t/>
            </a:r>
            <a:br/>
            <a:r>
              <a:rPr lang="en-US" sz="2000" b="1">
                <a:solidFill>
                  <a:srgbClr val="6C6C6C"/>
                </a:solidFill>
                <a:latin typeface="Arial"/>
              </a:rPr>
              <a:t>folder gives information for a specific topic only.</a:t>
            </a:r>
          </a:p>
          <a:p>
            <a:pPr marL="231648" indent="-215900" algn="just">
              <a:lnSpc>
                <a:spcPts val="2760"/>
              </a:lnSpc>
            </a:pPr>
            <a:r>
              <a:rPr lang="en-US" sz="2000" b="1">
                <a:solidFill>
                  <a:srgbClr val="F9B639"/>
                </a:solidFill>
                <a:latin typeface="Arial"/>
              </a:rPr>
              <a:t>■    </a:t>
            </a:r>
            <a:r>
              <a:rPr lang="en-US" sz="2000" b="1">
                <a:solidFill>
                  <a:srgbClr val="6C6C6C"/>
                </a:solidFill>
                <a:latin typeface="Arial"/>
              </a:rPr>
              <a:t>For example you may have a file for utility bills,</a:t>
            </a:r>
            <a:r>
              <a:t/>
            </a:r>
            <a:br/>
            <a:r>
              <a:rPr lang="en-US" sz="2000" b="1">
                <a:solidFill>
                  <a:srgbClr val="6C6C6C"/>
                </a:solidFill>
                <a:latin typeface="Arial"/>
              </a:rPr>
              <a:t>phone bills, employee wages, bank deposits,</a:t>
            </a:r>
            <a:r>
              <a:t/>
            </a:r>
            <a:br/>
            <a:r>
              <a:rPr lang="en-US" sz="2000" b="1">
                <a:solidFill>
                  <a:srgbClr val="6C6C6C"/>
                </a:solidFill>
                <a:latin typeface="Arial"/>
              </a:rPr>
              <a:t>bank loans etc. A chart of accounts is like a filing</a:t>
            </a:r>
            <a:r>
              <a:t/>
            </a:r>
            <a:br/>
            <a:r>
              <a:rPr lang="en-US" sz="2000" b="1">
                <a:solidFill>
                  <a:srgbClr val="6C6C6C"/>
                </a:solidFill>
                <a:latin typeface="Arial"/>
              </a:rPr>
              <a:t>cabinet. Each account in this chart is like a file</a:t>
            </a:r>
            <a:r>
              <a:t/>
            </a:r>
            <a:br/>
            <a:r>
              <a:rPr lang="en-US" sz="2000" b="1">
                <a:solidFill>
                  <a:srgbClr val="6C6C6C"/>
                </a:solidFill>
                <a:latin typeface="Arial"/>
              </a:rPr>
              <a:t>folder. Accounts keep track of money spent,</a:t>
            </a:r>
            <a:r>
              <a:t/>
            </a:r>
            <a:br/>
            <a:r>
              <a:rPr lang="en-US" sz="2000" b="1">
                <a:solidFill>
                  <a:srgbClr val="6C6C6C"/>
                </a:solidFill>
                <a:latin typeface="Arial"/>
              </a:rPr>
              <a:t>earned, owned, or owed. Each account keeps</a:t>
            </a:r>
            <a:r>
              <a:t/>
            </a:r>
            <a:br/>
            <a:r>
              <a:rPr lang="en-US" sz="2000" b="1">
                <a:solidFill>
                  <a:srgbClr val="6C6C6C"/>
                </a:solidFill>
                <a:latin typeface="Arial"/>
              </a:rPr>
              <a:t>track of a specific topic only.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21992" y="993648"/>
            <a:ext cx="3688080" cy="36880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352" y="0"/>
            <a:ext cx="993648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51688" y="2081784"/>
            <a:ext cx="1615440" cy="280416"/>
          </a:xfrm>
          <a:prstGeom prst="rect">
            <a:avLst/>
          </a:prstGeom>
        </p:spPr>
        <p:txBody>
          <a:bodyPr wrap="none" lIns="0" tIns="0" rIns="0" bIns="0">
            <a:normAutofit fontScale="25000" lnSpcReduction="20000"/>
          </a:bodyPr>
          <a:lstStyle/>
          <a:p>
            <a:pPr indent="0">
              <a:lnSpc>
                <a:spcPts val="2570"/>
              </a:lnSpc>
              <a:spcBef>
                <a:spcPts val="4060"/>
              </a:spcBef>
              <a:spcAft>
                <a:spcPts val="2730"/>
              </a:spcAft>
            </a:pPr>
            <a:r>
              <a:rPr lang="en-US" sz="2300" b="1">
                <a:solidFill>
                  <a:srgbClr val="B13F9A"/>
                </a:solidFill>
                <a:latin typeface="Arial"/>
              </a:rPr>
              <a:t>® </a:t>
            </a:r>
            <a:r>
              <a:rPr lang="en-US" sz="2300" b="1">
                <a:solidFill>
                  <a:srgbClr val="0070C0"/>
                </a:solidFill>
                <a:latin typeface="Arial"/>
              </a:rPr>
              <a:t>Revenue:</a:t>
            </a:r>
          </a:p>
        </p:txBody>
      </p:sp>
      <p:sp>
        <p:nvSpPr>
          <p:cNvPr id="5" name="Rectangle 4"/>
          <p:cNvSpPr/>
          <p:nvPr/>
        </p:nvSpPr>
        <p:spPr>
          <a:xfrm>
            <a:off x="844296" y="2904744"/>
            <a:ext cx="6778752" cy="3200400"/>
          </a:xfrm>
          <a:prstGeom prst="rect">
            <a:avLst/>
          </a:prstGeom>
        </p:spPr>
        <p:txBody>
          <a:bodyPr lIns="0" tIns="0" rIns="0" bIns="0">
            <a:normAutofit fontScale="97500"/>
          </a:bodyPr>
          <a:lstStyle/>
          <a:p>
            <a:pPr marL="231648" indent="-215900" algn="just">
              <a:lnSpc>
                <a:spcPts val="2808"/>
              </a:lnSpc>
              <a:spcBef>
                <a:spcPts val="2730"/>
              </a:spcBef>
            </a:pPr>
            <a:r>
              <a:rPr lang="en-US" sz="2300" b="1">
                <a:solidFill>
                  <a:srgbClr val="F9B639"/>
                </a:solidFill>
                <a:latin typeface="Arial"/>
              </a:rPr>
              <a:t>■ </a:t>
            </a:r>
            <a:r>
              <a:rPr lang="en-US" sz="2300" b="1">
                <a:solidFill>
                  <a:srgbClr val="6C6C6C"/>
                </a:solidFill>
                <a:latin typeface="Arial"/>
              </a:rPr>
              <a:t>It means the amount which, as a result of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operations, is added to the capital. It is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defined as the inflow of assets which result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in an increase in the owner’s equity. It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includes all incomes like sales receipts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interest, commission, brokerage etc.,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However, receipts of capital nature like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additional capital, sale of assets etc., are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not a pant of revenue.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993648"/>
            <a:ext cx="1923288" cy="36880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352" y="0"/>
            <a:ext cx="993648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850392" y="2185416"/>
            <a:ext cx="6769608" cy="3410712"/>
          </a:xfrm>
          <a:prstGeom prst="rect">
            <a:avLst/>
          </a:prstGeom>
        </p:spPr>
        <p:txBody>
          <a:bodyPr lIns="0" tIns="0" rIns="0" bIns="0">
            <a:normAutofit fontScale="25000" lnSpcReduction="20000"/>
          </a:bodyPr>
          <a:lstStyle/>
          <a:p>
            <a:pPr marL="225552" indent="-203200" algn="just">
              <a:lnSpc>
                <a:spcPts val="3456"/>
              </a:lnSpc>
              <a:spcBef>
                <a:spcPts val="4620"/>
              </a:spcBef>
            </a:pPr>
            <a:r>
              <a:rPr lang="en-US" sz="2800" b="1" dirty="0">
                <a:solidFill>
                  <a:srgbClr val="F9B639"/>
                </a:solidFill>
                <a:latin typeface="Arial"/>
              </a:rPr>
              <a:t>■ </a:t>
            </a:r>
            <a:r>
              <a:rPr lang="en-US" sz="7200" b="1" dirty="0">
                <a:solidFill>
                  <a:srgbClr val="6C6C6C"/>
                </a:solidFill>
                <a:latin typeface="Arial"/>
              </a:rPr>
              <a:t>The terms ‘expense’ refers to the</a:t>
            </a:r>
            <a:r>
              <a:rPr sz="7200" dirty="0"/>
              <a:t/>
            </a:r>
            <a:br>
              <a:rPr sz="7200" dirty="0"/>
            </a:br>
            <a:r>
              <a:rPr lang="en-US" sz="7200" b="1" dirty="0">
                <a:solidFill>
                  <a:srgbClr val="6C6C6C"/>
                </a:solidFill>
                <a:latin typeface="Arial"/>
              </a:rPr>
              <a:t>amount incurred in the process of</a:t>
            </a:r>
            <a:r>
              <a:rPr sz="7200" dirty="0"/>
              <a:t/>
            </a:r>
            <a:br>
              <a:rPr sz="7200" dirty="0"/>
            </a:br>
            <a:r>
              <a:rPr lang="en-US" sz="7200" b="1" dirty="0">
                <a:solidFill>
                  <a:srgbClr val="6C6C6C"/>
                </a:solidFill>
                <a:latin typeface="Arial"/>
              </a:rPr>
              <a:t>earning revenue. If the benefit of</a:t>
            </a:r>
            <a:r>
              <a:rPr sz="7200" dirty="0"/>
              <a:t/>
            </a:r>
            <a:br>
              <a:rPr sz="7200" dirty="0"/>
            </a:br>
            <a:r>
              <a:rPr lang="en-US" sz="7200" b="1" dirty="0">
                <a:solidFill>
                  <a:srgbClr val="6C6C6C"/>
                </a:solidFill>
                <a:latin typeface="Arial"/>
              </a:rPr>
              <a:t>an expenditure is limited to one</a:t>
            </a:r>
            <a:r>
              <a:rPr sz="7200" dirty="0"/>
              <a:t/>
            </a:r>
            <a:br>
              <a:rPr sz="7200" dirty="0"/>
            </a:br>
            <a:r>
              <a:rPr lang="en-US" sz="7200" b="1" dirty="0">
                <a:solidFill>
                  <a:srgbClr val="6C6C6C"/>
                </a:solidFill>
                <a:latin typeface="Arial"/>
              </a:rPr>
              <a:t>year, it is treated as an expense</a:t>
            </a:r>
            <a:r>
              <a:rPr sz="7200" dirty="0"/>
              <a:t/>
            </a:r>
            <a:br>
              <a:rPr sz="7200" dirty="0"/>
            </a:br>
            <a:r>
              <a:rPr lang="en-US" sz="7200" b="1" dirty="0">
                <a:solidFill>
                  <a:srgbClr val="6C6C6C"/>
                </a:solidFill>
                <a:latin typeface="Arial"/>
              </a:rPr>
              <a:t>(also known is as revenue</a:t>
            </a:r>
            <a:r>
              <a:rPr sz="7200" dirty="0"/>
              <a:t/>
            </a:r>
            <a:br>
              <a:rPr sz="7200" dirty="0"/>
            </a:br>
            <a:r>
              <a:rPr lang="en-US" sz="7200" b="1" dirty="0">
                <a:solidFill>
                  <a:srgbClr val="6C6C6C"/>
                </a:solidFill>
                <a:latin typeface="Arial"/>
              </a:rPr>
              <a:t>expenditure) such as payment of</a:t>
            </a:r>
            <a:r>
              <a:rPr sz="7200" dirty="0"/>
              <a:t/>
            </a:r>
            <a:br>
              <a:rPr sz="7200" dirty="0"/>
            </a:br>
            <a:r>
              <a:rPr lang="en-US" sz="7200" b="1" dirty="0">
                <a:solidFill>
                  <a:srgbClr val="6C6C6C"/>
                </a:solidFill>
                <a:latin typeface="Arial"/>
              </a:rPr>
              <a:t>salaries and rent.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7456" y="993648"/>
            <a:ext cx="1600200" cy="36880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352" y="0"/>
            <a:ext cx="993648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847344" y="1719072"/>
            <a:ext cx="6778752" cy="4568952"/>
          </a:xfrm>
          <a:prstGeom prst="rect">
            <a:avLst/>
          </a:prstGeom>
        </p:spPr>
        <p:txBody>
          <a:bodyPr lIns="0" tIns="0" rIns="0" bIns="0">
            <a:normAutofit fontScale="25000" lnSpcReduction="20000"/>
          </a:bodyPr>
          <a:lstStyle/>
          <a:p>
            <a:pPr marL="241300" indent="-215900" algn="just">
              <a:lnSpc>
                <a:spcPts val="3336"/>
              </a:lnSpc>
              <a:spcBef>
                <a:spcPts val="2100"/>
              </a:spcBef>
            </a:pPr>
            <a:r>
              <a:rPr lang="en-US" sz="2300" b="1" dirty="0">
                <a:solidFill>
                  <a:srgbClr val="F9B639"/>
                </a:solidFill>
                <a:latin typeface="Arial"/>
              </a:rPr>
              <a:t>■ </a:t>
            </a:r>
            <a:r>
              <a:rPr lang="en-US" sz="7200" b="1" dirty="0">
                <a:solidFill>
                  <a:srgbClr val="6C6C6C"/>
                </a:solidFill>
                <a:latin typeface="Arial"/>
              </a:rPr>
              <a:t>An Asset is a property of value owned by</a:t>
            </a:r>
            <a:r>
              <a:rPr sz="7200" dirty="0"/>
              <a:t/>
            </a:r>
            <a:br>
              <a:rPr sz="7200" dirty="0"/>
            </a:br>
            <a:r>
              <a:rPr lang="en-US" sz="7200" b="1" dirty="0">
                <a:solidFill>
                  <a:srgbClr val="6C6C6C"/>
                </a:solidFill>
                <a:latin typeface="Arial"/>
              </a:rPr>
              <a:t>a business. Physical objects and</a:t>
            </a:r>
            <a:r>
              <a:rPr sz="7200" dirty="0"/>
              <a:t/>
            </a:r>
            <a:br>
              <a:rPr sz="7200" dirty="0"/>
            </a:br>
            <a:r>
              <a:rPr lang="en-US" sz="7200" b="1" dirty="0">
                <a:solidFill>
                  <a:srgbClr val="6C6C6C"/>
                </a:solidFill>
                <a:latin typeface="Arial"/>
              </a:rPr>
              <a:t>intangible rights such as money,</a:t>
            </a:r>
            <a:r>
              <a:rPr sz="7200" dirty="0"/>
              <a:t/>
            </a:r>
            <a:br>
              <a:rPr sz="7200" dirty="0"/>
            </a:br>
            <a:r>
              <a:rPr lang="en-US" sz="7200" b="1" dirty="0">
                <a:solidFill>
                  <a:srgbClr val="6C6C6C"/>
                </a:solidFill>
                <a:latin typeface="Arial"/>
              </a:rPr>
              <a:t>accounts receivable, merchandise,</a:t>
            </a:r>
            <a:r>
              <a:rPr sz="7200" dirty="0"/>
              <a:t/>
            </a:r>
            <a:br>
              <a:rPr sz="7200" dirty="0"/>
            </a:br>
            <a:r>
              <a:rPr lang="en-US" sz="7200" b="1" dirty="0">
                <a:solidFill>
                  <a:srgbClr val="6C6C6C"/>
                </a:solidFill>
                <a:latin typeface="Arial"/>
              </a:rPr>
              <a:t>machinery, buildings, and inventories for</a:t>
            </a:r>
            <a:r>
              <a:rPr sz="7200" dirty="0"/>
              <a:t/>
            </a:r>
            <a:br>
              <a:rPr sz="7200" dirty="0"/>
            </a:br>
            <a:r>
              <a:rPr lang="en-US" sz="7200" b="1" dirty="0">
                <a:solidFill>
                  <a:srgbClr val="6C6C6C"/>
                </a:solidFill>
                <a:latin typeface="Arial"/>
              </a:rPr>
              <a:t>sale are common examples of business</a:t>
            </a:r>
            <a:r>
              <a:rPr sz="7200" dirty="0"/>
              <a:t/>
            </a:r>
            <a:br>
              <a:rPr sz="7200" dirty="0"/>
            </a:br>
            <a:r>
              <a:rPr lang="en-US" sz="7200" b="1" dirty="0">
                <a:solidFill>
                  <a:srgbClr val="6C6C6C"/>
                </a:solidFill>
                <a:latin typeface="Arial"/>
              </a:rPr>
              <a:t>assets as they have economic value for</a:t>
            </a:r>
            <a:r>
              <a:rPr sz="7200" dirty="0"/>
              <a:t/>
            </a:r>
            <a:br>
              <a:rPr sz="7200" dirty="0"/>
            </a:br>
            <a:r>
              <a:rPr lang="en-US" sz="7200" b="1" dirty="0">
                <a:solidFill>
                  <a:srgbClr val="6C6C6C"/>
                </a:solidFill>
                <a:latin typeface="Arial"/>
              </a:rPr>
              <a:t>the owner. Accounts receivable is an</a:t>
            </a:r>
            <a:r>
              <a:rPr sz="7200" dirty="0"/>
              <a:t/>
            </a:r>
            <a:br>
              <a:rPr sz="7200" dirty="0"/>
            </a:br>
            <a:r>
              <a:rPr lang="en-US" sz="7200" b="1" dirty="0">
                <a:solidFill>
                  <a:srgbClr val="6C6C6C"/>
                </a:solidFill>
                <a:latin typeface="Arial"/>
              </a:rPr>
              <a:t>unwritten promise by a client to pay</a:t>
            </a:r>
            <a:r>
              <a:rPr sz="7200" dirty="0"/>
              <a:t/>
            </a:r>
            <a:br>
              <a:rPr sz="7200" dirty="0"/>
            </a:br>
            <a:r>
              <a:rPr lang="en-US" sz="7200" b="1" dirty="0">
                <a:solidFill>
                  <a:srgbClr val="6C6C6C"/>
                </a:solidFill>
                <a:latin typeface="Arial"/>
              </a:rPr>
              <a:t>later for goods sold or services</a:t>
            </a:r>
            <a:r>
              <a:rPr sz="7200" dirty="0"/>
              <a:t/>
            </a:r>
            <a:br>
              <a:rPr sz="7200" dirty="0"/>
            </a:br>
            <a:r>
              <a:rPr lang="en-US" sz="7200" b="1" dirty="0">
                <a:solidFill>
                  <a:srgbClr val="6C6C6C"/>
                </a:solidFill>
                <a:latin typeface="Arial"/>
              </a:rPr>
              <a:t>rendered.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0352" y="0"/>
            <a:ext cx="993648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63880" y="981456"/>
            <a:ext cx="7019544" cy="4718304"/>
          </a:xfrm>
          <a:prstGeom prst="rect">
            <a:avLst/>
          </a:prstGeom>
        </p:spPr>
        <p:txBody>
          <a:bodyPr lIns="0" tIns="0" rIns="0" bIns="0">
            <a:normAutofit fontScale="97500"/>
          </a:bodyPr>
          <a:lstStyle/>
          <a:p>
            <a:pPr marL="283464" indent="-266700">
              <a:lnSpc>
                <a:spcPts val="5064"/>
              </a:lnSpc>
              <a:spcAft>
                <a:spcPts val="3080"/>
              </a:spcAft>
            </a:pPr>
            <a:r>
              <a:rPr lang="en-US" sz="3800" b="1">
                <a:solidFill>
                  <a:srgbClr val="B13F9A"/>
                </a:solidFill>
                <a:latin typeface="Arial"/>
              </a:rPr>
              <a:t>®</a:t>
            </a:r>
            <a:r>
              <a:rPr lang="en-US" sz="3800" b="1" u="sng">
                <a:solidFill>
                  <a:srgbClr val="0070C0"/>
                </a:solidFill>
                <a:latin typeface="Arial"/>
              </a:rPr>
              <a:t>Assets are generally divided</a:t>
            </a:r>
            <a:r>
              <a:t/>
            </a:r>
            <a:br/>
            <a:r>
              <a:rPr lang="en-US" sz="3800" b="1" u="sng">
                <a:solidFill>
                  <a:srgbClr val="0070C0"/>
                </a:solidFill>
                <a:latin typeface="Arial"/>
              </a:rPr>
              <a:t>into three main groups:</a:t>
            </a:r>
          </a:p>
          <a:p>
            <a:pPr marL="283464" indent="-266700">
              <a:lnSpc>
                <a:spcPts val="6024"/>
              </a:lnSpc>
            </a:pPr>
            <a:r>
              <a:rPr lang="en-US" sz="3800" b="1">
                <a:solidFill>
                  <a:srgbClr val="B13F9A"/>
                </a:solidFill>
                <a:latin typeface="Arial"/>
              </a:rPr>
              <a:t>■    </a:t>
            </a:r>
            <a:r>
              <a:rPr lang="en-US" sz="3800" b="1">
                <a:solidFill>
                  <a:srgbClr val="6C6C6C"/>
                </a:solidFill>
                <a:latin typeface="Arial"/>
              </a:rPr>
              <a:t>Current</a:t>
            </a:r>
          </a:p>
          <a:p>
            <a:pPr marL="283464" indent="-266700">
              <a:lnSpc>
                <a:spcPts val="6024"/>
              </a:lnSpc>
            </a:pPr>
            <a:r>
              <a:rPr lang="en-US" sz="3800" b="1">
                <a:solidFill>
                  <a:srgbClr val="B13F9A"/>
                </a:solidFill>
                <a:latin typeface="Arial"/>
              </a:rPr>
              <a:t>■    </a:t>
            </a:r>
            <a:r>
              <a:rPr lang="en-US" sz="3800" b="1">
                <a:solidFill>
                  <a:srgbClr val="6C6C6C"/>
                </a:solidFill>
                <a:latin typeface="Arial"/>
              </a:rPr>
              <a:t>Fixed</a:t>
            </a:r>
          </a:p>
          <a:p>
            <a:pPr marL="283464" indent="-266700">
              <a:lnSpc>
                <a:spcPts val="6024"/>
              </a:lnSpc>
            </a:pPr>
            <a:r>
              <a:rPr lang="en-US" sz="3800" b="1">
                <a:solidFill>
                  <a:srgbClr val="B13F9A"/>
                </a:solidFill>
                <a:latin typeface="Arial"/>
              </a:rPr>
              <a:t>■    </a:t>
            </a:r>
            <a:r>
              <a:rPr lang="en-US" sz="3800" b="1">
                <a:solidFill>
                  <a:srgbClr val="6C6C6C"/>
                </a:solidFill>
                <a:latin typeface="Arial"/>
              </a:rPr>
              <a:t>Intangible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9320" y="993648"/>
            <a:ext cx="3794760" cy="36880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352" y="0"/>
            <a:ext cx="993648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45592" y="1633728"/>
            <a:ext cx="7080504" cy="4373880"/>
          </a:xfrm>
          <a:prstGeom prst="rect">
            <a:avLst/>
          </a:prstGeom>
        </p:spPr>
        <p:txBody>
          <a:bodyPr lIns="0" tIns="0" rIns="0" bIns="0">
            <a:normAutofit fontScale="97500"/>
          </a:bodyPr>
          <a:lstStyle/>
          <a:p>
            <a:pPr marL="289052" indent="-266700" algn="just">
              <a:lnSpc>
                <a:spcPts val="2280"/>
              </a:lnSpc>
              <a:spcBef>
                <a:spcPts val="1610"/>
              </a:spcBef>
              <a:spcAft>
                <a:spcPts val="2030"/>
              </a:spcAft>
            </a:pPr>
            <a:r>
              <a:rPr lang="en-US" sz="2000" b="1">
                <a:solidFill>
                  <a:srgbClr val="B13F9A"/>
                </a:solidFill>
                <a:latin typeface="Arial"/>
              </a:rPr>
              <a:t>® </a:t>
            </a:r>
            <a:r>
              <a:rPr lang="en-US" sz="2000" b="1" u="sng">
                <a:solidFill>
                  <a:srgbClr val="0070C0"/>
                </a:solidFill>
                <a:latin typeface="Arial"/>
              </a:rPr>
              <a:t>Refer to cash and other items that can be turned</a:t>
            </a:r>
            <a:r>
              <a:t/>
            </a:r>
            <a:br/>
            <a:r>
              <a:rPr lang="en-US" sz="2000" b="1" u="sng">
                <a:solidFill>
                  <a:srgbClr val="0070C0"/>
                </a:solidFill>
                <a:latin typeface="Arial"/>
              </a:rPr>
              <a:t>back into cash within a year are considered a</a:t>
            </a:r>
            <a:r>
              <a:t/>
            </a:r>
            <a:br/>
            <a:r>
              <a:rPr lang="en-US" sz="2000" b="1" u="sng">
                <a:solidFill>
                  <a:srgbClr val="0070C0"/>
                </a:solidFill>
                <a:latin typeface="Arial"/>
              </a:rPr>
              <a:t>current asset such as;</a:t>
            </a:r>
          </a:p>
          <a:p>
            <a:pPr marL="289052" indent="-266700">
              <a:lnSpc>
                <a:spcPts val="2010"/>
              </a:lnSpc>
              <a:spcAft>
                <a:spcPts val="350"/>
              </a:spcAft>
            </a:pPr>
            <a:r>
              <a:rPr lang="en-US" sz="1800" b="1">
                <a:solidFill>
                  <a:srgbClr val="B13F9A"/>
                </a:solidFill>
                <a:latin typeface="Arial"/>
              </a:rPr>
              <a:t>■    </a:t>
            </a:r>
            <a:r>
              <a:rPr lang="en-US" sz="1800" b="1">
                <a:solidFill>
                  <a:srgbClr val="6C6C6C"/>
                </a:solidFill>
                <a:latin typeface="Arial"/>
              </a:rPr>
              <a:t>Cash - includes funds in checking and savings accounts</a:t>
            </a:r>
          </a:p>
          <a:p>
            <a:pPr marL="289052" indent="-266700" algn="just">
              <a:lnSpc>
                <a:spcPts val="1944"/>
              </a:lnSpc>
              <a:spcAft>
                <a:spcPts val="350"/>
              </a:spcAft>
            </a:pPr>
            <a:r>
              <a:rPr lang="en-US" sz="1800" b="1">
                <a:solidFill>
                  <a:srgbClr val="B13F9A"/>
                </a:solidFill>
                <a:latin typeface="Arial"/>
              </a:rPr>
              <a:t>■    </a:t>
            </a:r>
            <a:r>
              <a:rPr lang="en-US" sz="1800" b="1">
                <a:solidFill>
                  <a:srgbClr val="6C6C6C"/>
                </a:solidFill>
                <a:latin typeface="Arial"/>
              </a:rPr>
              <a:t>Marketable securities such as stocks, bonds, and similar</a:t>
            </a:r>
            <a:r>
              <a:t/>
            </a:r>
            <a:br/>
            <a:r>
              <a:rPr lang="en-US" sz="1800" b="1">
                <a:solidFill>
                  <a:srgbClr val="6C6C6C"/>
                </a:solidFill>
                <a:latin typeface="Arial"/>
              </a:rPr>
              <a:t>investments</a:t>
            </a:r>
          </a:p>
          <a:p>
            <a:pPr marL="289052" indent="-266700" algn="just">
              <a:lnSpc>
                <a:spcPts val="1944"/>
              </a:lnSpc>
              <a:spcAft>
                <a:spcPts val="350"/>
              </a:spcAft>
            </a:pPr>
            <a:r>
              <a:rPr lang="en-US" sz="1800" b="1">
                <a:solidFill>
                  <a:srgbClr val="B13F9A"/>
                </a:solidFill>
                <a:latin typeface="Arial"/>
              </a:rPr>
              <a:t>■    </a:t>
            </a:r>
            <a:r>
              <a:rPr lang="en-US" sz="1800" b="1">
                <a:solidFill>
                  <a:srgbClr val="6C6C6C"/>
                </a:solidFill>
                <a:latin typeface="Arial"/>
              </a:rPr>
              <a:t>Accounts Receivables, which are amounts due from</a:t>
            </a:r>
            <a:r>
              <a:t/>
            </a:r>
            <a:br/>
            <a:r>
              <a:rPr lang="en-US" sz="1800" b="1">
                <a:solidFill>
                  <a:srgbClr val="6C6C6C"/>
                </a:solidFill>
                <a:latin typeface="Arial"/>
              </a:rPr>
              <a:t>customers</a:t>
            </a:r>
          </a:p>
          <a:p>
            <a:pPr marL="289052" indent="-266700" algn="just">
              <a:lnSpc>
                <a:spcPts val="1920"/>
              </a:lnSpc>
              <a:spcAft>
                <a:spcPts val="350"/>
              </a:spcAft>
            </a:pPr>
            <a:r>
              <a:rPr lang="en-US" sz="1800" b="1">
                <a:solidFill>
                  <a:srgbClr val="B13F9A"/>
                </a:solidFill>
                <a:latin typeface="Arial"/>
              </a:rPr>
              <a:t>■    </a:t>
            </a:r>
            <a:r>
              <a:rPr lang="en-US" sz="1800" b="1">
                <a:solidFill>
                  <a:srgbClr val="6C6C6C"/>
                </a:solidFill>
                <a:latin typeface="Arial"/>
              </a:rPr>
              <a:t>Notes Receivables, which are promissory notes by</a:t>
            </a:r>
            <a:r>
              <a:t/>
            </a:r>
            <a:br/>
            <a:r>
              <a:rPr lang="en-US" sz="1800" b="1">
                <a:solidFill>
                  <a:srgbClr val="6C6C6C"/>
                </a:solidFill>
                <a:latin typeface="Arial"/>
              </a:rPr>
              <a:t>customers to pay a definite sum plus interest on a certain</a:t>
            </a:r>
            <a:r>
              <a:t/>
            </a:r>
            <a:br/>
            <a:r>
              <a:rPr lang="en-US" sz="1800" b="1">
                <a:solidFill>
                  <a:srgbClr val="6C6C6C"/>
                </a:solidFill>
                <a:latin typeface="Arial"/>
              </a:rPr>
              <a:t>date at a certain place.</a:t>
            </a:r>
          </a:p>
          <a:p>
            <a:pPr marL="289052" indent="-266700">
              <a:lnSpc>
                <a:spcPts val="2010"/>
              </a:lnSpc>
              <a:spcAft>
                <a:spcPts val="350"/>
              </a:spcAft>
            </a:pPr>
            <a:r>
              <a:rPr lang="en-US" sz="1800" b="1">
                <a:solidFill>
                  <a:srgbClr val="B13F9A"/>
                </a:solidFill>
                <a:latin typeface="Arial"/>
              </a:rPr>
              <a:t>■    </a:t>
            </a:r>
            <a:r>
              <a:rPr lang="en-US" sz="1800" b="1">
                <a:solidFill>
                  <a:srgbClr val="6C6C6C"/>
                </a:solidFill>
                <a:latin typeface="Arial"/>
              </a:rPr>
              <a:t>Inventories such as raw materials or merchandise on hand</a:t>
            </a:r>
          </a:p>
          <a:p>
            <a:pPr marL="289052" indent="-266700" algn="just">
              <a:lnSpc>
                <a:spcPts val="1944"/>
              </a:lnSpc>
            </a:pPr>
            <a:r>
              <a:rPr lang="en-US" sz="1800" b="1">
                <a:solidFill>
                  <a:srgbClr val="B13F9A"/>
                </a:solidFill>
                <a:latin typeface="Arial"/>
              </a:rPr>
              <a:t>■    </a:t>
            </a:r>
            <a:r>
              <a:rPr lang="en-US" sz="1800" b="1">
                <a:solidFill>
                  <a:srgbClr val="6C6C6C"/>
                </a:solidFill>
                <a:latin typeface="Arial"/>
              </a:rPr>
              <a:t>Prepaid expenses - supplies on hand and services paid for</a:t>
            </a:r>
            <a:r>
              <a:t/>
            </a:r>
            <a:br/>
            <a:r>
              <a:rPr lang="en-US" sz="1800" b="1">
                <a:solidFill>
                  <a:srgbClr val="6C6C6C"/>
                </a:solidFill>
                <a:latin typeface="Arial"/>
              </a:rPr>
              <a:t>but not yet used (e.g. prepaid insurance)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3848" y="999744"/>
            <a:ext cx="359664" cy="36271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1800" y="996696"/>
            <a:ext cx="865632" cy="36576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71544" y="993648"/>
            <a:ext cx="1600200" cy="3688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50352" y="0"/>
            <a:ext cx="993648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48640" y="1633728"/>
            <a:ext cx="7071360" cy="1197864"/>
          </a:xfrm>
          <a:prstGeom prst="rect">
            <a:avLst/>
          </a:prstGeom>
        </p:spPr>
        <p:txBody>
          <a:bodyPr lIns="0" tIns="0" rIns="0" bIns="0">
            <a:normAutofit fontScale="97500"/>
          </a:bodyPr>
          <a:lstStyle/>
          <a:p>
            <a:pPr marL="286004" indent="-266700" algn="just">
              <a:lnSpc>
                <a:spcPts val="2280"/>
              </a:lnSpc>
              <a:spcAft>
                <a:spcPts val="3430"/>
              </a:spcAft>
            </a:pPr>
            <a:r>
              <a:rPr lang="en-US" sz="2000" b="1">
                <a:solidFill>
                  <a:srgbClr val="B13F9A"/>
                </a:solidFill>
                <a:latin typeface="Arial"/>
              </a:rPr>
              <a:t>® </a:t>
            </a:r>
            <a:r>
              <a:rPr lang="en-US" sz="2000" b="1" u="sng">
                <a:solidFill>
                  <a:srgbClr val="0070C0"/>
                </a:solidFill>
                <a:latin typeface="Arial"/>
              </a:rPr>
              <a:t>Refer to tangible assets that are used in the</a:t>
            </a:r>
            <a:r>
              <a:t/>
            </a:r>
            <a:br/>
            <a:r>
              <a:rPr lang="en-US" sz="2000" b="1" u="sng">
                <a:solidFill>
                  <a:srgbClr val="0070C0"/>
                </a:solidFill>
                <a:latin typeface="Arial"/>
              </a:rPr>
              <a:t>business. Commonly, fixed assets are long-lived</a:t>
            </a:r>
            <a:r>
              <a:t/>
            </a:r>
            <a:br/>
            <a:r>
              <a:rPr lang="en-US" sz="2000" b="1" u="sng">
                <a:solidFill>
                  <a:srgbClr val="0070C0"/>
                </a:solidFill>
                <a:latin typeface="Arial"/>
              </a:rPr>
              <a:t>resources that are used in the production of</a:t>
            </a:r>
            <a:r>
              <a:t/>
            </a:r>
            <a:br/>
            <a:r>
              <a:rPr lang="en-US" sz="2000" b="1" u="sng">
                <a:solidFill>
                  <a:srgbClr val="0070C0"/>
                </a:solidFill>
                <a:latin typeface="Arial"/>
              </a:rPr>
              <a:t>finished goods such as;</a:t>
            </a:r>
          </a:p>
        </p:txBody>
      </p:sp>
      <p:sp>
        <p:nvSpPr>
          <p:cNvPr id="7" name="Rectangle 6"/>
          <p:cNvSpPr/>
          <p:nvPr/>
        </p:nvSpPr>
        <p:spPr>
          <a:xfrm>
            <a:off x="548640" y="3425952"/>
            <a:ext cx="1746504" cy="1591056"/>
          </a:xfrm>
          <a:prstGeom prst="rect">
            <a:avLst/>
          </a:prstGeom>
        </p:spPr>
        <p:txBody>
          <a:bodyPr lIns="0" tIns="0" rIns="0" bIns="0">
            <a:normAutofit fontScale="25000" lnSpcReduction="20000"/>
          </a:bodyPr>
          <a:lstStyle/>
          <a:p>
            <a:pPr marL="286004" indent="-266700" algn="just">
              <a:lnSpc>
                <a:spcPts val="3480"/>
              </a:lnSpc>
              <a:spcBef>
                <a:spcPts val="3430"/>
              </a:spcBef>
            </a:pPr>
            <a:r>
              <a:rPr lang="en-US" sz="2000" b="1" dirty="0">
                <a:solidFill>
                  <a:srgbClr val="B13F9A"/>
                </a:solidFill>
                <a:latin typeface="Arial"/>
              </a:rPr>
              <a:t>■    </a:t>
            </a:r>
            <a:r>
              <a:rPr lang="en-US" sz="7200" b="1" dirty="0">
                <a:solidFill>
                  <a:srgbClr val="6C6C6C"/>
                </a:solidFill>
                <a:latin typeface="Arial"/>
              </a:rPr>
              <a:t>Buildings.</a:t>
            </a:r>
          </a:p>
          <a:p>
            <a:pPr marL="286004" indent="-266700" algn="just">
              <a:lnSpc>
                <a:spcPts val="3480"/>
              </a:lnSpc>
            </a:pPr>
            <a:r>
              <a:rPr lang="en-US" sz="7200" b="1" dirty="0">
                <a:solidFill>
                  <a:srgbClr val="B13F9A"/>
                </a:solidFill>
                <a:latin typeface="Arial"/>
              </a:rPr>
              <a:t>■    </a:t>
            </a:r>
            <a:r>
              <a:rPr lang="en-US" sz="7200" b="1" dirty="0">
                <a:solidFill>
                  <a:srgbClr val="6C6C6C"/>
                </a:solidFill>
                <a:latin typeface="Arial"/>
              </a:rPr>
              <a:t>Land</a:t>
            </a:r>
          </a:p>
          <a:p>
            <a:pPr marL="286004" indent="-266700" algn="just">
              <a:lnSpc>
                <a:spcPts val="3480"/>
              </a:lnSpc>
            </a:pPr>
            <a:r>
              <a:rPr lang="en-US" sz="7200" b="1" dirty="0">
                <a:solidFill>
                  <a:srgbClr val="B13F9A"/>
                </a:solidFill>
                <a:latin typeface="Arial"/>
              </a:rPr>
              <a:t>■    </a:t>
            </a:r>
            <a:r>
              <a:rPr lang="en-US" sz="7200" b="1" dirty="0">
                <a:solidFill>
                  <a:srgbClr val="6C6C6C"/>
                </a:solidFill>
                <a:latin typeface="Arial"/>
              </a:rPr>
              <a:t>Equipment</a:t>
            </a:r>
          </a:p>
          <a:p>
            <a:pPr marL="286004" indent="-266700" algn="just">
              <a:lnSpc>
                <a:spcPts val="3480"/>
              </a:lnSpc>
            </a:pPr>
            <a:r>
              <a:rPr lang="en-US" sz="7200" b="1" dirty="0">
                <a:solidFill>
                  <a:srgbClr val="B13F9A"/>
                </a:solidFill>
                <a:latin typeface="Arial"/>
              </a:rPr>
              <a:t>■    </a:t>
            </a:r>
            <a:r>
              <a:rPr lang="en-US" sz="7200" b="1" dirty="0">
                <a:solidFill>
                  <a:srgbClr val="6C6C6C"/>
                </a:solidFill>
                <a:latin typeface="Arial"/>
              </a:rPr>
              <a:t>Furniture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4520" y="530352"/>
            <a:ext cx="210312" cy="32613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52472" y="530352"/>
            <a:ext cx="1024128" cy="32613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47288" y="527304"/>
            <a:ext cx="3529584" cy="32918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50352" y="0"/>
            <a:ext cx="993648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566672" y="518160"/>
            <a:ext cx="271272" cy="158496"/>
          </a:xfrm>
          <a:prstGeom prst="rect">
            <a:avLst/>
          </a:prstGeom>
        </p:spPr>
        <p:txBody>
          <a:bodyPr wrap="none" lIns="0" tIns="0" rIns="0" bIns="0">
            <a:normAutofit fontScale="25000" lnSpcReduction="20000"/>
          </a:bodyPr>
          <a:lstStyle/>
          <a:p>
            <a:pPr indent="0">
              <a:lnSpc>
                <a:spcPts val="1450"/>
              </a:lnSpc>
            </a:pPr>
            <a:r>
              <a:rPr lang="en-US" sz="1300">
                <a:latin typeface="Arial"/>
              </a:rPr>
              <a:t>M</a:t>
            </a:r>
          </a:p>
        </p:txBody>
      </p:sp>
      <p:sp>
        <p:nvSpPr>
          <p:cNvPr id="7" name="Rectangle 6"/>
          <p:cNvSpPr/>
          <p:nvPr/>
        </p:nvSpPr>
        <p:spPr>
          <a:xfrm>
            <a:off x="1566672" y="685800"/>
            <a:ext cx="271272" cy="179832"/>
          </a:xfrm>
          <a:prstGeom prst="rect">
            <a:avLst/>
          </a:prstGeom>
        </p:spPr>
        <p:txBody>
          <a:bodyPr wrap="none" lIns="0" tIns="0" rIns="0" bIns="0">
            <a:normAutofit fontScale="25000" lnSpcReduction="20000"/>
          </a:bodyPr>
          <a:lstStyle/>
          <a:p>
            <a:pPr indent="0">
              <a:lnSpc>
                <a:spcPts val="1450"/>
              </a:lnSpc>
            </a:pPr>
            <a:r>
              <a:rPr lang="en-US" sz="1300">
                <a:latin typeface="Arial"/>
              </a:rPr>
              <a:t>O</a:t>
            </a:r>
          </a:p>
        </p:txBody>
      </p:sp>
      <p:sp>
        <p:nvSpPr>
          <p:cNvPr id="8" name="Rectangle 7"/>
          <p:cNvSpPr/>
          <p:nvPr/>
        </p:nvSpPr>
        <p:spPr>
          <a:xfrm>
            <a:off x="548640" y="1709928"/>
            <a:ext cx="7074408" cy="4831080"/>
          </a:xfrm>
          <a:prstGeom prst="rect">
            <a:avLst/>
          </a:prstGeom>
        </p:spPr>
        <p:txBody>
          <a:bodyPr lIns="0" tIns="0" rIns="0" bIns="0">
            <a:normAutofit fontScale="97500"/>
          </a:bodyPr>
          <a:lstStyle/>
          <a:p>
            <a:pPr marL="290068" indent="-317500" algn="just">
              <a:lnSpc>
                <a:spcPts val="3000"/>
              </a:lnSpc>
              <a:spcAft>
                <a:spcPts val="2940"/>
              </a:spcAft>
            </a:pPr>
            <a:r>
              <a:rPr lang="en-US" sz="2300" b="1">
                <a:solidFill>
                  <a:srgbClr val="B13F9A"/>
                </a:solidFill>
                <a:latin typeface="Arial"/>
              </a:rPr>
              <a:t>® </a:t>
            </a:r>
            <a:r>
              <a:rPr lang="en-US" sz="2300" b="1">
                <a:solidFill>
                  <a:srgbClr val="6C6C6C"/>
                </a:solidFill>
                <a:latin typeface="Arial"/>
              </a:rPr>
              <a:t>In all activities and organizations (business or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non-business) which require money and other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economic resources, accounting is required to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account for these resources.</a:t>
            </a:r>
          </a:p>
          <a:p>
            <a:pPr marL="290068" indent="-317500" algn="just">
              <a:lnSpc>
                <a:spcPts val="3000"/>
              </a:lnSpc>
              <a:spcAft>
                <a:spcPts val="2940"/>
              </a:spcAft>
            </a:pPr>
            <a:r>
              <a:rPr lang="en-US" sz="2300" b="1">
                <a:solidFill>
                  <a:srgbClr val="B13F9A"/>
                </a:solidFill>
                <a:latin typeface="Arial"/>
              </a:rPr>
              <a:t>® </a:t>
            </a:r>
            <a:r>
              <a:rPr lang="en-US" sz="2300" b="1">
                <a:solidFill>
                  <a:srgbClr val="6C6C6C"/>
                </a:solidFill>
                <a:latin typeface="Arial"/>
              </a:rPr>
              <a:t>In other words, wherever money is involved,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accounting is required to account for it.</a:t>
            </a:r>
          </a:p>
          <a:p>
            <a:pPr marL="290068" indent="-317500" algn="just">
              <a:lnSpc>
                <a:spcPts val="3000"/>
              </a:lnSpc>
            </a:pPr>
            <a:r>
              <a:rPr lang="en-US" sz="2300" b="1">
                <a:solidFill>
                  <a:srgbClr val="B13F9A"/>
                </a:solidFill>
                <a:latin typeface="Arial"/>
              </a:rPr>
              <a:t>® </a:t>
            </a:r>
            <a:r>
              <a:rPr lang="en-US" sz="2300" b="1">
                <a:solidFill>
                  <a:srgbClr val="6C6C6C"/>
                </a:solidFill>
                <a:latin typeface="Arial"/>
              </a:rPr>
              <a:t>Accounting is often called the language of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business. The basic function of any language is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to serve as a means of communication.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Accounting also serves this function.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6896" y="993648"/>
            <a:ext cx="2974848" cy="36880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352" y="0"/>
            <a:ext cx="993648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51688" y="1712976"/>
            <a:ext cx="7071360" cy="430987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82956" indent="-266700" algn="just">
              <a:lnSpc>
                <a:spcPts val="3120"/>
              </a:lnSpc>
              <a:spcBef>
                <a:spcPts val="2030"/>
              </a:spcBef>
            </a:pPr>
            <a:r>
              <a:rPr lang="en-US" sz="1600" b="1" dirty="0">
                <a:solidFill>
                  <a:srgbClr val="B13F9A"/>
                </a:solidFill>
                <a:latin typeface="Arial"/>
              </a:rPr>
              <a:t>® </a:t>
            </a:r>
            <a:r>
              <a:rPr lang="en-US" sz="1600" b="1" dirty="0">
                <a:solidFill>
                  <a:srgbClr val="6C6C6C"/>
                </a:solidFill>
                <a:latin typeface="Arial"/>
              </a:rPr>
              <a:t>Certain long-lived assets such as machinery,</a:t>
            </a:r>
            <a:r>
              <a:rPr sz="1600" dirty="0"/>
              <a:t/>
            </a:r>
            <a:br>
              <a:rPr sz="1600" dirty="0"/>
            </a:br>
            <a:r>
              <a:rPr lang="en-US" sz="1600" b="1" dirty="0">
                <a:solidFill>
                  <a:srgbClr val="6C6C6C"/>
                </a:solidFill>
                <a:latin typeface="Arial"/>
              </a:rPr>
              <a:t>cars, or equipment slowly wear out or</a:t>
            </a:r>
            <a:r>
              <a:rPr sz="1600" dirty="0"/>
              <a:t/>
            </a:r>
            <a:br>
              <a:rPr sz="1600" dirty="0"/>
            </a:br>
            <a:r>
              <a:rPr lang="en-US" sz="1600" b="1" dirty="0">
                <a:solidFill>
                  <a:srgbClr val="6C6C6C"/>
                </a:solidFill>
                <a:latin typeface="Arial"/>
              </a:rPr>
              <a:t>become obsolete. The cost of such as assets</a:t>
            </a:r>
            <a:r>
              <a:rPr sz="1600" dirty="0"/>
              <a:t/>
            </a:r>
            <a:br>
              <a:rPr sz="1600" dirty="0"/>
            </a:br>
            <a:r>
              <a:rPr lang="en-US" sz="1600" b="1" dirty="0">
                <a:solidFill>
                  <a:srgbClr val="6C6C6C"/>
                </a:solidFill>
                <a:latin typeface="Arial"/>
              </a:rPr>
              <a:t>is systematically spread over its estimated</a:t>
            </a:r>
            <a:r>
              <a:rPr sz="1600" dirty="0"/>
              <a:t/>
            </a:r>
            <a:br>
              <a:rPr sz="1600" dirty="0"/>
            </a:br>
            <a:r>
              <a:rPr lang="en-US" sz="1600" b="1" dirty="0">
                <a:solidFill>
                  <a:srgbClr val="6C6C6C"/>
                </a:solidFill>
                <a:latin typeface="Arial"/>
              </a:rPr>
              <a:t>useful life. This process is called</a:t>
            </a:r>
            <a:r>
              <a:rPr sz="1600" dirty="0"/>
              <a:t/>
            </a:r>
            <a:br>
              <a:rPr sz="1600" dirty="0"/>
            </a:br>
            <a:r>
              <a:rPr lang="en-US" sz="1600" b="1" dirty="0">
                <a:solidFill>
                  <a:srgbClr val="6C6C6C"/>
                </a:solidFill>
                <a:latin typeface="Arial"/>
              </a:rPr>
              <a:t>depreciation if    the    asset    involved is    </a:t>
            </a:r>
            <a:r>
              <a:rPr lang="en-US" sz="1600" b="1" dirty="0" smtClean="0">
                <a:solidFill>
                  <a:srgbClr val="6C6C6C"/>
                </a:solidFill>
                <a:latin typeface="Arial"/>
              </a:rPr>
              <a:t>a tangible </a:t>
            </a:r>
            <a:r>
              <a:rPr lang="en-US" sz="1600" b="1" dirty="0">
                <a:solidFill>
                  <a:srgbClr val="6C6C6C"/>
                </a:solidFill>
                <a:latin typeface="Arial"/>
              </a:rPr>
              <a:t>object    such as    a building    </a:t>
            </a:r>
            <a:r>
              <a:rPr lang="en-US" sz="1600" b="1" dirty="0" smtClean="0">
                <a:solidFill>
                  <a:srgbClr val="6C6C6C"/>
                </a:solidFill>
                <a:latin typeface="Arial"/>
              </a:rPr>
              <a:t>or amortization </a:t>
            </a:r>
            <a:r>
              <a:rPr lang="en-US" sz="1600" b="1" dirty="0">
                <a:solidFill>
                  <a:srgbClr val="6C6C6C"/>
                </a:solidFill>
                <a:latin typeface="Arial"/>
              </a:rPr>
              <a:t>if    the    asset    involved is   </a:t>
            </a:r>
            <a:r>
              <a:rPr lang="en-US" sz="1600" b="1" dirty="0" smtClean="0">
                <a:solidFill>
                  <a:srgbClr val="6C6C6C"/>
                </a:solidFill>
                <a:latin typeface="Arial"/>
              </a:rPr>
              <a:t>  an intangible </a:t>
            </a:r>
            <a:r>
              <a:rPr lang="en-US" sz="1600" b="1" dirty="0">
                <a:solidFill>
                  <a:srgbClr val="6C6C6C"/>
                </a:solidFill>
                <a:latin typeface="Arial"/>
              </a:rPr>
              <a:t>asset    such    as a    patent. Of    </a:t>
            </a:r>
            <a:r>
              <a:rPr lang="en-US" sz="1600" b="1" dirty="0" smtClean="0">
                <a:solidFill>
                  <a:srgbClr val="6C6C6C"/>
                </a:solidFill>
                <a:latin typeface="Arial"/>
              </a:rPr>
              <a:t>the different </a:t>
            </a:r>
            <a:r>
              <a:rPr lang="en-US" sz="1600" b="1" dirty="0">
                <a:solidFill>
                  <a:srgbClr val="6C6C6C"/>
                </a:solidFill>
                <a:latin typeface="Arial"/>
              </a:rPr>
              <a:t>kinds of fixed assets, only land does</a:t>
            </a:r>
            <a:r>
              <a:rPr sz="1600" dirty="0"/>
              <a:t/>
            </a:r>
            <a:br>
              <a:rPr sz="1600" dirty="0"/>
            </a:br>
            <a:r>
              <a:rPr lang="en-US" sz="1600" b="1" dirty="0">
                <a:solidFill>
                  <a:srgbClr val="6C6C6C"/>
                </a:solidFill>
                <a:latin typeface="Arial"/>
              </a:rPr>
              <a:t>not depreciate.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6544" y="993648"/>
            <a:ext cx="1591056" cy="36880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21608" y="996696"/>
            <a:ext cx="786384" cy="36576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6008" y="993648"/>
            <a:ext cx="1600200" cy="3688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50352" y="0"/>
            <a:ext cx="993648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548640" y="1603248"/>
            <a:ext cx="7065264" cy="1088136"/>
          </a:xfrm>
          <a:prstGeom prst="rect">
            <a:avLst/>
          </a:prstGeom>
        </p:spPr>
        <p:txBody>
          <a:bodyPr lIns="0" tIns="0" rIns="0" bIns="0">
            <a:normAutofit fontScale="97500"/>
          </a:bodyPr>
          <a:lstStyle/>
          <a:p>
            <a:pPr marL="298704" indent="-279400" algn="just">
              <a:lnSpc>
                <a:spcPts val="1992"/>
              </a:lnSpc>
              <a:spcAft>
                <a:spcPts val="2380"/>
              </a:spcAft>
            </a:pPr>
            <a:r>
              <a:rPr lang="en-US" sz="2000" b="1">
                <a:solidFill>
                  <a:srgbClr val="B13F9A"/>
                </a:solidFill>
                <a:latin typeface="Arial"/>
              </a:rPr>
              <a:t>® </a:t>
            </a:r>
            <a:r>
              <a:rPr lang="en-US" sz="2000" b="1" u="sng">
                <a:solidFill>
                  <a:srgbClr val="0070C0"/>
                </a:solidFill>
                <a:latin typeface="Arial"/>
              </a:rPr>
              <a:t>Refers to assets that are not physical assets like</a:t>
            </a:r>
            <a:r>
              <a:t/>
            </a:r>
            <a:br/>
            <a:r>
              <a:rPr lang="en-US" sz="2000" b="1" u="sng">
                <a:solidFill>
                  <a:srgbClr val="0070C0"/>
                </a:solidFill>
                <a:latin typeface="Arial"/>
              </a:rPr>
              <a:t>equipment and machinery but are valuable</a:t>
            </a:r>
            <a:r>
              <a:t/>
            </a:r>
            <a:br/>
            <a:r>
              <a:rPr lang="en-US" sz="2000" b="1" u="sng">
                <a:solidFill>
                  <a:srgbClr val="0070C0"/>
                </a:solidFill>
                <a:latin typeface="Arial"/>
              </a:rPr>
              <a:t>because they can be licensed or sold outrighfTo</a:t>
            </a:r>
            <a:r>
              <a:t/>
            </a:r>
            <a:br/>
            <a:r>
              <a:rPr lang="en-US" sz="2000" b="1" u="sng">
                <a:solidFill>
                  <a:srgbClr val="0070C0"/>
                </a:solidFill>
                <a:latin typeface="Arial"/>
              </a:rPr>
              <a:t>others, such as;</a:t>
            </a:r>
          </a:p>
        </p:txBody>
      </p:sp>
      <p:sp>
        <p:nvSpPr>
          <p:cNvPr id="7" name="Rectangle 6"/>
          <p:cNvSpPr/>
          <p:nvPr/>
        </p:nvSpPr>
        <p:spPr>
          <a:xfrm>
            <a:off x="551688" y="3035808"/>
            <a:ext cx="1978152" cy="1344168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95656" indent="-279400" algn="just">
              <a:lnSpc>
                <a:spcPts val="2760"/>
              </a:lnSpc>
              <a:spcBef>
                <a:spcPts val="2380"/>
              </a:spcBef>
            </a:pPr>
            <a:r>
              <a:rPr lang="en-US" sz="2000" b="1" dirty="0">
                <a:solidFill>
                  <a:srgbClr val="B13F9A"/>
                </a:solidFill>
                <a:latin typeface="Arial"/>
              </a:rPr>
              <a:t>■    </a:t>
            </a:r>
            <a:r>
              <a:rPr lang="en-US" sz="2000" b="1" dirty="0">
                <a:solidFill>
                  <a:srgbClr val="6C6C6C"/>
                </a:solidFill>
                <a:latin typeface="Arial"/>
              </a:rPr>
              <a:t>Copyrights</a:t>
            </a:r>
          </a:p>
          <a:p>
            <a:pPr marL="295656" indent="-279400" algn="just">
              <a:lnSpc>
                <a:spcPts val="2760"/>
              </a:lnSpc>
            </a:pPr>
            <a:r>
              <a:rPr lang="en-US" sz="2000" b="1" dirty="0">
                <a:solidFill>
                  <a:srgbClr val="B13F9A"/>
                </a:solidFill>
                <a:latin typeface="Arial"/>
              </a:rPr>
              <a:t>■    </a:t>
            </a:r>
            <a:r>
              <a:rPr lang="en-US" sz="2000" b="1" dirty="0">
                <a:solidFill>
                  <a:srgbClr val="6C6C6C"/>
                </a:solidFill>
                <a:latin typeface="Arial"/>
              </a:rPr>
              <a:t>Patents</a:t>
            </a:r>
          </a:p>
          <a:p>
            <a:pPr marL="295656" indent="-279400" algn="just">
              <a:lnSpc>
                <a:spcPts val="2760"/>
              </a:lnSpc>
            </a:pPr>
            <a:r>
              <a:rPr lang="en-US" sz="2000" b="1" dirty="0">
                <a:solidFill>
                  <a:srgbClr val="B13F9A"/>
                </a:solidFill>
                <a:latin typeface="Arial"/>
              </a:rPr>
              <a:t>■    </a:t>
            </a:r>
            <a:r>
              <a:rPr lang="en-US" sz="2000" b="1" dirty="0">
                <a:solidFill>
                  <a:srgbClr val="6C6C6C"/>
                </a:solidFill>
                <a:latin typeface="Arial"/>
              </a:rPr>
              <a:t>Trademarks</a:t>
            </a:r>
          </a:p>
          <a:p>
            <a:pPr marL="295656" indent="-279400" algn="just">
              <a:lnSpc>
                <a:spcPts val="2760"/>
              </a:lnSpc>
              <a:spcAft>
                <a:spcPts val="1610"/>
              </a:spcAft>
            </a:pPr>
            <a:r>
              <a:rPr lang="en-US" sz="2000" b="1" dirty="0">
                <a:solidFill>
                  <a:srgbClr val="B13F9A"/>
                </a:solidFill>
                <a:latin typeface="Arial"/>
              </a:rPr>
              <a:t>■    </a:t>
            </a:r>
            <a:r>
              <a:rPr lang="en-US" sz="2000" b="1" dirty="0">
                <a:solidFill>
                  <a:srgbClr val="6C6C6C"/>
                </a:solidFill>
                <a:latin typeface="Arial"/>
              </a:rPr>
              <a:t>Goodwill</a:t>
            </a:r>
          </a:p>
        </p:txBody>
      </p:sp>
      <p:sp>
        <p:nvSpPr>
          <p:cNvPr id="8" name="Rectangle 7"/>
          <p:cNvSpPr/>
          <p:nvPr/>
        </p:nvSpPr>
        <p:spPr>
          <a:xfrm>
            <a:off x="841248" y="4770120"/>
            <a:ext cx="6778752" cy="1484376"/>
          </a:xfrm>
          <a:prstGeom prst="rect">
            <a:avLst/>
          </a:prstGeom>
        </p:spPr>
        <p:txBody>
          <a:bodyPr lIns="0" tIns="0" rIns="0" bIns="0">
            <a:normAutofit fontScale="97500"/>
          </a:bodyPr>
          <a:lstStyle/>
          <a:p>
            <a:pPr marL="247396" indent="-241300" algn="just">
              <a:lnSpc>
                <a:spcPts val="1944"/>
              </a:lnSpc>
              <a:spcBef>
                <a:spcPts val="1610"/>
              </a:spcBef>
            </a:pPr>
            <a:r>
              <a:rPr lang="en-US" sz="2000" b="1">
                <a:solidFill>
                  <a:srgbClr val="F9B639"/>
                </a:solidFill>
                <a:latin typeface="Arial"/>
              </a:rPr>
              <a:t>&gt; </a:t>
            </a:r>
            <a:r>
              <a:rPr lang="en-US" sz="2000" b="1">
                <a:solidFill>
                  <a:srgbClr val="6C6C6C"/>
                </a:solidFill>
                <a:latin typeface="Arial"/>
              </a:rPr>
              <a:t>Goodwill is not entered as an asset unless the</a:t>
            </a:r>
            <a:r>
              <a:t/>
            </a:r>
            <a:br/>
            <a:r>
              <a:rPr lang="en-US" sz="2000" b="1">
                <a:solidFill>
                  <a:srgbClr val="6C6C6C"/>
                </a:solidFill>
                <a:latin typeface="Arial"/>
              </a:rPr>
              <a:t>business has been purchased. It is the least</a:t>
            </a:r>
            <a:r>
              <a:t/>
            </a:r>
            <a:br/>
            <a:r>
              <a:rPr lang="en-US" sz="2000" b="1">
                <a:solidFill>
                  <a:srgbClr val="6C6C6C"/>
                </a:solidFill>
                <a:latin typeface="Arial"/>
              </a:rPr>
              <a:t>tangible of all the assets because it is the price a</a:t>
            </a:r>
            <a:r>
              <a:t/>
            </a:r>
            <a:br/>
            <a:r>
              <a:rPr lang="en-US" sz="2000" b="1">
                <a:solidFill>
                  <a:srgbClr val="6C6C6C"/>
                </a:solidFill>
                <a:latin typeface="Arial"/>
              </a:rPr>
              <a:t>purchaser is willing to pay for a company’s</a:t>
            </a:r>
            <a:r>
              <a:t/>
            </a:r>
            <a:br/>
            <a:r>
              <a:rPr lang="en-US" sz="2000" b="1">
                <a:solidFill>
                  <a:srgbClr val="6C6C6C"/>
                </a:solidFill>
                <a:latin typeface="Arial"/>
              </a:rPr>
              <a:t>reputation especially in its relations with</a:t>
            </a:r>
            <a:r>
              <a:t/>
            </a:r>
            <a:br/>
            <a:r>
              <a:rPr lang="en-US" sz="2000" b="1">
                <a:solidFill>
                  <a:srgbClr val="6C6C6C"/>
                </a:solidFill>
                <a:latin typeface="Arial"/>
              </a:rPr>
              <a:t>customers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39440" y="993648"/>
            <a:ext cx="792480" cy="36880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2880" y="999744"/>
            <a:ext cx="777240" cy="36271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4984" y="993648"/>
            <a:ext cx="475488" cy="36880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50352" y="0"/>
            <a:ext cx="993648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47222" y="1746368"/>
            <a:ext cx="7059168" cy="2505456"/>
          </a:xfrm>
          <a:prstGeom prst="rect">
            <a:avLst/>
          </a:prstGeom>
        </p:spPr>
        <p:txBody>
          <a:bodyPr lIns="0" tIns="0" rIns="0" bIns="0">
            <a:normAutofit fontScale="25000" lnSpcReduction="20000"/>
          </a:bodyPr>
          <a:lstStyle/>
          <a:p>
            <a:pPr marL="282956" indent="-266700" algn="just">
              <a:lnSpc>
                <a:spcPts val="3336"/>
              </a:lnSpc>
              <a:spcAft>
                <a:spcPts val="3220"/>
              </a:spcAft>
            </a:pPr>
            <a:r>
              <a:rPr lang="en-US" sz="2300" b="1" dirty="0">
                <a:solidFill>
                  <a:srgbClr val="B13F9A"/>
                </a:solidFill>
                <a:latin typeface="Arial"/>
              </a:rPr>
              <a:t>®</a:t>
            </a:r>
            <a:r>
              <a:rPr lang="en-US" sz="6400" b="1" dirty="0">
                <a:solidFill>
                  <a:srgbClr val="6C6C6C"/>
                </a:solidFill>
                <a:latin typeface="Arial"/>
              </a:rPr>
              <a:t>A Liability is a legal obligation of a</a:t>
            </a:r>
            <a:r>
              <a:rPr sz="6400" dirty="0"/>
              <a:t/>
            </a:r>
            <a:br>
              <a:rPr sz="6400" dirty="0"/>
            </a:br>
            <a:r>
              <a:rPr lang="en-US" sz="6400" b="1" dirty="0">
                <a:solidFill>
                  <a:srgbClr val="6C6C6C"/>
                </a:solidFill>
                <a:latin typeface="Arial"/>
              </a:rPr>
              <a:t>business to pay a debt. Debt can be paid</a:t>
            </a:r>
            <a:r>
              <a:rPr sz="6400" dirty="0"/>
              <a:t/>
            </a:r>
            <a:br>
              <a:rPr sz="6400" dirty="0"/>
            </a:br>
            <a:r>
              <a:rPr lang="en-US" sz="6400" b="1" dirty="0">
                <a:solidFill>
                  <a:srgbClr val="6C6C6C"/>
                </a:solidFill>
                <a:latin typeface="Arial"/>
              </a:rPr>
              <a:t>with money, goods, or services, but is</a:t>
            </a:r>
            <a:r>
              <a:rPr sz="6400" dirty="0"/>
              <a:t/>
            </a:r>
            <a:br>
              <a:rPr sz="6400" dirty="0"/>
            </a:br>
            <a:r>
              <a:rPr lang="en-US" sz="6400" b="1" dirty="0">
                <a:solidFill>
                  <a:srgbClr val="6C6C6C"/>
                </a:solidFill>
                <a:latin typeface="Arial"/>
              </a:rPr>
              <a:t>usually paid in cash. The most common</a:t>
            </a:r>
            <a:r>
              <a:rPr sz="6400" dirty="0"/>
              <a:t/>
            </a:r>
            <a:br>
              <a:rPr sz="6400" dirty="0"/>
            </a:br>
            <a:r>
              <a:rPr lang="en-US" sz="6400" b="1" dirty="0">
                <a:solidFill>
                  <a:srgbClr val="6C6C6C"/>
                </a:solidFill>
                <a:latin typeface="Arial"/>
              </a:rPr>
              <a:t>liabilities are notes payable and accounts</a:t>
            </a:r>
            <a:r>
              <a:rPr sz="6400" dirty="0"/>
              <a:t/>
            </a:r>
            <a:br>
              <a:rPr sz="6400" dirty="0"/>
            </a:br>
            <a:r>
              <a:rPr lang="en-US" sz="6400" b="1" dirty="0">
                <a:solidFill>
                  <a:srgbClr val="6C6C6C"/>
                </a:solidFill>
                <a:latin typeface="Arial"/>
              </a:rPr>
              <a:t>payable.</a:t>
            </a:r>
          </a:p>
        </p:txBody>
      </p:sp>
      <p:sp>
        <p:nvSpPr>
          <p:cNvPr id="7" name="Rectangle 6"/>
          <p:cNvSpPr/>
          <p:nvPr/>
        </p:nvSpPr>
        <p:spPr>
          <a:xfrm>
            <a:off x="551688" y="4858512"/>
            <a:ext cx="7059168" cy="122529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82956" indent="-266700" algn="just">
              <a:lnSpc>
                <a:spcPts val="3336"/>
              </a:lnSpc>
              <a:spcBef>
                <a:spcPts val="3220"/>
              </a:spcBef>
            </a:pPr>
            <a:r>
              <a:rPr lang="en-US" sz="1600" b="1" dirty="0">
                <a:solidFill>
                  <a:srgbClr val="B13F9A"/>
                </a:solidFill>
                <a:latin typeface="Arial"/>
              </a:rPr>
              <a:t>® </a:t>
            </a:r>
            <a:r>
              <a:rPr lang="en-US" sz="1600" b="1" dirty="0">
                <a:solidFill>
                  <a:srgbClr val="6C6C6C"/>
                </a:solidFill>
                <a:latin typeface="Arial"/>
              </a:rPr>
              <a:t>Accounts payable is an unwritten promise</a:t>
            </a:r>
            <a:r>
              <a:rPr sz="1600" dirty="0"/>
              <a:t/>
            </a:r>
            <a:br>
              <a:rPr sz="1600" dirty="0"/>
            </a:br>
            <a:r>
              <a:rPr lang="en-US" sz="1600" b="1" dirty="0">
                <a:solidFill>
                  <a:srgbClr val="6C6C6C"/>
                </a:solidFill>
                <a:latin typeface="Arial"/>
              </a:rPr>
              <a:t>to pay suppliers or lenders specified sums</a:t>
            </a:r>
            <a:r>
              <a:rPr sz="1600" dirty="0"/>
              <a:t/>
            </a:r>
            <a:br>
              <a:rPr sz="1600" dirty="0"/>
            </a:br>
            <a:r>
              <a:rPr lang="en-US" sz="1600" b="1" dirty="0">
                <a:solidFill>
                  <a:srgbClr val="6C6C6C"/>
                </a:solidFill>
                <a:latin typeface="Arial"/>
              </a:rPr>
              <a:t>of money at a definite future date.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4312" y="993648"/>
            <a:ext cx="4684776" cy="36880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352" y="0"/>
            <a:ext cx="993648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51688" y="2221992"/>
            <a:ext cx="7071360" cy="3358896"/>
          </a:xfrm>
          <a:prstGeom prst="rect">
            <a:avLst/>
          </a:prstGeom>
        </p:spPr>
        <p:txBody>
          <a:bodyPr lIns="0" tIns="0" rIns="0" bIns="0">
            <a:normAutofit fontScale="25000" lnSpcReduction="20000"/>
          </a:bodyPr>
          <a:lstStyle/>
          <a:p>
            <a:pPr marL="282956" indent="-266700" algn="just">
              <a:lnSpc>
                <a:spcPts val="3360"/>
              </a:lnSpc>
              <a:spcBef>
                <a:spcPts val="4830"/>
              </a:spcBef>
            </a:pPr>
            <a:r>
              <a:rPr lang="en-US" sz="6400" b="1" dirty="0">
                <a:solidFill>
                  <a:srgbClr val="B13F9A"/>
                </a:solidFill>
                <a:latin typeface="Arial"/>
              </a:rPr>
              <a:t>® </a:t>
            </a:r>
            <a:r>
              <a:rPr lang="en-US" sz="6400" b="1" dirty="0">
                <a:solidFill>
                  <a:srgbClr val="6C6C6C"/>
                </a:solidFill>
                <a:latin typeface="Arial"/>
              </a:rPr>
              <a:t>Current Liabilities are liabilities that are</a:t>
            </a:r>
            <a:r>
              <a:rPr sz="5600" dirty="0"/>
              <a:t/>
            </a:r>
            <a:br>
              <a:rPr sz="5600" dirty="0"/>
            </a:br>
            <a:r>
              <a:rPr lang="en-US" sz="6400" b="1" dirty="0">
                <a:solidFill>
                  <a:srgbClr val="6C6C6C"/>
                </a:solidFill>
                <a:latin typeface="Arial"/>
              </a:rPr>
              <a:t>due within a relatively short period of</a:t>
            </a:r>
            <a:r>
              <a:rPr sz="5600" dirty="0"/>
              <a:t/>
            </a:r>
            <a:br>
              <a:rPr sz="5600" dirty="0"/>
            </a:br>
            <a:r>
              <a:rPr lang="en-US" sz="6400" b="1" dirty="0">
                <a:solidFill>
                  <a:srgbClr val="6C6C6C"/>
                </a:solidFill>
                <a:latin typeface="Arial"/>
              </a:rPr>
              <a:t>time. The term Current Liability is used to</a:t>
            </a:r>
            <a:r>
              <a:rPr sz="5600" dirty="0"/>
              <a:t/>
            </a:r>
            <a:br>
              <a:rPr sz="5600" dirty="0"/>
            </a:br>
            <a:r>
              <a:rPr lang="en-US" sz="6400" b="1" dirty="0">
                <a:solidFill>
                  <a:srgbClr val="6C6C6C"/>
                </a:solidFill>
                <a:latin typeface="Arial"/>
              </a:rPr>
              <a:t>designate obligations whose payment is</a:t>
            </a:r>
            <a:r>
              <a:rPr sz="5600" dirty="0"/>
              <a:t/>
            </a:r>
            <a:br>
              <a:rPr sz="5600" dirty="0"/>
            </a:br>
            <a:r>
              <a:rPr lang="en-US" sz="6400" b="1" dirty="0">
                <a:solidFill>
                  <a:srgbClr val="6C6C6C"/>
                </a:solidFill>
                <a:latin typeface="Arial"/>
              </a:rPr>
              <a:t>expected to require the use of existing</a:t>
            </a:r>
            <a:r>
              <a:rPr sz="5600" dirty="0"/>
              <a:t/>
            </a:r>
            <a:br>
              <a:rPr sz="5600" dirty="0"/>
            </a:br>
            <a:r>
              <a:rPr lang="en-US" sz="6400" b="1" dirty="0">
                <a:solidFill>
                  <a:srgbClr val="6C6C6C"/>
                </a:solidFill>
                <a:latin typeface="Arial"/>
              </a:rPr>
              <a:t>current assets. Among current liabilities</a:t>
            </a:r>
            <a:r>
              <a:rPr sz="5600" dirty="0"/>
              <a:t/>
            </a:r>
            <a:br>
              <a:rPr sz="5600" dirty="0"/>
            </a:br>
            <a:r>
              <a:rPr lang="en-US" sz="6400" b="1" dirty="0">
                <a:solidFill>
                  <a:srgbClr val="6C6C6C"/>
                </a:solidFill>
                <a:latin typeface="Arial"/>
              </a:rPr>
              <a:t>are Accounts Payable, Notes Payable, and</a:t>
            </a:r>
            <a:r>
              <a:rPr sz="5600" dirty="0"/>
              <a:t/>
            </a:r>
            <a:br>
              <a:rPr sz="5600" dirty="0"/>
            </a:br>
            <a:r>
              <a:rPr lang="en-US" sz="6400" b="1" dirty="0">
                <a:solidFill>
                  <a:srgbClr val="6C6C6C"/>
                </a:solidFill>
                <a:latin typeface="Arial"/>
              </a:rPr>
              <a:t>Accrued Expenses</a:t>
            </a:r>
            <a:r>
              <a:rPr lang="en-US" sz="2300" b="1" dirty="0">
                <a:solidFill>
                  <a:srgbClr val="6C6C6C"/>
                </a:solidFill>
                <a:latin typeface="Arial"/>
              </a:rPr>
              <a:t>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2976" y="996696"/>
            <a:ext cx="618744" cy="36271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7440" y="996696"/>
            <a:ext cx="295656" cy="36271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97352" y="999744"/>
            <a:ext cx="231648" cy="36271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65576" y="999744"/>
            <a:ext cx="633984" cy="36271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70248" y="993648"/>
            <a:ext cx="2429256" cy="36880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50352" y="0"/>
            <a:ext cx="993648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2697480" y="1164336"/>
            <a:ext cx="161544" cy="94488"/>
          </a:xfrm>
          <a:prstGeom prst="rect">
            <a:avLst/>
          </a:prstGeom>
        </p:spPr>
        <p:txBody>
          <a:bodyPr wrap="none" lIns="0" tIns="0" rIns="0" bIns="0">
            <a:normAutofit fontScale="25000" lnSpcReduction="20000"/>
          </a:bodyPr>
          <a:lstStyle/>
          <a:p>
            <a:pPr indent="0">
              <a:lnSpc>
                <a:spcPts val="950"/>
              </a:lnSpc>
            </a:pPr>
            <a:r>
              <a:rPr lang="en-US" sz="850" i="1">
                <a:latin typeface="Arial"/>
              </a:rPr>
              <a:t>a</a:t>
            </a:r>
          </a:p>
        </p:txBody>
      </p:sp>
      <p:sp>
        <p:nvSpPr>
          <p:cNvPr id="9" name="Rectangle 8"/>
          <p:cNvSpPr/>
          <p:nvPr/>
        </p:nvSpPr>
        <p:spPr>
          <a:xfrm>
            <a:off x="551688" y="1712976"/>
            <a:ext cx="7068312" cy="312115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79400" indent="-279400" algn="just">
              <a:lnSpc>
                <a:spcPts val="3096"/>
              </a:lnSpc>
            </a:pPr>
            <a:r>
              <a:rPr lang="en-US" sz="1600" b="1" i="1" dirty="0">
                <a:solidFill>
                  <a:srgbClr val="B13F9A"/>
                </a:solidFill>
                <a:latin typeface="Arial"/>
              </a:rPr>
              <a:t>®</a:t>
            </a:r>
            <a:r>
              <a:rPr lang="en-US" sz="1600" b="1" dirty="0">
                <a:solidFill>
                  <a:srgbClr val="B13F9A"/>
                </a:solidFill>
                <a:latin typeface="Arial"/>
              </a:rPr>
              <a:t> </a:t>
            </a:r>
            <a:r>
              <a:rPr lang="en-US" sz="1600" b="1" dirty="0">
                <a:solidFill>
                  <a:srgbClr val="6C6C6C"/>
                </a:solidFill>
                <a:latin typeface="Arial"/>
              </a:rPr>
              <a:t>Long-Term Liabilities are obligations that will</a:t>
            </a:r>
            <a:r>
              <a:rPr sz="1600" dirty="0"/>
              <a:t/>
            </a:r>
            <a:br>
              <a:rPr sz="1600" dirty="0"/>
            </a:br>
            <a:r>
              <a:rPr lang="en-US" sz="1600" b="1" dirty="0">
                <a:solidFill>
                  <a:srgbClr val="6C6C6C"/>
                </a:solidFill>
                <a:latin typeface="Arial"/>
              </a:rPr>
              <a:t>not become due for a comparatively long</a:t>
            </a:r>
            <a:r>
              <a:rPr sz="1600" dirty="0"/>
              <a:t/>
            </a:r>
            <a:br>
              <a:rPr sz="1600" dirty="0"/>
            </a:br>
            <a:r>
              <a:rPr lang="en-US" sz="1600" b="1" dirty="0">
                <a:solidFill>
                  <a:srgbClr val="6C6C6C"/>
                </a:solidFill>
                <a:latin typeface="Arial"/>
              </a:rPr>
              <a:t>period of time. The usual rule of thumb is</a:t>
            </a:r>
            <a:r>
              <a:rPr sz="1600" dirty="0"/>
              <a:t/>
            </a:r>
            <a:br>
              <a:rPr sz="1600" dirty="0"/>
            </a:br>
            <a:r>
              <a:rPr lang="en-US" sz="1600" b="1" dirty="0">
                <a:solidFill>
                  <a:srgbClr val="6C6C6C"/>
                </a:solidFill>
                <a:latin typeface="Arial"/>
              </a:rPr>
              <a:t>that long-term liabilities are not due within</a:t>
            </a:r>
            <a:r>
              <a:rPr sz="1600" dirty="0"/>
              <a:t/>
            </a:r>
            <a:br>
              <a:rPr sz="1600" dirty="0"/>
            </a:br>
            <a:r>
              <a:rPr lang="en-US" sz="1600" b="1" dirty="0">
                <a:solidFill>
                  <a:srgbClr val="6C6C6C"/>
                </a:solidFill>
                <a:latin typeface="Arial"/>
              </a:rPr>
              <a:t>one year. These include such things as bonds</a:t>
            </a:r>
            <a:r>
              <a:rPr sz="1600" dirty="0"/>
              <a:t/>
            </a:r>
            <a:br>
              <a:rPr sz="1600" dirty="0"/>
            </a:br>
            <a:r>
              <a:rPr lang="en-US" sz="1600" b="1" dirty="0">
                <a:solidFill>
                  <a:srgbClr val="6C6C6C"/>
                </a:solidFill>
                <a:latin typeface="Arial"/>
              </a:rPr>
              <a:t>payable, mortgage note payable, and any</a:t>
            </a:r>
            <a:r>
              <a:rPr sz="1600" dirty="0"/>
              <a:t/>
            </a:r>
            <a:br>
              <a:rPr sz="1600" dirty="0"/>
            </a:br>
            <a:r>
              <a:rPr lang="en-US" sz="1600" b="1" dirty="0">
                <a:solidFill>
                  <a:srgbClr val="6C6C6C"/>
                </a:solidFill>
                <a:latin typeface="Arial"/>
              </a:rPr>
              <a:t>other debts that do not have to be paid</a:t>
            </a:r>
            <a:r>
              <a:rPr sz="1600" dirty="0"/>
              <a:t/>
            </a:r>
            <a:br>
              <a:rPr sz="1600" dirty="0"/>
            </a:br>
            <a:r>
              <a:rPr lang="en-US" sz="1600" b="1" dirty="0">
                <a:solidFill>
                  <a:srgbClr val="6C6C6C"/>
                </a:solidFill>
                <a:latin typeface="Arial"/>
              </a:rPr>
              <a:t>within one year.</a:t>
            </a:r>
          </a:p>
        </p:txBody>
      </p:sp>
      <p:sp>
        <p:nvSpPr>
          <p:cNvPr id="10" name="Rectangle 9"/>
          <p:cNvSpPr/>
          <p:nvPr/>
        </p:nvSpPr>
        <p:spPr>
          <a:xfrm>
            <a:off x="551688" y="5431536"/>
            <a:ext cx="7062216" cy="113995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79400" indent="-279400" algn="just">
              <a:lnSpc>
                <a:spcPts val="3096"/>
              </a:lnSpc>
            </a:pPr>
            <a:r>
              <a:rPr lang="en-US" sz="1600" b="1" dirty="0">
                <a:solidFill>
                  <a:srgbClr val="B13F9A"/>
                </a:solidFill>
                <a:latin typeface="Arial"/>
              </a:rPr>
              <a:t>® </a:t>
            </a:r>
            <a:r>
              <a:rPr lang="en-US" sz="1600" b="1" dirty="0">
                <a:solidFill>
                  <a:srgbClr val="6C6C6C"/>
                </a:solidFill>
                <a:latin typeface="Arial"/>
              </a:rPr>
              <a:t>You should note that as the long-term</a:t>
            </a:r>
            <a:r>
              <a:rPr sz="1600" dirty="0"/>
              <a:t/>
            </a:r>
            <a:br>
              <a:rPr sz="1600" dirty="0"/>
            </a:br>
            <a:r>
              <a:rPr lang="en-US" sz="1600" b="1" dirty="0">
                <a:solidFill>
                  <a:srgbClr val="6C6C6C"/>
                </a:solidFill>
                <a:latin typeface="Arial"/>
              </a:rPr>
              <a:t>obligations come within the one-year range</a:t>
            </a:r>
            <a:r>
              <a:rPr sz="1600" dirty="0"/>
              <a:t/>
            </a:r>
            <a:br>
              <a:rPr sz="1600" dirty="0"/>
            </a:br>
            <a:r>
              <a:rPr lang="en-US" sz="1600" b="1" dirty="0">
                <a:solidFill>
                  <a:srgbClr val="6C6C6C"/>
                </a:solidFill>
                <a:latin typeface="Arial"/>
              </a:rPr>
              <a:t>they become Current Liabilities.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69920" y="996696"/>
            <a:ext cx="862584" cy="36271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75176" y="996696"/>
            <a:ext cx="664464" cy="36271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0352" y="0"/>
            <a:ext cx="993648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51688" y="2221992"/>
            <a:ext cx="7062216" cy="328879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92100" indent="-292100" algn="just">
              <a:lnSpc>
                <a:spcPts val="3360"/>
              </a:lnSpc>
            </a:pPr>
            <a:r>
              <a:rPr lang="en-US" sz="2000" b="1" dirty="0">
                <a:solidFill>
                  <a:srgbClr val="B13F9A"/>
                </a:solidFill>
                <a:latin typeface="Arial"/>
              </a:rPr>
              <a:t>® </a:t>
            </a:r>
            <a:r>
              <a:rPr lang="en-US" sz="2000" b="1" dirty="0">
                <a:solidFill>
                  <a:srgbClr val="6C6C6C"/>
                </a:solidFill>
                <a:latin typeface="Arial"/>
              </a:rPr>
              <a:t>Capital, also called net worth, is</a:t>
            </a:r>
            <a:r>
              <a:rPr sz="2000" dirty="0"/>
              <a:t/>
            </a:r>
            <a:br>
              <a:rPr sz="2000" dirty="0"/>
            </a:br>
            <a:r>
              <a:rPr lang="en-US" sz="2000" b="1" dirty="0">
                <a:solidFill>
                  <a:srgbClr val="6C6C6C"/>
                </a:solidFill>
                <a:latin typeface="Arial"/>
              </a:rPr>
              <a:t>essentially what is yours - what would be</a:t>
            </a:r>
            <a:r>
              <a:rPr sz="2000" dirty="0"/>
              <a:t/>
            </a:r>
            <a:br>
              <a:rPr sz="2000" dirty="0"/>
            </a:br>
            <a:r>
              <a:rPr lang="en-US" sz="2000" b="1" dirty="0">
                <a:solidFill>
                  <a:srgbClr val="6C6C6C"/>
                </a:solidFill>
                <a:latin typeface="Arial"/>
              </a:rPr>
              <a:t>left over if you paid off everyone the</a:t>
            </a:r>
            <a:r>
              <a:rPr sz="2000" dirty="0"/>
              <a:t/>
            </a:r>
            <a:br>
              <a:rPr sz="2000" dirty="0"/>
            </a:br>
            <a:r>
              <a:rPr lang="en-US" sz="2000" b="1" dirty="0">
                <a:solidFill>
                  <a:srgbClr val="6C6C6C"/>
                </a:solidFill>
                <a:latin typeface="Arial"/>
              </a:rPr>
              <a:t>company owes money to. If there are no</a:t>
            </a:r>
            <a:r>
              <a:rPr sz="2000" dirty="0"/>
              <a:t/>
            </a:r>
            <a:br>
              <a:rPr sz="2000" dirty="0"/>
            </a:br>
            <a:r>
              <a:rPr lang="en-US" sz="2000" b="1" dirty="0">
                <a:solidFill>
                  <a:srgbClr val="6C6C6C"/>
                </a:solidFill>
                <a:latin typeface="Arial"/>
              </a:rPr>
              <a:t>business liabilities, the Capital, Net</a:t>
            </a:r>
            <a:r>
              <a:rPr sz="2000" dirty="0"/>
              <a:t/>
            </a:r>
            <a:br>
              <a:rPr sz="2000" dirty="0"/>
            </a:br>
            <a:r>
              <a:rPr lang="en-US" sz="2000" b="1" dirty="0">
                <a:solidFill>
                  <a:srgbClr val="6C6C6C"/>
                </a:solidFill>
                <a:latin typeface="Arial"/>
              </a:rPr>
              <a:t>Worth, or Owner Equity is equal to the</a:t>
            </a:r>
            <a:r>
              <a:rPr sz="2000" dirty="0"/>
              <a:t/>
            </a:r>
            <a:br>
              <a:rPr sz="2000" dirty="0"/>
            </a:br>
            <a:r>
              <a:rPr lang="en-US" sz="2000" b="1" dirty="0">
                <a:solidFill>
                  <a:srgbClr val="6C6C6C"/>
                </a:solidFill>
                <a:latin typeface="Arial"/>
              </a:rPr>
              <a:t>total amount of the Assets of the</a:t>
            </a:r>
            <a:r>
              <a:rPr sz="2000" dirty="0"/>
              <a:t/>
            </a:r>
            <a:br>
              <a:rPr sz="2000" dirty="0"/>
            </a:br>
            <a:r>
              <a:rPr lang="en-US" sz="2000" b="1" dirty="0">
                <a:solidFill>
                  <a:srgbClr val="6C6C6C"/>
                </a:solidFill>
                <a:latin typeface="Arial"/>
              </a:rPr>
              <a:t>business.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17904" y="999744"/>
            <a:ext cx="234696" cy="36271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77568" y="993648"/>
            <a:ext cx="5376672" cy="43891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0352" y="0"/>
            <a:ext cx="993648" cy="6858000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78408" y="987552"/>
          <a:ext cx="478536" cy="391668"/>
        </p:xfrm>
        <a:graphic>
          <a:graphicData uri="http://schemas.openxmlformats.org/drawingml/2006/table">
            <a:tbl>
              <a:tblPr/>
              <a:tblGrid>
                <a:gridCol w="219456"/>
                <a:gridCol w="259080"/>
              </a:tblGrid>
              <a:tr h="182880">
                <a:tc>
                  <a:txBody>
                    <a:bodyPr/>
                    <a:lstStyle/>
                    <a:p>
                      <a:endParaRPr sz="9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450"/>
                        </a:lnSpc>
                      </a:pPr>
                      <a:r>
                        <a:rPr lang="en-US" sz="1300" spc="50">
                          <a:latin typeface="Arial"/>
                        </a:rPr>
                        <a:t>in</a:t>
                      </a:r>
                    </a:p>
                  </a:txBody>
                  <a:tcPr marL="0" marR="0" marT="0" marB="0"/>
                </a:tc>
              </a:tr>
              <a:tr h="201168">
                <a:tc>
                  <a:txBody>
                    <a:bodyPr/>
                    <a:lstStyle/>
                    <a:p>
                      <a:endParaRPr sz="10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indent="0">
                        <a:lnSpc>
                          <a:spcPts val="1450"/>
                        </a:lnSpc>
                      </a:pPr>
                      <a:r>
                        <a:rPr lang="en-US" sz="1300" spc="50">
                          <a:latin typeface="Arial"/>
                        </a:rPr>
                        <a:t>J1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551688" y="2221992"/>
            <a:ext cx="7056120" cy="115519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79400" indent="-279400" algn="just">
              <a:lnSpc>
                <a:spcPts val="3360"/>
              </a:lnSpc>
            </a:pPr>
            <a:r>
              <a:rPr lang="en-US" b="1" dirty="0">
                <a:solidFill>
                  <a:srgbClr val="B13F9A"/>
                </a:solidFill>
                <a:latin typeface="Arial"/>
              </a:rPr>
              <a:t>® </a:t>
            </a:r>
            <a:r>
              <a:rPr lang="en-US" b="1" dirty="0">
                <a:solidFill>
                  <a:srgbClr val="6C6C6C"/>
                </a:solidFill>
                <a:latin typeface="Arial"/>
              </a:rPr>
              <a:t>Now let us discuss the accounting</a:t>
            </a:r>
            <a:r>
              <a:rPr dirty="0"/>
              <a:t/>
            </a:r>
            <a:br>
              <a:rPr dirty="0"/>
            </a:br>
            <a:r>
              <a:rPr lang="en-US" b="1" dirty="0">
                <a:solidFill>
                  <a:srgbClr val="6C6C6C"/>
                </a:solidFill>
                <a:latin typeface="Arial"/>
              </a:rPr>
              <a:t>equation, which keeps all the business</a:t>
            </a:r>
            <a:r>
              <a:rPr dirty="0"/>
              <a:t/>
            </a:r>
            <a:br>
              <a:rPr dirty="0"/>
            </a:br>
            <a:r>
              <a:rPr lang="en-US" b="1" dirty="0">
                <a:solidFill>
                  <a:srgbClr val="6C6C6C"/>
                </a:solidFill>
                <a:latin typeface="Arial"/>
              </a:rPr>
              <a:t>accounts in balance.</a:t>
            </a:r>
          </a:p>
        </p:txBody>
      </p:sp>
      <p:sp>
        <p:nvSpPr>
          <p:cNvPr id="7" name="Rectangle 6"/>
          <p:cNvSpPr/>
          <p:nvPr/>
        </p:nvSpPr>
        <p:spPr>
          <a:xfrm>
            <a:off x="1444752" y="4581144"/>
            <a:ext cx="6041136" cy="374904"/>
          </a:xfrm>
          <a:prstGeom prst="rect">
            <a:avLst/>
          </a:prstGeom>
        </p:spPr>
        <p:txBody>
          <a:bodyPr wrap="none" lIns="0" tIns="0" rIns="0" bIns="0">
            <a:normAutofit fontScale="25000" lnSpcReduction="20000"/>
          </a:bodyPr>
          <a:lstStyle/>
          <a:p>
            <a:pPr indent="0">
              <a:lnSpc>
                <a:spcPts val="3020"/>
              </a:lnSpc>
            </a:pPr>
            <a:r>
              <a:rPr lang="en-US" sz="6400" b="1" dirty="0">
                <a:solidFill>
                  <a:srgbClr val="0070C0"/>
                </a:solidFill>
                <a:latin typeface="Arial"/>
              </a:rPr>
              <a:t>Assets</a:t>
            </a:r>
            <a:r>
              <a:rPr lang="en-US" sz="2700" b="1" dirty="0">
                <a:solidFill>
                  <a:srgbClr val="0070C0"/>
                </a:solidFill>
                <a:latin typeface="Arial"/>
              </a:rPr>
              <a:t> </a:t>
            </a:r>
            <a:r>
              <a:rPr lang="en-US" sz="6400" b="1" dirty="0">
                <a:solidFill>
                  <a:srgbClr val="0070C0"/>
                </a:solidFill>
                <a:latin typeface="Arial"/>
              </a:rPr>
              <a:t>= Liabilities + Owner’s Equity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584" y="993648"/>
            <a:ext cx="6397752" cy="43891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352" y="0"/>
            <a:ext cx="993648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48640" y="1706880"/>
            <a:ext cx="7065264" cy="3770376"/>
          </a:xfrm>
          <a:prstGeom prst="rect">
            <a:avLst/>
          </a:prstGeom>
        </p:spPr>
        <p:txBody>
          <a:bodyPr lIns="0" tIns="0" rIns="0" bIns="0">
            <a:normAutofit fontScale="97500"/>
          </a:bodyPr>
          <a:lstStyle/>
          <a:p>
            <a:pPr marL="292100" indent="-292100" algn="just">
              <a:lnSpc>
                <a:spcPts val="2880"/>
              </a:lnSpc>
              <a:spcBef>
                <a:spcPts val="1610"/>
              </a:spcBef>
              <a:spcAft>
                <a:spcPts val="2800"/>
              </a:spcAft>
            </a:pPr>
            <a:r>
              <a:rPr lang="en-US" sz="2000" b="1">
                <a:solidFill>
                  <a:srgbClr val="B13F9A"/>
                </a:solidFill>
                <a:latin typeface="Arial"/>
              </a:rPr>
              <a:t>® </a:t>
            </a:r>
            <a:r>
              <a:rPr lang="en-US" sz="2000" b="1">
                <a:solidFill>
                  <a:srgbClr val="6C6C6C"/>
                </a:solidFill>
                <a:latin typeface="Arial"/>
              </a:rPr>
              <a:t>Now the Assets of the company consist of the</a:t>
            </a:r>
            <a:r>
              <a:t/>
            </a:r>
            <a:br/>
            <a:r>
              <a:rPr lang="en-US" sz="2000" b="1">
                <a:solidFill>
                  <a:srgbClr val="6C6C6C"/>
                </a:solidFill>
                <a:latin typeface="Arial"/>
              </a:rPr>
              <a:t>money invested by the owner, (i.e. Owner’s</a:t>
            </a:r>
            <a:r>
              <a:t/>
            </a:r>
            <a:br/>
            <a:r>
              <a:rPr lang="en-US" sz="2000" b="1">
                <a:solidFill>
                  <a:srgbClr val="6C6C6C"/>
                </a:solidFill>
                <a:latin typeface="Arial"/>
              </a:rPr>
              <a:t>Equity), and for example a loan taken from the</a:t>
            </a:r>
            <a:r>
              <a:t/>
            </a:r>
            <a:br/>
            <a:r>
              <a:rPr lang="en-US" sz="2000" b="1">
                <a:solidFill>
                  <a:srgbClr val="6C6C6C"/>
                </a:solidFill>
                <a:latin typeface="Arial"/>
              </a:rPr>
              <a:t>bank, (i.e. a Liability). The company’s liabilities</a:t>
            </a:r>
            <a:r>
              <a:t/>
            </a:r>
            <a:br/>
            <a:r>
              <a:rPr lang="en-US" sz="2000" b="1">
                <a:solidFill>
                  <a:srgbClr val="6C6C6C"/>
                </a:solidFill>
                <a:latin typeface="Arial"/>
              </a:rPr>
              <a:t>are placed before the owners’ equity because</a:t>
            </a:r>
            <a:r>
              <a:t/>
            </a:r>
            <a:br/>
            <a:r>
              <a:rPr lang="en-US" sz="2000" b="1">
                <a:solidFill>
                  <a:srgbClr val="6C6C6C"/>
                </a:solidFill>
                <a:latin typeface="Arial"/>
              </a:rPr>
              <a:t>creditors have first claim on assets.</a:t>
            </a:r>
          </a:p>
          <a:p>
            <a:pPr marL="292100" indent="-292100" algn="just">
              <a:lnSpc>
                <a:spcPts val="2880"/>
              </a:lnSpc>
            </a:pPr>
            <a:r>
              <a:rPr lang="en-US" sz="2000" b="1">
                <a:solidFill>
                  <a:srgbClr val="B13F9A"/>
                </a:solidFill>
                <a:latin typeface="Arial"/>
              </a:rPr>
              <a:t>® </a:t>
            </a:r>
            <a:r>
              <a:rPr lang="en-US" sz="2000" b="1">
                <a:solidFill>
                  <a:srgbClr val="6C6C6C"/>
                </a:solidFill>
                <a:latin typeface="Arial"/>
              </a:rPr>
              <a:t>If the business were to close down, after the</a:t>
            </a:r>
            <a:r>
              <a:t/>
            </a:r>
            <a:br/>
            <a:r>
              <a:rPr lang="en-US" sz="2000" b="1">
                <a:solidFill>
                  <a:srgbClr val="6C6C6C"/>
                </a:solidFill>
                <a:latin typeface="Arial"/>
              </a:rPr>
              <a:t>liabilities are paid off, anything left over (assets)</a:t>
            </a:r>
            <a:r>
              <a:t/>
            </a:r>
            <a:br/>
            <a:r>
              <a:rPr lang="en-US" sz="2000" b="1">
                <a:solidFill>
                  <a:srgbClr val="6C6C6C"/>
                </a:solidFill>
                <a:latin typeface="Arial"/>
              </a:rPr>
              <a:t>would belong to the owner.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0448" y="993648"/>
            <a:ext cx="2307336" cy="36880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8472" y="993648"/>
            <a:ext cx="1149096" cy="36880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0352" y="0"/>
            <a:ext cx="993648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551688" y="1719072"/>
            <a:ext cx="7071360" cy="1225296"/>
          </a:xfrm>
          <a:prstGeom prst="rect">
            <a:avLst/>
          </a:prstGeom>
        </p:spPr>
        <p:txBody>
          <a:bodyPr lIns="0" tIns="0" rIns="0" bIns="0">
            <a:normAutofit fontScale="25000" lnSpcReduction="20000"/>
          </a:bodyPr>
          <a:lstStyle/>
          <a:p>
            <a:pPr marL="292100" indent="-292100" algn="just">
              <a:lnSpc>
                <a:spcPts val="3336"/>
              </a:lnSpc>
              <a:spcAft>
                <a:spcPts val="3220"/>
              </a:spcAft>
            </a:pPr>
            <a:r>
              <a:rPr lang="en-US" sz="2300" b="1" dirty="0">
                <a:solidFill>
                  <a:srgbClr val="B13F9A"/>
                </a:solidFill>
                <a:latin typeface="Arial"/>
              </a:rPr>
              <a:t>® </a:t>
            </a:r>
            <a:r>
              <a:rPr lang="en-US" sz="5600" b="1" dirty="0">
                <a:solidFill>
                  <a:srgbClr val="6C6C6C"/>
                </a:solidFill>
                <a:latin typeface="+mj-lt"/>
              </a:rPr>
              <a:t>Recording of transactions require a</a:t>
            </a:r>
            <a:r>
              <a:rPr sz="5600" dirty="0">
                <a:latin typeface="+mj-lt"/>
              </a:rPr>
              <a:t/>
            </a:r>
            <a:br>
              <a:rPr sz="5600" dirty="0">
                <a:latin typeface="+mj-lt"/>
              </a:rPr>
            </a:br>
            <a:r>
              <a:rPr lang="en-US" sz="5600" b="1" dirty="0">
                <a:solidFill>
                  <a:srgbClr val="6C6C6C"/>
                </a:solidFill>
                <a:latin typeface="+mj-lt"/>
              </a:rPr>
              <a:t>thorough understanding of the rules of</a:t>
            </a:r>
            <a:r>
              <a:rPr sz="5600" dirty="0">
                <a:latin typeface="+mj-lt"/>
              </a:rPr>
              <a:t/>
            </a:r>
            <a:br>
              <a:rPr sz="5600" dirty="0">
                <a:latin typeface="+mj-lt"/>
              </a:rPr>
            </a:br>
            <a:r>
              <a:rPr lang="en-US" sz="5600" b="1" dirty="0">
                <a:solidFill>
                  <a:srgbClr val="6C6C6C"/>
                </a:solidFill>
                <a:latin typeface="+mj-lt"/>
              </a:rPr>
              <a:t>debit and credit relating to accounts.</a:t>
            </a:r>
          </a:p>
        </p:txBody>
      </p:sp>
      <p:sp>
        <p:nvSpPr>
          <p:cNvPr id="6" name="Rectangle 5"/>
          <p:cNvSpPr/>
          <p:nvPr/>
        </p:nvSpPr>
        <p:spPr>
          <a:xfrm>
            <a:off x="551688" y="3578352"/>
            <a:ext cx="7062216" cy="1225296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92100" indent="-292100" algn="just">
              <a:lnSpc>
                <a:spcPts val="3336"/>
              </a:lnSpc>
              <a:spcBef>
                <a:spcPts val="3220"/>
              </a:spcBef>
              <a:spcAft>
                <a:spcPts val="3220"/>
              </a:spcAft>
            </a:pPr>
            <a:r>
              <a:rPr lang="en-US" sz="1400" b="1" dirty="0">
                <a:solidFill>
                  <a:srgbClr val="B13F9A"/>
                </a:solidFill>
              </a:rPr>
              <a:t>® </a:t>
            </a:r>
            <a:r>
              <a:rPr lang="en-US" sz="1400" b="1" dirty="0">
                <a:solidFill>
                  <a:srgbClr val="6C6C6C"/>
                </a:solidFill>
              </a:rPr>
              <a:t>Both debit and credit may represent</a:t>
            </a:r>
            <a:r>
              <a:rPr sz="1400" dirty="0"/>
              <a:t/>
            </a:r>
            <a:br>
              <a:rPr sz="1400" dirty="0"/>
            </a:br>
            <a:r>
              <a:rPr lang="en-US" sz="1400" b="1" dirty="0">
                <a:solidFill>
                  <a:srgbClr val="6C6C6C"/>
                </a:solidFill>
              </a:rPr>
              <a:t>either increase or decrease, depending</a:t>
            </a:r>
            <a:r>
              <a:rPr sz="1400" dirty="0"/>
              <a:t/>
            </a:r>
            <a:br>
              <a:rPr sz="1400" dirty="0"/>
            </a:br>
            <a:r>
              <a:rPr lang="en-US" sz="1400" b="1" dirty="0">
                <a:solidFill>
                  <a:srgbClr val="6C6C6C"/>
                </a:solidFill>
              </a:rPr>
              <a:t>upon the nature of account.</a:t>
            </a:r>
          </a:p>
        </p:txBody>
      </p:sp>
      <p:sp>
        <p:nvSpPr>
          <p:cNvPr id="7" name="Rectangle 6"/>
          <p:cNvSpPr/>
          <p:nvPr/>
        </p:nvSpPr>
        <p:spPr>
          <a:xfrm>
            <a:off x="551688" y="5437632"/>
            <a:ext cx="7043928" cy="728472"/>
          </a:xfrm>
          <a:prstGeom prst="rect">
            <a:avLst/>
          </a:prstGeom>
        </p:spPr>
        <p:txBody>
          <a:bodyPr lIns="0" tIns="0" rIns="0" bIns="0">
            <a:normAutofit fontScale="25000" lnSpcReduction="20000"/>
          </a:bodyPr>
          <a:lstStyle/>
          <a:p>
            <a:pPr marL="292100" indent="-292100" algn="just">
              <a:lnSpc>
                <a:spcPts val="3336"/>
              </a:lnSpc>
              <a:spcBef>
                <a:spcPts val="3220"/>
              </a:spcBef>
            </a:pPr>
            <a:r>
              <a:rPr lang="en-US" sz="2300" b="1" dirty="0">
                <a:solidFill>
                  <a:srgbClr val="B13F9A"/>
                </a:solidFill>
                <a:latin typeface="Arial"/>
              </a:rPr>
              <a:t>® </a:t>
            </a:r>
            <a:r>
              <a:rPr lang="en-US" sz="5600" b="1" dirty="0">
                <a:solidFill>
                  <a:srgbClr val="6C6C6C"/>
                </a:solidFill>
                <a:latin typeface="+mj-lt"/>
              </a:rPr>
              <a:t>For convenience ‘</a:t>
            </a:r>
            <a:r>
              <a:rPr lang="en-US" sz="5600" b="1" dirty="0" err="1">
                <a:solidFill>
                  <a:srgbClr val="6C6C6C"/>
                </a:solidFill>
                <a:latin typeface="+mj-lt"/>
              </a:rPr>
              <a:t>Dr</a:t>
            </a:r>
            <a:r>
              <a:rPr lang="en-US" sz="5600" b="1" dirty="0">
                <a:solidFill>
                  <a:srgbClr val="6C6C6C"/>
                </a:solidFill>
                <a:latin typeface="+mj-lt"/>
              </a:rPr>
              <a:t>’ is used for debit and</a:t>
            </a:r>
            <a:r>
              <a:rPr sz="5600" dirty="0">
                <a:latin typeface="+mj-lt"/>
              </a:rPr>
              <a:t/>
            </a:r>
            <a:br>
              <a:rPr sz="5600" dirty="0">
                <a:latin typeface="+mj-lt"/>
              </a:rPr>
            </a:br>
            <a:r>
              <a:rPr lang="en-US" sz="5600" b="1" dirty="0">
                <a:solidFill>
                  <a:srgbClr val="6C6C6C"/>
                </a:solidFill>
                <a:latin typeface="+mj-lt"/>
              </a:rPr>
              <a:t>‘Cr’ is used for credit.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8512" y="999744"/>
            <a:ext cx="5065776" cy="46329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60592" y="999744"/>
            <a:ext cx="853440" cy="46329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79576" y="1926336"/>
            <a:ext cx="5245608" cy="45079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50352" y="0"/>
            <a:ext cx="993648" cy="68580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2472" y="530352"/>
            <a:ext cx="1014984" cy="32613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4256" y="527304"/>
            <a:ext cx="2642616" cy="32918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0352" y="0"/>
            <a:ext cx="993648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572768" y="682752"/>
            <a:ext cx="262128" cy="176784"/>
          </a:xfrm>
          <a:prstGeom prst="rect">
            <a:avLst/>
          </a:prstGeom>
        </p:spPr>
        <p:txBody>
          <a:bodyPr wrap="none" lIns="0" tIns="0" rIns="0" bIns="0">
            <a:normAutofit fontScale="25000" lnSpcReduction="20000"/>
          </a:bodyPr>
          <a:lstStyle/>
          <a:p>
            <a:pPr indent="0">
              <a:lnSpc>
                <a:spcPts val="2120"/>
              </a:lnSpc>
            </a:pPr>
            <a:r>
              <a:rPr lang="en-US" sz="1900">
                <a:latin typeface="Arial"/>
              </a:rPr>
              <a:t>o</a:t>
            </a:r>
          </a:p>
        </p:txBody>
      </p:sp>
      <p:sp>
        <p:nvSpPr>
          <p:cNvPr id="6" name="Rectangle 5"/>
          <p:cNvSpPr/>
          <p:nvPr/>
        </p:nvSpPr>
        <p:spPr>
          <a:xfrm>
            <a:off x="548640" y="1673352"/>
            <a:ext cx="7065264" cy="4306824"/>
          </a:xfrm>
          <a:prstGeom prst="rect">
            <a:avLst/>
          </a:prstGeom>
        </p:spPr>
        <p:txBody>
          <a:bodyPr lIns="0" tIns="0" rIns="0" bIns="0">
            <a:normAutofit fontScale="97500"/>
          </a:bodyPr>
          <a:lstStyle/>
          <a:p>
            <a:pPr marL="290068" indent="-317500">
              <a:lnSpc>
                <a:spcPts val="5376"/>
              </a:lnSpc>
            </a:pPr>
            <a:r>
              <a:rPr lang="en-US" sz="2300" b="1">
                <a:solidFill>
                  <a:srgbClr val="B13F9A"/>
                </a:solidFill>
                <a:latin typeface="Arial"/>
              </a:rPr>
              <a:t>® </a:t>
            </a:r>
            <a:r>
              <a:rPr lang="en-US" sz="2300" b="1" u="sng">
                <a:solidFill>
                  <a:srgbClr val="0070C0"/>
                </a:solidFill>
                <a:latin typeface="Arial"/>
              </a:rPr>
              <a:t>Accounting helps answering questions like;</a:t>
            </a:r>
          </a:p>
          <a:p>
            <a:pPr marL="290068" indent="-317500">
              <a:lnSpc>
                <a:spcPts val="5376"/>
              </a:lnSpc>
            </a:pPr>
            <a:r>
              <a:rPr lang="en-US" sz="2000" b="1">
                <a:solidFill>
                  <a:srgbClr val="B83D68"/>
                </a:solidFill>
                <a:latin typeface="Arial"/>
              </a:rPr>
              <a:t>■    </a:t>
            </a:r>
            <a:r>
              <a:rPr lang="en-US" sz="2000" b="1">
                <a:solidFill>
                  <a:srgbClr val="6C6C6C"/>
                </a:solidFill>
                <a:latin typeface="Arial"/>
              </a:rPr>
              <a:t>Am I making or losing money from my business?</a:t>
            </a:r>
          </a:p>
          <a:p>
            <a:pPr marL="290068" indent="-317500">
              <a:lnSpc>
                <a:spcPts val="5376"/>
              </a:lnSpc>
            </a:pPr>
            <a:r>
              <a:rPr lang="en-US" sz="2000" b="1">
                <a:solidFill>
                  <a:srgbClr val="B83D68"/>
                </a:solidFill>
                <a:latin typeface="Arial"/>
              </a:rPr>
              <a:t>■    </a:t>
            </a:r>
            <a:r>
              <a:rPr lang="en-US" sz="2000" b="1">
                <a:solidFill>
                  <a:srgbClr val="6C6C6C"/>
                </a:solidFill>
                <a:latin typeface="Arial"/>
              </a:rPr>
              <a:t>How much am I worth?</a:t>
            </a:r>
          </a:p>
          <a:p>
            <a:pPr marL="290068" indent="-317500">
              <a:lnSpc>
                <a:spcPts val="2112"/>
              </a:lnSpc>
              <a:spcAft>
                <a:spcPts val="2240"/>
              </a:spcAft>
            </a:pPr>
            <a:r>
              <a:rPr lang="en-US" sz="2000" b="1">
                <a:solidFill>
                  <a:srgbClr val="B83D68"/>
                </a:solidFill>
                <a:latin typeface="Arial"/>
              </a:rPr>
              <a:t>■    </a:t>
            </a:r>
            <a:r>
              <a:rPr lang="en-US" sz="2000" b="1">
                <a:solidFill>
                  <a:srgbClr val="6C6C6C"/>
                </a:solidFill>
                <a:latin typeface="Arial"/>
              </a:rPr>
              <a:t>Should I put more money in my business or sell it and</a:t>
            </a:r>
            <a:r>
              <a:t/>
            </a:r>
            <a:br/>
            <a:r>
              <a:rPr lang="en-US" sz="2000" b="1">
                <a:solidFill>
                  <a:srgbClr val="6C6C6C"/>
                </a:solidFill>
                <a:latin typeface="Arial"/>
              </a:rPr>
              <a:t>go into another business?</a:t>
            </a:r>
          </a:p>
          <a:p>
            <a:pPr marL="290068" indent="-317500">
              <a:lnSpc>
                <a:spcPts val="2230"/>
              </a:lnSpc>
              <a:spcAft>
                <a:spcPts val="2240"/>
              </a:spcAft>
            </a:pPr>
            <a:r>
              <a:rPr lang="en-US" sz="2000" b="1">
                <a:solidFill>
                  <a:srgbClr val="B83D68"/>
                </a:solidFill>
                <a:latin typeface="Arial"/>
              </a:rPr>
              <a:t>■    </a:t>
            </a:r>
            <a:r>
              <a:rPr lang="en-US" sz="2000" b="1">
                <a:solidFill>
                  <a:srgbClr val="6C6C6C"/>
                </a:solidFill>
                <a:latin typeface="Arial"/>
              </a:rPr>
              <a:t>How much is owed to me, and how much do I owe?</a:t>
            </a:r>
          </a:p>
          <a:p>
            <a:pPr marL="290068" indent="-317500">
              <a:lnSpc>
                <a:spcPts val="2112"/>
              </a:lnSpc>
            </a:pPr>
            <a:r>
              <a:rPr lang="en-US" sz="2000" b="1">
                <a:solidFill>
                  <a:srgbClr val="B83D68"/>
                </a:solidFill>
                <a:latin typeface="Arial"/>
              </a:rPr>
              <a:t>■    </a:t>
            </a:r>
            <a:r>
              <a:rPr lang="en-US" sz="2000" b="1">
                <a:solidFill>
                  <a:srgbClr val="6C6C6C"/>
                </a:solidFill>
                <a:latin typeface="Arial"/>
              </a:rPr>
              <a:t>How can I change the way I operate to make more</a:t>
            </a:r>
            <a:r>
              <a:t/>
            </a:r>
            <a:br/>
            <a:r>
              <a:rPr lang="en-US" sz="2000" b="1">
                <a:solidFill>
                  <a:srgbClr val="6C6C6C"/>
                </a:solidFill>
                <a:latin typeface="Arial"/>
              </a:rPr>
              <a:t>profit?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1728" y="999744"/>
            <a:ext cx="1752600" cy="46329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9296" y="999744"/>
            <a:ext cx="640080" cy="46329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74720" y="999744"/>
            <a:ext cx="2462784" cy="4632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83808" y="999744"/>
            <a:ext cx="762000" cy="46329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9016" y="2380488"/>
            <a:ext cx="6458712" cy="360273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50352" y="0"/>
            <a:ext cx="993648" cy="685800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4352" y="996696"/>
            <a:ext cx="274320" cy="3657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2376" y="993648"/>
            <a:ext cx="1146048" cy="36880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016" y="2087880"/>
            <a:ext cx="4520184" cy="38922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50352" y="0"/>
            <a:ext cx="993648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889504" y="914400"/>
            <a:ext cx="1481328" cy="457200"/>
          </a:xfrm>
          <a:prstGeom prst="rect">
            <a:avLst/>
          </a:prstGeom>
        </p:spPr>
        <p:txBody>
          <a:bodyPr wrap="none" lIns="0" tIns="0" rIns="0" bIns="0">
            <a:normAutofit fontScale="25000" lnSpcReduction="20000"/>
          </a:bodyPr>
          <a:lstStyle/>
          <a:p>
            <a:pPr indent="0">
              <a:lnSpc>
                <a:spcPts val="4130"/>
              </a:lnSpc>
            </a:pPr>
            <a:r>
              <a:rPr lang="en-US" sz="3700">
                <a:latin typeface="Arial"/>
              </a:rPr>
              <a:t>DT MP</a:t>
            </a:r>
          </a:p>
        </p:txBody>
      </p:sp>
      <p:sp>
        <p:nvSpPr>
          <p:cNvPr id="7" name="Rectangle 6"/>
          <p:cNvSpPr/>
          <p:nvPr/>
        </p:nvSpPr>
        <p:spPr>
          <a:xfrm>
            <a:off x="6022848" y="2484120"/>
            <a:ext cx="914400" cy="320040"/>
          </a:xfrm>
          <a:prstGeom prst="rect">
            <a:avLst/>
          </a:prstGeom>
          <a:solidFill>
            <a:srgbClr val="E8D3D8"/>
          </a:solidFill>
        </p:spPr>
        <p:txBody>
          <a:bodyPr wrap="none" lIns="0" tIns="0" rIns="0" bIns="0">
            <a:normAutofit fontScale="25000" lnSpcReduction="20000"/>
          </a:bodyPr>
          <a:lstStyle/>
          <a:p>
            <a:pPr indent="0">
              <a:lnSpc>
                <a:spcPts val="3130"/>
              </a:lnSpc>
            </a:pPr>
            <a:r>
              <a:rPr lang="en-US" sz="2800" b="1">
                <a:latin typeface="Arial"/>
              </a:rPr>
              <a:t>Debit</a:t>
            </a:r>
          </a:p>
        </p:txBody>
      </p:sp>
      <p:sp>
        <p:nvSpPr>
          <p:cNvPr id="8" name="Rectangle 7"/>
          <p:cNvSpPr/>
          <p:nvPr/>
        </p:nvSpPr>
        <p:spPr>
          <a:xfrm>
            <a:off x="5940552" y="3849624"/>
            <a:ext cx="1066800" cy="323088"/>
          </a:xfrm>
          <a:prstGeom prst="rect">
            <a:avLst/>
          </a:prstGeom>
          <a:solidFill>
            <a:srgbClr val="E8D3D8"/>
          </a:solidFill>
        </p:spPr>
        <p:txBody>
          <a:bodyPr wrap="none" lIns="0" tIns="0" rIns="0" bIns="0">
            <a:normAutofit fontScale="25000" lnSpcReduction="20000"/>
          </a:bodyPr>
          <a:lstStyle/>
          <a:p>
            <a:pPr indent="0">
              <a:lnSpc>
                <a:spcPts val="3130"/>
              </a:lnSpc>
            </a:pPr>
            <a:r>
              <a:rPr lang="en-US" sz="2800" b="1">
                <a:latin typeface="Arial"/>
              </a:rPr>
              <a:t>Credit</a:t>
            </a:r>
          </a:p>
        </p:txBody>
      </p:sp>
      <p:sp>
        <p:nvSpPr>
          <p:cNvPr id="9" name="Rectangle 8"/>
          <p:cNvSpPr/>
          <p:nvPr/>
        </p:nvSpPr>
        <p:spPr>
          <a:xfrm>
            <a:off x="5940552" y="5218176"/>
            <a:ext cx="1066800" cy="323088"/>
          </a:xfrm>
          <a:prstGeom prst="rect">
            <a:avLst/>
          </a:prstGeom>
          <a:solidFill>
            <a:srgbClr val="E8D3D8"/>
          </a:solidFill>
        </p:spPr>
        <p:txBody>
          <a:bodyPr wrap="none" lIns="0" tIns="0" rIns="0" bIns="0">
            <a:normAutofit fontScale="25000" lnSpcReduction="20000"/>
          </a:bodyPr>
          <a:lstStyle/>
          <a:p>
            <a:pPr indent="0">
              <a:lnSpc>
                <a:spcPts val="3130"/>
              </a:lnSpc>
            </a:pPr>
            <a:r>
              <a:rPr lang="en-US" sz="2800" b="1">
                <a:latin typeface="Arial"/>
              </a:rPr>
              <a:t>Credit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4352" y="996696"/>
            <a:ext cx="274320" cy="3657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2376" y="993648"/>
            <a:ext cx="1146048" cy="36880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016" y="2087880"/>
            <a:ext cx="4532376" cy="389229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50352" y="0"/>
            <a:ext cx="993648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889504" y="914400"/>
            <a:ext cx="1481328" cy="457200"/>
          </a:xfrm>
          <a:prstGeom prst="rect">
            <a:avLst/>
          </a:prstGeom>
        </p:spPr>
        <p:txBody>
          <a:bodyPr wrap="none" lIns="0" tIns="0" rIns="0" bIns="0">
            <a:normAutofit fontScale="25000" lnSpcReduction="20000"/>
          </a:bodyPr>
          <a:lstStyle/>
          <a:p>
            <a:pPr indent="0">
              <a:lnSpc>
                <a:spcPts val="4130"/>
              </a:lnSpc>
            </a:pPr>
            <a:r>
              <a:rPr lang="en-US" sz="3700">
                <a:latin typeface="Arial"/>
              </a:rPr>
              <a:t>DT MP</a:t>
            </a:r>
          </a:p>
        </p:txBody>
      </p:sp>
      <p:sp>
        <p:nvSpPr>
          <p:cNvPr id="7" name="Rectangle 6"/>
          <p:cNvSpPr/>
          <p:nvPr/>
        </p:nvSpPr>
        <p:spPr>
          <a:xfrm>
            <a:off x="5974080" y="2493264"/>
            <a:ext cx="996696" cy="3035808"/>
          </a:xfrm>
          <a:prstGeom prst="rect">
            <a:avLst/>
          </a:prstGeom>
          <a:solidFill>
            <a:srgbClr val="E8D3D8"/>
          </a:solidFill>
        </p:spPr>
        <p:txBody>
          <a:bodyPr lIns="0" tIns="0" rIns="0" bIns="0">
            <a:normAutofit fontScale="25000" lnSpcReduction="20000"/>
          </a:bodyPr>
          <a:lstStyle/>
          <a:p>
            <a:pPr indent="0">
              <a:lnSpc>
                <a:spcPts val="10752"/>
              </a:lnSpc>
            </a:pPr>
            <a:r>
              <a:rPr lang="en-US" sz="2300" b="1">
                <a:latin typeface="Arial"/>
              </a:rPr>
              <a:t>Credit</a:t>
            </a:r>
          </a:p>
          <a:p>
            <a:pPr indent="0">
              <a:lnSpc>
                <a:spcPts val="10752"/>
              </a:lnSpc>
            </a:pPr>
            <a:r>
              <a:rPr lang="en-US" sz="2300" b="1">
                <a:latin typeface="Arial"/>
              </a:rPr>
              <a:t>Debit</a:t>
            </a:r>
          </a:p>
          <a:p>
            <a:pPr indent="0">
              <a:lnSpc>
                <a:spcPts val="10752"/>
              </a:lnSpc>
            </a:pPr>
            <a:r>
              <a:rPr lang="en-US" sz="2300" b="1">
                <a:latin typeface="Arial"/>
              </a:rPr>
              <a:t>Debit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4352" y="996696"/>
            <a:ext cx="274320" cy="3657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2376" y="993648"/>
            <a:ext cx="1146048" cy="36880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016" y="2770632"/>
            <a:ext cx="2825496" cy="25267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50352" y="0"/>
            <a:ext cx="993648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889504" y="914400"/>
            <a:ext cx="1481328" cy="457200"/>
          </a:xfrm>
          <a:prstGeom prst="rect">
            <a:avLst/>
          </a:prstGeom>
        </p:spPr>
        <p:txBody>
          <a:bodyPr wrap="none" lIns="0" tIns="0" rIns="0" bIns="0">
            <a:normAutofit fontScale="25000" lnSpcReduction="20000"/>
          </a:bodyPr>
          <a:lstStyle/>
          <a:p>
            <a:pPr indent="0">
              <a:lnSpc>
                <a:spcPts val="4130"/>
              </a:lnSpc>
            </a:pPr>
            <a:r>
              <a:rPr lang="en-US" sz="3700">
                <a:latin typeface="Arial"/>
              </a:rPr>
              <a:t>DT MP</a:t>
            </a:r>
          </a:p>
        </p:txBody>
      </p:sp>
      <p:sp>
        <p:nvSpPr>
          <p:cNvPr id="7" name="Rectangle 6"/>
          <p:cNvSpPr/>
          <p:nvPr/>
        </p:nvSpPr>
        <p:spPr>
          <a:xfrm>
            <a:off x="3346704" y="3127248"/>
            <a:ext cx="1731264" cy="353568"/>
          </a:xfrm>
          <a:prstGeom prst="rect">
            <a:avLst/>
          </a:prstGeom>
          <a:solidFill>
            <a:srgbClr val="E8D3D8"/>
          </a:solidFill>
        </p:spPr>
        <p:txBody>
          <a:bodyPr wrap="none" lIns="0" tIns="0" rIns="0" bIns="0">
            <a:normAutofit fontScale="25000" lnSpcReduction="20000"/>
          </a:bodyPr>
          <a:lstStyle/>
          <a:p>
            <a:pPr indent="0">
              <a:lnSpc>
                <a:spcPts val="3130"/>
              </a:lnSpc>
            </a:pPr>
            <a:r>
              <a:rPr lang="en-US" sz="2800" b="1">
                <a:solidFill>
                  <a:srgbClr val="B83D68"/>
                </a:solidFill>
                <a:latin typeface="Arial"/>
              </a:rPr>
              <a:t>► </a:t>
            </a:r>
            <a:r>
              <a:rPr lang="en-US" sz="2800" b="1">
                <a:latin typeface="Arial"/>
              </a:rPr>
              <a:t>Increase</a:t>
            </a:r>
          </a:p>
        </p:txBody>
      </p:sp>
      <p:sp>
        <p:nvSpPr>
          <p:cNvPr id="8" name="Rectangle 7"/>
          <p:cNvSpPr/>
          <p:nvPr/>
        </p:nvSpPr>
        <p:spPr>
          <a:xfrm>
            <a:off x="3346704" y="4492752"/>
            <a:ext cx="1731264" cy="353568"/>
          </a:xfrm>
          <a:prstGeom prst="rect">
            <a:avLst/>
          </a:prstGeom>
          <a:solidFill>
            <a:srgbClr val="E8D3D8"/>
          </a:solidFill>
        </p:spPr>
        <p:txBody>
          <a:bodyPr wrap="none" lIns="0" tIns="0" rIns="0" bIns="0">
            <a:normAutofit fontScale="25000" lnSpcReduction="20000"/>
          </a:bodyPr>
          <a:lstStyle/>
          <a:p>
            <a:pPr indent="0">
              <a:lnSpc>
                <a:spcPts val="3130"/>
              </a:lnSpc>
            </a:pPr>
            <a:r>
              <a:rPr lang="en-US" sz="2800" b="1">
                <a:solidFill>
                  <a:srgbClr val="DA9EB4"/>
                </a:solidFill>
                <a:latin typeface="Arial"/>
              </a:rPr>
              <a:t>► </a:t>
            </a:r>
            <a:r>
              <a:rPr lang="en-US" sz="2800" b="1">
                <a:latin typeface="Arial"/>
              </a:rPr>
              <a:t>Increase</a:t>
            </a:r>
          </a:p>
        </p:txBody>
      </p:sp>
      <p:sp>
        <p:nvSpPr>
          <p:cNvPr id="9" name="Rectangle 8"/>
          <p:cNvSpPr/>
          <p:nvPr/>
        </p:nvSpPr>
        <p:spPr>
          <a:xfrm>
            <a:off x="5940552" y="3166872"/>
            <a:ext cx="1066800" cy="1685544"/>
          </a:xfrm>
          <a:prstGeom prst="rect">
            <a:avLst/>
          </a:prstGeom>
          <a:solidFill>
            <a:srgbClr val="E8D3D8"/>
          </a:solidFill>
        </p:spPr>
        <p:txBody>
          <a:bodyPr lIns="0" tIns="0" rIns="0" bIns="0">
            <a:normAutofit fontScale="97500"/>
          </a:bodyPr>
          <a:lstStyle/>
          <a:p>
            <a:pPr indent="0">
              <a:lnSpc>
                <a:spcPts val="3130"/>
              </a:lnSpc>
              <a:spcAft>
                <a:spcPts val="5320"/>
              </a:spcAft>
            </a:pPr>
            <a:r>
              <a:rPr lang="en-US" sz="2800" b="1">
                <a:latin typeface="Arial"/>
              </a:rPr>
              <a:t>Credit</a:t>
            </a:r>
          </a:p>
          <a:p>
            <a:pPr indent="0">
              <a:lnSpc>
                <a:spcPts val="3130"/>
              </a:lnSpc>
            </a:pPr>
            <a:r>
              <a:rPr lang="en-US" sz="2800" b="1">
                <a:latin typeface="Arial"/>
              </a:rPr>
              <a:t>Debit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4352" y="996696"/>
            <a:ext cx="274320" cy="3657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2376" y="993648"/>
            <a:ext cx="1591056" cy="36880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9016" y="2770632"/>
            <a:ext cx="2825496" cy="25267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50352" y="0"/>
            <a:ext cx="993648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2889504" y="914400"/>
            <a:ext cx="1481328" cy="457200"/>
          </a:xfrm>
          <a:prstGeom prst="rect">
            <a:avLst/>
          </a:prstGeom>
        </p:spPr>
        <p:txBody>
          <a:bodyPr wrap="none" lIns="0" tIns="0" rIns="0" bIns="0">
            <a:normAutofit fontScale="25000" lnSpcReduction="20000"/>
          </a:bodyPr>
          <a:lstStyle/>
          <a:p>
            <a:pPr indent="0">
              <a:lnSpc>
                <a:spcPts val="4130"/>
              </a:lnSpc>
            </a:pPr>
            <a:r>
              <a:rPr lang="en-US" sz="3700">
                <a:latin typeface="Arial"/>
              </a:rPr>
              <a:t>DT MP</a:t>
            </a:r>
          </a:p>
        </p:txBody>
      </p:sp>
      <p:sp>
        <p:nvSpPr>
          <p:cNvPr id="7" name="Rectangle 6"/>
          <p:cNvSpPr/>
          <p:nvPr/>
        </p:nvSpPr>
        <p:spPr>
          <a:xfrm>
            <a:off x="3346704" y="3139440"/>
            <a:ext cx="1743456" cy="335280"/>
          </a:xfrm>
          <a:prstGeom prst="rect">
            <a:avLst/>
          </a:prstGeom>
          <a:solidFill>
            <a:srgbClr val="E8D3D8"/>
          </a:solidFill>
        </p:spPr>
        <p:txBody>
          <a:bodyPr wrap="none" lIns="0" tIns="0" rIns="0" bIns="0">
            <a:normAutofit fontScale="97500"/>
          </a:bodyPr>
          <a:lstStyle/>
          <a:p>
            <a:pPr indent="0">
              <a:lnSpc>
                <a:spcPts val="2570"/>
              </a:lnSpc>
            </a:pPr>
            <a:r>
              <a:rPr lang="en-US" sz="2300" b="1">
                <a:solidFill>
                  <a:srgbClr val="B83D68"/>
                </a:solidFill>
                <a:latin typeface="Arial"/>
              </a:rPr>
              <a:t>► </a:t>
            </a:r>
            <a:r>
              <a:rPr lang="en-US" sz="2300" b="1">
                <a:latin typeface="Arial"/>
              </a:rPr>
              <a:t>Decrease</a:t>
            </a:r>
          </a:p>
        </p:txBody>
      </p:sp>
      <p:sp>
        <p:nvSpPr>
          <p:cNvPr id="8" name="Rectangle 7"/>
          <p:cNvSpPr/>
          <p:nvPr/>
        </p:nvSpPr>
        <p:spPr>
          <a:xfrm>
            <a:off x="6022848" y="3127248"/>
            <a:ext cx="914400" cy="347472"/>
          </a:xfrm>
          <a:prstGeom prst="rect">
            <a:avLst/>
          </a:prstGeom>
          <a:solidFill>
            <a:srgbClr val="E8D3D8"/>
          </a:solidFill>
        </p:spPr>
        <p:txBody>
          <a:bodyPr wrap="none" lIns="0" tIns="0" rIns="0" bIns="0">
            <a:normAutofit fontScale="97500"/>
          </a:bodyPr>
          <a:lstStyle/>
          <a:p>
            <a:pPr indent="0">
              <a:lnSpc>
                <a:spcPts val="2570"/>
              </a:lnSpc>
            </a:pPr>
            <a:r>
              <a:rPr lang="en-US" sz="2300" b="1">
                <a:latin typeface="Arial"/>
              </a:rPr>
              <a:t>Debit</a:t>
            </a:r>
          </a:p>
        </p:txBody>
      </p:sp>
      <p:sp>
        <p:nvSpPr>
          <p:cNvPr id="9" name="Rectangle 8"/>
          <p:cNvSpPr/>
          <p:nvPr/>
        </p:nvSpPr>
        <p:spPr>
          <a:xfrm>
            <a:off x="3346704" y="4511040"/>
            <a:ext cx="1743456" cy="329184"/>
          </a:xfrm>
          <a:prstGeom prst="rect">
            <a:avLst/>
          </a:prstGeom>
          <a:solidFill>
            <a:srgbClr val="E8D3D8"/>
          </a:solidFill>
        </p:spPr>
        <p:txBody>
          <a:bodyPr wrap="none" lIns="0" tIns="0" rIns="0" bIns="0">
            <a:normAutofit fontScale="25000" lnSpcReduction="20000"/>
          </a:bodyPr>
          <a:lstStyle/>
          <a:p>
            <a:pPr indent="0">
              <a:lnSpc>
                <a:spcPts val="2570"/>
              </a:lnSpc>
            </a:pPr>
            <a:r>
              <a:rPr lang="en-US" sz="2300" b="1">
                <a:solidFill>
                  <a:srgbClr val="B83D68"/>
                </a:solidFill>
                <a:latin typeface="Arial"/>
              </a:rPr>
              <a:t>► </a:t>
            </a:r>
            <a:r>
              <a:rPr lang="en-US" sz="2300" b="1">
                <a:latin typeface="Arial"/>
              </a:rPr>
              <a:t>Decrease</a:t>
            </a:r>
          </a:p>
        </p:txBody>
      </p:sp>
      <p:sp>
        <p:nvSpPr>
          <p:cNvPr id="10" name="Rectangle 9"/>
          <p:cNvSpPr/>
          <p:nvPr/>
        </p:nvSpPr>
        <p:spPr>
          <a:xfrm>
            <a:off x="5943600" y="4504944"/>
            <a:ext cx="1036320" cy="335280"/>
          </a:xfrm>
          <a:prstGeom prst="rect">
            <a:avLst/>
          </a:prstGeom>
          <a:solidFill>
            <a:srgbClr val="E8D3D8"/>
          </a:solidFill>
        </p:spPr>
        <p:txBody>
          <a:bodyPr wrap="none" lIns="0" tIns="0" rIns="0" bIns="0">
            <a:normAutofit fontScale="97500"/>
          </a:bodyPr>
          <a:lstStyle/>
          <a:p>
            <a:pPr indent="0">
              <a:lnSpc>
                <a:spcPts val="2570"/>
              </a:lnSpc>
            </a:pPr>
            <a:r>
              <a:rPr lang="en-US" sz="2300" b="1">
                <a:latin typeface="Arial"/>
              </a:rPr>
              <a:t>Credit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3184" y="527304"/>
            <a:ext cx="4462272" cy="84734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352" y="0"/>
            <a:ext cx="993648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841248" y="1700784"/>
            <a:ext cx="6775704" cy="4928616"/>
          </a:xfrm>
          <a:prstGeom prst="rect">
            <a:avLst/>
          </a:prstGeom>
        </p:spPr>
        <p:txBody>
          <a:bodyPr lIns="0" tIns="0" rIns="0" bIns="0">
            <a:normAutofit fontScale="97500"/>
          </a:bodyPr>
          <a:lstStyle/>
          <a:p>
            <a:pPr marL="241300" indent="-241300" algn="just">
              <a:lnSpc>
                <a:spcPts val="2640"/>
              </a:lnSpc>
              <a:spcBef>
                <a:spcPts val="1890"/>
              </a:spcBef>
              <a:spcAft>
                <a:spcPts val="2590"/>
              </a:spcAft>
            </a:pPr>
            <a:r>
              <a:rPr lang="en-US" sz="2000" b="1">
                <a:solidFill>
                  <a:srgbClr val="F9B639"/>
                </a:solidFill>
                <a:latin typeface="Arial"/>
              </a:rPr>
              <a:t>■    </a:t>
            </a:r>
            <a:r>
              <a:rPr lang="en-US" sz="2000" b="1" u="sng">
                <a:solidFill>
                  <a:srgbClr val="6C6C6C"/>
                </a:solidFill>
                <a:latin typeface="Arial"/>
              </a:rPr>
              <a:t>Net Income Statement (Profit &amp; Loss):</a:t>
            </a:r>
            <a:r>
              <a:rPr lang="en-US" sz="2000" b="1">
                <a:solidFill>
                  <a:srgbClr val="6C6C6C"/>
                </a:solidFill>
                <a:latin typeface="Arial"/>
              </a:rPr>
              <a:t> used to</a:t>
            </a:r>
            <a:r>
              <a:t/>
            </a:r>
            <a:br/>
            <a:r>
              <a:rPr lang="en-US" sz="2000" b="1">
                <a:solidFill>
                  <a:srgbClr val="6C6C6C"/>
                </a:solidFill>
                <a:latin typeface="Arial"/>
              </a:rPr>
              <a:t>inform you about income earned, expenses incurred</a:t>
            </a:r>
            <a:r>
              <a:t/>
            </a:r>
            <a:br/>
            <a:r>
              <a:rPr lang="en-US" sz="2000" b="1">
                <a:solidFill>
                  <a:srgbClr val="6C6C6C"/>
                </a:solidFill>
                <a:latin typeface="Arial"/>
              </a:rPr>
              <a:t>and total profit or loss in a particular period.</a:t>
            </a:r>
          </a:p>
          <a:p>
            <a:pPr marL="241300" indent="-241300" algn="just">
              <a:lnSpc>
                <a:spcPts val="2640"/>
              </a:lnSpc>
              <a:spcAft>
                <a:spcPts val="2590"/>
              </a:spcAft>
            </a:pPr>
            <a:r>
              <a:rPr lang="en-US" sz="2000" b="1">
                <a:solidFill>
                  <a:srgbClr val="F9B639"/>
                </a:solidFill>
                <a:latin typeface="Arial"/>
              </a:rPr>
              <a:t>■    </a:t>
            </a:r>
            <a:r>
              <a:rPr lang="en-US" sz="2000" b="1" u="sng">
                <a:solidFill>
                  <a:srgbClr val="6C6C6C"/>
                </a:solidFill>
                <a:latin typeface="Arial"/>
              </a:rPr>
              <a:t>Balance Sheet:</a:t>
            </a:r>
            <a:r>
              <a:rPr lang="en-US" sz="2000" b="1">
                <a:solidFill>
                  <a:srgbClr val="6C6C6C"/>
                </a:solidFill>
                <a:latin typeface="Arial"/>
              </a:rPr>
              <a:t> A Balance sheet is like a “snapshot”</a:t>
            </a:r>
            <a:r>
              <a:t/>
            </a:r>
            <a:br/>
            <a:r>
              <a:rPr lang="en-US" sz="2000" b="1">
                <a:solidFill>
                  <a:srgbClr val="6C6C6C"/>
                </a:solidFill>
                <a:latin typeface="Arial"/>
              </a:rPr>
              <a:t>that gives the overall picture of the financial health</a:t>
            </a:r>
            <a:r>
              <a:t/>
            </a:r>
            <a:br/>
            <a:r>
              <a:rPr lang="en-US" sz="2000" b="1">
                <a:solidFill>
                  <a:srgbClr val="6C6C6C"/>
                </a:solidFill>
                <a:latin typeface="Arial"/>
              </a:rPr>
              <a:t>of a company at one moment in time. This report</a:t>
            </a:r>
            <a:r>
              <a:t/>
            </a:r>
            <a:br/>
            <a:r>
              <a:rPr lang="en-US" sz="2000" b="1">
                <a:solidFill>
                  <a:srgbClr val="6C6C6C"/>
                </a:solidFill>
                <a:latin typeface="Arial"/>
              </a:rPr>
              <a:t>lists the assets, liabilities, and owner’s equity.</a:t>
            </a:r>
          </a:p>
          <a:p>
            <a:pPr marL="241300" indent="-241300" algn="just">
              <a:lnSpc>
                <a:spcPts val="2640"/>
              </a:lnSpc>
            </a:pPr>
            <a:r>
              <a:rPr lang="en-US" sz="2000" b="1">
                <a:solidFill>
                  <a:srgbClr val="F9B639"/>
                </a:solidFill>
                <a:latin typeface="Arial"/>
              </a:rPr>
              <a:t>■    </a:t>
            </a:r>
            <a:r>
              <a:rPr lang="en-US" sz="2000" b="1" u="sng">
                <a:solidFill>
                  <a:srgbClr val="6C6C6C"/>
                </a:solidFill>
                <a:latin typeface="Arial"/>
              </a:rPr>
              <a:t>Cash Flow:</a:t>
            </a:r>
            <a:r>
              <a:rPr lang="en-US" sz="2000" b="1">
                <a:solidFill>
                  <a:srgbClr val="6C6C6C"/>
                </a:solidFill>
                <a:latin typeface="Arial"/>
              </a:rPr>
              <a:t> Provides data regarding all cash inflows</a:t>
            </a:r>
            <a:r>
              <a:t/>
            </a:r>
            <a:br/>
            <a:r>
              <a:rPr lang="en-US" sz="2000" b="1">
                <a:solidFill>
                  <a:srgbClr val="6C6C6C"/>
                </a:solidFill>
                <a:latin typeface="Arial"/>
              </a:rPr>
              <a:t>a company receives from both its ongoing</a:t>
            </a:r>
            <a:r>
              <a:t/>
            </a:r>
            <a:br/>
            <a:r>
              <a:rPr lang="en-US" sz="2000" b="1">
                <a:solidFill>
                  <a:srgbClr val="6C6C6C"/>
                </a:solidFill>
                <a:latin typeface="Arial"/>
              </a:rPr>
              <a:t>operations and external investment sources, as well</a:t>
            </a:r>
            <a:r>
              <a:t/>
            </a:r>
            <a:br/>
            <a:r>
              <a:rPr lang="en-US" sz="2000" b="1">
                <a:solidFill>
                  <a:srgbClr val="6C6C6C"/>
                </a:solidFill>
                <a:latin typeface="Arial"/>
              </a:rPr>
              <a:t>as all cash outflows that pay for business activities</a:t>
            </a:r>
            <a:r>
              <a:t/>
            </a:r>
            <a:br/>
            <a:r>
              <a:rPr lang="en-US" sz="2000" b="1">
                <a:solidFill>
                  <a:srgbClr val="6C6C6C"/>
                </a:solidFill>
                <a:latin typeface="Arial"/>
              </a:rPr>
              <a:t>and investments during a given period of time.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7624" y="259080"/>
            <a:ext cx="4184904" cy="39928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53384" y="749808"/>
            <a:ext cx="893064" cy="316992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50352" y="0"/>
            <a:ext cx="993648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15696" y="201168"/>
            <a:ext cx="1261872" cy="377952"/>
          </a:xfrm>
          <a:prstGeom prst="rect">
            <a:avLst/>
          </a:prstGeom>
        </p:spPr>
        <p:txBody>
          <a:bodyPr wrap="none" lIns="0" tIns="0" rIns="0" bIns="0">
            <a:normAutofit fontScale="25000" lnSpcReduction="20000"/>
          </a:bodyPr>
          <a:lstStyle/>
          <a:p>
            <a:pPr indent="0">
              <a:lnSpc>
                <a:spcPts val="3570"/>
              </a:lnSpc>
            </a:pPr>
            <a:r>
              <a:rPr lang="en-US" sz="3200" i="1">
                <a:latin typeface="Arial"/>
              </a:rPr>
              <a:t>MET</a:t>
            </a:r>
            <a:r>
              <a:rPr lang="en-US" sz="3200" spc="250">
                <a:latin typeface="Arial"/>
              </a:rPr>
              <a:t> DM</a:t>
            </a:r>
          </a:p>
        </p:txBody>
      </p:sp>
      <p:sp>
        <p:nvSpPr>
          <p:cNvPr id="6" name="Rectangle 5"/>
          <p:cNvSpPr/>
          <p:nvPr/>
        </p:nvSpPr>
        <p:spPr>
          <a:xfrm>
            <a:off x="4364736" y="734568"/>
            <a:ext cx="134112" cy="426720"/>
          </a:xfrm>
          <a:prstGeom prst="rect">
            <a:avLst/>
          </a:prstGeom>
        </p:spPr>
        <p:txBody>
          <a:bodyPr wrap="none" lIns="0" tIns="0" rIns="0" bIns="0">
            <a:normAutofit fontScale="97500"/>
          </a:bodyPr>
          <a:lstStyle/>
          <a:p>
            <a:pPr indent="0">
              <a:lnSpc>
                <a:spcPts val="890"/>
              </a:lnSpc>
            </a:pPr>
            <a:r>
              <a:rPr lang="en-US" sz="750" spc="150">
                <a:latin typeface="Arial"/>
              </a:rPr>
              <a:t>)&gt;</a:t>
            </a:r>
          </a:p>
        </p:txBody>
      </p:sp>
      <p:sp>
        <p:nvSpPr>
          <p:cNvPr id="7" name="Rectangle 6"/>
          <p:cNvSpPr/>
          <p:nvPr/>
        </p:nvSpPr>
        <p:spPr>
          <a:xfrm>
            <a:off x="551688" y="1341120"/>
            <a:ext cx="3931920" cy="743712"/>
          </a:xfrm>
          <a:prstGeom prst="rect">
            <a:avLst/>
          </a:prstGeom>
        </p:spPr>
        <p:txBody>
          <a:bodyPr lIns="0" tIns="0" rIns="0" bIns="0">
            <a:normAutofit fontScale="97500"/>
          </a:bodyPr>
          <a:lstStyle/>
          <a:p>
            <a:pPr indent="0">
              <a:lnSpc>
                <a:spcPts val="2570"/>
              </a:lnSpc>
              <a:spcAft>
                <a:spcPts val="630"/>
              </a:spcAft>
            </a:pPr>
            <a:r>
              <a:rPr lang="en-US" sz="2300" b="1">
                <a:solidFill>
                  <a:srgbClr val="B13F9A"/>
                </a:solidFill>
                <a:latin typeface="Arial"/>
              </a:rPr>
              <a:t>® </a:t>
            </a:r>
            <a:r>
              <a:rPr lang="en-US" sz="2300" b="1">
                <a:latin typeface="Arial"/>
              </a:rPr>
              <a:t>Answers the question</a:t>
            </a:r>
          </a:p>
          <a:p>
            <a:pPr marL="304800" indent="0">
              <a:lnSpc>
                <a:spcPts val="2230"/>
              </a:lnSpc>
            </a:pPr>
            <a:r>
              <a:rPr lang="en-US" sz="2000" b="1">
                <a:solidFill>
                  <a:srgbClr val="F9B639"/>
                </a:solidFill>
                <a:latin typeface="Arial"/>
              </a:rPr>
              <a:t>■ </a:t>
            </a:r>
            <a:r>
              <a:rPr lang="en-US" sz="2000" b="1">
                <a:solidFill>
                  <a:srgbClr val="6C6C6C"/>
                </a:solidFill>
                <a:latin typeface="Arial"/>
              </a:rPr>
              <a:t>How much did we earn?</a:t>
            </a:r>
          </a:p>
        </p:txBody>
      </p:sp>
      <p:sp>
        <p:nvSpPr>
          <p:cNvPr id="8" name="Rectangle 7"/>
          <p:cNvSpPr/>
          <p:nvPr/>
        </p:nvSpPr>
        <p:spPr>
          <a:xfrm>
            <a:off x="5248656" y="1298448"/>
            <a:ext cx="2761488" cy="1036320"/>
          </a:xfrm>
          <a:prstGeom prst="rect">
            <a:avLst/>
          </a:prstGeom>
          <a:solidFill>
            <a:srgbClr val="18175C"/>
          </a:solidFill>
        </p:spPr>
        <p:txBody>
          <a:bodyPr lIns="0" tIns="0" rIns="0" bIns="0">
            <a:normAutofit fontScale="97500"/>
          </a:bodyPr>
          <a:lstStyle/>
          <a:p>
            <a:pPr indent="0" algn="just">
              <a:lnSpc>
                <a:spcPts val="1230"/>
              </a:lnSpc>
              <a:spcAft>
                <a:spcPts val="2310"/>
              </a:spcAft>
            </a:pPr>
            <a:r>
              <a:rPr lang="en-US" sz="1100" b="1">
                <a:solidFill>
                  <a:srgbClr val="FFFFFF"/>
                </a:solidFill>
                <a:latin typeface="Arial"/>
              </a:rPr>
              <a:t>r    ^</a:t>
            </a:r>
          </a:p>
          <a:p>
            <a:pPr marL="368300" indent="0">
              <a:lnSpc>
                <a:spcPts val="3100"/>
              </a:lnSpc>
            </a:pPr>
            <a:r>
              <a:rPr lang="en-US" sz="2800">
                <a:solidFill>
                  <a:srgbClr val="FFFFFF"/>
                </a:solidFill>
                <a:latin typeface="Times New Roman"/>
              </a:rPr>
              <a:t>Sales Revenue</a:t>
            </a:r>
          </a:p>
          <a:p>
            <a:pPr indent="0" algn="just">
              <a:lnSpc>
                <a:spcPts val="1110"/>
              </a:lnSpc>
            </a:pPr>
            <a:r>
              <a:rPr lang="en-US" sz="1000" b="1">
                <a:solidFill>
                  <a:srgbClr val="FFFFFF"/>
                </a:solidFill>
                <a:latin typeface="Times New Roman"/>
              </a:rPr>
              <a:t>L_</a:t>
            </a:r>
            <a:r>
              <a:rPr lang="en-US" sz="1000" b="1" i="1">
                <a:solidFill>
                  <a:srgbClr val="FFFFFF"/>
                </a:solidFill>
                <a:latin typeface="Times New Roman"/>
              </a:rPr>
              <a:t>J</a:t>
            </a:r>
          </a:p>
        </p:txBody>
      </p:sp>
      <p:sp>
        <p:nvSpPr>
          <p:cNvPr id="9" name="Rectangle 8"/>
          <p:cNvSpPr/>
          <p:nvPr/>
        </p:nvSpPr>
        <p:spPr>
          <a:xfrm>
            <a:off x="551688" y="2731008"/>
            <a:ext cx="4562856" cy="1106424"/>
          </a:xfrm>
          <a:prstGeom prst="rect">
            <a:avLst/>
          </a:prstGeom>
        </p:spPr>
        <p:txBody>
          <a:bodyPr lIns="0" tIns="0" rIns="0" bIns="0">
            <a:normAutofit fontScale="97500"/>
          </a:bodyPr>
          <a:lstStyle/>
          <a:p>
            <a:pPr indent="0">
              <a:lnSpc>
                <a:spcPts val="2570"/>
              </a:lnSpc>
              <a:spcAft>
                <a:spcPts val="490"/>
              </a:spcAft>
            </a:pPr>
            <a:r>
              <a:rPr lang="en-US" sz="2300" b="1">
                <a:solidFill>
                  <a:srgbClr val="B13F9A"/>
                </a:solidFill>
                <a:latin typeface="Arial"/>
              </a:rPr>
              <a:t>® </a:t>
            </a:r>
            <a:r>
              <a:rPr lang="en-US" sz="2300" b="1">
                <a:latin typeface="Arial"/>
              </a:rPr>
              <a:t>Is a period statement</a:t>
            </a:r>
          </a:p>
          <a:p>
            <a:pPr marL="533400" indent="-228600">
              <a:lnSpc>
                <a:spcPts val="2640"/>
              </a:lnSpc>
            </a:pPr>
            <a:r>
              <a:rPr lang="en-US" sz="2000" b="1">
                <a:solidFill>
                  <a:srgbClr val="F9B639"/>
                </a:solidFill>
                <a:latin typeface="Arial"/>
              </a:rPr>
              <a:t>■ </a:t>
            </a:r>
            <a:r>
              <a:rPr lang="en-US" sz="2000" b="1">
                <a:solidFill>
                  <a:srgbClr val="6C6C6C"/>
                </a:solidFill>
                <a:latin typeface="Arial"/>
              </a:rPr>
              <a:t>Like a movie, shows what</a:t>
            </a:r>
            <a:r>
              <a:t/>
            </a:r>
            <a:br/>
            <a:r>
              <a:rPr lang="en-US" sz="2000" b="1">
                <a:solidFill>
                  <a:srgbClr val="6C6C6C"/>
                </a:solidFill>
                <a:latin typeface="Arial"/>
              </a:rPr>
              <a:t>happened over a period of time.</a:t>
            </a:r>
          </a:p>
        </p:txBody>
      </p:sp>
      <p:sp>
        <p:nvSpPr>
          <p:cNvPr id="10" name="Rectangle 9"/>
          <p:cNvSpPr/>
          <p:nvPr/>
        </p:nvSpPr>
        <p:spPr>
          <a:xfrm>
            <a:off x="5943600" y="3343656"/>
            <a:ext cx="1362456" cy="347472"/>
          </a:xfrm>
          <a:prstGeom prst="rect">
            <a:avLst/>
          </a:prstGeom>
          <a:solidFill>
            <a:srgbClr val="9E5B5B"/>
          </a:solidFill>
        </p:spPr>
        <p:txBody>
          <a:bodyPr wrap="none" lIns="0" tIns="0" rIns="0" bIns="0">
            <a:normAutofit fontScale="25000" lnSpcReduction="20000"/>
          </a:bodyPr>
          <a:lstStyle/>
          <a:p>
            <a:pPr indent="0" algn="ctr">
              <a:lnSpc>
                <a:spcPts val="3100"/>
              </a:lnSpc>
            </a:pPr>
            <a:r>
              <a:rPr lang="en-US" sz="2800">
                <a:solidFill>
                  <a:srgbClr val="FFFFFF"/>
                </a:solidFill>
                <a:latin typeface="Times New Roman"/>
              </a:rPr>
              <a:t>Expenses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51688" y="4364736"/>
            <a:ext cx="4648200" cy="1447800"/>
          </a:xfrm>
          <a:prstGeom prst="rect">
            <a:avLst/>
          </a:prstGeom>
        </p:spPr>
        <p:txBody>
          <a:bodyPr lIns="0" tIns="0" rIns="0" bIns="0">
            <a:normAutofit fontScale="97500"/>
          </a:bodyPr>
          <a:lstStyle/>
          <a:p>
            <a:pPr indent="0">
              <a:lnSpc>
                <a:spcPts val="2570"/>
              </a:lnSpc>
              <a:spcAft>
                <a:spcPts val="490"/>
              </a:spcAft>
            </a:pPr>
            <a:r>
              <a:rPr lang="en-US" sz="2300" b="1">
                <a:solidFill>
                  <a:srgbClr val="B13F9A"/>
                </a:solidFill>
                <a:latin typeface="Arial"/>
              </a:rPr>
              <a:t>® </a:t>
            </a:r>
            <a:r>
              <a:rPr lang="en-US" sz="2300" b="1">
                <a:latin typeface="Arial"/>
              </a:rPr>
              <a:t>The “Matching Principle”</a:t>
            </a:r>
          </a:p>
          <a:p>
            <a:pPr marL="533400" indent="-228600" algn="just">
              <a:lnSpc>
                <a:spcPts val="2664"/>
              </a:lnSpc>
            </a:pPr>
            <a:r>
              <a:rPr lang="en-US" sz="2000" b="1">
                <a:solidFill>
                  <a:srgbClr val="F9B639"/>
                </a:solidFill>
                <a:latin typeface="Arial"/>
              </a:rPr>
              <a:t>■ </a:t>
            </a:r>
            <a:r>
              <a:rPr lang="en-US" sz="2000" b="1">
                <a:solidFill>
                  <a:srgbClr val="6C6C6C"/>
                </a:solidFill>
                <a:latin typeface="Arial"/>
              </a:rPr>
              <a:t>Expenses are “</a:t>
            </a:r>
            <a:r>
              <a:rPr lang="en-US" sz="1800" b="1" i="1">
                <a:solidFill>
                  <a:srgbClr val="6C6C6C"/>
                </a:solidFill>
                <a:latin typeface="Arial"/>
              </a:rPr>
              <a:t>matched</a:t>
            </a:r>
            <a:r>
              <a:rPr lang="en-US" sz="2000" b="1">
                <a:solidFill>
                  <a:srgbClr val="6C6C6C"/>
                </a:solidFill>
                <a:latin typeface="Arial"/>
              </a:rPr>
              <a:t>” to their</a:t>
            </a:r>
            <a:r>
              <a:t/>
            </a:r>
            <a:br/>
            <a:r>
              <a:rPr lang="en-US" sz="2000" b="1">
                <a:solidFill>
                  <a:srgbClr val="6C6C6C"/>
                </a:solidFill>
                <a:latin typeface="Arial"/>
              </a:rPr>
              <a:t>associated revenues in the same</a:t>
            </a:r>
            <a:r>
              <a:t/>
            </a:r>
            <a:br/>
            <a:r>
              <a:rPr lang="en-US" sz="2000" b="1">
                <a:solidFill>
                  <a:srgbClr val="6C6C6C"/>
                </a:solidFill>
                <a:latin typeface="Arial"/>
              </a:rPr>
              <a:t>period.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086856" y="5084064"/>
            <a:ext cx="1082040" cy="274320"/>
          </a:xfrm>
          <a:prstGeom prst="rect">
            <a:avLst/>
          </a:prstGeom>
          <a:solidFill>
            <a:srgbClr val="668367"/>
          </a:solidFill>
        </p:spPr>
        <p:txBody>
          <a:bodyPr wrap="none" lIns="0" tIns="0" rIns="0" bIns="0">
            <a:normAutofit fontScale="25000" lnSpcReduction="20000"/>
          </a:bodyPr>
          <a:lstStyle/>
          <a:p>
            <a:pPr indent="0" algn="ctr">
              <a:lnSpc>
                <a:spcPts val="3100"/>
              </a:lnSpc>
            </a:pPr>
            <a:r>
              <a:rPr lang="en-US" sz="2800">
                <a:solidFill>
                  <a:srgbClr val="FFFFFF"/>
                </a:solidFill>
                <a:latin typeface="Times New Roman"/>
              </a:rPr>
              <a:t>Income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0724" y="964692"/>
            <a:ext cx="5733288" cy="40690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8160" y="0"/>
            <a:ext cx="1005840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072384" y="1764792"/>
            <a:ext cx="1892808" cy="617220"/>
          </a:xfrm>
          <a:prstGeom prst="rect">
            <a:avLst/>
          </a:prstGeom>
        </p:spPr>
        <p:txBody>
          <a:bodyPr lIns="0" tIns="0" rIns="0" bIns="0">
            <a:normAutofit fontScale="25000" lnSpcReduction="20000"/>
          </a:bodyPr>
          <a:lstStyle/>
          <a:p>
            <a:pPr indent="0" algn="ctr">
              <a:lnSpc>
                <a:spcPts val="1260"/>
              </a:lnSpc>
            </a:pPr>
            <a:r>
              <a:rPr lang="en-US" sz="1000">
                <a:latin typeface="Times New Roman"/>
              </a:rPr>
              <a:t>Joe's Bicycle Company</a:t>
            </a:r>
            <a:r>
              <a:t/>
            </a:r>
            <a:br/>
            <a:r>
              <a:rPr lang="en-US" sz="1000">
                <a:latin typeface="Times New Roman"/>
              </a:rPr>
              <a:t>123 Main Street</a:t>
            </a:r>
            <a:r>
              <a:t/>
            </a:r>
            <a:br/>
            <a:r>
              <a:rPr lang="en-US" sz="1000">
                <a:latin typeface="Times New Roman"/>
              </a:rPr>
              <a:t>Any Town CA 99999</a:t>
            </a:r>
          </a:p>
          <a:p>
            <a:pPr indent="0" algn="ctr">
              <a:lnSpc>
                <a:spcPts val="1260"/>
              </a:lnSpc>
            </a:pPr>
            <a:r>
              <a:rPr lang="en-US" sz="900" i="1">
                <a:latin typeface="Arial"/>
              </a:rPr>
              <a:t>Income Statement</a:t>
            </a:r>
          </a:p>
        </p:txBody>
      </p:sp>
      <p:sp>
        <p:nvSpPr>
          <p:cNvPr id="5" name="Rectangle 4"/>
          <p:cNvSpPr/>
          <p:nvPr/>
        </p:nvSpPr>
        <p:spPr>
          <a:xfrm>
            <a:off x="1915668" y="2596896"/>
            <a:ext cx="1700784" cy="603504"/>
          </a:xfrm>
          <a:prstGeom prst="rect">
            <a:avLst/>
          </a:prstGeom>
        </p:spPr>
        <p:txBody>
          <a:bodyPr lIns="0" tIns="0" rIns="0" bIns="0">
            <a:normAutofit fontScale="25000" lnSpcReduction="20000"/>
          </a:bodyPr>
          <a:lstStyle/>
          <a:p>
            <a:pPr indent="0">
              <a:lnSpc>
                <a:spcPts val="1224"/>
              </a:lnSpc>
            </a:pPr>
            <a:r>
              <a:rPr lang="en-US" sz="1000" b="1" u="sng">
                <a:latin typeface="Times New Roman"/>
              </a:rPr>
              <a:t>Income</a:t>
            </a:r>
          </a:p>
          <a:p>
            <a:pPr indent="0">
              <a:lnSpc>
                <a:spcPts val="1224"/>
              </a:lnSpc>
            </a:pPr>
            <a:r>
              <a:rPr lang="en-US" sz="1000">
                <a:latin typeface="Times New Roman"/>
              </a:rPr>
              <a:t>Income from Sales</a:t>
            </a:r>
            <a:r>
              <a:t/>
            </a:r>
            <a:br/>
            <a:r>
              <a:rPr lang="en-US" sz="1000">
                <a:latin typeface="Times New Roman"/>
              </a:rPr>
              <a:t>Income fr om Freight</a:t>
            </a:r>
            <a:r>
              <a:t/>
            </a:r>
            <a:br/>
            <a:r>
              <a:rPr lang="en-US" sz="1000">
                <a:latin typeface="Times New Roman"/>
              </a:rPr>
              <a:t>Other Income</a:t>
            </a:r>
          </a:p>
        </p:txBody>
      </p:sp>
      <p:sp>
        <p:nvSpPr>
          <p:cNvPr id="6" name="Rectangle 5"/>
          <p:cNvSpPr/>
          <p:nvPr/>
        </p:nvSpPr>
        <p:spPr>
          <a:xfrm>
            <a:off x="5152644" y="2747772"/>
            <a:ext cx="809244" cy="452628"/>
          </a:xfrm>
          <a:prstGeom prst="rect">
            <a:avLst/>
          </a:prstGeom>
        </p:spPr>
        <p:txBody>
          <a:bodyPr lIns="0" tIns="0" rIns="0" bIns="0">
            <a:normAutofit fontScale="25000" lnSpcReduction="20000"/>
          </a:bodyPr>
          <a:lstStyle/>
          <a:p>
            <a:pPr indent="0" algn="r">
              <a:lnSpc>
                <a:spcPts val="1260"/>
              </a:lnSpc>
            </a:pPr>
            <a:r>
              <a:rPr lang="en-US" sz="1000">
                <a:latin typeface="Times New Roman"/>
              </a:rPr>
              <a:t>15.000.00</a:t>
            </a:r>
          </a:p>
          <a:p>
            <a:pPr indent="0" algn="r">
              <a:lnSpc>
                <a:spcPts val="1260"/>
              </a:lnSpc>
            </a:pPr>
            <a:r>
              <a:rPr lang="en-US" sz="1000">
                <a:latin typeface="Arial"/>
              </a:rPr>
              <a:t>1</a:t>
            </a:r>
            <a:r>
              <a:rPr lang="en-US" sz="700">
                <a:latin typeface="Arial"/>
              </a:rPr>
              <a:t>.</a:t>
            </a:r>
            <a:r>
              <a:rPr lang="en-US" sz="1000">
                <a:latin typeface="Arial"/>
              </a:rPr>
              <a:t>000.00</a:t>
            </a:r>
          </a:p>
          <a:p>
            <a:pPr indent="0" algn="r">
              <a:lnSpc>
                <a:spcPts val="1260"/>
              </a:lnSpc>
            </a:pPr>
            <a:r>
              <a:rPr lang="en-US" sz="1000" u="sng">
                <a:latin typeface="Times New Roman"/>
              </a:rPr>
              <a:t>250.00</a:t>
            </a:r>
          </a:p>
        </p:txBody>
      </p:sp>
      <p:sp>
        <p:nvSpPr>
          <p:cNvPr id="7" name="Rectangle 6"/>
          <p:cNvSpPr/>
          <p:nvPr/>
        </p:nvSpPr>
        <p:spPr>
          <a:xfrm>
            <a:off x="1915668" y="3236976"/>
            <a:ext cx="1165860" cy="128016"/>
          </a:xfrm>
          <a:prstGeom prst="rect">
            <a:avLst/>
          </a:prstGeom>
        </p:spPr>
        <p:txBody>
          <a:bodyPr wrap="none" lIns="0" tIns="0" rIns="0" bIns="0">
            <a:normAutofit fontScale="25000" lnSpcReduction="20000"/>
          </a:bodyPr>
          <a:lstStyle/>
          <a:p>
            <a:pPr indent="0">
              <a:lnSpc>
                <a:spcPts val="1110"/>
              </a:lnSpc>
            </a:pPr>
            <a:r>
              <a:rPr lang="en-US" sz="1000" b="1">
                <a:latin typeface="Times New Roman"/>
              </a:rPr>
              <a:t>Total Income</a:t>
            </a:r>
          </a:p>
        </p:txBody>
      </p:sp>
      <p:sp>
        <p:nvSpPr>
          <p:cNvPr id="8" name="Rectangle 7"/>
          <p:cNvSpPr/>
          <p:nvPr/>
        </p:nvSpPr>
        <p:spPr>
          <a:xfrm>
            <a:off x="5143500" y="3236976"/>
            <a:ext cx="818388" cy="141732"/>
          </a:xfrm>
          <a:prstGeom prst="rect">
            <a:avLst/>
          </a:prstGeom>
        </p:spPr>
        <p:txBody>
          <a:bodyPr wrap="none" lIns="0" tIns="0" rIns="0" bIns="0">
            <a:normAutofit fontScale="97500"/>
          </a:bodyPr>
          <a:lstStyle/>
          <a:p>
            <a:pPr indent="0">
              <a:lnSpc>
                <a:spcPts val="1120"/>
              </a:lnSpc>
            </a:pPr>
            <a:r>
              <a:rPr lang="en-US" sz="1000">
                <a:latin typeface="Arial"/>
              </a:rPr>
              <a:t>16</a:t>
            </a:r>
            <a:r>
              <a:rPr lang="en-US" sz="1000" b="1">
                <a:latin typeface="Arial"/>
              </a:rPr>
              <a:t>,</a:t>
            </a:r>
            <a:r>
              <a:rPr lang="en-US" sz="1000">
                <a:latin typeface="Arial"/>
              </a:rPr>
              <a:t>250.00</a:t>
            </a:r>
          </a:p>
        </p:txBody>
      </p:sp>
      <p:sp>
        <p:nvSpPr>
          <p:cNvPr id="9" name="Rectangle 8"/>
          <p:cNvSpPr/>
          <p:nvPr/>
        </p:nvSpPr>
        <p:spPr>
          <a:xfrm>
            <a:off x="1920240" y="3575304"/>
            <a:ext cx="800100" cy="155448"/>
          </a:xfrm>
          <a:prstGeom prst="rect">
            <a:avLst/>
          </a:prstGeom>
        </p:spPr>
        <p:txBody>
          <a:bodyPr wrap="none" lIns="0" tIns="0" rIns="0" bIns="0">
            <a:normAutofit fontScale="97500"/>
          </a:bodyPr>
          <a:lstStyle/>
          <a:p>
            <a:pPr indent="0">
              <a:lnSpc>
                <a:spcPts val="1110"/>
              </a:lnSpc>
            </a:pPr>
            <a:r>
              <a:rPr lang="en-US" sz="1000" u="sng">
                <a:latin typeface="Times New Roman"/>
              </a:rPr>
              <a:t>Expenses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1911096" y="3909060"/>
            <a:ext cx="1993392" cy="2075688"/>
          </a:xfrm>
          <a:prstGeom prst="rect">
            <a:avLst/>
          </a:prstGeom>
        </p:spPr>
        <p:txBody>
          <a:bodyPr lIns="0" tIns="0" rIns="0" bIns="0">
            <a:normAutofit fontScale="97500"/>
          </a:bodyPr>
          <a:lstStyle/>
          <a:p>
            <a:pPr indent="0">
              <a:lnSpc>
                <a:spcPts val="1224"/>
              </a:lnSpc>
            </a:pPr>
            <a:r>
              <a:rPr lang="en-US" sz="1000">
                <a:latin typeface="Times New Roman"/>
              </a:rPr>
              <a:t>Cost of Sales</a:t>
            </a:r>
            <a:r>
              <a:t/>
            </a:r>
            <a:br/>
            <a:r>
              <a:rPr lang="en-US" sz="1000">
                <a:latin typeface="Times New Roman"/>
              </a:rPr>
              <a:t>Office Supplies</a:t>
            </a:r>
            <a:r>
              <a:t/>
            </a:r>
            <a:br/>
            <a:r>
              <a:rPr lang="en-US" sz="1000">
                <a:latin typeface="Times New Roman"/>
              </a:rPr>
              <a:t>Telephone Expense</a:t>
            </a:r>
            <a:r>
              <a:t/>
            </a:r>
            <a:br/>
            <a:r>
              <a:rPr lang="en-US" sz="1000">
                <a:latin typeface="Times New Roman"/>
              </a:rPr>
              <a:t>Utilities</a:t>
            </a:r>
            <a:r>
              <a:t/>
            </a:r>
            <a:br/>
            <a:r>
              <a:rPr lang="en-US" sz="1000">
                <a:latin typeface="Times New Roman"/>
              </a:rPr>
              <a:t>Consulting Fees</a:t>
            </a:r>
            <a:r>
              <a:t/>
            </a:r>
            <a:br/>
            <a:r>
              <a:rPr lang="en-US" sz="1000">
                <a:latin typeface="Times New Roman"/>
              </a:rPr>
              <a:t>Maintenance</a:t>
            </a:r>
            <a:r>
              <a:t/>
            </a:r>
            <a:br/>
            <a:r>
              <a:rPr lang="en-US" sz="1000">
                <a:latin typeface="Times New Roman"/>
              </a:rPr>
              <a:t>Insurance</a:t>
            </a:r>
          </a:p>
          <a:p>
            <a:pPr indent="0">
              <a:lnSpc>
                <a:spcPts val="1224"/>
              </a:lnSpc>
            </a:pPr>
            <a:r>
              <a:rPr lang="en-US" sz="1000">
                <a:latin typeface="Times New Roman"/>
              </a:rPr>
              <a:t>Miscellaneous Expenses</a:t>
            </a:r>
            <a:r>
              <a:t/>
            </a:r>
            <a:br/>
            <a:r>
              <a:rPr lang="en-US" sz="1000">
                <a:latin typeface="Times New Roman"/>
              </a:rPr>
              <a:t>Travel </a:t>
            </a:r>
            <a:r>
              <a:rPr lang="en-US" sz="900" i="1">
                <a:latin typeface="Arial"/>
              </a:rPr>
              <a:t>&amp;</a:t>
            </a:r>
            <a:r>
              <a:rPr lang="en-US" sz="1000">
                <a:latin typeface="Times New Roman"/>
              </a:rPr>
              <a:t> Entertainment</a:t>
            </a:r>
            <a:r>
              <a:t/>
            </a:r>
            <a:br/>
            <a:r>
              <a:rPr lang="en-US" sz="1000">
                <a:latin typeface="Times New Roman"/>
              </a:rPr>
              <a:t>Bank Charges</a:t>
            </a:r>
            <a:r>
              <a:t/>
            </a:r>
            <a:br/>
            <a:r>
              <a:rPr lang="en-US" sz="1000">
                <a:latin typeface="Times New Roman"/>
              </a:rPr>
              <a:t>Payroll Expense</a:t>
            </a:r>
            <a:r>
              <a:t/>
            </a:r>
            <a:br/>
            <a:r>
              <a:rPr lang="en-US" sz="1000">
                <a:latin typeface="Times New Roman"/>
              </a:rPr>
              <a:t>Tax Expense</a:t>
            </a:r>
            <a:r>
              <a:t/>
            </a:r>
            <a:br/>
            <a:r>
              <a:rPr lang="en-US" sz="1000" b="1">
                <a:latin typeface="Times New Roman"/>
              </a:rPr>
              <a:t>Total </a:t>
            </a:r>
            <a:r>
              <a:rPr lang="en-US" sz="1000">
                <a:latin typeface="Times New Roman"/>
              </a:rPr>
              <a:t>Expenses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143500" y="3918204"/>
            <a:ext cx="822960" cy="2057400"/>
          </a:xfrm>
          <a:prstGeom prst="rect">
            <a:avLst/>
          </a:prstGeom>
        </p:spPr>
        <p:txBody>
          <a:bodyPr lIns="0" tIns="0" rIns="0" bIns="0">
            <a:normAutofit fontScale="97500"/>
          </a:bodyPr>
          <a:lstStyle/>
          <a:p>
            <a:pPr indent="0" algn="r">
              <a:lnSpc>
                <a:spcPts val="1224"/>
              </a:lnSpc>
            </a:pPr>
            <a:r>
              <a:rPr lang="en-US" sz="1000">
                <a:latin typeface="Arial"/>
              </a:rPr>
              <a:t>2</a:t>
            </a:r>
            <a:r>
              <a:rPr lang="en-US" sz="700">
                <a:latin typeface="Arial"/>
              </a:rPr>
              <a:t>.</a:t>
            </a:r>
            <a:r>
              <a:rPr lang="en-US" sz="1000">
                <a:latin typeface="Arial"/>
              </a:rPr>
              <a:t>000.00</a:t>
            </a:r>
          </a:p>
          <a:p>
            <a:pPr marL="266700" indent="0">
              <a:lnSpc>
                <a:spcPts val="1224"/>
              </a:lnSpc>
            </a:pPr>
            <a:r>
              <a:rPr lang="en-US" sz="1000">
                <a:latin typeface="Arial"/>
              </a:rPr>
              <a:t>250.00</a:t>
            </a:r>
          </a:p>
          <a:p>
            <a:pPr marL="266700" indent="0">
              <a:lnSpc>
                <a:spcPts val="1224"/>
              </a:lnSpc>
            </a:pPr>
            <a:r>
              <a:rPr lang="en-US" sz="1000">
                <a:latin typeface="Times New Roman"/>
              </a:rPr>
              <a:t>500.00</a:t>
            </a:r>
          </a:p>
          <a:p>
            <a:pPr marL="266700" indent="0">
              <a:lnSpc>
                <a:spcPts val="1224"/>
              </a:lnSpc>
            </a:pPr>
            <a:r>
              <a:rPr lang="en-US" sz="1000">
                <a:latin typeface="Arial"/>
              </a:rPr>
              <a:t>100.00</a:t>
            </a:r>
          </a:p>
          <a:p>
            <a:pPr marL="266700" indent="0">
              <a:lnSpc>
                <a:spcPts val="1224"/>
              </a:lnSpc>
            </a:pPr>
            <a:r>
              <a:rPr lang="en-US" sz="1000">
                <a:latin typeface="Times New Roman"/>
              </a:rPr>
              <a:t>750.00</a:t>
            </a:r>
          </a:p>
          <a:p>
            <a:pPr marL="266700" indent="0">
              <a:lnSpc>
                <a:spcPts val="1224"/>
              </a:lnSpc>
            </a:pPr>
            <a:r>
              <a:rPr lang="en-US" sz="1000">
                <a:latin typeface="Times New Roman"/>
              </a:rPr>
              <a:t>300.00</a:t>
            </a:r>
          </a:p>
          <a:p>
            <a:pPr marL="266700" indent="0">
              <a:lnSpc>
                <a:spcPts val="1224"/>
              </a:lnSpc>
            </a:pPr>
            <a:r>
              <a:rPr lang="en-US" sz="1000">
                <a:latin typeface="Times New Roman"/>
              </a:rPr>
              <a:t>250.00</a:t>
            </a:r>
          </a:p>
          <a:p>
            <a:pPr marL="266700" indent="0">
              <a:lnSpc>
                <a:spcPts val="1224"/>
              </a:lnSpc>
            </a:pPr>
            <a:r>
              <a:rPr lang="en-US" sz="1000">
                <a:latin typeface="Times New Roman"/>
              </a:rPr>
              <a:t>375.00</a:t>
            </a:r>
          </a:p>
          <a:p>
            <a:pPr indent="0" algn="r">
              <a:lnSpc>
                <a:spcPts val="1224"/>
              </a:lnSpc>
            </a:pPr>
            <a:r>
              <a:rPr lang="en-US" sz="1000">
                <a:latin typeface="Times New Roman"/>
              </a:rPr>
              <a:t>650.00</a:t>
            </a:r>
            <a:r>
              <a:t/>
            </a:r>
            <a:br/>
            <a:r>
              <a:rPr lang="en-US" sz="1000">
                <a:latin typeface="Times New Roman"/>
              </a:rPr>
              <a:t>25.00</a:t>
            </a:r>
          </a:p>
          <a:p>
            <a:pPr indent="0" algn="r">
              <a:lnSpc>
                <a:spcPts val="1224"/>
              </a:lnSpc>
            </a:pPr>
            <a:r>
              <a:rPr lang="en-US" sz="1000">
                <a:latin typeface="Times New Roman"/>
              </a:rPr>
              <a:t>4.000.00</a:t>
            </a:r>
          </a:p>
          <a:p>
            <a:pPr indent="0" algn="r">
              <a:lnSpc>
                <a:spcPts val="1224"/>
              </a:lnSpc>
            </a:pPr>
            <a:r>
              <a:rPr lang="en-US" sz="1000" u="sng">
                <a:latin typeface="Times New Roman"/>
              </a:rPr>
              <a:t>2.500.00</a:t>
            </a:r>
          </a:p>
          <a:p>
            <a:pPr indent="0" algn="r">
              <a:lnSpc>
                <a:spcPts val="1224"/>
              </a:lnSpc>
            </a:pPr>
            <a:r>
              <a:rPr lang="en-US" sz="1000">
                <a:latin typeface="Arial"/>
              </a:rPr>
              <a:t>11</a:t>
            </a:r>
            <a:r>
              <a:rPr lang="en-US" sz="1000" b="1">
                <a:latin typeface="Arial"/>
              </a:rPr>
              <a:t>,</a:t>
            </a:r>
            <a:r>
              <a:rPr lang="en-US" sz="1000">
                <a:latin typeface="Arial"/>
              </a:rPr>
              <a:t>700.00</a:t>
            </a:r>
          </a:p>
        </p:txBody>
      </p:sp>
      <p:sp>
        <p:nvSpPr>
          <p:cNvPr id="12" name="Rectangle 11"/>
          <p:cNvSpPr/>
          <p:nvPr/>
        </p:nvSpPr>
        <p:spPr>
          <a:xfrm>
            <a:off x="5230368" y="6176772"/>
            <a:ext cx="731520" cy="146304"/>
          </a:xfrm>
          <a:prstGeom prst="rect">
            <a:avLst/>
          </a:prstGeom>
        </p:spPr>
        <p:txBody>
          <a:bodyPr wrap="none" lIns="0" tIns="0" rIns="0" bIns="0">
            <a:normAutofit fontScale="97500"/>
          </a:bodyPr>
          <a:lstStyle/>
          <a:p>
            <a:pPr indent="0">
              <a:lnSpc>
                <a:spcPts val="1120"/>
              </a:lnSpc>
            </a:pPr>
            <a:r>
              <a:rPr lang="en-US" sz="1000">
                <a:latin typeface="Arial"/>
              </a:rPr>
              <a:t>4</a:t>
            </a:r>
            <a:r>
              <a:rPr lang="en-US" sz="1000" b="1">
                <a:latin typeface="Arial"/>
              </a:rPr>
              <a:t>.</a:t>
            </a:r>
            <a:r>
              <a:rPr lang="en-US" sz="1000">
                <a:latin typeface="Arial"/>
              </a:rPr>
              <a:t>550.00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915668" y="6176772"/>
            <a:ext cx="1453896" cy="128016"/>
          </a:xfrm>
          <a:prstGeom prst="rect">
            <a:avLst/>
          </a:prstGeom>
        </p:spPr>
        <p:txBody>
          <a:bodyPr wrap="none" lIns="0" tIns="0" rIns="0" bIns="0">
            <a:normAutofit fontScale="25000" lnSpcReduction="20000"/>
          </a:bodyPr>
          <a:lstStyle/>
          <a:p>
            <a:pPr indent="0">
              <a:lnSpc>
                <a:spcPts val="1110"/>
              </a:lnSpc>
            </a:pPr>
            <a:r>
              <a:rPr lang="en-US" sz="1000" b="1">
                <a:latin typeface="Times New Roman"/>
              </a:rPr>
              <a:t>Net Income/Loss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7248" y="0"/>
            <a:ext cx="2206752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724656" y="633984"/>
            <a:ext cx="262128" cy="420624"/>
          </a:xfrm>
          <a:prstGeom prst="rect">
            <a:avLst/>
          </a:prstGeom>
        </p:spPr>
        <p:txBody>
          <a:bodyPr wrap="none" lIns="0" tIns="0" rIns="0" bIns="0">
            <a:normAutofit fontScale="25000" lnSpcReduction="20000"/>
          </a:bodyPr>
          <a:lstStyle/>
          <a:p>
            <a:pPr indent="0">
              <a:lnSpc>
                <a:spcPts val="4130"/>
              </a:lnSpc>
            </a:pPr>
            <a:r>
              <a:rPr lang="en-US" sz="3700">
                <a:latin typeface="Arial"/>
              </a:rPr>
              <a:t>E</a:t>
            </a:r>
          </a:p>
        </p:txBody>
      </p:sp>
      <p:sp>
        <p:nvSpPr>
          <p:cNvPr id="4" name="Rectangle 3"/>
          <p:cNvSpPr/>
          <p:nvPr/>
        </p:nvSpPr>
        <p:spPr>
          <a:xfrm>
            <a:off x="4901184" y="633984"/>
            <a:ext cx="1176528" cy="420624"/>
          </a:xfrm>
          <a:prstGeom prst="rect">
            <a:avLst/>
          </a:prstGeom>
        </p:spPr>
        <p:txBody>
          <a:bodyPr wrap="none" lIns="0" tIns="0" rIns="0" bIns="0">
            <a:normAutofit fontScale="25000" lnSpcReduction="20000"/>
          </a:bodyPr>
          <a:lstStyle/>
          <a:p>
            <a:pPr indent="0">
              <a:lnSpc>
                <a:spcPts val="4130"/>
              </a:lnSpc>
              <a:spcAft>
                <a:spcPts val="1330"/>
              </a:spcAft>
            </a:pPr>
            <a:r>
              <a:rPr lang="en-US" sz="3700">
                <a:latin typeface="Arial"/>
              </a:rPr>
              <a:t>EEET</a:t>
            </a:r>
          </a:p>
        </p:txBody>
      </p:sp>
      <p:sp>
        <p:nvSpPr>
          <p:cNvPr id="5" name="Rectangle 4"/>
          <p:cNvSpPr/>
          <p:nvPr/>
        </p:nvSpPr>
        <p:spPr>
          <a:xfrm>
            <a:off x="1274064" y="1499616"/>
            <a:ext cx="5961888" cy="1999488"/>
          </a:xfrm>
          <a:prstGeom prst="rect">
            <a:avLst/>
          </a:prstGeom>
        </p:spPr>
        <p:txBody>
          <a:bodyPr lIns="0" tIns="0" rIns="0" bIns="0">
            <a:normAutofit fontScale="97500"/>
          </a:bodyPr>
          <a:lstStyle/>
          <a:p>
            <a:pPr indent="0" algn="just">
              <a:lnSpc>
                <a:spcPts val="3120"/>
              </a:lnSpc>
              <a:spcBef>
                <a:spcPts val="1330"/>
              </a:spcBef>
              <a:spcAft>
                <a:spcPts val="2590"/>
              </a:spcAft>
            </a:pPr>
            <a:r>
              <a:rPr lang="en-US" sz="2300" b="1">
                <a:solidFill>
                  <a:srgbClr val="6C6C6C"/>
                </a:solidFill>
                <a:latin typeface="Arial"/>
              </a:rPr>
              <a:t>The Balance Sheet is a Snap shot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showing what the company owns and</a:t>
            </a:r>
            <a:r>
              <a:t/>
            </a:r>
            <a:br/>
            <a:r>
              <a:rPr lang="en-US" sz="2300" b="1">
                <a:solidFill>
                  <a:srgbClr val="6C6C6C"/>
                </a:solidFill>
                <a:latin typeface="Arial"/>
              </a:rPr>
              <a:t>owes at a particular point of time.</a:t>
            </a:r>
          </a:p>
          <a:p>
            <a:pPr indent="0" algn="just">
              <a:lnSpc>
                <a:spcPts val="2570"/>
              </a:lnSpc>
              <a:spcAft>
                <a:spcPts val="3290"/>
              </a:spcAft>
            </a:pPr>
            <a:r>
              <a:rPr lang="en-US" sz="2300" b="1">
                <a:solidFill>
                  <a:srgbClr val="6C6C6C"/>
                </a:solidFill>
                <a:latin typeface="Arial"/>
              </a:rPr>
              <a:t>How much did we invest.</a:t>
            </a:r>
          </a:p>
        </p:txBody>
      </p:sp>
      <p:sp>
        <p:nvSpPr>
          <p:cNvPr id="6" name="Rectangle 5"/>
          <p:cNvSpPr/>
          <p:nvPr/>
        </p:nvSpPr>
        <p:spPr>
          <a:xfrm>
            <a:off x="1292352" y="4145280"/>
            <a:ext cx="5705856" cy="335280"/>
          </a:xfrm>
          <a:prstGeom prst="rect">
            <a:avLst/>
          </a:prstGeom>
        </p:spPr>
        <p:txBody>
          <a:bodyPr wrap="none" lIns="0" tIns="0" rIns="0" bIns="0">
            <a:normAutofit fontScale="97500"/>
          </a:bodyPr>
          <a:lstStyle/>
          <a:p>
            <a:pPr indent="0" algn="just">
              <a:lnSpc>
                <a:spcPts val="2570"/>
              </a:lnSpc>
              <a:spcBef>
                <a:spcPts val="3290"/>
              </a:spcBef>
            </a:pPr>
            <a:r>
              <a:rPr lang="en-US" sz="2300" b="1">
                <a:solidFill>
                  <a:srgbClr val="6C6C6C"/>
                </a:solidFill>
                <a:latin typeface="Arial"/>
              </a:rPr>
              <a:t>How is the investment being financed.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0352" y="0"/>
            <a:ext cx="993648" cy="68580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493008" y="457200"/>
            <a:ext cx="158496" cy="164592"/>
          </a:xfrm>
          <a:prstGeom prst="rect">
            <a:avLst/>
          </a:prstGeom>
        </p:spPr>
        <p:txBody>
          <a:bodyPr wrap="none" lIns="0" tIns="0" rIns="0" bIns="0">
            <a:normAutofit fontScale="25000" lnSpcReduction="20000"/>
          </a:bodyPr>
          <a:lstStyle/>
          <a:p>
            <a:pPr indent="0">
              <a:lnSpc>
                <a:spcPts val="1900"/>
              </a:lnSpc>
            </a:pPr>
            <a:r>
              <a:rPr lang="en-US" sz="650" baseline="30000">
                <a:latin typeface="Arial"/>
              </a:rPr>
              <a:t>7</a:t>
            </a:r>
            <a:r>
              <a:rPr lang="en-US" sz="1700" cap="small">
                <a:latin typeface="Arial"/>
              </a:rPr>
              <a:t>a\</a:t>
            </a:r>
          </a:p>
        </p:txBody>
      </p:sp>
      <p:sp>
        <p:nvSpPr>
          <p:cNvPr id="8" name="Rectangle 7"/>
          <p:cNvSpPr/>
          <p:nvPr/>
        </p:nvSpPr>
        <p:spPr>
          <a:xfrm>
            <a:off x="4934712" y="502329"/>
            <a:ext cx="268224" cy="182880"/>
          </a:xfrm>
          <a:prstGeom prst="rect">
            <a:avLst/>
          </a:prstGeom>
        </p:spPr>
        <p:txBody>
          <a:bodyPr wrap="none" lIns="0" tIns="0" rIns="0" bIns="0">
            <a:normAutofit fontScale="25000" lnSpcReduction="20000"/>
          </a:bodyPr>
          <a:lstStyle/>
          <a:p>
            <a:pPr indent="0">
              <a:lnSpc>
                <a:spcPts val="2120"/>
              </a:lnSpc>
            </a:pPr>
            <a:r>
              <a:rPr lang="en-US" sz="1900" dirty="0">
                <a:latin typeface="Arial"/>
              </a:rPr>
              <a:t>o</a:t>
            </a:r>
          </a:p>
        </p:txBody>
      </p:sp>
      <p:sp>
        <p:nvSpPr>
          <p:cNvPr id="9" name="Rectangle 8"/>
          <p:cNvSpPr/>
          <p:nvPr/>
        </p:nvSpPr>
        <p:spPr>
          <a:xfrm>
            <a:off x="1185672" y="1728216"/>
            <a:ext cx="2471928" cy="3218688"/>
          </a:xfrm>
          <a:prstGeom prst="rect">
            <a:avLst/>
          </a:prstGeom>
          <a:solidFill>
            <a:srgbClr val="575789"/>
          </a:solidFill>
        </p:spPr>
        <p:txBody>
          <a:bodyPr lIns="0" tIns="0" rIns="0" bIns="0">
            <a:normAutofit fontScale="97500"/>
          </a:bodyPr>
          <a:lstStyle/>
          <a:p>
            <a:pPr marL="76200" indent="0" algn="ctr">
              <a:lnSpc>
                <a:spcPts val="3100"/>
              </a:lnSpc>
              <a:spcAft>
                <a:spcPts val="3920"/>
              </a:spcAft>
            </a:pPr>
            <a:r>
              <a:rPr lang="en-US" sz="2800">
                <a:solidFill>
                  <a:srgbClr val="FFFFFF"/>
                </a:solidFill>
                <a:latin typeface="Times New Roman"/>
              </a:rPr>
              <a:t>Assets</a:t>
            </a:r>
          </a:p>
          <a:p>
            <a:pPr marL="76200" indent="0" algn="ctr">
              <a:lnSpc>
                <a:spcPts val="2880"/>
              </a:lnSpc>
            </a:pPr>
            <a:r>
              <a:rPr lang="en-US" sz="2400">
                <a:solidFill>
                  <a:srgbClr val="FFFFFF"/>
                </a:solidFill>
                <a:latin typeface="Times New Roman"/>
              </a:rPr>
              <a:t>Probable future</a:t>
            </a:r>
            <a:r>
              <a:t/>
            </a:r>
            <a:br/>
            <a:r>
              <a:rPr lang="en-US" sz="2400">
                <a:solidFill>
                  <a:srgbClr val="FFFFFF"/>
                </a:solidFill>
                <a:latin typeface="Times New Roman"/>
              </a:rPr>
              <a:t>economic benefits</a:t>
            </a:r>
            <a:r>
              <a:t/>
            </a:r>
            <a:br/>
            <a:r>
              <a:rPr lang="en-US" sz="2400">
                <a:solidFill>
                  <a:srgbClr val="FFFFFF"/>
                </a:solidFill>
                <a:latin typeface="Times New Roman"/>
              </a:rPr>
              <a:t>controlled by the</a:t>
            </a:r>
            <a:r>
              <a:t/>
            </a:r>
            <a:br/>
            <a:r>
              <a:rPr lang="en-US" sz="2400">
                <a:solidFill>
                  <a:srgbClr val="FFFFFF"/>
                </a:solidFill>
                <a:latin typeface="Times New Roman"/>
              </a:rPr>
              <a:t>company as a result</a:t>
            </a:r>
            <a:r>
              <a:t/>
            </a:r>
            <a:br/>
            <a:r>
              <a:rPr lang="en-US" sz="2400">
                <a:solidFill>
                  <a:srgbClr val="FFFFFF"/>
                </a:solidFill>
                <a:latin typeface="Times New Roman"/>
              </a:rPr>
              <a:t>of a past transaction</a:t>
            </a:r>
            <a:r>
              <a:t/>
            </a:r>
            <a:br/>
            <a:r>
              <a:rPr lang="en-US" sz="2400">
                <a:solidFill>
                  <a:srgbClr val="FFFFFF"/>
                </a:solidFill>
                <a:latin typeface="Times New Roman"/>
              </a:rPr>
              <a:t>or event</a:t>
            </a:r>
          </a:p>
        </p:txBody>
      </p:sp>
      <p:sp>
        <p:nvSpPr>
          <p:cNvPr id="10" name="Rectangle 9"/>
          <p:cNvSpPr/>
          <p:nvPr/>
        </p:nvSpPr>
        <p:spPr>
          <a:xfrm>
            <a:off x="5050536" y="1572768"/>
            <a:ext cx="2456688" cy="3998976"/>
          </a:xfrm>
          <a:prstGeom prst="rect">
            <a:avLst/>
          </a:prstGeom>
          <a:solidFill>
            <a:srgbClr val="9E5B5B"/>
          </a:solidFill>
        </p:spPr>
        <p:txBody>
          <a:bodyPr lIns="0" tIns="0" rIns="0" bIns="0">
            <a:normAutofit fontScale="97500"/>
          </a:bodyPr>
          <a:lstStyle/>
          <a:p>
            <a:pPr marL="419100" indent="0">
              <a:lnSpc>
                <a:spcPts val="3100"/>
              </a:lnSpc>
              <a:spcAft>
                <a:spcPts val="910"/>
              </a:spcAft>
            </a:pPr>
            <a:r>
              <a:rPr lang="en-US" sz="2800">
                <a:solidFill>
                  <a:srgbClr val="FFFFFF"/>
                </a:solidFill>
                <a:latin typeface="Times New Roman"/>
              </a:rPr>
              <a:t>Liabilities</a:t>
            </a:r>
          </a:p>
          <a:p>
            <a:pPr indent="0">
              <a:lnSpc>
                <a:spcPts val="2880"/>
              </a:lnSpc>
              <a:spcAft>
                <a:spcPts val="4410"/>
              </a:spcAft>
            </a:pPr>
            <a:r>
              <a:rPr lang="en-US" sz="2400">
                <a:solidFill>
                  <a:srgbClr val="FFFFFF"/>
                </a:solidFill>
                <a:latin typeface="Times New Roman"/>
              </a:rPr>
              <a:t>Probable future</a:t>
            </a:r>
            <a:r>
              <a:t/>
            </a:r>
            <a:br/>
            <a:r>
              <a:rPr lang="en-US" sz="2400">
                <a:solidFill>
                  <a:srgbClr val="FFFFFF"/>
                </a:solidFill>
                <a:latin typeface="Times New Roman"/>
              </a:rPr>
              <a:t>economic sacrifice</a:t>
            </a:r>
            <a:r>
              <a:t/>
            </a:r>
            <a:br/>
            <a:r>
              <a:rPr lang="en-US" sz="2400">
                <a:solidFill>
                  <a:srgbClr val="FFFFFF"/>
                </a:solidFill>
                <a:latin typeface="Times New Roman"/>
              </a:rPr>
              <a:t>as a result of a past</a:t>
            </a:r>
            <a:r>
              <a:t/>
            </a:r>
            <a:br/>
            <a:r>
              <a:rPr lang="en-US" sz="2400">
                <a:solidFill>
                  <a:srgbClr val="FFFFFF"/>
                </a:solidFill>
                <a:latin typeface="Times New Roman"/>
              </a:rPr>
              <a:t>transaction or event</a:t>
            </a:r>
          </a:p>
          <a:p>
            <a:pPr indent="0">
              <a:lnSpc>
                <a:spcPts val="3100"/>
              </a:lnSpc>
              <a:spcAft>
                <a:spcPts val="350"/>
              </a:spcAft>
            </a:pPr>
            <a:r>
              <a:rPr lang="en-US" sz="2800">
                <a:solidFill>
                  <a:srgbClr val="FFFFFF"/>
                </a:solidFill>
                <a:latin typeface="Times New Roman"/>
              </a:rPr>
              <a:t>Owners’ Equity</a:t>
            </a:r>
          </a:p>
          <a:p>
            <a:pPr indent="0">
              <a:lnSpc>
                <a:spcPts val="2880"/>
              </a:lnSpc>
            </a:pPr>
            <a:r>
              <a:rPr lang="en-US" sz="2400">
                <a:solidFill>
                  <a:srgbClr val="FFFFFF"/>
                </a:solidFill>
                <a:latin typeface="Times New Roman"/>
              </a:rPr>
              <a:t>Paid in capital</a:t>
            </a:r>
            <a:r>
              <a:t/>
            </a:r>
            <a:br/>
            <a:r>
              <a:rPr lang="en-US" sz="2400">
                <a:solidFill>
                  <a:srgbClr val="FFFFFF"/>
                </a:solidFill>
                <a:latin typeface="Times New Roman"/>
              </a:rPr>
              <a:t>Retained earnings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6864" y="993648"/>
            <a:ext cx="6519672" cy="36880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352" y="0"/>
            <a:ext cx="993648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48640" y="1661160"/>
            <a:ext cx="7065264" cy="1307592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292100" indent="-292100" algn="just">
              <a:lnSpc>
                <a:spcPts val="2592"/>
              </a:lnSpc>
            </a:pPr>
            <a:r>
              <a:rPr lang="en-US" sz="1600" b="1" dirty="0">
                <a:solidFill>
                  <a:srgbClr val="B13F9A"/>
                </a:solidFill>
                <a:latin typeface="Arial"/>
              </a:rPr>
              <a:t>® </a:t>
            </a:r>
            <a:r>
              <a:rPr lang="en-US" sz="1600" b="1" u="sng" dirty="0">
                <a:solidFill>
                  <a:srgbClr val="0070C0"/>
                </a:solidFill>
                <a:latin typeface="Arial"/>
              </a:rPr>
              <a:t>Objective of accounting may differ from business</a:t>
            </a:r>
            <a:r>
              <a:rPr sz="1600" dirty="0"/>
              <a:t/>
            </a:r>
            <a:br>
              <a:rPr sz="1600" dirty="0"/>
            </a:br>
            <a:r>
              <a:rPr lang="en-US" sz="1600" b="1" u="sng" dirty="0">
                <a:solidFill>
                  <a:srgbClr val="0070C0"/>
                </a:solidFill>
                <a:latin typeface="Arial"/>
              </a:rPr>
              <a:t>to business depending upon their specific</a:t>
            </a:r>
            <a:r>
              <a:rPr sz="1600" dirty="0"/>
              <a:t/>
            </a:r>
            <a:br>
              <a:rPr sz="1600" dirty="0"/>
            </a:br>
            <a:r>
              <a:rPr lang="en-US" sz="1600" b="1" u="sng" dirty="0">
                <a:solidFill>
                  <a:srgbClr val="0070C0"/>
                </a:solidFill>
                <a:latin typeface="Arial"/>
              </a:rPr>
              <a:t>requirements. However, the following are the</a:t>
            </a:r>
            <a:r>
              <a:rPr sz="1600" dirty="0"/>
              <a:t/>
            </a:r>
            <a:br>
              <a:rPr sz="1600" dirty="0"/>
            </a:br>
            <a:r>
              <a:rPr lang="en-US" sz="1600" b="1" u="sng" dirty="0">
                <a:solidFill>
                  <a:srgbClr val="0070C0"/>
                </a:solidFill>
                <a:latin typeface="Arial"/>
              </a:rPr>
              <a:t>general objectives of accounting.</a:t>
            </a:r>
          </a:p>
        </p:txBody>
      </p:sp>
      <p:sp>
        <p:nvSpPr>
          <p:cNvPr id="5" name="Rectangle 4"/>
          <p:cNvSpPr/>
          <p:nvPr/>
        </p:nvSpPr>
        <p:spPr>
          <a:xfrm>
            <a:off x="548640" y="3450336"/>
            <a:ext cx="6769608" cy="2538984"/>
          </a:xfrm>
          <a:prstGeom prst="rect">
            <a:avLst/>
          </a:prstGeom>
        </p:spPr>
        <p:txBody>
          <a:bodyPr lIns="0" tIns="0" rIns="0" bIns="0">
            <a:normAutofit fontScale="25000" lnSpcReduction="20000"/>
          </a:bodyPr>
          <a:lstStyle/>
          <a:p>
            <a:pPr indent="0">
              <a:lnSpc>
                <a:spcPts val="2904"/>
              </a:lnSpc>
            </a:pPr>
            <a:r>
              <a:rPr lang="en-US" sz="6400" b="1" dirty="0">
                <a:solidFill>
                  <a:srgbClr val="B83D68"/>
                </a:solidFill>
                <a:latin typeface="Arial"/>
              </a:rPr>
              <a:t>■    </a:t>
            </a:r>
            <a:r>
              <a:rPr lang="en-US" sz="6400" b="1" dirty="0">
                <a:solidFill>
                  <a:srgbClr val="6C6C6C"/>
                </a:solidFill>
                <a:latin typeface="Arial"/>
              </a:rPr>
              <a:t>Keeping systematic record.</a:t>
            </a:r>
          </a:p>
          <a:p>
            <a:pPr indent="0">
              <a:lnSpc>
                <a:spcPts val="2904"/>
              </a:lnSpc>
            </a:pPr>
            <a:r>
              <a:rPr lang="en-US" sz="6400" b="1" dirty="0">
                <a:solidFill>
                  <a:srgbClr val="B83D68"/>
                </a:solidFill>
                <a:latin typeface="Arial"/>
              </a:rPr>
              <a:t>■    </a:t>
            </a:r>
            <a:r>
              <a:rPr lang="en-US" sz="6400" b="1" dirty="0">
                <a:solidFill>
                  <a:srgbClr val="6C6C6C"/>
                </a:solidFill>
                <a:latin typeface="Arial"/>
              </a:rPr>
              <a:t>Ascertain the results of the operation.</a:t>
            </a:r>
          </a:p>
          <a:p>
            <a:pPr indent="0">
              <a:lnSpc>
                <a:spcPts val="2904"/>
              </a:lnSpc>
            </a:pPr>
            <a:r>
              <a:rPr lang="en-US" sz="6400" b="1" dirty="0">
                <a:solidFill>
                  <a:srgbClr val="B83D68"/>
                </a:solidFill>
                <a:latin typeface="Arial"/>
              </a:rPr>
              <a:t>■    </a:t>
            </a:r>
            <a:r>
              <a:rPr lang="en-US" sz="6400" b="1" dirty="0">
                <a:solidFill>
                  <a:srgbClr val="6C6C6C"/>
                </a:solidFill>
                <a:latin typeface="Arial"/>
              </a:rPr>
              <a:t>Ascertain the financial position of the business.</a:t>
            </a:r>
          </a:p>
          <a:p>
            <a:pPr indent="0">
              <a:lnSpc>
                <a:spcPts val="2904"/>
              </a:lnSpc>
            </a:pPr>
            <a:r>
              <a:rPr lang="en-US" sz="6400" b="1" dirty="0">
                <a:solidFill>
                  <a:srgbClr val="B83D68"/>
                </a:solidFill>
                <a:latin typeface="Arial"/>
              </a:rPr>
              <a:t>■    </a:t>
            </a:r>
            <a:r>
              <a:rPr lang="en-US" sz="6400" b="1" dirty="0">
                <a:solidFill>
                  <a:srgbClr val="6C6C6C"/>
                </a:solidFill>
                <a:latin typeface="Arial"/>
              </a:rPr>
              <a:t>Portray the liquidity position.</a:t>
            </a:r>
          </a:p>
          <a:p>
            <a:pPr indent="0">
              <a:lnSpc>
                <a:spcPts val="2904"/>
              </a:lnSpc>
            </a:pPr>
            <a:r>
              <a:rPr lang="en-US" sz="6400" b="1" dirty="0">
                <a:solidFill>
                  <a:srgbClr val="B83D68"/>
                </a:solidFill>
                <a:latin typeface="Arial"/>
              </a:rPr>
              <a:t>■    </a:t>
            </a:r>
            <a:r>
              <a:rPr lang="en-US" sz="6400" b="1" dirty="0">
                <a:solidFill>
                  <a:srgbClr val="6C6C6C"/>
                </a:solidFill>
                <a:latin typeface="Arial"/>
              </a:rPr>
              <a:t>To protect business properties.</a:t>
            </a:r>
          </a:p>
          <a:p>
            <a:pPr indent="0">
              <a:lnSpc>
                <a:spcPts val="2904"/>
              </a:lnSpc>
            </a:pPr>
            <a:r>
              <a:rPr lang="en-US" sz="6400" b="1" dirty="0">
                <a:solidFill>
                  <a:srgbClr val="B83D68"/>
                </a:solidFill>
                <a:latin typeface="Arial"/>
              </a:rPr>
              <a:t>■    </a:t>
            </a:r>
            <a:r>
              <a:rPr lang="en-US" sz="6400" b="1" dirty="0">
                <a:solidFill>
                  <a:srgbClr val="6C6C6C"/>
                </a:solidFill>
                <a:latin typeface="Arial"/>
              </a:rPr>
              <a:t>To facilitate rational decision - making.</a:t>
            </a:r>
          </a:p>
          <a:p>
            <a:pPr indent="0">
              <a:lnSpc>
                <a:spcPts val="2904"/>
              </a:lnSpc>
            </a:pPr>
            <a:r>
              <a:rPr lang="en-US" sz="6400" b="1" dirty="0">
                <a:solidFill>
                  <a:srgbClr val="B83D68"/>
                </a:solidFill>
                <a:latin typeface="Arial"/>
              </a:rPr>
              <a:t>■    </a:t>
            </a:r>
            <a:r>
              <a:rPr lang="en-US" sz="6400" b="1" dirty="0">
                <a:solidFill>
                  <a:srgbClr val="6C6C6C"/>
                </a:solidFill>
                <a:latin typeface="Arial"/>
              </a:rPr>
              <a:t>To satisfy the requirements of law</a:t>
            </a:r>
            <a:r>
              <a:rPr lang="en-US" sz="2000" b="1" dirty="0">
                <a:solidFill>
                  <a:srgbClr val="6C6C6C"/>
                </a:solidFill>
                <a:latin typeface="Arial"/>
              </a:rPr>
              <a:t>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312" y="527304"/>
            <a:ext cx="6193536" cy="32918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352" y="0"/>
            <a:ext cx="993648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54736" y="1633728"/>
            <a:ext cx="7065264" cy="4322064"/>
          </a:xfrm>
          <a:prstGeom prst="rect">
            <a:avLst/>
          </a:prstGeom>
        </p:spPr>
        <p:txBody>
          <a:bodyPr lIns="0" tIns="0" rIns="0" bIns="0">
            <a:normAutofit fontScale="25000" lnSpcReduction="20000"/>
          </a:bodyPr>
          <a:lstStyle/>
          <a:p>
            <a:pPr marL="283972" indent="-317500" algn="just">
              <a:lnSpc>
                <a:spcPts val="3072"/>
              </a:lnSpc>
            </a:pPr>
            <a:r>
              <a:rPr lang="en-US" sz="2800" b="1" dirty="0">
                <a:solidFill>
                  <a:srgbClr val="B83D68"/>
                </a:solidFill>
                <a:latin typeface="Arial"/>
              </a:rPr>
              <a:t>®</a:t>
            </a:r>
            <a:r>
              <a:rPr lang="en-US" sz="8000" b="1" u="sng" dirty="0">
                <a:solidFill>
                  <a:srgbClr val="0070C0"/>
                </a:solidFill>
                <a:latin typeface="Arial"/>
              </a:rPr>
              <a:t>Owners:</a:t>
            </a:r>
            <a:r>
              <a:rPr lang="en-US" sz="8000" b="1" dirty="0">
                <a:solidFill>
                  <a:srgbClr val="0070C0"/>
                </a:solidFill>
                <a:latin typeface="Arial"/>
              </a:rPr>
              <a:t> </a:t>
            </a:r>
            <a:r>
              <a:rPr lang="en-US" sz="8000" b="1" dirty="0">
                <a:solidFill>
                  <a:srgbClr val="6C6C6C"/>
                </a:solidFill>
                <a:latin typeface="Arial"/>
              </a:rPr>
              <a:t>The owners provide funds</a:t>
            </a:r>
            <a:r>
              <a:rPr sz="8000" dirty="0"/>
              <a:t/>
            </a:r>
            <a:br>
              <a:rPr sz="8000" dirty="0"/>
            </a:br>
            <a:r>
              <a:rPr lang="en-US" sz="8000" b="1" dirty="0">
                <a:solidFill>
                  <a:srgbClr val="6C6C6C"/>
                </a:solidFill>
                <a:latin typeface="Arial"/>
              </a:rPr>
              <a:t>or capital for the organization. They</a:t>
            </a:r>
            <a:r>
              <a:rPr sz="8000" dirty="0"/>
              <a:t/>
            </a:r>
            <a:br>
              <a:rPr sz="8000" dirty="0"/>
            </a:br>
            <a:r>
              <a:rPr lang="en-US" sz="8000" b="1" dirty="0">
                <a:solidFill>
                  <a:srgbClr val="6C6C6C"/>
                </a:solidFill>
                <a:latin typeface="Arial"/>
              </a:rPr>
              <a:t>possess curiosity in knowing whether</a:t>
            </a:r>
            <a:r>
              <a:rPr sz="8000" dirty="0"/>
              <a:t/>
            </a:r>
            <a:br>
              <a:rPr sz="8000" dirty="0"/>
            </a:br>
            <a:r>
              <a:rPr lang="en-US" sz="8000" b="1" dirty="0">
                <a:solidFill>
                  <a:srgbClr val="6C6C6C"/>
                </a:solidFill>
                <a:latin typeface="Arial"/>
              </a:rPr>
              <a:t>the business is being conducted on</a:t>
            </a:r>
            <a:r>
              <a:rPr sz="8000" dirty="0"/>
              <a:t/>
            </a:r>
            <a:br>
              <a:rPr sz="8000" dirty="0"/>
            </a:br>
            <a:r>
              <a:rPr lang="en-US" sz="8000" b="1" dirty="0">
                <a:solidFill>
                  <a:srgbClr val="6C6C6C"/>
                </a:solidFill>
                <a:latin typeface="Arial"/>
              </a:rPr>
              <a:t>sound lines or not, and whether the</a:t>
            </a:r>
            <a:r>
              <a:rPr sz="8000" dirty="0"/>
              <a:t/>
            </a:r>
            <a:br>
              <a:rPr sz="8000" dirty="0"/>
            </a:br>
            <a:r>
              <a:rPr lang="en-US" sz="8000" b="1" dirty="0">
                <a:solidFill>
                  <a:srgbClr val="6C6C6C"/>
                </a:solidFill>
                <a:latin typeface="Arial"/>
              </a:rPr>
              <a:t>capital is being employed properly</a:t>
            </a:r>
            <a:r>
              <a:rPr sz="8000" dirty="0"/>
              <a:t/>
            </a:r>
            <a:br>
              <a:rPr sz="8000" dirty="0"/>
            </a:br>
            <a:r>
              <a:rPr lang="en-US" sz="8000" b="1" dirty="0">
                <a:solidFill>
                  <a:srgbClr val="6C6C6C"/>
                </a:solidFill>
                <a:latin typeface="Arial"/>
              </a:rPr>
              <a:t>or not. Owners, being businessmen,</a:t>
            </a:r>
            <a:r>
              <a:rPr sz="8000" dirty="0"/>
              <a:t/>
            </a:r>
            <a:br>
              <a:rPr sz="8000" dirty="0"/>
            </a:br>
            <a:r>
              <a:rPr lang="en-US" sz="8000" b="1" dirty="0">
                <a:solidFill>
                  <a:srgbClr val="6C6C6C"/>
                </a:solidFill>
                <a:latin typeface="Arial"/>
              </a:rPr>
              <a:t>always keep an eye on the returns</a:t>
            </a:r>
            <a:r>
              <a:rPr sz="8000" dirty="0"/>
              <a:t/>
            </a:r>
            <a:br>
              <a:rPr sz="8000" dirty="0"/>
            </a:br>
            <a:r>
              <a:rPr lang="en-US" sz="8000" b="1" dirty="0">
                <a:solidFill>
                  <a:srgbClr val="6C6C6C"/>
                </a:solidFill>
                <a:latin typeface="Arial"/>
              </a:rPr>
              <a:t>from the investment. Comparing the</a:t>
            </a:r>
            <a:r>
              <a:rPr sz="8000" dirty="0"/>
              <a:t/>
            </a:r>
            <a:br>
              <a:rPr sz="8000" dirty="0"/>
            </a:br>
            <a:r>
              <a:rPr lang="en-US" sz="8000" b="1" dirty="0">
                <a:solidFill>
                  <a:srgbClr val="6C6C6C"/>
                </a:solidFill>
                <a:latin typeface="Arial"/>
              </a:rPr>
              <a:t>accounts of various years helps in</a:t>
            </a:r>
            <a:r>
              <a:rPr sz="8000" dirty="0"/>
              <a:t/>
            </a:r>
            <a:br>
              <a:rPr sz="8000" dirty="0"/>
            </a:br>
            <a:r>
              <a:rPr lang="en-US" sz="8000" b="1" dirty="0">
                <a:solidFill>
                  <a:srgbClr val="6C6C6C"/>
                </a:solidFill>
                <a:latin typeface="Arial"/>
              </a:rPr>
              <a:t>getting good pieces of information.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312" y="527304"/>
            <a:ext cx="6193536" cy="32918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352" y="0"/>
            <a:ext cx="993648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51688" y="1712976"/>
            <a:ext cx="7074408" cy="4642104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indent="0" algn="just">
              <a:lnSpc>
                <a:spcPts val="3096"/>
              </a:lnSpc>
            </a:pPr>
            <a:r>
              <a:rPr lang="en-US" b="1" dirty="0">
                <a:solidFill>
                  <a:srgbClr val="B13F9A"/>
                </a:solidFill>
                <a:latin typeface="Arial"/>
              </a:rPr>
              <a:t>® </a:t>
            </a:r>
            <a:r>
              <a:rPr lang="en-US" b="1" u="sng" dirty="0">
                <a:solidFill>
                  <a:srgbClr val="0070C0"/>
                </a:solidFill>
                <a:latin typeface="Arial"/>
              </a:rPr>
              <a:t>Management:</a:t>
            </a:r>
            <a:r>
              <a:rPr lang="en-US" b="1" dirty="0">
                <a:solidFill>
                  <a:srgbClr val="0070C0"/>
                </a:solidFill>
                <a:latin typeface="Arial"/>
              </a:rPr>
              <a:t>    </a:t>
            </a:r>
            <a:r>
              <a:rPr lang="en-US" b="1" dirty="0">
                <a:solidFill>
                  <a:srgbClr val="6C6C6C"/>
                </a:solidFill>
                <a:latin typeface="Arial"/>
              </a:rPr>
              <a:t>The management of the</a:t>
            </a:r>
          </a:p>
          <a:p>
            <a:pPr marL="287020" indent="0" algn="just">
              <a:lnSpc>
                <a:spcPts val="3096"/>
              </a:lnSpc>
            </a:pPr>
            <a:r>
              <a:rPr lang="en-US" b="1" dirty="0">
                <a:solidFill>
                  <a:srgbClr val="6C6C6C"/>
                </a:solidFill>
                <a:latin typeface="Arial"/>
              </a:rPr>
              <a:t>business is greatly interested in knowing the</a:t>
            </a:r>
            <a:r>
              <a:rPr dirty="0"/>
              <a:t/>
            </a:r>
            <a:br>
              <a:rPr dirty="0"/>
            </a:br>
            <a:r>
              <a:rPr lang="en-US" b="1" dirty="0">
                <a:solidFill>
                  <a:srgbClr val="6C6C6C"/>
                </a:solidFill>
                <a:latin typeface="Arial"/>
              </a:rPr>
              <a:t>position of the firm. The accounts are the</a:t>
            </a:r>
            <a:r>
              <a:rPr dirty="0"/>
              <a:t/>
            </a:r>
            <a:br>
              <a:rPr dirty="0"/>
            </a:br>
            <a:r>
              <a:rPr lang="en-US" b="1" dirty="0">
                <a:solidFill>
                  <a:srgbClr val="6C6C6C"/>
                </a:solidFill>
                <a:latin typeface="Arial"/>
              </a:rPr>
              <a:t>basis, the management can study the merits</a:t>
            </a:r>
            <a:r>
              <a:rPr dirty="0"/>
              <a:t/>
            </a:r>
            <a:br>
              <a:rPr dirty="0"/>
            </a:br>
            <a:r>
              <a:rPr lang="en-US" b="1" dirty="0">
                <a:solidFill>
                  <a:srgbClr val="6C6C6C"/>
                </a:solidFill>
                <a:latin typeface="Arial"/>
              </a:rPr>
              <a:t>and demerits of the business activity. Thus,</a:t>
            </a:r>
            <a:r>
              <a:rPr dirty="0"/>
              <a:t/>
            </a:r>
            <a:br>
              <a:rPr dirty="0"/>
            </a:br>
            <a:r>
              <a:rPr lang="en-US" b="1" dirty="0">
                <a:solidFill>
                  <a:srgbClr val="6C6C6C"/>
                </a:solidFill>
                <a:latin typeface="Arial"/>
              </a:rPr>
              <a:t>the management is interested in financial</a:t>
            </a:r>
            <a:r>
              <a:rPr dirty="0"/>
              <a:t/>
            </a:r>
            <a:br>
              <a:rPr dirty="0"/>
            </a:br>
            <a:r>
              <a:rPr lang="en-US" b="1" dirty="0">
                <a:solidFill>
                  <a:srgbClr val="6C6C6C"/>
                </a:solidFill>
                <a:latin typeface="Arial"/>
              </a:rPr>
              <a:t>accounting to find whether the business</a:t>
            </a:r>
            <a:r>
              <a:rPr dirty="0"/>
              <a:t/>
            </a:r>
            <a:br>
              <a:rPr dirty="0"/>
            </a:br>
            <a:r>
              <a:rPr lang="en-US" b="1" dirty="0">
                <a:solidFill>
                  <a:srgbClr val="6C6C6C"/>
                </a:solidFill>
                <a:latin typeface="Arial"/>
              </a:rPr>
              <a:t>carried on is profitable or not. The financial</a:t>
            </a:r>
            <a:r>
              <a:rPr dirty="0"/>
              <a:t/>
            </a:r>
            <a:br>
              <a:rPr dirty="0"/>
            </a:br>
            <a:r>
              <a:rPr lang="en-US" b="1" dirty="0">
                <a:solidFill>
                  <a:srgbClr val="6C6C6C"/>
                </a:solidFill>
                <a:latin typeface="Arial"/>
              </a:rPr>
              <a:t>accounting is the “eyes and ears of</a:t>
            </a:r>
            <a:r>
              <a:rPr dirty="0"/>
              <a:t/>
            </a:r>
            <a:br>
              <a:rPr dirty="0"/>
            </a:br>
            <a:r>
              <a:rPr lang="en-US" b="1" dirty="0">
                <a:solidFill>
                  <a:srgbClr val="6C6C6C"/>
                </a:solidFill>
                <a:latin typeface="Arial"/>
              </a:rPr>
              <a:t>management and facilitates in drawing</a:t>
            </a:r>
            <a:r>
              <a:rPr dirty="0"/>
              <a:t/>
            </a:r>
            <a:br>
              <a:rPr dirty="0"/>
            </a:br>
            <a:r>
              <a:rPr lang="en-US" b="1" dirty="0">
                <a:solidFill>
                  <a:srgbClr val="6C6C6C"/>
                </a:solidFill>
                <a:latin typeface="Arial"/>
              </a:rPr>
              <a:t>future course of action, further expansion</a:t>
            </a:r>
            <a:r>
              <a:rPr dirty="0"/>
              <a:t/>
            </a:r>
            <a:br>
              <a:rPr dirty="0"/>
            </a:br>
            <a:r>
              <a:rPr lang="en-US" b="1" dirty="0">
                <a:solidFill>
                  <a:srgbClr val="6C6C6C"/>
                </a:solidFill>
                <a:latin typeface="Arial"/>
              </a:rPr>
              <a:t>etc. ”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312" y="527304"/>
            <a:ext cx="6193536" cy="32918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352" y="0"/>
            <a:ext cx="993648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554736" y="1636776"/>
            <a:ext cx="7071360" cy="4709160"/>
          </a:xfrm>
          <a:prstGeom prst="rect">
            <a:avLst/>
          </a:prstGeom>
        </p:spPr>
        <p:txBody>
          <a:bodyPr lIns="0" tIns="0" rIns="0" bIns="0">
            <a:normAutofit fontScale="25000" lnSpcReduction="20000"/>
          </a:bodyPr>
          <a:lstStyle/>
          <a:p>
            <a:pPr marL="283972" indent="-317500" algn="just">
              <a:lnSpc>
                <a:spcPts val="2880"/>
              </a:lnSpc>
            </a:pPr>
            <a:r>
              <a:rPr lang="en-US" sz="2800" b="1" dirty="0">
                <a:solidFill>
                  <a:srgbClr val="B13F9A"/>
                </a:solidFill>
                <a:latin typeface="Arial"/>
              </a:rPr>
              <a:t>®</a:t>
            </a:r>
            <a:r>
              <a:rPr lang="en-US" sz="8000" b="1" u="sng" dirty="0">
                <a:solidFill>
                  <a:srgbClr val="0070C0"/>
                </a:solidFill>
                <a:latin typeface="Arial"/>
              </a:rPr>
              <a:t>Creditors:</a:t>
            </a:r>
            <a:r>
              <a:rPr lang="en-US" sz="8000" b="1" dirty="0">
                <a:solidFill>
                  <a:srgbClr val="0070C0"/>
                </a:solidFill>
                <a:latin typeface="Arial"/>
              </a:rPr>
              <a:t> </a:t>
            </a:r>
            <a:r>
              <a:rPr lang="en-US" sz="8000" b="1" dirty="0">
                <a:solidFill>
                  <a:srgbClr val="6C6C6C"/>
                </a:solidFill>
                <a:latin typeface="Arial"/>
              </a:rPr>
              <a:t>Creditors are the persons</a:t>
            </a:r>
            <a:r>
              <a:rPr sz="8000" dirty="0"/>
              <a:t/>
            </a:r>
            <a:br>
              <a:rPr sz="8000" dirty="0"/>
            </a:br>
            <a:r>
              <a:rPr lang="en-US" sz="8000" b="1" dirty="0">
                <a:solidFill>
                  <a:srgbClr val="6C6C6C"/>
                </a:solidFill>
                <a:latin typeface="Arial"/>
              </a:rPr>
              <a:t>who supply goods on credit, or bankers</a:t>
            </a:r>
            <a:r>
              <a:rPr sz="8000" dirty="0"/>
              <a:t/>
            </a:r>
            <a:br>
              <a:rPr sz="8000" dirty="0"/>
            </a:br>
            <a:r>
              <a:rPr lang="en-US" sz="8000" b="1" dirty="0">
                <a:solidFill>
                  <a:srgbClr val="6C6C6C"/>
                </a:solidFill>
                <a:latin typeface="Arial"/>
              </a:rPr>
              <a:t>or lenders of money. It is usual that</a:t>
            </a:r>
            <a:r>
              <a:rPr sz="8000" dirty="0"/>
              <a:t/>
            </a:r>
            <a:br>
              <a:rPr sz="8000" dirty="0"/>
            </a:br>
            <a:r>
              <a:rPr lang="en-US" sz="8000" b="1" dirty="0">
                <a:solidFill>
                  <a:srgbClr val="6C6C6C"/>
                </a:solidFill>
                <a:latin typeface="Arial"/>
              </a:rPr>
              <a:t>these groups are interested to know</a:t>
            </a:r>
            <a:r>
              <a:rPr sz="8000" dirty="0"/>
              <a:t/>
            </a:r>
            <a:br>
              <a:rPr sz="8000" dirty="0"/>
            </a:br>
            <a:r>
              <a:rPr lang="en-US" sz="8000" b="1" dirty="0">
                <a:solidFill>
                  <a:srgbClr val="6C6C6C"/>
                </a:solidFill>
                <a:latin typeface="Arial"/>
              </a:rPr>
              <a:t>the financial soundness before granting</a:t>
            </a:r>
            <a:r>
              <a:rPr sz="8000" dirty="0"/>
              <a:t/>
            </a:r>
            <a:br>
              <a:rPr sz="8000" dirty="0"/>
            </a:br>
            <a:r>
              <a:rPr lang="en-US" sz="8000" b="1" dirty="0">
                <a:solidFill>
                  <a:srgbClr val="6C6C6C"/>
                </a:solidFill>
                <a:latin typeface="Arial"/>
              </a:rPr>
              <a:t>credit. The progress and prosperity of</a:t>
            </a:r>
            <a:r>
              <a:rPr sz="8000" dirty="0"/>
              <a:t/>
            </a:r>
            <a:br>
              <a:rPr sz="8000" dirty="0"/>
            </a:br>
            <a:r>
              <a:rPr lang="en-US" sz="8000" b="1" dirty="0">
                <a:solidFill>
                  <a:srgbClr val="6C6C6C"/>
                </a:solidFill>
                <a:latin typeface="Arial"/>
              </a:rPr>
              <a:t>the firm, two which credits are</a:t>
            </a:r>
            <a:r>
              <a:rPr sz="8000" dirty="0"/>
              <a:t/>
            </a:r>
            <a:br>
              <a:rPr sz="8000" dirty="0"/>
            </a:br>
            <a:r>
              <a:rPr lang="en-US" sz="8000" b="1" dirty="0">
                <a:solidFill>
                  <a:srgbClr val="6C6C6C"/>
                </a:solidFill>
                <a:latin typeface="Arial"/>
              </a:rPr>
              <a:t>extended, are largely watched by</a:t>
            </a:r>
            <a:r>
              <a:rPr sz="8000" dirty="0"/>
              <a:t/>
            </a:r>
            <a:br>
              <a:rPr sz="8000" dirty="0"/>
            </a:br>
            <a:r>
              <a:rPr lang="en-US" sz="8000" b="1" dirty="0">
                <a:solidFill>
                  <a:srgbClr val="6C6C6C"/>
                </a:solidFill>
                <a:latin typeface="Arial"/>
              </a:rPr>
              <a:t>creditors from the point of view of</a:t>
            </a:r>
            <a:r>
              <a:rPr sz="8000" dirty="0"/>
              <a:t/>
            </a:r>
            <a:br>
              <a:rPr sz="8000" dirty="0"/>
            </a:br>
            <a:r>
              <a:rPr lang="en-US" sz="8000" b="1" dirty="0">
                <a:solidFill>
                  <a:srgbClr val="6C6C6C"/>
                </a:solidFill>
                <a:latin typeface="Arial"/>
              </a:rPr>
              <a:t>security and further credit. Profit and</a:t>
            </a:r>
            <a:r>
              <a:rPr sz="8000" dirty="0"/>
              <a:t/>
            </a:r>
            <a:br>
              <a:rPr sz="8000" dirty="0"/>
            </a:br>
            <a:r>
              <a:rPr lang="en-US" sz="8000" b="1" dirty="0">
                <a:solidFill>
                  <a:srgbClr val="6C6C6C"/>
                </a:solidFill>
                <a:latin typeface="Arial"/>
              </a:rPr>
              <a:t>Loss Account and Balance Sheet are</a:t>
            </a:r>
            <a:r>
              <a:rPr sz="8000" dirty="0"/>
              <a:t/>
            </a:r>
            <a:br>
              <a:rPr sz="8000" dirty="0"/>
            </a:br>
            <a:r>
              <a:rPr lang="en-US" sz="8000" b="1" dirty="0">
                <a:solidFill>
                  <a:srgbClr val="6C6C6C"/>
                </a:solidFill>
                <a:latin typeface="Arial"/>
              </a:rPr>
              <a:t>nerve centers to know the soundness of</a:t>
            </a:r>
            <a:r>
              <a:rPr sz="8000" dirty="0"/>
              <a:t/>
            </a:r>
            <a:br>
              <a:rPr sz="8000" dirty="0"/>
            </a:br>
            <a:r>
              <a:rPr lang="en-US" sz="8000" b="1" dirty="0">
                <a:solidFill>
                  <a:srgbClr val="6C6C6C"/>
                </a:solidFill>
                <a:latin typeface="Arial"/>
              </a:rPr>
              <a:t>the firm.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2312" y="527304"/>
            <a:ext cx="6193536" cy="32918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50352" y="0"/>
            <a:ext cx="993648" cy="68580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02336" y="1658112"/>
            <a:ext cx="7068312" cy="4709160"/>
          </a:xfrm>
          <a:prstGeom prst="rect">
            <a:avLst/>
          </a:prstGeom>
        </p:spPr>
        <p:txBody>
          <a:bodyPr lIns="0" tIns="0" rIns="0" bIns="0">
            <a:normAutofit fontScale="97500"/>
          </a:bodyPr>
          <a:lstStyle/>
          <a:p>
            <a:pPr indent="0" algn="just">
              <a:lnSpc>
                <a:spcPts val="3048"/>
              </a:lnSpc>
              <a:spcBef>
                <a:spcPts val="4550"/>
              </a:spcBef>
            </a:pPr>
            <a:r>
              <a:rPr lang="en-US" sz="2800" b="1">
                <a:solidFill>
                  <a:srgbClr val="B83D68"/>
                </a:solidFill>
                <a:latin typeface="Arial"/>
              </a:rPr>
              <a:t>® </a:t>
            </a:r>
            <a:r>
              <a:rPr lang="en-US" sz="2800" b="1" u="sng">
                <a:solidFill>
                  <a:srgbClr val="0070C0"/>
                </a:solidFill>
                <a:latin typeface="Arial"/>
              </a:rPr>
              <a:t>Employees:</a:t>
            </a:r>
            <a:r>
              <a:rPr lang="en-US" sz="2800" b="1">
                <a:solidFill>
                  <a:srgbClr val="0070C0"/>
                </a:solidFill>
                <a:latin typeface="Arial"/>
              </a:rPr>
              <a:t>    </a:t>
            </a:r>
            <a:r>
              <a:rPr lang="en-US" sz="2800" b="1">
                <a:solidFill>
                  <a:srgbClr val="6C6C6C"/>
                </a:solidFill>
                <a:latin typeface="Arial"/>
              </a:rPr>
              <a:t>Payment of bonus</a:t>
            </a:r>
          </a:p>
          <a:p>
            <a:pPr marL="292608" indent="0" algn="just">
              <a:lnSpc>
                <a:spcPts val="3048"/>
              </a:lnSpc>
            </a:pPr>
            <a:r>
              <a:rPr lang="en-US" sz="2800" b="1">
                <a:solidFill>
                  <a:srgbClr val="6C6C6C"/>
                </a:solidFill>
                <a:latin typeface="Arial"/>
              </a:rPr>
              <a:t>depends upon the size of profit</a:t>
            </a:r>
            <a:r>
              <a:t/>
            </a:r>
            <a:br/>
            <a:r>
              <a:rPr lang="en-US" sz="2800" b="1">
                <a:solidFill>
                  <a:srgbClr val="6C6C6C"/>
                </a:solidFill>
                <a:latin typeface="Arial"/>
              </a:rPr>
              <a:t>earned by the firm. The more</a:t>
            </a:r>
            <a:r>
              <a:t/>
            </a:r>
            <a:br/>
            <a:r>
              <a:rPr lang="en-US" sz="2800" b="1">
                <a:solidFill>
                  <a:srgbClr val="6C6C6C"/>
                </a:solidFill>
                <a:latin typeface="Arial"/>
              </a:rPr>
              <a:t>important point is that the workers</a:t>
            </a:r>
            <a:r>
              <a:t/>
            </a:r>
            <a:br/>
            <a:r>
              <a:rPr lang="en-US" sz="2800" b="1">
                <a:solidFill>
                  <a:srgbClr val="6C6C6C"/>
                </a:solidFill>
                <a:latin typeface="Arial"/>
              </a:rPr>
              <a:t>expect regular income for the</a:t>
            </a:r>
            <a:r>
              <a:t/>
            </a:r>
            <a:br/>
            <a:r>
              <a:rPr lang="en-US" sz="2800" b="1">
                <a:solidFill>
                  <a:srgbClr val="6C6C6C"/>
                </a:solidFill>
                <a:latin typeface="Arial"/>
              </a:rPr>
              <a:t>bread. The demand for wage rise,</a:t>
            </a:r>
            <a:r>
              <a:t/>
            </a:r>
            <a:br/>
            <a:r>
              <a:rPr lang="en-US" sz="2800" b="1">
                <a:solidFill>
                  <a:srgbClr val="6C6C6C"/>
                </a:solidFill>
                <a:latin typeface="Arial"/>
              </a:rPr>
              <a:t>bonus, better working conditions</a:t>
            </a:r>
            <a:r>
              <a:t/>
            </a:r>
            <a:br/>
            <a:r>
              <a:rPr lang="en-US" sz="2800" b="1">
                <a:solidFill>
                  <a:srgbClr val="6C6C6C"/>
                </a:solidFill>
                <a:latin typeface="Arial"/>
              </a:rPr>
              <a:t>etc. depend upon the profitability of</a:t>
            </a:r>
            <a:r>
              <a:t/>
            </a:r>
            <a:br/>
            <a:r>
              <a:rPr lang="en-US" sz="2800" b="1">
                <a:solidFill>
                  <a:srgbClr val="6C6C6C"/>
                </a:solidFill>
                <a:latin typeface="Arial"/>
              </a:rPr>
              <a:t>the firm and in turn depends upon</a:t>
            </a:r>
            <a:r>
              <a:t/>
            </a:r>
            <a:br/>
            <a:r>
              <a:rPr lang="en-US" sz="2800" b="1">
                <a:solidFill>
                  <a:srgbClr val="6C6C6C"/>
                </a:solidFill>
                <a:latin typeface="Arial"/>
              </a:rPr>
              <a:t>financial position. For these reasons,</a:t>
            </a:r>
            <a:r>
              <a:t/>
            </a:r>
            <a:br/>
            <a:r>
              <a:rPr lang="en-US" sz="2800" b="1">
                <a:solidFill>
                  <a:srgbClr val="6C6C6C"/>
                </a:solidFill>
                <a:latin typeface="Arial"/>
              </a:rPr>
              <a:t>this group is interested in</a:t>
            </a:r>
            <a:r>
              <a:t/>
            </a:r>
            <a:br/>
            <a:r>
              <a:rPr lang="en-US" sz="2800" b="1">
                <a:solidFill>
                  <a:srgbClr val="6C6C6C"/>
                </a:solidFill>
                <a:latin typeface="Arial"/>
              </a:rPr>
              <a:t>accounting.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632</Words>
  <Application>Microsoft Office PowerPoint</Application>
  <PresentationFormat>On-screen Show (4:3)</PresentationFormat>
  <Paragraphs>168</Paragraphs>
  <Slides>49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3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Afrinish Hassan</cp:lastModifiedBy>
  <cp:revision>9</cp:revision>
  <dcterms:modified xsi:type="dcterms:W3CDTF">2020-05-01T23:57:29Z</dcterms:modified>
</cp:coreProperties>
</file>