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3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3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3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7" Type="http://schemas.openxmlformats.org/officeDocument/2006/relationships/image" Target="../media/image3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7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8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9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9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144" y="6096"/>
            <a:ext cx="1615440" cy="384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49512" y="0"/>
            <a:ext cx="94488" cy="91440"/>
          </a:xfrm>
          <a:prstGeom prst="rect">
            <a:avLst/>
          </a:prstGeom>
          <a:solidFill>
            <a:srgbClr val="4E0541"/>
          </a:solidFill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730"/>
              </a:lnSpc>
            </a:pPr>
            <a:r>
              <a:rPr lang="en-US" sz="650">
                <a:solidFill>
                  <a:srgbClr val="400036"/>
                </a:solidFill>
                <a:latin typeface="Arial"/>
              </a:rPr>
              <a:t>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521208" y="2898648"/>
            <a:ext cx="7967472" cy="926592"/>
          </a:xfrm>
          <a:prstGeom prst="rect">
            <a:avLst/>
          </a:prstGeom>
          <a:solidFill>
            <a:srgbClr val="973D86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ts val="4250"/>
              </a:lnSpc>
            </a:pPr>
            <a:r>
              <a:rPr lang="en-US" sz="3800" b="1" dirty="0">
                <a:latin typeface="Arial"/>
              </a:rPr>
              <a:t>INTRODUCTION TO </a:t>
            </a:r>
            <a:r>
              <a:rPr lang="en-US" sz="3800" b="1" dirty="0" smtClean="0">
                <a:latin typeface="Arial"/>
              </a:rPr>
              <a:t>ACCOUNTING</a:t>
            </a:r>
            <a:endParaRPr lang="en-US" sz="3800" b="1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12" y="527304"/>
            <a:ext cx="6193536" cy="329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736" y="1627632"/>
            <a:ext cx="7062216" cy="431901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305308" indent="-279400" algn="just">
              <a:lnSpc>
                <a:spcPts val="3048"/>
              </a:lnSpc>
              <a:spcBef>
                <a:spcPts val="4340"/>
              </a:spcBef>
            </a:pPr>
            <a:r>
              <a:rPr lang="en-US" sz="2800" b="1">
                <a:solidFill>
                  <a:srgbClr val="B83D68"/>
                </a:solidFill>
                <a:latin typeface="Arial"/>
              </a:rPr>
              <a:t>®</a:t>
            </a:r>
            <a:r>
              <a:rPr lang="en-US" sz="2800" b="1" u="sng">
                <a:solidFill>
                  <a:srgbClr val="0070C0"/>
                </a:solidFill>
                <a:latin typeface="Arial"/>
              </a:rPr>
              <a:t>Investors:</a:t>
            </a:r>
            <a:r>
              <a:rPr lang="en-US" sz="2800" b="1">
                <a:solidFill>
                  <a:srgbClr val="0070C0"/>
                </a:solidFill>
                <a:latin typeface="Arial"/>
              </a:rPr>
              <a:t> </a:t>
            </a:r>
            <a:r>
              <a:rPr lang="en-US" sz="2800" b="1">
                <a:solidFill>
                  <a:srgbClr val="6C6C6C"/>
                </a:solidFill>
                <a:latin typeface="Arial"/>
              </a:rPr>
              <a:t>The prospective investors,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who want to invest their money in a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firm, of course wish to see the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progress and prosperity of the firm,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before investing their amount, by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going through the financial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statements of the firm. This is to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safeguard the investment. For this,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this group is eager to go through the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accounting which enables them to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know the safety of investment.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12" y="527304"/>
            <a:ext cx="6193536" cy="329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7784" y="1633728"/>
            <a:ext cx="7050024" cy="3569208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89560" indent="-266700" algn="just">
              <a:lnSpc>
                <a:spcPts val="3144"/>
              </a:lnSpc>
              <a:spcBef>
                <a:spcPts val="4410"/>
              </a:spcBef>
            </a:pPr>
            <a:r>
              <a:rPr lang="en-US" sz="2800" b="1">
                <a:solidFill>
                  <a:srgbClr val="B83D68"/>
                </a:solidFill>
                <a:latin typeface="Arial"/>
              </a:rPr>
              <a:t>©</a:t>
            </a:r>
            <a:r>
              <a:rPr lang="en-US" sz="2800" b="1">
                <a:solidFill>
                  <a:srgbClr val="0070C0"/>
                </a:solidFill>
                <a:latin typeface="Arial"/>
              </a:rPr>
              <a:t>Government! </a:t>
            </a:r>
            <a:r>
              <a:rPr lang="en-US" sz="2800" b="1">
                <a:solidFill>
                  <a:srgbClr val="6C6C6C"/>
                </a:solidFill>
                <a:latin typeface="Arial"/>
              </a:rPr>
              <a:t>Government keeps a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close watch on the firms which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yield good amount of profits. The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state and central Governments are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interested in the financial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statements to know the earnings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for the purpose of taxation. To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compile national accounting is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essential.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12" y="527304"/>
            <a:ext cx="6193536" cy="329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7784" y="1639824"/>
            <a:ext cx="7062216" cy="393801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302260" indent="-279400" algn="just">
              <a:lnSpc>
                <a:spcPts val="3072"/>
              </a:lnSpc>
              <a:spcBef>
                <a:spcPts val="4410"/>
              </a:spcBef>
            </a:pPr>
            <a:r>
              <a:rPr lang="en-US" sz="2800" b="1">
                <a:solidFill>
                  <a:srgbClr val="B83D68"/>
                </a:solidFill>
                <a:latin typeface="Arial"/>
              </a:rPr>
              <a:t>©</a:t>
            </a:r>
            <a:r>
              <a:rPr lang="en-US" sz="2800" b="1">
                <a:solidFill>
                  <a:srgbClr val="0070C0"/>
                </a:solidFill>
                <a:latin typeface="Arial"/>
              </a:rPr>
              <a:t>Consumers; </a:t>
            </a:r>
            <a:r>
              <a:rPr lang="en-US" sz="2800" b="1">
                <a:solidFill>
                  <a:srgbClr val="6C6C6C"/>
                </a:solidFill>
                <a:latin typeface="Arial"/>
              </a:rPr>
              <a:t>These groups are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interested in getting the goods at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reduced price. Therefore, they wish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to know the establishment of a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proper accounting control, which in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turn will reduce to cost of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production, in turn less price to be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paid by the consumers. Researchers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are also interested in accounting for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interpretation.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12" y="527304"/>
            <a:ext cx="6193536" cy="329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1633728"/>
            <a:ext cx="7074408" cy="4242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5656" indent="-279400" algn="just">
              <a:lnSpc>
                <a:spcPts val="2592"/>
              </a:lnSpc>
              <a:spcBef>
                <a:spcPts val="4410"/>
              </a:spcBef>
            </a:pPr>
            <a:r>
              <a:rPr lang="en-US" sz="2000" b="1" dirty="0">
                <a:solidFill>
                  <a:srgbClr val="B83D68"/>
                </a:solidFill>
                <a:latin typeface="Arial"/>
              </a:rPr>
              <a:t>® </a:t>
            </a:r>
            <a:r>
              <a:rPr lang="en-US" sz="2000" b="1" u="sng" dirty="0">
                <a:solidFill>
                  <a:srgbClr val="0070C0"/>
                </a:solidFill>
                <a:latin typeface="Arial"/>
              </a:rPr>
              <a:t>Research Scholars:</a:t>
            </a:r>
            <a:r>
              <a:rPr lang="en-US" sz="2000" b="1" dirty="0">
                <a:solidFill>
                  <a:srgbClr val="0070C0"/>
                </a:solidFill>
                <a:latin typeface="Arial"/>
              </a:rPr>
              <a:t> </a:t>
            </a:r>
            <a:r>
              <a:rPr lang="en-US" sz="2000" b="1" dirty="0">
                <a:solidFill>
                  <a:srgbClr val="6C6C6C"/>
                </a:solidFill>
                <a:latin typeface="Arial"/>
              </a:rPr>
              <a:t>Accounting information,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being a mirror of the financial performance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of a business organization, is of immense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value to the research scholar who wants to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make a study into the financial operations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of a particular firm as such study needs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detailed accounting information relating to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purchases, sales, expenses, cost of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materials used, current assets, current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liabilities, fixed assets, long-term liabilities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and share-holders funds which is available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in the accounting record maintained by the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firm.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264" y="527304"/>
            <a:ext cx="3916680" cy="8473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1712976"/>
            <a:ext cx="7068312" cy="4858512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82956" indent="-266700" algn="just">
              <a:lnSpc>
                <a:spcPts val="3096"/>
              </a:lnSpc>
              <a:spcBef>
                <a:spcPts val="1960"/>
              </a:spcBef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 u="sng">
                <a:solidFill>
                  <a:srgbClr val="0070C0"/>
                </a:solidFill>
                <a:latin typeface="Arial"/>
              </a:rPr>
              <a:t>Sole Proprietorship:</a:t>
            </a:r>
            <a:r>
              <a:rPr lang="en-US" sz="2300" b="1">
                <a:solidFill>
                  <a:srgbClr val="0070C0"/>
                </a:solidFill>
                <a:latin typeface="Arial"/>
              </a:rPr>
              <a:t>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is a business wholly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owned by a single individual. It is the easiest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and the least expensive way to start a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business and is often associated with small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storekeepers, service shops, and professional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people such    as doctors lawyers, or</a:t>
            </a:r>
          </a:p>
          <a:p>
            <a:pPr marL="282956" indent="0" algn="just">
              <a:lnSpc>
                <a:spcPts val="3096"/>
              </a:lnSpc>
              <a:spcAft>
                <a:spcPts val="3010"/>
              </a:spcAft>
            </a:pPr>
            <a:r>
              <a:rPr lang="en-US" sz="2300" b="1">
                <a:solidFill>
                  <a:srgbClr val="6C6C6C"/>
                </a:solidFill>
                <a:latin typeface="Arial"/>
              </a:rPr>
              <a:t>accountants.</a:t>
            </a:r>
          </a:p>
          <a:p>
            <a:pPr marL="282956" indent="-266700" algn="just">
              <a:lnSpc>
                <a:spcPts val="3120"/>
              </a:lnSpc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One    major    disadvantage of    sole</a:t>
            </a:r>
          </a:p>
          <a:p>
            <a:pPr marL="282956" indent="0" algn="just">
              <a:lnSpc>
                <a:spcPts val="3120"/>
              </a:lnSpc>
            </a:pPr>
            <a:r>
              <a:rPr lang="en-US" sz="2300" b="1">
                <a:solidFill>
                  <a:srgbClr val="6C6C6C"/>
                </a:solidFill>
                <a:latin typeface="Arial"/>
              </a:rPr>
              <a:t>proprietorship is unlimited liability since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owner and the business are regarded as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same, from a legal standpoint.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264" y="527304"/>
            <a:ext cx="3916680" cy="8473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1716024"/>
            <a:ext cx="7062216" cy="4062984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82956" indent="-266700" algn="just">
              <a:lnSpc>
                <a:spcPts val="3240"/>
              </a:lnSpc>
              <a:spcBef>
                <a:spcPts val="1960"/>
              </a:spcBef>
            </a:pPr>
            <a:r>
              <a:rPr lang="en-US" sz="23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7200" b="1" u="sng" dirty="0">
                <a:solidFill>
                  <a:srgbClr val="0070C0"/>
                </a:solidFill>
                <a:latin typeface="Arial"/>
              </a:rPr>
              <a:t>Partnerships:</a:t>
            </a:r>
            <a:r>
              <a:rPr lang="en-US" sz="7200" b="1" dirty="0">
                <a:solidFill>
                  <a:srgbClr val="0070C0"/>
                </a:solidFill>
                <a:latin typeface="Arial"/>
              </a:rPr>
              <a:t> </a:t>
            </a:r>
            <a:r>
              <a:rPr lang="en-US" sz="7200" b="1" dirty="0">
                <a:solidFill>
                  <a:srgbClr val="6C6C6C"/>
                </a:solidFill>
                <a:latin typeface="Arial"/>
              </a:rPr>
              <a:t>A partnership is a legal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association of two or more individuals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called partners and who are co-owners of a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business for profit. Like proprietorships,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they are easy to form. This type of business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organization is based upon a written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agreement that details the various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interests and right of the partners and it is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advisable to get legal advice and document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each person’s rights and responsibilities.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264" y="527304"/>
            <a:ext cx="3916680" cy="8473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1716024"/>
            <a:ext cx="7089648" cy="4407408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82956" indent="-266700" algn="just">
              <a:lnSpc>
                <a:spcPts val="3240"/>
              </a:lnSpc>
              <a:spcBef>
                <a:spcPts val="1960"/>
              </a:spcBef>
            </a:pPr>
            <a:r>
              <a:rPr lang="en-US" sz="23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8000" b="1" u="sng" dirty="0">
                <a:solidFill>
                  <a:srgbClr val="0070C0"/>
                </a:solidFill>
                <a:latin typeface="Arial"/>
              </a:rPr>
              <a:t>Corporations:</a:t>
            </a:r>
            <a:r>
              <a:rPr lang="en-US" sz="8000" b="1" dirty="0">
                <a:solidFill>
                  <a:srgbClr val="0070C0"/>
                </a:solidFill>
                <a:latin typeface="Arial"/>
              </a:rPr>
              <a:t> </a:t>
            </a:r>
            <a:r>
              <a:rPr lang="en-US" sz="8000" b="1" dirty="0">
                <a:solidFill>
                  <a:srgbClr val="6C6C6C"/>
                </a:solidFill>
                <a:latin typeface="Arial"/>
              </a:rPr>
              <a:t>is the most dominant form of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business organization in our society. A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Corporation is a legally chartered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enterprise with most legal rights of a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person including the right to conduct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business, own, sell and transfer property,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make contracts, borrow money, sue and be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sued, and pay taxes. Since the Corporation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exists as a separate entity apart from an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individual, it is legally responsible for its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actions and debts.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296" y="993648"/>
            <a:ext cx="3416808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1716024"/>
            <a:ext cx="7071360" cy="4474464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82956" indent="-266700" algn="just">
              <a:lnSpc>
                <a:spcPts val="3240"/>
              </a:lnSpc>
              <a:spcBef>
                <a:spcPts val="2030"/>
              </a:spcBef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The strength of a Corporation is that its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ownership and management are separate.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In theory, the owners may get rid of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Managers if they vote to do so. Conversely,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because the shares of the company known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as stock can sold to someone else,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Company’s ownership can change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drastically, while the management stays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the same. The Corporation’s unlimited life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span coupled with its ability to raise money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gives it the potential for significant growth.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296" y="993648"/>
            <a:ext cx="3416808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1716024"/>
            <a:ext cx="7068312" cy="3240024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82956" indent="-266700" algn="just">
              <a:lnSpc>
                <a:spcPts val="3240"/>
              </a:lnSpc>
              <a:spcBef>
                <a:spcPts val="2030"/>
              </a:spcBef>
            </a:pPr>
            <a:r>
              <a:rPr lang="en-US" sz="23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7200" b="1" dirty="0">
                <a:solidFill>
                  <a:srgbClr val="6C6C6C"/>
                </a:solidFill>
                <a:latin typeface="Arial"/>
              </a:rPr>
              <a:t>Some of the disadvantages of Corporations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are that incorporated businesses suffer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from higher taxes than unincorporated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businesses. In addition, shareholders must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pay income tax on their share of the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Company’s profit that they receive as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dividends. This means that corporate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profits are taxed twice.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944" y="993648"/>
            <a:ext cx="3496056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816" y="993648"/>
            <a:ext cx="1679448" cy="368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1688" y="1673352"/>
            <a:ext cx="3727704" cy="344424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2570"/>
              </a:lnSpc>
              <a:spcAft>
                <a:spcPts val="2940"/>
              </a:spcAft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 u="sng">
                <a:solidFill>
                  <a:srgbClr val="0070C0"/>
                </a:solidFill>
                <a:latin typeface="Arial"/>
              </a:rPr>
              <a:t>Cash Based Accounting:</a:t>
            </a:r>
          </a:p>
        </p:txBody>
      </p:sp>
      <p:sp>
        <p:nvSpPr>
          <p:cNvPr id="6" name="Rectangle 5"/>
          <p:cNvSpPr/>
          <p:nvPr/>
        </p:nvSpPr>
        <p:spPr>
          <a:xfrm>
            <a:off x="847344" y="2529840"/>
            <a:ext cx="6772656" cy="3691128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41300" indent="-215900" algn="just">
              <a:lnSpc>
                <a:spcPts val="2904"/>
              </a:lnSpc>
              <a:spcBef>
                <a:spcPts val="2940"/>
              </a:spcBef>
            </a:pPr>
            <a:r>
              <a:rPr lang="en-US" sz="2300" b="1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Most of us use the cash method to keep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track of our personal financial activities.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The cash method recognizes revenue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when payment is received, and recognizes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expenses when cash is paid out. For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example, your personal checkbook record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is based on the cash method. Expenses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are recorded when cash is paid out and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revenue is recorded when cash or check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deposits are received.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537" y="993648"/>
            <a:ext cx="5966847" cy="368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65376" y="1085088"/>
            <a:ext cx="353568" cy="2865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460"/>
              </a:lnSpc>
            </a:pPr>
            <a:endParaRPr lang="en-US" sz="2400" b="1" spc="350" dirty="0"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688" y="2191512"/>
            <a:ext cx="7059168" cy="28620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7020" indent="-317500" algn="just">
              <a:lnSpc>
                <a:spcPts val="3360"/>
              </a:lnSpc>
            </a:pPr>
            <a:r>
              <a:rPr lang="en-US" sz="20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000" b="1" dirty="0">
                <a:solidFill>
                  <a:srgbClr val="6C6C6C"/>
                </a:solidFill>
                <a:latin typeface="Arial"/>
              </a:rPr>
              <a:t>Accounting is the process of summarizing,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analyzing and reporting the financial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transactions in a manner that adheres to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certain accepted standard formats,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helping to evaluate a past performance,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present condition, and future prospects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as well.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944" y="993648"/>
            <a:ext cx="5224272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8640" y="1700784"/>
            <a:ext cx="7068312" cy="492861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ts val="2230"/>
              </a:lnSpc>
              <a:spcBef>
                <a:spcPts val="1960"/>
              </a:spcBef>
              <a:spcAft>
                <a:spcPts val="2940"/>
              </a:spcAft>
            </a:pPr>
            <a:r>
              <a:rPr lang="en-US" sz="20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000" b="1" u="sng">
                <a:solidFill>
                  <a:srgbClr val="0070C0"/>
                </a:solidFill>
                <a:latin typeface="Arial"/>
              </a:rPr>
              <a:t>Accrual Accounting :</a:t>
            </a:r>
          </a:p>
          <a:p>
            <a:pPr marL="540004" indent="-228600" algn="just">
              <a:lnSpc>
                <a:spcPts val="2616"/>
              </a:lnSpc>
              <a:spcAft>
                <a:spcPts val="2590"/>
              </a:spcAft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The accrual method of accounting requires that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revenue be recognized and assigned to the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accounting period in which it is earned. Similarly,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expenses must be recognized and assigned to the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accounting period in which they are incurred.</a:t>
            </a:r>
          </a:p>
          <a:p>
            <a:pPr marL="540004" indent="-228600" algn="just">
              <a:lnSpc>
                <a:spcPts val="2640"/>
              </a:lnSpc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A Company tracks the summary of the accounting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activity in time intervals called Accounting periods.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These periods are usually a month long. It is also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common for a company to create an annual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statement of records. This annual period is also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called a Fiscal or an Accounting Year.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568" y="993648"/>
            <a:ext cx="5141976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7344" y="1676400"/>
            <a:ext cx="6775704" cy="4596384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41300" indent="-215900" algn="just">
              <a:lnSpc>
                <a:spcPts val="3000"/>
              </a:lnSpc>
              <a:spcBef>
                <a:spcPts val="1820"/>
              </a:spcBef>
            </a:pPr>
            <a:r>
              <a:rPr lang="en-US" sz="2300" b="1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The accrual method relies on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principle of matching revenues and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expenses. This principle says that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expenses for a period, which are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costs of doing business to earn income,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should be compared to the revenues for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the period, which are the income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earned as the result of those expenses.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In other words, the expenses for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period should accurately match up with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the costs of producing revenue for the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period.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993648"/>
            <a:ext cx="3072384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288" y="993648"/>
            <a:ext cx="2956560" cy="368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1688" y="1712976"/>
            <a:ext cx="3416808" cy="344424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2570"/>
              </a:lnSpc>
              <a:spcAft>
                <a:spcPts val="3010"/>
              </a:spcAft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 u="sng">
                <a:solidFill>
                  <a:srgbClr val="0070C0"/>
                </a:solidFill>
                <a:latin typeface="Arial"/>
              </a:rPr>
              <a:t>Financial Accounting:</a:t>
            </a:r>
          </a:p>
        </p:txBody>
      </p:sp>
      <p:sp>
        <p:nvSpPr>
          <p:cNvPr id="6" name="Rectangle 5"/>
          <p:cNvSpPr/>
          <p:nvPr/>
        </p:nvSpPr>
        <p:spPr>
          <a:xfrm>
            <a:off x="844296" y="2636520"/>
            <a:ext cx="6781800" cy="10149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31648" indent="-215900" algn="just">
              <a:lnSpc>
                <a:spcPts val="2760"/>
              </a:lnSpc>
              <a:spcBef>
                <a:spcPts val="3010"/>
              </a:spcBef>
              <a:spcAft>
                <a:spcPts val="3010"/>
              </a:spcAft>
            </a:pPr>
            <a:r>
              <a:rPr lang="en-US" b="1" dirty="0">
                <a:solidFill>
                  <a:srgbClr val="F9B639"/>
                </a:solidFill>
                <a:latin typeface="Arial"/>
              </a:rPr>
              <a:t>■ </a:t>
            </a:r>
            <a:r>
              <a:rPr lang="en-US" b="1" dirty="0">
                <a:solidFill>
                  <a:srgbClr val="6C6C6C"/>
                </a:solidFill>
                <a:latin typeface="Arial"/>
              </a:rPr>
              <a:t>The accounting system concerned only with the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financial state of affairs and financial results of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operations.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844296" y="4224528"/>
            <a:ext cx="6775704" cy="1658112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31648" indent="-215900" algn="just">
              <a:lnSpc>
                <a:spcPts val="2736"/>
              </a:lnSpc>
              <a:spcBef>
                <a:spcPts val="3010"/>
              </a:spcBef>
            </a:pPr>
            <a:r>
              <a:rPr lang="en-US" sz="2000" b="1" dirty="0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8000" b="1" dirty="0">
                <a:solidFill>
                  <a:srgbClr val="6C6C6C"/>
                </a:solidFill>
                <a:latin typeface="Arial"/>
              </a:rPr>
              <a:t>It is the original form of accounting. It is mainly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concerned with the preparation of financial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statements for the use of outsiders like creditors,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debenture holders, investors and financial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institutions.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024" y="993648"/>
            <a:ext cx="2414016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4296" y="1703832"/>
            <a:ext cx="6772656" cy="499872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31648" indent="-215900" algn="just">
              <a:lnSpc>
                <a:spcPts val="2760"/>
              </a:lnSpc>
              <a:spcBef>
                <a:spcPts val="1960"/>
              </a:spcBef>
              <a:spcAft>
                <a:spcPts val="2660"/>
              </a:spcAft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The accounting system uses Accounts to keep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track of information. Here is a simple way to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understand what accounts are. In your office,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you usually keep a filing cabinet. In this filing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cabinet, you have multiple file folders. Each file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folder gives information for a specific topic only.</a:t>
            </a:r>
          </a:p>
          <a:p>
            <a:pPr marL="231648" indent="-215900" algn="just">
              <a:lnSpc>
                <a:spcPts val="2760"/>
              </a:lnSpc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For example you may have a file for utility bills,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phone bills, employee wages, bank deposits,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bank loans etc. A chart of accounts is like a filing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cabinet. Each account in this chart is like a file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folder. Accounts keep track of money spent,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earned, owned, or owed. Each account keeps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track of a specific topic only.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992" y="993648"/>
            <a:ext cx="3688080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2081784"/>
            <a:ext cx="1615440" cy="280416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2570"/>
              </a:lnSpc>
              <a:spcBef>
                <a:spcPts val="4060"/>
              </a:spcBef>
              <a:spcAft>
                <a:spcPts val="2730"/>
              </a:spcAft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solidFill>
                  <a:srgbClr val="0070C0"/>
                </a:solidFill>
                <a:latin typeface="Arial"/>
              </a:rPr>
              <a:t>Revenue:</a:t>
            </a:r>
          </a:p>
        </p:txBody>
      </p:sp>
      <p:sp>
        <p:nvSpPr>
          <p:cNvPr id="5" name="Rectangle 4"/>
          <p:cNvSpPr/>
          <p:nvPr/>
        </p:nvSpPr>
        <p:spPr>
          <a:xfrm>
            <a:off x="844296" y="2904744"/>
            <a:ext cx="6778752" cy="320040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31648" indent="-215900" algn="just">
              <a:lnSpc>
                <a:spcPts val="2808"/>
              </a:lnSpc>
              <a:spcBef>
                <a:spcPts val="2730"/>
              </a:spcBef>
            </a:pPr>
            <a:r>
              <a:rPr lang="en-US" sz="2300" b="1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It means the amount which, as a result of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operations, is added to the capital. It is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defined as the inflow of assets which result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in an increase in the owner’s equity. It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includes all incomes like sales receipts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interest, commission, brokerage etc.,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However, receipts of capital nature like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additional capital, sale of assets etc., are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not a pant of revenue.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993648"/>
            <a:ext cx="1923288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50392" y="2185416"/>
            <a:ext cx="6769608" cy="3410712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25552" indent="-203200" algn="just">
              <a:lnSpc>
                <a:spcPts val="3456"/>
              </a:lnSpc>
              <a:spcBef>
                <a:spcPts val="4620"/>
              </a:spcBef>
            </a:pPr>
            <a:r>
              <a:rPr lang="en-US" sz="2800" b="1" dirty="0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7200" b="1" dirty="0">
                <a:solidFill>
                  <a:srgbClr val="6C6C6C"/>
                </a:solidFill>
                <a:latin typeface="Arial"/>
              </a:rPr>
              <a:t>The terms ‘expense’ refers to the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amount incurred in the process of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earning revenue. If the benefit of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an expenditure is limited to one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year, it is treated as an expense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(also known is as revenue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expenditure) such as payment of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salaries and rent.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456" y="993648"/>
            <a:ext cx="1600200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7344" y="1719072"/>
            <a:ext cx="6778752" cy="4568952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41300" indent="-215900" algn="just">
              <a:lnSpc>
                <a:spcPts val="3336"/>
              </a:lnSpc>
              <a:spcBef>
                <a:spcPts val="2100"/>
              </a:spcBef>
            </a:pPr>
            <a:r>
              <a:rPr lang="en-US" sz="2300" b="1" dirty="0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7200" b="1" dirty="0">
                <a:solidFill>
                  <a:srgbClr val="6C6C6C"/>
                </a:solidFill>
                <a:latin typeface="Arial"/>
              </a:rPr>
              <a:t>An Asset is a property of value owned by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 business. Physical objects and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intangible rights such as money,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accounts receivable, merchandise,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machinery, buildings, and inventories for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sale are common examples of business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assets as they have economic value for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the owner. Accounts receivable is an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unwritten promise by a client to pay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later for goods sold or services</a:t>
            </a:r>
            <a:r>
              <a:rPr sz="7200" dirty="0"/>
              <a:t/>
            </a:r>
            <a:br>
              <a:rPr sz="7200" dirty="0"/>
            </a:br>
            <a:r>
              <a:rPr lang="en-US" sz="7200" b="1" dirty="0">
                <a:solidFill>
                  <a:srgbClr val="6C6C6C"/>
                </a:solidFill>
                <a:latin typeface="Arial"/>
              </a:rPr>
              <a:t>rendered.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3880" y="981456"/>
            <a:ext cx="7019544" cy="4718304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83464" indent="-266700">
              <a:lnSpc>
                <a:spcPts val="5064"/>
              </a:lnSpc>
              <a:spcAft>
                <a:spcPts val="3080"/>
              </a:spcAft>
            </a:pPr>
            <a:r>
              <a:rPr lang="en-US" sz="3800" b="1">
                <a:solidFill>
                  <a:srgbClr val="B13F9A"/>
                </a:solidFill>
                <a:latin typeface="Arial"/>
              </a:rPr>
              <a:t>®</a:t>
            </a:r>
            <a:r>
              <a:rPr lang="en-US" sz="3800" b="1" u="sng">
                <a:solidFill>
                  <a:srgbClr val="0070C0"/>
                </a:solidFill>
                <a:latin typeface="Arial"/>
              </a:rPr>
              <a:t>Assets are generally divided</a:t>
            </a:r>
            <a:r>
              <a:t/>
            </a:r>
            <a:br/>
            <a:r>
              <a:rPr lang="en-US" sz="3800" b="1" u="sng">
                <a:solidFill>
                  <a:srgbClr val="0070C0"/>
                </a:solidFill>
                <a:latin typeface="Arial"/>
              </a:rPr>
              <a:t>into three main groups:</a:t>
            </a:r>
          </a:p>
          <a:p>
            <a:pPr marL="283464" indent="-266700">
              <a:lnSpc>
                <a:spcPts val="6024"/>
              </a:lnSpc>
            </a:pPr>
            <a:r>
              <a:rPr lang="en-US" sz="3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3800" b="1">
                <a:solidFill>
                  <a:srgbClr val="6C6C6C"/>
                </a:solidFill>
                <a:latin typeface="Arial"/>
              </a:rPr>
              <a:t>Current</a:t>
            </a:r>
          </a:p>
          <a:p>
            <a:pPr marL="283464" indent="-266700">
              <a:lnSpc>
                <a:spcPts val="6024"/>
              </a:lnSpc>
            </a:pPr>
            <a:r>
              <a:rPr lang="en-US" sz="3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3800" b="1">
                <a:solidFill>
                  <a:srgbClr val="6C6C6C"/>
                </a:solidFill>
                <a:latin typeface="Arial"/>
              </a:rPr>
              <a:t>Fixed</a:t>
            </a:r>
          </a:p>
          <a:p>
            <a:pPr marL="283464" indent="-266700">
              <a:lnSpc>
                <a:spcPts val="6024"/>
              </a:lnSpc>
            </a:pPr>
            <a:r>
              <a:rPr lang="en-US" sz="3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3800" b="1">
                <a:solidFill>
                  <a:srgbClr val="6C6C6C"/>
                </a:solidFill>
                <a:latin typeface="Arial"/>
              </a:rPr>
              <a:t>Intangible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320" y="993648"/>
            <a:ext cx="3794760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5592" y="1633728"/>
            <a:ext cx="7080504" cy="437388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89052" indent="-266700" algn="just">
              <a:lnSpc>
                <a:spcPts val="2280"/>
              </a:lnSpc>
              <a:spcBef>
                <a:spcPts val="1610"/>
              </a:spcBef>
              <a:spcAft>
                <a:spcPts val="2030"/>
              </a:spcAft>
            </a:pPr>
            <a:r>
              <a:rPr lang="en-US" sz="20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000" b="1" u="sng">
                <a:solidFill>
                  <a:srgbClr val="0070C0"/>
                </a:solidFill>
                <a:latin typeface="Arial"/>
              </a:rPr>
              <a:t>Refer to cash and other items that can be turned</a:t>
            </a:r>
            <a:r>
              <a:t/>
            </a:r>
            <a:br/>
            <a:r>
              <a:rPr lang="en-US" sz="2000" b="1" u="sng">
                <a:solidFill>
                  <a:srgbClr val="0070C0"/>
                </a:solidFill>
                <a:latin typeface="Arial"/>
              </a:rPr>
              <a:t>back into cash within a year are considered a</a:t>
            </a:r>
            <a:r>
              <a:t/>
            </a:r>
            <a:br/>
            <a:r>
              <a:rPr lang="en-US" sz="2000" b="1" u="sng">
                <a:solidFill>
                  <a:srgbClr val="0070C0"/>
                </a:solidFill>
                <a:latin typeface="Arial"/>
              </a:rPr>
              <a:t>current asset such as;</a:t>
            </a:r>
          </a:p>
          <a:p>
            <a:pPr marL="289052" indent="-266700">
              <a:lnSpc>
                <a:spcPts val="2010"/>
              </a:lnSpc>
              <a:spcAft>
                <a:spcPts val="350"/>
              </a:spcAft>
            </a:pPr>
            <a:r>
              <a:rPr lang="en-US" sz="1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1800" b="1">
                <a:solidFill>
                  <a:srgbClr val="6C6C6C"/>
                </a:solidFill>
                <a:latin typeface="Arial"/>
              </a:rPr>
              <a:t>Cash - includes funds in checking and savings accounts</a:t>
            </a:r>
          </a:p>
          <a:p>
            <a:pPr marL="289052" indent="-266700" algn="just">
              <a:lnSpc>
                <a:spcPts val="1944"/>
              </a:lnSpc>
              <a:spcAft>
                <a:spcPts val="350"/>
              </a:spcAft>
            </a:pPr>
            <a:r>
              <a:rPr lang="en-US" sz="1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1800" b="1">
                <a:solidFill>
                  <a:srgbClr val="6C6C6C"/>
                </a:solidFill>
                <a:latin typeface="Arial"/>
              </a:rPr>
              <a:t>Marketable securities such as stocks, bonds, and similar</a:t>
            </a:r>
            <a:r>
              <a:t/>
            </a:r>
            <a:br/>
            <a:r>
              <a:rPr lang="en-US" sz="1800" b="1">
                <a:solidFill>
                  <a:srgbClr val="6C6C6C"/>
                </a:solidFill>
                <a:latin typeface="Arial"/>
              </a:rPr>
              <a:t>investments</a:t>
            </a:r>
          </a:p>
          <a:p>
            <a:pPr marL="289052" indent="-266700" algn="just">
              <a:lnSpc>
                <a:spcPts val="1944"/>
              </a:lnSpc>
              <a:spcAft>
                <a:spcPts val="350"/>
              </a:spcAft>
            </a:pPr>
            <a:r>
              <a:rPr lang="en-US" sz="1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1800" b="1">
                <a:solidFill>
                  <a:srgbClr val="6C6C6C"/>
                </a:solidFill>
                <a:latin typeface="Arial"/>
              </a:rPr>
              <a:t>Accounts Receivables, which are amounts due from</a:t>
            </a:r>
            <a:r>
              <a:t/>
            </a:r>
            <a:br/>
            <a:r>
              <a:rPr lang="en-US" sz="1800" b="1">
                <a:solidFill>
                  <a:srgbClr val="6C6C6C"/>
                </a:solidFill>
                <a:latin typeface="Arial"/>
              </a:rPr>
              <a:t>customers</a:t>
            </a:r>
          </a:p>
          <a:p>
            <a:pPr marL="289052" indent="-266700" algn="just">
              <a:lnSpc>
                <a:spcPts val="1920"/>
              </a:lnSpc>
              <a:spcAft>
                <a:spcPts val="350"/>
              </a:spcAft>
            </a:pPr>
            <a:r>
              <a:rPr lang="en-US" sz="1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1800" b="1">
                <a:solidFill>
                  <a:srgbClr val="6C6C6C"/>
                </a:solidFill>
                <a:latin typeface="Arial"/>
              </a:rPr>
              <a:t>Notes Receivables, which are promissory notes by</a:t>
            </a:r>
            <a:r>
              <a:t/>
            </a:r>
            <a:br/>
            <a:r>
              <a:rPr lang="en-US" sz="1800" b="1">
                <a:solidFill>
                  <a:srgbClr val="6C6C6C"/>
                </a:solidFill>
                <a:latin typeface="Arial"/>
              </a:rPr>
              <a:t>customers to pay a definite sum plus interest on a certain</a:t>
            </a:r>
            <a:r>
              <a:t/>
            </a:r>
            <a:br/>
            <a:r>
              <a:rPr lang="en-US" sz="1800" b="1">
                <a:solidFill>
                  <a:srgbClr val="6C6C6C"/>
                </a:solidFill>
                <a:latin typeface="Arial"/>
              </a:rPr>
              <a:t>date at a certain place.</a:t>
            </a:r>
          </a:p>
          <a:p>
            <a:pPr marL="289052" indent="-266700">
              <a:lnSpc>
                <a:spcPts val="2010"/>
              </a:lnSpc>
              <a:spcAft>
                <a:spcPts val="350"/>
              </a:spcAft>
            </a:pPr>
            <a:r>
              <a:rPr lang="en-US" sz="1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1800" b="1">
                <a:solidFill>
                  <a:srgbClr val="6C6C6C"/>
                </a:solidFill>
                <a:latin typeface="Arial"/>
              </a:rPr>
              <a:t>Inventories such as raw materials or merchandise on hand</a:t>
            </a:r>
          </a:p>
          <a:p>
            <a:pPr marL="289052" indent="-266700" algn="just">
              <a:lnSpc>
                <a:spcPts val="1944"/>
              </a:lnSpc>
            </a:pPr>
            <a:r>
              <a:rPr lang="en-US" sz="1800" b="1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1800" b="1">
                <a:solidFill>
                  <a:srgbClr val="6C6C6C"/>
                </a:solidFill>
                <a:latin typeface="Arial"/>
              </a:rPr>
              <a:t>Prepaid expenses - supplies on hand and services paid for</a:t>
            </a:r>
            <a:r>
              <a:t/>
            </a:r>
            <a:br/>
            <a:r>
              <a:rPr lang="en-US" sz="1800" b="1">
                <a:solidFill>
                  <a:srgbClr val="6C6C6C"/>
                </a:solidFill>
                <a:latin typeface="Arial"/>
              </a:rPr>
              <a:t>but not yet used (e.g. prepaid insurance)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848" y="999744"/>
            <a:ext cx="359664" cy="3627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996696"/>
            <a:ext cx="865632" cy="365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544" y="993648"/>
            <a:ext cx="1600200" cy="368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640" y="1633728"/>
            <a:ext cx="7071360" cy="1197864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86004" indent="-266700" algn="just">
              <a:lnSpc>
                <a:spcPts val="2280"/>
              </a:lnSpc>
              <a:spcAft>
                <a:spcPts val="3430"/>
              </a:spcAft>
            </a:pPr>
            <a:r>
              <a:rPr lang="en-US" sz="20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000" b="1" u="sng">
                <a:solidFill>
                  <a:srgbClr val="0070C0"/>
                </a:solidFill>
                <a:latin typeface="Arial"/>
              </a:rPr>
              <a:t>Refer to tangible assets that are used in the</a:t>
            </a:r>
            <a:r>
              <a:t/>
            </a:r>
            <a:br/>
            <a:r>
              <a:rPr lang="en-US" sz="2000" b="1" u="sng">
                <a:solidFill>
                  <a:srgbClr val="0070C0"/>
                </a:solidFill>
                <a:latin typeface="Arial"/>
              </a:rPr>
              <a:t>business. Commonly, fixed assets are long-lived</a:t>
            </a:r>
            <a:r>
              <a:t/>
            </a:r>
            <a:br/>
            <a:r>
              <a:rPr lang="en-US" sz="2000" b="1" u="sng">
                <a:solidFill>
                  <a:srgbClr val="0070C0"/>
                </a:solidFill>
                <a:latin typeface="Arial"/>
              </a:rPr>
              <a:t>resources that are used in the production of</a:t>
            </a:r>
            <a:r>
              <a:t/>
            </a:r>
            <a:br/>
            <a:r>
              <a:rPr lang="en-US" sz="2000" b="1" u="sng">
                <a:solidFill>
                  <a:srgbClr val="0070C0"/>
                </a:solidFill>
                <a:latin typeface="Arial"/>
              </a:rPr>
              <a:t>finished goods such as;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" y="3425952"/>
            <a:ext cx="1746504" cy="1591056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86004" indent="-266700" algn="just">
              <a:lnSpc>
                <a:spcPts val="3480"/>
              </a:lnSpc>
              <a:spcBef>
                <a:spcPts val="3430"/>
              </a:spcBef>
            </a:pPr>
            <a:r>
              <a:rPr lang="en-US" sz="2000" b="1" dirty="0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7200" b="1" dirty="0">
                <a:solidFill>
                  <a:srgbClr val="6C6C6C"/>
                </a:solidFill>
                <a:latin typeface="Arial"/>
              </a:rPr>
              <a:t>Buildings.</a:t>
            </a:r>
          </a:p>
          <a:p>
            <a:pPr marL="286004" indent="-266700" algn="just">
              <a:lnSpc>
                <a:spcPts val="3480"/>
              </a:lnSpc>
            </a:pPr>
            <a:r>
              <a:rPr lang="en-US" sz="7200" b="1" dirty="0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7200" b="1" dirty="0">
                <a:solidFill>
                  <a:srgbClr val="6C6C6C"/>
                </a:solidFill>
                <a:latin typeface="Arial"/>
              </a:rPr>
              <a:t>Land</a:t>
            </a:r>
          </a:p>
          <a:p>
            <a:pPr marL="286004" indent="-266700" algn="just">
              <a:lnSpc>
                <a:spcPts val="3480"/>
              </a:lnSpc>
            </a:pPr>
            <a:r>
              <a:rPr lang="en-US" sz="7200" b="1" dirty="0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7200" b="1" dirty="0">
                <a:solidFill>
                  <a:srgbClr val="6C6C6C"/>
                </a:solidFill>
                <a:latin typeface="Arial"/>
              </a:rPr>
              <a:t>Equipment</a:t>
            </a:r>
          </a:p>
          <a:p>
            <a:pPr marL="286004" indent="-266700" algn="just">
              <a:lnSpc>
                <a:spcPts val="3480"/>
              </a:lnSpc>
            </a:pPr>
            <a:r>
              <a:rPr lang="en-US" sz="7200" b="1" dirty="0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7200" b="1" dirty="0">
                <a:solidFill>
                  <a:srgbClr val="6C6C6C"/>
                </a:solidFill>
                <a:latin typeface="Arial"/>
              </a:rPr>
              <a:t>Furniture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520" y="530352"/>
            <a:ext cx="210312" cy="3261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472" y="530352"/>
            <a:ext cx="1024128" cy="3261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7288" y="527304"/>
            <a:ext cx="3529584" cy="329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66672" y="518160"/>
            <a:ext cx="271272" cy="158496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450"/>
              </a:lnSpc>
            </a:pPr>
            <a:r>
              <a:rPr lang="en-US" sz="1300">
                <a:latin typeface="Arial"/>
              </a:rPr>
              <a:t>M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6672" y="685800"/>
            <a:ext cx="271272" cy="179832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450"/>
              </a:lnSpc>
            </a:pPr>
            <a:r>
              <a:rPr lang="en-US" sz="1300">
                <a:latin typeface="Arial"/>
              </a:rPr>
              <a:t>O</a:t>
            </a:r>
          </a:p>
        </p:txBody>
      </p:sp>
      <p:sp>
        <p:nvSpPr>
          <p:cNvPr id="8" name="Rectangle 7"/>
          <p:cNvSpPr/>
          <p:nvPr/>
        </p:nvSpPr>
        <p:spPr>
          <a:xfrm>
            <a:off x="548640" y="1709928"/>
            <a:ext cx="7074408" cy="483108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90068" indent="-317500" algn="just">
              <a:lnSpc>
                <a:spcPts val="3000"/>
              </a:lnSpc>
              <a:spcAft>
                <a:spcPts val="2940"/>
              </a:spcAft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In all activities and organizations (business or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non-business) which require money and other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economic resources, accounting is required to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account for these resources.</a:t>
            </a:r>
          </a:p>
          <a:p>
            <a:pPr marL="290068" indent="-317500" algn="just">
              <a:lnSpc>
                <a:spcPts val="3000"/>
              </a:lnSpc>
              <a:spcAft>
                <a:spcPts val="2940"/>
              </a:spcAft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In other words, wherever money is involved,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accounting is required to account for it.</a:t>
            </a:r>
          </a:p>
          <a:p>
            <a:pPr marL="290068" indent="-317500" algn="just">
              <a:lnSpc>
                <a:spcPts val="3000"/>
              </a:lnSpc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solidFill>
                  <a:srgbClr val="6C6C6C"/>
                </a:solidFill>
                <a:latin typeface="Arial"/>
              </a:rPr>
              <a:t>Accounting is often called the language of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business. The basic function of any language is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to serve as a means of communication.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Accounting also serves this function.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896" y="993648"/>
            <a:ext cx="2974848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1712976"/>
            <a:ext cx="7071360" cy="4309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2956" indent="-266700" algn="just">
              <a:lnSpc>
                <a:spcPts val="3120"/>
              </a:lnSpc>
              <a:spcBef>
                <a:spcPts val="2030"/>
              </a:spcBef>
            </a:pPr>
            <a:r>
              <a:rPr lang="en-US" sz="16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1600" b="1" dirty="0">
                <a:solidFill>
                  <a:srgbClr val="6C6C6C"/>
                </a:solidFill>
                <a:latin typeface="Arial"/>
              </a:rPr>
              <a:t>Certain long-lived assets such as machinery,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cars, or equipment slowly wear out or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become obsolete. The cost of such as assets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is systematically spread over its estimated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useful life. This process is called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depreciation if    the    asset    involved is    </a:t>
            </a:r>
            <a:r>
              <a:rPr lang="en-US" sz="1600" b="1" dirty="0" smtClean="0">
                <a:solidFill>
                  <a:srgbClr val="6C6C6C"/>
                </a:solidFill>
                <a:latin typeface="Arial"/>
              </a:rPr>
              <a:t>a tangible </a:t>
            </a:r>
            <a:r>
              <a:rPr lang="en-US" sz="1600" b="1" dirty="0">
                <a:solidFill>
                  <a:srgbClr val="6C6C6C"/>
                </a:solidFill>
                <a:latin typeface="Arial"/>
              </a:rPr>
              <a:t>object    such as    a building    </a:t>
            </a:r>
            <a:r>
              <a:rPr lang="en-US" sz="1600" b="1" dirty="0" smtClean="0">
                <a:solidFill>
                  <a:srgbClr val="6C6C6C"/>
                </a:solidFill>
                <a:latin typeface="Arial"/>
              </a:rPr>
              <a:t>or amortization </a:t>
            </a:r>
            <a:r>
              <a:rPr lang="en-US" sz="1600" b="1" dirty="0">
                <a:solidFill>
                  <a:srgbClr val="6C6C6C"/>
                </a:solidFill>
                <a:latin typeface="Arial"/>
              </a:rPr>
              <a:t>if    the    asset    involved is   </a:t>
            </a:r>
            <a:r>
              <a:rPr lang="en-US" sz="1600" b="1" dirty="0" smtClean="0">
                <a:solidFill>
                  <a:srgbClr val="6C6C6C"/>
                </a:solidFill>
                <a:latin typeface="Arial"/>
              </a:rPr>
              <a:t>  an intangible </a:t>
            </a:r>
            <a:r>
              <a:rPr lang="en-US" sz="1600" b="1" dirty="0">
                <a:solidFill>
                  <a:srgbClr val="6C6C6C"/>
                </a:solidFill>
                <a:latin typeface="Arial"/>
              </a:rPr>
              <a:t>asset    such    as a    patent. Of    </a:t>
            </a:r>
            <a:r>
              <a:rPr lang="en-US" sz="1600" b="1" dirty="0" smtClean="0">
                <a:solidFill>
                  <a:srgbClr val="6C6C6C"/>
                </a:solidFill>
                <a:latin typeface="Arial"/>
              </a:rPr>
              <a:t>the different </a:t>
            </a:r>
            <a:r>
              <a:rPr lang="en-US" sz="1600" b="1" dirty="0">
                <a:solidFill>
                  <a:srgbClr val="6C6C6C"/>
                </a:solidFill>
                <a:latin typeface="Arial"/>
              </a:rPr>
              <a:t>kinds of fixed assets, only land does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not depreciate.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544" y="993648"/>
            <a:ext cx="1591056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608" y="996696"/>
            <a:ext cx="786384" cy="365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008" y="993648"/>
            <a:ext cx="1600200" cy="368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8640" y="1603248"/>
            <a:ext cx="7065264" cy="108813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98704" indent="-279400" algn="just">
              <a:lnSpc>
                <a:spcPts val="1992"/>
              </a:lnSpc>
              <a:spcAft>
                <a:spcPts val="2380"/>
              </a:spcAft>
            </a:pPr>
            <a:r>
              <a:rPr lang="en-US" sz="20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000" b="1" u="sng">
                <a:solidFill>
                  <a:srgbClr val="0070C0"/>
                </a:solidFill>
                <a:latin typeface="Arial"/>
              </a:rPr>
              <a:t>Refers to assets that are not physical assets like</a:t>
            </a:r>
            <a:r>
              <a:t/>
            </a:r>
            <a:br/>
            <a:r>
              <a:rPr lang="en-US" sz="2000" b="1" u="sng">
                <a:solidFill>
                  <a:srgbClr val="0070C0"/>
                </a:solidFill>
                <a:latin typeface="Arial"/>
              </a:rPr>
              <a:t>equipment and machinery but are valuable</a:t>
            </a:r>
            <a:r>
              <a:t/>
            </a:r>
            <a:br/>
            <a:r>
              <a:rPr lang="en-US" sz="2000" b="1" u="sng">
                <a:solidFill>
                  <a:srgbClr val="0070C0"/>
                </a:solidFill>
                <a:latin typeface="Arial"/>
              </a:rPr>
              <a:t>because they can be licensed or sold outrighfTo</a:t>
            </a:r>
            <a:r>
              <a:t/>
            </a:r>
            <a:br/>
            <a:r>
              <a:rPr lang="en-US" sz="2000" b="1" u="sng">
                <a:solidFill>
                  <a:srgbClr val="0070C0"/>
                </a:solidFill>
                <a:latin typeface="Arial"/>
              </a:rPr>
              <a:t>others, such as;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688" y="3035808"/>
            <a:ext cx="1978152" cy="13441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5656" indent="-279400" algn="just">
              <a:lnSpc>
                <a:spcPts val="2760"/>
              </a:lnSpc>
              <a:spcBef>
                <a:spcPts val="2380"/>
              </a:spcBef>
            </a:pPr>
            <a:r>
              <a:rPr lang="en-US" sz="2000" b="1" dirty="0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2000" b="1" dirty="0">
                <a:solidFill>
                  <a:srgbClr val="6C6C6C"/>
                </a:solidFill>
                <a:latin typeface="Arial"/>
              </a:rPr>
              <a:t>Copyrights</a:t>
            </a:r>
          </a:p>
          <a:p>
            <a:pPr marL="295656" indent="-279400" algn="just">
              <a:lnSpc>
                <a:spcPts val="2760"/>
              </a:lnSpc>
            </a:pPr>
            <a:r>
              <a:rPr lang="en-US" sz="2000" b="1" dirty="0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2000" b="1" dirty="0">
                <a:solidFill>
                  <a:srgbClr val="6C6C6C"/>
                </a:solidFill>
                <a:latin typeface="Arial"/>
              </a:rPr>
              <a:t>Patents</a:t>
            </a:r>
          </a:p>
          <a:p>
            <a:pPr marL="295656" indent="-279400" algn="just">
              <a:lnSpc>
                <a:spcPts val="2760"/>
              </a:lnSpc>
            </a:pPr>
            <a:r>
              <a:rPr lang="en-US" sz="2000" b="1" dirty="0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2000" b="1" dirty="0">
                <a:solidFill>
                  <a:srgbClr val="6C6C6C"/>
                </a:solidFill>
                <a:latin typeface="Arial"/>
              </a:rPr>
              <a:t>Trademarks</a:t>
            </a:r>
          </a:p>
          <a:p>
            <a:pPr marL="295656" indent="-279400" algn="just">
              <a:lnSpc>
                <a:spcPts val="2760"/>
              </a:lnSpc>
              <a:spcAft>
                <a:spcPts val="1610"/>
              </a:spcAft>
            </a:pPr>
            <a:r>
              <a:rPr lang="en-US" sz="2000" b="1" dirty="0">
                <a:solidFill>
                  <a:srgbClr val="B13F9A"/>
                </a:solidFill>
                <a:latin typeface="Arial"/>
              </a:rPr>
              <a:t>■    </a:t>
            </a:r>
            <a:r>
              <a:rPr lang="en-US" sz="2000" b="1" dirty="0">
                <a:solidFill>
                  <a:srgbClr val="6C6C6C"/>
                </a:solidFill>
                <a:latin typeface="Arial"/>
              </a:rPr>
              <a:t>Goodwill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4770120"/>
            <a:ext cx="6778752" cy="148437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47396" indent="-241300" algn="just">
              <a:lnSpc>
                <a:spcPts val="1944"/>
              </a:lnSpc>
              <a:spcBef>
                <a:spcPts val="1610"/>
              </a:spcBef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&gt;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Goodwill is not entered as an asset unless the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business has been purchased. It is the least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tangible of all the assets because it is the price a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purchaser is willing to pay for a company’s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reputation especially in its relations with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customers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440" y="993648"/>
            <a:ext cx="792480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880" y="999744"/>
            <a:ext cx="777240" cy="3627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4984" y="993648"/>
            <a:ext cx="475488" cy="368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7222" y="1746368"/>
            <a:ext cx="7059168" cy="2505456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82956" indent="-266700" algn="just">
              <a:lnSpc>
                <a:spcPts val="3336"/>
              </a:lnSpc>
              <a:spcAft>
                <a:spcPts val="3220"/>
              </a:spcAft>
            </a:pPr>
            <a:r>
              <a:rPr lang="en-US" sz="2300" b="1" dirty="0">
                <a:solidFill>
                  <a:srgbClr val="B13F9A"/>
                </a:solidFill>
                <a:latin typeface="Arial"/>
              </a:rPr>
              <a:t>®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A Liability is a legal obligation of a</a:t>
            </a:r>
            <a:r>
              <a:rPr sz="6400" dirty="0"/>
              <a:t/>
            </a:r>
            <a:br>
              <a:rPr sz="64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business to pay a debt. Debt can be paid</a:t>
            </a:r>
            <a:r>
              <a:rPr sz="6400" dirty="0"/>
              <a:t/>
            </a:r>
            <a:br>
              <a:rPr sz="64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with money, goods, or services, but is</a:t>
            </a:r>
            <a:r>
              <a:rPr sz="6400" dirty="0"/>
              <a:t/>
            </a:r>
            <a:br>
              <a:rPr sz="64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usually paid in cash. The most common</a:t>
            </a:r>
            <a:r>
              <a:rPr sz="6400" dirty="0"/>
              <a:t/>
            </a:r>
            <a:br>
              <a:rPr sz="64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liabilities are notes payable and accounts</a:t>
            </a:r>
            <a:r>
              <a:rPr sz="6400" dirty="0"/>
              <a:t/>
            </a:r>
            <a:br>
              <a:rPr sz="64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payable.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688" y="4858512"/>
            <a:ext cx="7059168" cy="1225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2956" indent="-266700" algn="just">
              <a:lnSpc>
                <a:spcPts val="3336"/>
              </a:lnSpc>
              <a:spcBef>
                <a:spcPts val="3220"/>
              </a:spcBef>
            </a:pPr>
            <a:r>
              <a:rPr lang="en-US" sz="16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1600" b="1" dirty="0">
                <a:solidFill>
                  <a:srgbClr val="6C6C6C"/>
                </a:solidFill>
                <a:latin typeface="Arial"/>
              </a:rPr>
              <a:t>Accounts payable is an unwritten promise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to pay suppliers or lenders specified sums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of money at a definite future date.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312" y="993648"/>
            <a:ext cx="4684776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2221992"/>
            <a:ext cx="7071360" cy="3358896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82956" indent="-266700" algn="just">
              <a:lnSpc>
                <a:spcPts val="3360"/>
              </a:lnSpc>
              <a:spcBef>
                <a:spcPts val="4830"/>
              </a:spcBef>
            </a:pPr>
            <a:r>
              <a:rPr lang="en-US" sz="64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Current Liabilities are liabilities that are</a:t>
            </a:r>
            <a:r>
              <a:rPr sz="5600" dirty="0"/>
              <a:t/>
            </a:r>
            <a:br>
              <a:rPr sz="56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due within a relatively short period of</a:t>
            </a:r>
            <a:r>
              <a:rPr sz="5600" dirty="0"/>
              <a:t/>
            </a:r>
            <a:br>
              <a:rPr sz="56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time. The term Current Liability is used to</a:t>
            </a:r>
            <a:r>
              <a:rPr sz="5600" dirty="0"/>
              <a:t/>
            </a:r>
            <a:br>
              <a:rPr sz="56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designate obligations whose payment is</a:t>
            </a:r>
            <a:r>
              <a:rPr sz="5600" dirty="0"/>
              <a:t/>
            </a:r>
            <a:br>
              <a:rPr sz="56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expected to require the use of existing</a:t>
            </a:r>
            <a:r>
              <a:rPr sz="5600" dirty="0"/>
              <a:t/>
            </a:r>
            <a:br>
              <a:rPr sz="56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current assets. Among current liabilities</a:t>
            </a:r>
            <a:r>
              <a:rPr sz="5600" dirty="0"/>
              <a:t/>
            </a:r>
            <a:br>
              <a:rPr sz="56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are Accounts Payable, Notes Payable, and</a:t>
            </a:r>
            <a:r>
              <a:rPr sz="5600" dirty="0"/>
              <a:t/>
            </a:r>
            <a:br>
              <a:rPr sz="5600" dirty="0"/>
            </a:br>
            <a:r>
              <a:rPr lang="en-US" sz="6400" b="1" dirty="0">
                <a:solidFill>
                  <a:srgbClr val="6C6C6C"/>
                </a:solidFill>
                <a:latin typeface="Arial"/>
              </a:rPr>
              <a:t>Accrued Expenses</a:t>
            </a:r>
            <a:r>
              <a:rPr lang="en-US" sz="2300" b="1" dirty="0">
                <a:solidFill>
                  <a:srgbClr val="6C6C6C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976" y="996696"/>
            <a:ext cx="618744" cy="3627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440" y="996696"/>
            <a:ext cx="295656" cy="3627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352" y="999744"/>
            <a:ext cx="231648" cy="3627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5576" y="999744"/>
            <a:ext cx="633984" cy="362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0248" y="993648"/>
            <a:ext cx="2429256" cy="368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97480" y="1164336"/>
            <a:ext cx="161544" cy="94488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950"/>
              </a:lnSpc>
            </a:pPr>
            <a:r>
              <a:rPr lang="en-US" sz="850" i="1">
                <a:latin typeface="Arial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551688" y="1712976"/>
            <a:ext cx="7068312" cy="3121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9400" indent="-279400" algn="just">
              <a:lnSpc>
                <a:spcPts val="3096"/>
              </a:lnSpc>
            </a:pPr>
            <a:r>
              <a:rPr lang="en-US" sz="1600" b="1" i="1" dirty="0">
                <a:solidFill>
                  <a:srgbClr val="B13F9A"/>
                </a:solidFill>
                <a:latin typeface="Arial"/>
              </a:rPr>
              <a:t>®</a:t>
            </a:r>
            <a:r>
              <a:rPr lang="en-US" sz="1600" b="1" dirty="0">
                <a:solidFill>
                  <a:srgbClr val="B13F9A"/>
                </a:solidFill>
                <a:latin typeface="Arial"/>
              </a:rPr>
              <a:t> </a:t>
            </a:r>
            <a:r>
              <a:rPr lang="en-US" sz="1600" b="1" dirty="0">
                <a:solidFill>
                  <a:srgbClr val="6C6C6C"/>
                </a:solidFill>
                <a:latin typeface="Arial"/>
              </a:rPr>
              <a:t>Long-Term Liabilities are obligations that will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not become due for a comparatively long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period of time. The usual rule of thumb is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that long-term liabilities are not due within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one year. These include such things as bonds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payable, mortgage note payable, and any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other debts that do not have to be paid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within one year.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1688" y="5431536"/>
            <a:ext cx="7062216" cy="1139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9400" indent="-279400" algn="just">
              <a:lnSpc>
                <a:spcPts val="3096"/>
              </a:lnSpc>
            </a:pPr>
            <a:r>
              <a:rPr lang="en-US" sz="16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1600" b="1" dirty="0">
                <a:solidFill>
                  <a:srgbClr val="6C6C6C"/>
                </a:solidFill>
                <a:latin typeface="Arial"/>
              </a:rPr>
              <a:t>You should note that as the long-term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obligations come within the one-year range</a:t>
            </a:r>
            <a:r>
              <a:rPr sz="1600" dirty="0"/>
              <a:t/>
            </a:r>
            <a:br>
              <a:rPr sz="1600" dirty="0"/>
            </a:br>
            <a:r>
              <a:rPr lang="en-US" sz="1600" b="1" dirty="0">
                <a:solidFill>
                  <a:srgbClr val="6C6C6C"/>
                </a:solidFill>
                <a:latin typeface="Arial"/>
              </a:rPr>
              <a:t>they become Current Liabilities.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0" y="996696"/>
            <a:ext cx="862584" cy="3627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176" y="996696"/>
            <a:ext cx="664464" cy="3627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1688" y="2221992"/>
            <a:ext cx="7062216" cy="3288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2100" indent="-292100" algn="just">
              <a:lnSpc>
                <a:spcPts val="3360"/>
              </a:lnSpc>
            </a:pPr>
            <a:r>
              <a:rPr lang="en-US" sz="20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000" b="1" dirty="0">
                <a:solidFill>
                  <a:srgbClr val="6C6C6C"/>
                </a:solidFill>
                <a:latin typeface="Arial"/>
              </a:rPr>
              <a:t>Capital, also called net worth, is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essentially what is yours - what would be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left over if you paid off everyone the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company owes money to. If there are no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business liabilities, the Capital, Net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Worth, or Owner Equity is equal to the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total amount of the Assets of the</a:t>
            </a:r>
            <a:r>
              <a:rPr sz="2000" dirty="0"/>
              <a:t/>
            </a:r>
            <a:br>
              <a:rPr sz="2000" dirty="0"/>
            </a:br>
            <a:r>
              <a:rPr lang="en-US" sz="2000" b="1" dirty="0">
                <a:solidFill>
                  <a:srgbClr val="6C6C6C"/>
                </a:solidFill>
                <a:latin typeface="Arial"/>
              </a:rPr>
              <a:t>business.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04" y="999744"/>
            <a:ext cx="234696" cy="3627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568" y="993648"/>
            <a:ext cx="5376672" cy="4389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8408" y="987552"/>
          <a:ext cx="478536" cy="391668"/>
        </p:xfrm>
        <a:graphic>
          <a:graphicData uri="http://schemas.openxmlformats.org/drawingml/2006/table">
            <a:tbl>
              <a:tblPr/>
              <a:tblGrid>
                <a:gridCol w="219456"/>
                <a:gridCol w="259080"/>
              </a:tblGrid>
              <a:tr h="182880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50"/>
                        </a:lnSpc>
                      </a:pPr>
                      <a:r>
                        <a:rPr lang="en-US" sz="1300" spc="50">
                          <a:latin typeface="Arial"/>
                        </a:rPr>
                        <a:t>in</a:t>
                      </a:r>
                    </a:p>
                  </a:txBody>
                  <a:tcPr marL="0" marR="0" marT="0" marB="0"/>
                </a:tc>
              </a:tr>
              <a:tr h="201168"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50"/>
                        </a:lnSpc>
                      </a:pPr>
                      <a:r>
                        <a:rPr lang="en-US" sz="1300" spc="50">
                          <a:latin typeface="Arial"/>
                        </a:rPr>
                        <a:t>J1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51688" y="2221992"/>
            <a:ext cx="7056120" cy="1155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79400" indent="-279400" algn="just">
              <a:lnSpc>
                <a:spcPts val="3360"/>
              </a:lnSpc>
            </a:pPr>
            <a:r>
              <a:rPr lang="en-US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b="1" dirty="0">
                <a:solidFill>
                  <a:srgbClr val="6C6C6C"/>
                </a:solidFill>
                <a:latin typeface="Arial"/>
              </a:rPr>
              <a:t>Now let us discuss the accounting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equation, which keeps all the business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accounts in balance.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4752" y="4581144"/>
            <a:ext cx="6041136" cy="374904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3020"/>
              </a:lnSpc>
            </a:pPr>
            <a:r>
              <a:rPr lang="en-US" sz="6400" b="1" dirty="0">
                <a:solidFill>
                  <a:srgbClr val="0070C0"/>
                </a:solidFill>
                <a:latin typeface="Arial"/>
              </a:rPr>
              <a:t>Assets</a:t>
            </a:r>
            <a:r>
              <a:rPr lang="en-US" sz="2700" b="1" dirty="0">
                <a:solidFill>
                  <a:srgbClr val="0070C0"/>
                </a:solidFill>
                <a:latin typeface="Arial"/>
              </a:rPr>
              <a:t> </a:t>
            </a:r>
            <a:r>
              <a:rPr lang="en-US" sz="6400" b="1" dirty="0">
                <a:solidFill>
                  <a:srgbClr val="0070C0"/>
                </a:solidFill>
                <a:latin typeface="Arial"/>
              </a:rPr>
              <a:t>= Liabilities + Owner’s Equity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584" y="993648"/>
            <a:ext cx="6397752" cy="4389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8640" y="1706880"/>
            <a:ext cx="7065264" cy="377037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92100" indent="-292100" algn="just">
              <a:lnSpc>
                <a:spcPts val="2880"/>
              </a:lnSpc>
              <a:spcBef>
                <a:spcPts val="1610"/>
              </a:spcBef>
              <a:spcAft>
                <a:spcPts val="2800"/>
              </a:spcAft>
            </a:pPr>
            <a:r>
              <a:rPr lang="en-US" sz="20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Now the Assets of the company consist of the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money invested by the owner, (i.e. Owner’s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Equity), and for example a loan taken from the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bank, (i.e. a Liability). The company’s liabilities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are placed before the owners’ equity because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creditors have first claim on assets.</a:t>
            </a:r>
          </a:p>
          <a:p>
            <a:pPr marL="292100" indent="-292100" algn="just">
              <a:lnSpc>
                <a:spcPts val="2880"/>
              </a:lnSpc>
            </a:pPr>
            <a:r>
              <a:rPr lang="en-US" sz="20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If the business were to close down, after the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liabilities are paid off, anything left over (assets)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would belong to the owner.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448" y="993648"/>
            <a:ext cx="2307336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472" y="993648"/>
            <a:ext cx="1149096" cy="368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1688" y="1719072"/>
            <a:ext cx="7071360" cy="1225296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92100" indent="-292100" algn="just">
              <a:lnSpc>
                <a:spcPts val="3336"/>
              </a:lnSpc>
              <a:spcAft>
                <a:spcPts val="3220"/>
              </a:spcAft>
            </a:pPr>
            <a:r>
              <a:rPr lang="en-US" sz="23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5600" b="1" dirty="0">
                <a:solidFill>
                  <a:srgbClr val="6C6C6C"/>
                </a:solidFill>
                <a:latin typeface="+mj-lt"/>
              </a:rPr>
              <a:t>Recording of transactions require a</a:t>
            </a:r>
            <a:r>
              <a:rPr sz="5600" dirty="0">
                <a:latin typeface="+mj-lt"/>
              </a:rPr>
              <a:t/>
            </a:r>
            <a:br>
              <a:rPr sz="5600" dirty="0">
                <a:latin typeface="+mj-lt"/>
              </a:rPr>
            </a:br>
            <a:r>
              <a:rPr lang="en-US" sz="5600" b="1" dirty="0">
                <a:solidFill>
                  <a:srgbClr val="6C6C6C"/>
                </a:solidFill>
                <a:latin typeface="+mj-lt"/>
              </a:rPr>
              <a:t>thorough understanding of the rules of</a:t>
            </a:r>
            <a:r>
              <a:rPr sz="5600" dirty="0">
                <a:latin typeface="+mj-lt"/>
              </a:rPr>
              <a:t/>
            </a:r>
            <a:br>
              <a:rPr sz="5600" dirty="0">
                <a:latin typeface="+mj-lt"/>
              </a:rPr>
            </a:br>
            <a:r>
              <a:rPr lang="en-US" sz="5600" b="1" dirty="0">
                <a:solidFill>
                  <a:srgbClr val="6C6C6C"/>
                </a:solidFill>
                <a:latin typeface="+mj-lt"/>
              </a:rPr>
              <a:t>debit and credit relating to accounts.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688" y="3578352"/>
            <a:ext cx="7062216" cy="1225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2100" indent="-292100" algn="just">
              <a:lnSpc>
                <a:spcPts val="3336"/>
              </a:lnSpc>
              <a:spcBef>
                <a:spcPts val="3220"/>
              </a:spcBef>
              <a:spcAft>
                <a:spcPts val="3220"/>
              </a:spcAft>
            </a:pPr>
            <a:r>
              <a:rPr lang="en-US" sz="1400" b="1" dirty="0">
                <a:solidFill>
                  <a:srgbClr val="B13F9A"/>
                </a:solidFill>
              </a:rPr>
              <a:t>® </a:t>
            </a:r>
            <a:r>
              <a:rPr lang="en-US" sz="1400" b="1" dirty="0">
                <a:solidFill>
                  <a:srgbClr val="6C6C6C"/>
                </a:solidFill>
              </a:rPr>
              <a:t>Both debit and credit may represent</a:t>
            </a:r>
            <a:r>
              <a:rPr sz="1400" dirty="0"/>
              <a:t/>
            </a:r>
            <a:br>
              <a:rPr sz="1400" dirty="0"/>
            </a:br>
            <a:r>
              <a:rPr lang="en-US" sz="1400" b="1" dirty="0">
                <a:solidFill>
                  <a:srgbClr val="6C6C6C"/>
                </a:solidFill>
              </a:rPr>
              <a:t>either increase or decrease, depending</a:t>
            </a:r>
            <a:r>
              <a:rPr sz="1400" dirty="0"/>
              <a:t/>
            </a:r>
            <a:br>
              <a:rPr sz="1400" dirty="0"/>
            </a:br>
            <a:r>
              <a:rPr lang="en-US" sz="1400" b="1" dirty="0">
                <a:solidFill>
                  <a:srgbClr val="6C6C6C"/>
                </a:solidFill>
              </a:rPr>
              <a:t>upon the nature of account.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688" y="5437632"/>
            <a:ext cx="7043928" cy="728472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92100" indent="-292100" algn="just">
              <a:lnSpc>
                <a:spcPts val="3336"/>
              </a:lnSpc>
              <a:spcBef>
                <a:spcPts val="3220"/>
              </a:spcBef>
            </a:pPr>
            <a:r>
              <a:rPr lang="en-US" sz="23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5600" b="1" dirty="0">
                <a:solidFill>
                  <a:srgbClr val="6C6C6C"/>
                </a:solidFill>
                <a:latin typeface="+mj-lt"/>
              </a:rPr>
              <a:t>For convenience ‘</a:t>
            </a:r>
            <a:r>
              <a:rPr lang="en-US" sz="5600" b="1" dirty="0" err="1">
                <a:solidFill>
                  <a:srgbClr val="6C6C6C"/>
                </a:solidFill>
                <a:latin typeface="+mj-lt"/>
              </a:rPr>
              <a:t>Dr</a:t>
            </a:r>
            <a:r>
              <a:rPr lang="en-US" sz="5600" b="1" dirty="0">
                <a:solidFill>
                  <a:srgbClr val="6C6C6C"/>
                </a:solidFill>
                <a:latin typeface="+mj-lt"/>
              </a:rPr>
              <a:t>’ is used for debit and</a:t>
            </a:r>
            <a:r>
              <a:rPr sz="5600" dirty="0">
                <a:latin typeface="+mj-lt"/>
              </a:rPr>
              <a:t/>
            </a:r>
            <a:br>
              <a:rPr sz="5600" dirty="0">
                <a:latin typeface="+mj-lt"/>
              </a:rPr>
            </a:br>
            <a:r>
              <a:rPr lang="en-US" sz="5600" b="1" dirty="0">
                <a:solidFill>
                  <a:srgbClr val="6C6C6C"/>
                </a:solidFill>
                <a:latin typeface="+mj-lt"/>
              </a:rPr>
              <a:t>‘Cr’ is used for credit.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12" y="999744"/>
            <a:ext cx="5065776" cy="4632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592" y="999744"/>
            <a:ext cx="853440" cy="4632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576" y="1926336"/>
            <a:ext cx="5245608" cy="4507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472" y="530352"/>
            <a:ext cx="1014984" cy="3261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256" y="527304"/>
            <a:ext cx="2642616" cy="329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72768" y="682752"/>
            <a:ext cx="262128" cy="176784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2120"/>
              </a:lnSpc>
            </a:pPr>
            <a:r>
              <a:rPr lang="en-US" sz="1900">
                <a:latin typeface="Arial"/>
              </a:rPr>
              <a:t>o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640" y="1673352"/>
            <a:ext cx="7065264" cy="4306824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90068" indent="-317500">
              <a:lnSpc>
                <a:spcPts val="5376"/>
              </a:lnSpc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 u="sng">
                <a:solidFill>
                  <a:srgbClr val="0070C0"/>
                </a:solidFill>
                <a:latin typeface="Arial"/>
              </a:rPr>
              <a:t>Accounting helps answering questions like;</a:t>
            </a:r>
          </a:p>
          <a:p>
            <a:pPr marL="290068" indent="-317500">
              <a:lnSpc>
                <a:spcPts val="5376"/>
              </a:lnSpc>
            </a:pPr>
            <a:r>
              <a:rPr lang="en-US" sz="2000" b="1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Am I making or losing money from my business?</a:t>
            </a:r>
          </a:p>
          <a:p>
            <a:pPr marL="290068" indent="-317500">
              <a:lnSpc>
                <a:spcPts val="5376"/>
              </a:lnSpc>
            </a:pPr>
            <a:r>
              <a:rPr lang="en-US" sz="2000" b="1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How much am I worth?</a:t>
            </a:r>
          </a:p>
          <a:p>
            <a:pPr marL="290068" indent="-317500">
              <a:lnSpc>
                <a:spcPts val="2112"/>
              </a:lnSpc>
              <a:spcAft>
                <a:spcPts val="2240"/>
              </a:spcAft>
            </a:pPr>
            <a:r>
              <a:rPr lang="en-US" sz="2000" b="1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Should I put more money in my business or sell it and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go into another business?</a:t>
            </a:r>
          </a:p>
          <a:p>
            <a:pPr marL="290068" indent="-317500">
              <a:lnSpc>
                <a:spcPts val="2230"/>
              </a:lnSpc>
              <a:spcAft>
                <a:spcPts val="2240"/>
              </a:spcAft>
            </a:pPr>
            <a:r>
              <a:rPr lang="en-US" sz="2000" b="1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How much is owed to me, and how much do I owe?</a:t>
            </a:r>
          </a:p>
          <a:p>
            <a:pPr marL="290068" indent="-317500">
              <a:lnSpc>
                <a:spcPts val="2112"/>
              </a:lnSpc>
            </a:pPr>
            <a:r>
              <a:rPr lang="en-US" sz="2000" b="1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How can I change the way I operate to make more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profit?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28" y="999744"/>
            <a:ext cx="1752600" cy="4632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296" y="999744"/>
            <a:ext cx="640080" cy="4632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4720" y="999744"/>
            <a:ext cx="2462784" cy="463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3808" y="999744"/>
            <a:ext cx="762000" cy="463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016" y="2380488"/>
            <a:ext cx="6458712" cy="3602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352" y="996696"/>
            <a:ext cx="274320" cy="36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376" y="993648"/>
            <a:ext cx="1146048" cy="368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016" y="2087880"/>
            <a:ext cx="4520184" cy="3892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89504" y="914400"/>
            <a:ext cx="1481328" cy="457200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4130"/>
              </a:lnSpc>
            </a:pPr>
            <a:r>
              <a:rPr lang="en-US" sz="3700">
                <a:latin typeface="Arial"/>
              </a:rPr>
              <a:t>DT MP</a:t>
            </a:r>
          </a:p>
        </p:txBody>
      </p:sp>
      <p:sp>
        <p:nvSpPr>
          <p:cNvPr id="7" name="Rectangle 6"/>
          <p:cNvSpPr/>
          <p:nvPr/>
        </p:nvSpPr>
        <p:spPr>
          <a:xfrm>
            <a:off x="6022848" y="2484120"/>
            <a:ext cx="914400" cy="320040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3130"/>
              </a:lnSpc>
            </a:pPr>
            <a:r>
              <a:rPr lang="en-US" sz="2800" b="1">
                <a:latin typeface="Arial"/>
              </a:rPr>
              <a:t>Debit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0552" y="3849624"/>
            <a:ext cx="1066800" cy="323088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3130"/>
              </a:lnSpc>
            </a:pPr>
            <a:r>
              <a:rPr lang="en-US" sz="2800" b="1">
                <a:latin typeface="Arial"/>
              </a:rPr>
              <a:t>Credit</a:t>
            </a:r>
          </a:p>
        </p:txBody>
      </p:sp>
      <p:sp>
        <p:nvSpPr>
          <p:cNvPr id="9" name="Rectangle 8"/>
          <p:cNvSpPr/>
          <p:nvPr/>
        </p:nvSpPr>
        <p:spPr>
          <a:xfrm>
            <a:off x="5940552" y="5218176"/>
            <a:ext cx="1066800" cy="323088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3130"/>
              </a:lnSpc>
            </a:pPr>
            <a:r>
              <a:rPr lang="en-US" sz="2800" b="1">
                <a:latin typeface="Arial"/>
              </a:rPr>
              <a:t>Credit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352" y="996696"/>
            <a:ext cx="274320" cy="36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376" y="993648"/>
            <a:ext cx="1146048" cy="368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016" y="2087880"/>
            <a:ext cx="4532376" cy="3892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89504" y="914400"/>
            <a:ext cx="1481328" cy="457200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4130"/>
              </a:lnSpc>
            </a:pPr>
            <a:r>
              <a:rPr lang="en-US" sz="3700">
                <a:latin typeface="Arial"/>
              </a:rPr>
              <a:t>DT MP</a:t>
            </a:r>
          </a:p>
        </p:txBody>
      </p:sp>
      <p:sp>
        <p:nvSpPr>
          <p:cNvPr id="7" name="Rectangle 6"/>
          <p:cNvSpPr/>
          <p:nvPr/>
        </p:nvSpPr>
        <p:spPr>
          <a:xfrm>
            <a:off x="5974080" y="2493264"/>
            <a:ext cx="996696" cy="3035808"/>
          </a:xfrm>
          <a:prstGeom prst="rect">
            <a:avLst/>
          </a:prstGeom>
          <a:solidFill>
            <a:srgbClr val="E8D3D8"/>
          </a:solidFill>
        </p:spPr>
        <p:txBody>
          <a:bodyPr lIns="0" tIns="0" rIns="0" bIns="0">
            <a:normAutofit fontScale="25000" lnSpcReduction="20000"/>
          </a:bodyPr>
          <a:lstStyle/>
          <a:p>
            <a:pPr indent="0">
              <a:lnSpc>
                <a:spcPts val="10752"/>
              </a:lnSpc>
            </a:pPr>
            <a:r>
              <a:rPr lang="en-US" sz="2300" b="1">
                <a:latin typeface="Arial"/>
              </a:rPr>
              <a:t>Credit</a:t>
            </a:r>
          </a:p>
          <a:p>
            <a:pPr indent="0">
              <a:lnSpc>
                <a:spcPts val="10752"/>
              </a:lnSpc>
            </a:pPr>
            <a:r>
              <a:rPr lang="en-US" sz="2300" b="1">
                <a:latin typeface="Arial"/>
              </a:rPr>
              <a:t>Debit</a:t>
            </a:r>
          </a:p>
          <a:p>
            <a:pPr indent="0">
              <a:lnSpc>
                <a:spcPts val="10752"/>
              </a:lnSpc>
            </a:pPr>
            <a:r>
              <a:rPr lang="en-US" sz="2300" b="1">
                <a:latin typeface="Arial"/>
              </a:rPr>
              <a:t>Debit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352" y="996696"/>
            <a:ext cx="274320" cy="36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376" y="993648"/>
            <a:ext cx="1146048" cy="368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016" y="2770632"/>
            <a:ext cx="2825496" cy="2526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89504" y="914400"/>
            <a:ext cx="1481328" cy="457200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4130"/>
              </a:lnSpc>
            </a:pPr>
            <a:r>
              <a:rPr lang="en-US" sz="3700">
                <a:latin typeface="Arial"/>
              </a:rPr>
              <a:t>DT MP</a:t>
            </a:r>
          </a:p>
        </p:txBody>
      </p:sp>
      <p:sp>
        <p:nvSpPr>
          <p:cNvPr id="7" name="Rectangle 6"/>
          <p:cNvSpPr/>
          <p:nvPr/>
        </p:nvSpPr>
        <p:spPr>
          <a:xfrm>
            <a:off x="3346704" y="3127248"/>
            <a:ext cx="1731264" cy="353568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3130"/>
              </a:lnSpc>
            </a:pPr>
            <a:r>
              <a:rPr lang="en-US" sz="2800" b="1">
                <a:solidFill>
                  <a:srgbClr val="B83D68"/>
                </a:solidFill>
                <a:latin typeface="Arial"/>
              </a:rPr>
              <a:t>► </a:t>
            </a:r>
            <a:r>
              <a:rPr lang="en-US" sz="2800" b="1">
                <a:latin typeface="Arial"/>
              </a:rPr>
              <a:t>Increase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6704" y="4492752"/>
            <a:ext cx="1731264" cy="353568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3130"/>
              </a:lnSpc>
            </a:pPr>
            <a:r>
              <a:rPr lang="en-US" sz="2800" b="1">
                <a:solidFill>
                  <a:srgbClr val="DA9EB4"/>
                </a:solidFill>
                <a:latin typeface="Arial"/>
              </a:rPr>
              <a:t>► </a:t>
            </a:r>
            <a:r>
              <a:rPr lang="en-US" sz="2800" b="1">
                <a:latin typeface="Arial"/>
              </a:rPr>
              <a:t>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940552" y="3166872"/>
            <a:ext cx="1066800" cy="1685544"/>
          </a:xfrm>
          <a:prstGeom prst="rect">
            <a:avLst/>
          </a:prstGeom>
          <a:solidFill>
            <a:srgbClr val="E8D3D8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ts val="3130"/>
              </a:lnSpc>
              <a:spcAft>
                <a:spcPts val="5320"/>
              </a:spcAft>
            </a:pPr>
            <a:r>
              <a:rPr lang="en-US" sz="2800" b="1">
                <a:latin typeface="Arial"/>
              </a:rPr>
              <a:t>Credit</a:t>
            </a:r>
          </a:p>
          <a:p>
            <a:pPr indent="0">
              <a:lnSpc>
                <a:spcPts val="3130"/>
              </a:lnSpc>
            </a:pPr>
            <a:r>
              <a:rPr lang="en-US" sz="2800" b="1">
                <a:latin typeface="Arial"/>
              </a:rPr>
              <a:t>Debit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352" y="996696"/>
            <a:ext cx="274320" cy="36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376" y="993648"/>
            <a:ext cx="1591056" cy="368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016" y="2770632"/>
            <a:ext cx="2825496" cy="2526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89504" y="914400"/>
            <a:ext cx="1481328" cy="457200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4130"/>
              </a:lnSpc>
            </a:pPr>
            <a:r>
              <a:rPr lang="en-US" sz="3700">
                <a:latin typeface="Arial"/>
              </a:rPr>
              <a:t>DT MP</a:t>
            </a:r>
          </a:p>
        </p:txBody>
      </p:sp>
      <p:sp>
        <p:nvSpPr>
          <p:cNvPr id="7" name="Rectangle 6"/>
          <p:cNvSpPr/>
          <p:nvPr/>
        </p:nvSpPr>
        <p:spPr>
          <a:xfrm>
            <a:off x="3346704" y="3139440"/>
            <a:ext cx="1743456" cy="335280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2570"/>
              </a:lnSpc>
            </a:pPr>
            <a:r>
              <a:rPr lang="en-US" sz="2300" b="1">
                <a:solidFill>
                  <a:srgbClr val="B83D68"/>
                </a:solidFill>
                <a:latin typeface="Arial"/>
              </a:rPr>
              <a:t>► </a:t>
            </a:r>
            <a:r>
              <a:rPr lang="en-US" sz="2300" b="1">
                <a:latin typeface="Arial"/>
              </a:rPr>
              <a:t>Decrease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22848" y="3127248"/>
            <a:ext cx="914400" cy="347472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2570"/>
              </a:lnSpc>
            </a:pPr>
            <a:r>
              <a:rPr lang="en-US" sz="2300" b="1">
                <a:latin typeface="Arial"/>
              </a:rPr>
              <a:t>Debit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6704" y="4511040"/>
            <a:ext cx="1743456" cy="329184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2570"/>
              </a:lnSpc>
            </a:pPr>
            <a:r>
              <a:rPr lang="en-US" sz="2300" b="1">
                <a:solidFill>
                  <a:srgbClr val="B83D68"/>
                </a:solidFill>
                <a:latin typeface="Arial"/>
              </a:rPr>
              <a:t>► </a:t>
            </a:r>
            <a:r>
              <a:rPr lang="en-US" sz="2300" b="1">
                <a:latin typeface="Arial"/>
              </a:rPr>
              <a:t>Decrease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3600" y="4504944"/>
            <a:ext cx="1036320" cy="335280"/>
          </a:xfrm>
          <a:prstGeom prst="rect">
            <a:avLst/>
          </a:prstGeom>
          <a:solidFill>
            <a:srgbClr val="E8D3D8"/>
          </a:solidFill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2570"/>
              </a:lnSpc>
            </a:pPr>
            <a:r>
              <a:rPr lang="en-US" sz="2300" b="1">
                <a:latin typeface="Arial"/>
              </a:rPr>
              <a:t>Credit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184" y="527304"/>
            <a:ext cx="4462272" cy="8473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1248" y="1700784"/>
            <a:ext cx="6775704" cy="492861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marL="241300" indent="-241300" algn="just">
              <a:lnSpc>
                <a:spcPts val="2640"/>
              </a:lnSpc>
              <a:spcBef>
                <a:spcPts val="1890"/>
              </a:spcBef>
              <a:spcAft>
                <a:spcPts val="2590"/>
              </a:spcAft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   </a:t>
            </a:r>
            <a:r>
              <a:rPr lang="en-US" sz="2000" b="1" u="sng">
                <a:solidFill>
                  <a:srgbClr val="6C6C6C"/>
                </a:solidFill>
                <a:latin typeface="Arial"/>
              </a:rPr>
              <a:t>Net Income Statement (Profit &amp; Loss):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 used to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inform you about income earned, expenses incurred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and total profit or loss in a particular period.</a:t>
            </a:r>
          </a:p>
          <a:p>
            <a:pPr marL="241300" indent="-241300" algn="just">
              <a:lnSpc>
                <a:spcPts val="2640"/>
              </a:lnSpc>
              <a:spcAft>
                <a:spcPts val="2590"/>
              </a:spcAft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   </a:t>
            </a:r>
            <a:r>
              <a:rPr lang="en-US" sz="2000" b="1" u="sng">
                <a:solidFill>
                  <a:srgbClr val="6C6C6C"/>
                </a:solidFill>
                <a:latin typeface="Arial"/>
              </a:rPr>
              <a:t>Balance Sheet: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 A Balance sheet is like a “snapshot”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that gives the overall picture of the financial health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of a company at one moment in time. This report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lists the assets, liabilities, and owner’s equity.</a:t>
            </a:r>
          </a:p>
          <a:p>
            <a:pPr marL="241300" indent="-241300" algn="just">
              <a:lnSpc>
                <a:spcPts val="2640"/>
              </a:lnSpc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   </a:t>
            </a:r>
            <a:r>
              <a:rPr lang="en-US" sz="2000" b="1" u="sng">
                <a:solidFill>
                  <a:srgbClr val="6C6C6C"/>
                </a:solidFill>
                <a:latin typeface="Arial"/>
              </a:rPr>
              <a:t>Cash Flow: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 Provides data regarding all cash inflows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 company receives from both its ongoing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operations and external investment sources, as well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as all cash outflows that pay for business activities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and investments during a given period of time.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624" y="259080"/>
            <a:ext cx="4184904" cy="3992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3384" y="749808"/>
            <a:ext cx="893064" cy="3169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5696" y="201168"/>
            <a:ext cx="1261872" cy="377952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3570"/>
              </a:lnSpc>
            </a:pPr>
            <a:r>
              <a:rPr lang="en-US" sz="3200" i="1">
                <a:latin typeface="Arial"/>
              </a:rPr>
              <a:t>MET</a:t>
            </a:r>
            <a:r>
              <a:rPr lang="en-US" sz="3200" spc="250">
                <a:latin typeface="Arial"/>
              </a:rPr>
              <a:t> DM</a:t>
            </a:r>
          </a:p>
        </p:txBody>
      </p:sp>
      <p:sp>
        <p:nvSpPr>
          <p:cNvPr id="6" name="Rectangle 5"/>
          <p:cNvSpPr/>
          <p:nvPr/>
        </p:nvSpPr>
        <p:spPr>
          <a:xfrm>
            <a:off x="4364736" y="734568"/>
            <a:ext cx="134112" cy="426720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890"/>
              </a:lnSpc>
            </a:pPr>
            <a:r>
              <a:rPr lang="en-US" sz="750" spc="150">
                <a:latin typeface="Arial"/>
              </a:rPr>
              <a:t>)&gt;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688" y="1341120"/>
            <a:ext cx="3931920" cy="743712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ts val="2570"/>
              </a:lnSpc>
              <a:spcAft>
                <a:spcPts val="630"/>
              </a:spcAft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latin typeface="Arial"/>
              </a:rPr>
              <a:t>Answers the question</a:t>
            </a:r>
          </a:p>
          <a:p>
            <a:pPr marL="304800" indent="0">
              <a:lnSpc>
                <a:spcPts val="2230"/>
              </a:lnSpc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How much did we earn?</a:t>
            </a:r>
          </a:p>
        </p:txBody>
      </p:sp>
      <p:sp>
        <p:nvSpPr>
          <p:cNvPr id="8" name="Rectangle 7"/>
          <p:cNvSpPr/>
          <p:nvPr/>
        </p:nvSpPr>
        <p:spPr>
          <a:xfrm>
            <a:off x="5248656" y="1298448"/>
            <a:ext cx="2761488" cy="1036320"/>
          </a:xfrm>
          <a:prstGeom prst="rect">
            <a:avLst/>
          </a:prstGeom>
          <a:solidFill>
            <a:srgbClr val="18175C"/>
          </a:solidFill>
        </p:spPr>
        <p:txBody>
          <a:bodyPr lIns="0" tIns="0" rIns="0" bIns="0">
            <a:normAutofit fontScale="97500"/>
          </a:bodyPr>
          <a:lstStyle/>
          <a:p>
            <a:pPr indent="0" algn="just">
              <a:lnSpc>
                <a:spcPts val="1230"/>
              </a:lnSpc>
              <a:spcAft>
                <a:spcPts val="2310"/>
              </a:spcAft>
            </a:pPr>
            <a:r>
              <a:rPr lang="en-US" sz="1100" b="1">
                <a:solidFill>
                  <a:srgbClr val="FFFFFF"/>
                </a:solidFill>
                <a:latin typeface="Arial"/>
              </a:rPr>
              <a:t>r    ^</a:t>
            </a:r>
          </a:p>
          <a:p>
            <a:pPr marL="368300" indent="0">
              <a:lnSpc>
                <a:spcPts val="3100"/>
              </a:lnSpc>
            </a:pPr>
            <a:r>
              <a:rPr lang="en-US" sz="2800">
                <a:solidFill>
                  <a:srgbClr val="FFFFFF"/>
                </a:solidFill>
                <a:latin typeface="Times New Roman"/>
              </a:rPr>
              <a:t>Sales Revenue</a:t>
            </a:r>
          </a:p>
          <a:p>
            <a:pPr indent="0" algn="just">
              <a:lnSpc>
                <a:spcPts val="1110"/>
              </a:lnSpc>
            </a:pPr>
            <a:r>
              <a:rPr lang="en-US" sz="1000" b="1">
                <a:solidFill>
                  <a:srgbClr val="FFFFFF"/>
                </a:solidFill>
                <a:latin typeface="Times New Roman"/>
              </a:rPr>
              <a:t>L_</a:t>
            </a:r>
            <a:r>
              <a:rPr lang="en-US" sz="1000" b="1" i="1">
                <a:solidFill>
                  <a:srgbClr val="FFFFFF"/>
                </a:solidFill>
                <a:latin typeface="Times New Roman"/>
              </a:rPr>
              <a:t>J</a:t>
            </a:r>
          </a:p>
        </p:txBody>
      </p:sp>
      <p:sp>
        <p:nvSpPr>
          <p:cNvPr id="9" name="Rectangle 8"/>
          <p:cNvSpPr/>
          <p:nvPr/>
        </p:nvSpPr>
        <p:spPr>
          <a:xfrm>
            <a:off x="551688" y="2731008"/>
            <a:ext cx="4562856" cy="1106424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ts val="2570"/>
              </a:lnSpc>
              <a:spcAft>
                <a:spcPts val="490"/>
              </a:spcAft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latin typeface="Arial"/>
              </a:rPr>
              <a:t>Is a period statement</a:t>
            </a:r>
          </a:p>
          <a:p>
            <a:pPr marL="533400" indent="-228600">
              <a:lnSpc>
                <a:spcPts val="2640"/>
              </a:lnSpc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Like a movie, shows what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happened over a period of time.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3600" y="3343656"/>
            <a:ext cx="1362456" cy="347472"/>
          </a:xfrm>
          <a:prstGeom prst="rect">
            <a:avLst/>
          </a:prstGeom>
          <a:solidFill>
            <a:srgbClr val="9E5B5B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 algn="ctr">
              <a:lnSpc>
                <a:spcPts val="3100"/>
              </a:lnSpc>
            </a:pPr>
            <a:r>
              <a:rPr lang="en-US" sz="2800">
                <a:solidFill>
                  <a:srgbClr val="FFFFFF"/>
                </a:solidFill>
                <a:latin typeface="Times New Roman"/>
              </a:rPr>
              <a:t>Expenses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1688" y="4364736"/>
            <a:ext cx="4648200" cy="144780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ts val="2570"/>
              </a:lnSpc>
              <a:spcAft>
                <a:spcPts val="490"/>
              </a:spcAft>
            </a:pPr>
            <a:r>
              <a:rPr lang="en-US" sz="2300" b="1">
                <a:solidFill>
                  <a:srgbClr val="B13F9A"/>
                </a:solidFill>
                <a:latin typeface="Arial"/>
              </a:rPr>
              <a:t>® </a:t>
            </a:r>
            <a:r>
              <a:rPr lang="en-US" sz="2300" b="1">
                <a:latin typeface="Arial"/>
              </a:rPr>
              <a:t>The “Matching Principle”</a:t>
            </a:r>
          </a:p>
          <a:p>
            <a:pPr marL="533400" indent="-228600" algn="just">
              <a:lnSpc>
                <a:spcPts val="2664"/>
              </a:lnSpc>
            </a:pPr>
            <a:r>
              <a:rPr lang="en-US" sz="2000" b="1">
                <a:solidFill>
                  <a:srgbClr val="F9B639"/>
                </a:solidFill>
                <a:latin typeface="Arial"/>
              </a:rPr>
              <a:t>■ 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Expenses are “</a:t>
            </a:r>
            <a:r>
              <a:rPr lang="en-US" sz="1800" b="1" i="1">
                <a:solidFill>
                  <a:srgbClr val="6C6C6C"/>
                </a:solidFill>
                <a:latin typeface="Arial"/>
              </a:rPr>
              <a:t>matched</a:t>
            </a:r>
            <a:r>
              <a:rPr lang="en-US" sz="2000" b="1">
                <a:solidFill>
                  <a:srgbClr val="6C6C6C"/>
                </a:solidFill>
                <a:latin typeface="Arial"/>
              </a:rPr>
              <a:t>” to their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associated revenues in the same</a:t>
            </a:r>
            <a:r>
              <a:t/>
            </a:r>
            <a:br/>
            <a:r>
              <a:rPr lang="en-US" sz="2000" b="1">
                <a:solidFill>
                  <a:srgbClr val="6C6C6C"/>
                </a:solidFill>
                <a:latin typeface="Arial"/>
              </a:rPr>
              <a:t>period.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86856" y="5084064"/>
            <a:ext cx="1082040" cy="274320"/>
          </a:xfrm>
          <a:prstGeom prst="rect">
            <a:avLst/>
          </a:prstGeom>
          <a:solidFill>
            <a:srgbClr val="668367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 algn="ctr">
              <a:lnSpc>
                <a:spcPts val="3100"/>
              </a:lnSpc>
            </a:pPr>
            <a:r>
              <a:rPr lang="en-US" sz="2800">
                <a:solidFill>
                  <a:srgbClr val="FFFFFF"/>
                </a:solidFill>
                <a:latin typeface="Times New Roman"/>
              </a:rPr>
              <a:t>Income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724" y="964692"/>
            <a:ext cx="5733288" cy="4069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8160" y="0"/>
            <a:ext cx="100584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72384" y="1764792"/>
            <a:ext cx="1892808" cy="617220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indent="0" algn="ctr">
              <a:lnSpc>
                <a:spcPts val="1260"/>
              </a:lnSpc>
            </a:pPr>
            <a:r>
              <a:rPr lang="en-US" sz="1000">
                <a:latin typeface="Times New Roman"/>
              </a:rPr>
              <a:t>Joe's Bicycle Company</a:t>
            </a:r>
            <a:r>
              <a:t/>
            </a:r>
            <a:br/>
            <a:r>
              <a:rPr lang="en-US" sz="1000">
                <a:latin typeface="Times New Roman"/>
              </a:rPr>
              <a:t>123 Main Street</a:t>
            </a:r>
            <a:r>
              <a:t/>
            </a:r>
            <a:br/>
            <a:r>
              <a:rPr lang="en-US" sz="1000">
                <a:latin typeface="Times New Roman"/>
              </a:rPr>
              <a:t>Any Town CA 99999</a:t>
            </a:r>
          </a:p>
          <a:p>
            <a:pPr indent="0" algn="ctr">
              <a:lnSpc>
                <a:spcPts val="1260"/>
              </a:lnSpc>
            </a:pPr>
            <a:r>
              <a:rPr lang="en-US" sz="900" i="1">
                <a:latin typeface="Arial"/>
              </a:rPr>
              <a:t>Income Statement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915668" y="2596896"/>
            <a:ext cx="1700784" cy="603504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indent="0">
              <a:lnSpc>
                <a:spcPts val="1224"/>
              </a:lnSpc>
            </a:pPr>
            <a:r>
              <a:rPr lang="en-US" sz="1000" b="1" u="sng">
                <a:latin typeface="Times New Roman"/>
              </a:rPr>
              <a:t>Income</a:t>
            </a:r>
          </a:p>
          <a:p>
            <a:pPr indent="0">
              <a:lnSpc>
                <a:spcPts val="1224"/>
              </a:lnSpc>
            </a:pPr>
            <a:r>
              <a:rPr lang="en-US" sz="1000">
                <a:latin typeface="Times New Roman"/>
              </a:rPr>
              <a:t>Income from Sales</a:t>
            </a:r>
            <a:r>
              <a:t/>
            </a:r>
            <a:br/>
            <a:r>
              <a:rPr lang="en-US" sz="1000">
                <a:latin typeface="Times New Roman"/>
              </a:rPr>
              <a:t>Income fr om Freight</a:t>
            </a:r>
            <a:r>
              <a:t/>
            </a:r>
            <a:br/>
            <a:r>
              <a:rPr lang="en-US" sz="1000">
                <a:latin typeface="Times New Roman"/>
              </a:rPr>
              <a:t>Other Income</a:t>
            </a:r>
          </a:p>
        </p:txBody>
      </p:sp>
      <p:sp>
        <p:nvSpPr>
          <p:cNvPr id="6" name="Rectangle 5"/>
          <p:cNvSpPr/>
          <p:nvPr/>
        </p:nvSpPr>
        <p:spPr>
          <a:xfrm>
            <a:off x="5152644" y="2747772"/>
            <a:ext cx="809244" cy="452628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indent="0" algn="r">
              <a:lnSpc>
                <a:spcPts val="1260"/>
              </a:lnSpc>
            </a:pPr>
            <a:r>
              <a:rPr lang="en-US" sz="1000">
                <a:latin typeface="Times New Roman"/>
              </a:rPr>
              <a:t>15.000.00</a:t>
            </a:r>
          </a:p>
          <a:p>
            <a:pPr indent="0" algn="r">
              <a:lnSpc>
                <a:spcPts val="1260"/>
              </a:lnSpc>
            </a:pPr>
            <a:r>
              <a:rPr lang="en-US" sz="1000">
                <a:latin typeface="Arial"/>
              </a:rPr>
              <a:t>1</a:t>
            </a:r>
            <a:r>
              <a:rPr lang="en-US" sz="700">
                <a:latin typeface="Arial"/>
              </a:rPr>
              <a:t>.</a:t>
            </a:r>
            <a:r>
              <a:rPr lang="en-US" sz="1000">
                <a:latin typeface="Arial"/>
              </a:rPr>
              <a:t>000.00</a:t>
            </a:r>
          </a:p>
          <a:p>
            <a:pPr indent="0" algn="r">
              <a:lnSpc>
                <a:spcPts val="1260"/>
              </a:lnSpc>
            </a:pPr>
            <a:r>
              <a:rPr lang="en-US" sz="1000" u="sng">
                <a:latin typeface="Times New Roman"/>
              </a:rPr>
              <a:t>250.00</a:t>
            </a:r>
          </a:p>
        </p:txBody>
      </p:sp>
      <p:sp>
        <p:nvSpPr>
          <p:cNvPr id="7" name="Rectangle 6"/>
          <p:cNvSpPr/>
          <p:nvPr/>
        </p:nvSpPr>
        <p:spPr>
          <a:xfrm>
            <a:off x="1915668" y="3236976"/>
            <a:ext cx="1165860" cy="128016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110"/>
              </a:lnSpc>
            </a:pPr>
            <a:r>
              <a:rPr lang="en-US" sz="1000" b="1">
                <a:latin typeface="Times New Roman"/>
              </a:rPr>
              <a:t>Total Income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3500" y="3236976"/>
            <a:ext cx="818388" cy="141732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1120"/>
              </a:lnSpc>
            </a:pPr>
            <a:r>
              <a:rPr lang="en-US" sz="1000">
                <a:latin typeface="Arial"/>
              </a:rPr>
              <a:t>16</a:t>
            </a:r>
            <a:r>
              <a:rPr lang="en-US" sz="1000" b="1">
                <a:latin typeface="Arial"/>
              </a:rPr>
              <a:t>,</a:t>
            </a:r>
            <a:r>
              <a:rPr lang="en-US" sz="1000">
                <a:latin typeface="Arial"/>
              </a:rPr>
              <a:t>250.00</a:t>
            </a:r>
          </a:p>
        </p:txBody>
      </p:sp>
      <p:sp>
        <p:nvSpPr>
          <p:cNvPr id="9" name="Rectangle 8"/>
          <p:cNvSpPr/>
          <p:nvPr/>
        </p:nvSpPr>
        <p:spPr>
          <a:xfrm>
            <a:off x="1920240" y="3575304"/>
            <a:ext cx="800100" cy="155448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1110"/>
              </a:lnSpc>
            </a:pPr>
            <a:r>
              <a:rPr lang="en-US" sz="1000" u="sng">
                <a:latin typeface="Times New Roman"/>
              </a:rPr>
              <a:t>Expenses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11096" y="3909060"/>
            <a:ext cx="1993392" cy="2075688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ts val="1224"/>
              </a:lnSpc>
            </a:pPr>
            <a:r>
              <a:rPr lang="en-US" sz="1000">
                <a:latin typeface="Times New Roman"/>
              </a:rPr>
              <a:t>Cost of Sales</a:t>
            </a:r>
            <a:r>
              <a:t/>
            </a:r>
            <a:br/>
            <a:r>
              <a:rPr lang="en-US" sz="1000">
                <a:latin typeface="Times New Roman"/>
              </a:rPr>
              <a:t>Office Supplies</a:t>
            </a:r>
            <a:r>
              <a:t/>
            </a:r>
            <a:br/>
            <a:r>
              <a:rPr lang="en-US" sz="1000">
                <a:latin typeface="Times New Roman"/>
              </a:rPr>
              <a:t>Telephone Expense</a:t>
            </a:r>
            <a:r>
              <a:t/>
            </a:r>
            <a:br/>
            <a:r>
              <a:rPr lang="en-US" sz="1000">
                <a:latin typeface="Times New Roman"/>
              </a:rPr>
              <a:t>Utilities</a:t>
            </a:r>
            <a:r>
              <a:t/>
            </a:r>
            <a:br/>
            <a:r>
              <a:rPr lang="en-US" sz="1000">
                <a:latin typeface="Times New Roman"/>
              </a:rPr>
              <a:t>Consulting Fees</a:t>
            </a:r>
            <a:r>
              <a:t/>
            </a:r>
            <a:br/>
            <a:r>
              <a:rPr lang="en-US" sz="1000">
                <a:latin typeface="Times New Roman"/>
              </a:rPr>
              <a:t>Maintenance</a:t>
            </a:r>
            <a:r>
              <a:t/>
            </a:r>
            <a:br/>
            <a:r>
              <a:rPr lang="en-US" sz="1000">
                <a:latin typeface="Times New Roman"/>
              </a:rPr>
              <a:t>Insurance</a:t>
            </a:r>
          </a:p>
          <a:p>
            <a:pPr indent="0">
              <a:lnSpc>
                <a:spcPts val="1224"/>
              </a:lnSpc>
            </a:pPr>
            <a:r>
              <a:rPr lang="en-US" sz="1000">
                <a:latin typeface="Times New Roman"/>
              </a:rPr>
              <a:t>Miscellaneous Expenses</a:t>
            </a:r>
            <a:r>
              <a:t/>
            </a:r>
            <a:br/>
            <a:r>
              <a:rPr lang="en-US" sz="1000">
                <a:latin typeface="Times New Roman"/>
              </a:rPr>
              <a:t>Travel </a:t>
            </a:r>
            <a:r>
              <a:rPr lang="en-US" sz="900" i="1">
                <a:latin typeface="Arial"/>
              </a:rPr>
              <a:t>&amp;</a:t>
            </a:r>
            <a:r>
              <a:rPr lang="en-US" sz="1000">
                <a:latin typeface="Times New Roman"/>
              </a:rPr>
              <a:t> Entertainment</a:t>
            </a:r>
            <a:r>
              <a:t/>
            </a:r>
            <a:br/>
            <a:r>
              <a:rPr lang="en-US" sz="1000">
                <a:latin typeface="Times New Roman"/>
              </a:rPr>
              <a:t>Bank Charges</a:t>
            </a:r>
            <a:r>
              <a:t/>
            </a:r>
            <a:br/>
            <a:r>
              <a:rPr lang="en-US" sz="1000">
                <a:latin typeface="Times New Roman"/>
              </a:rPr>
              <a:t>Payroll Expense</a:t>
            </a:r>
            <a:r>
              <a:t/>
            </a:r>
            <a:br/>
            <a:r>
              <a:rPr lang="en-US" sz="1000">
                <a:latin typeface="Times New Roman"/>
              </a:rPr>
              <a:t>Tax Expense</a:t>
            </a:r>
            <a:r>
              <a:t/>
            </a:r>
            <a:br/>
            <a:r>
              <a:rPr lang="en-US" sz="1000" b="1">
                <a:latin typeface="Times New Roman"/>
              </a:rPr>
              <a:t>Total </a:t>
            </a:r>
            <a:r>
              <a:rPr lang="en-US" sz="1000">
                <a:latin typeface="Times New Roman"/>
              </a:rPr>
              <a:t>Expenses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43500" y="3918204"/>
            <a:ext cx="822960" cy="205740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 algn="r">
              <a:lnSpc>
                <a:spcPts val="1224"/>
              </a:lnSpc>
            </a:pPr>
            <a:r>
              <a:rPr lang="en-US" sz="1000">
                <a:latin typeface="Arial"/>
              </a:rPr>
              <a:t>2</a:t>
            </a:r>
            <a:r>
              <a:rPr lang="en-US" sz="700">
                <a:latin typeface="Arial"/>
              </a:rPr>
              <a:t>.</a:t>
            </a:r>
            <a:r>
              <a:rPr lang="en-US" sz="1000">
                <a:latin typeface="Arial"/>
              </a:rPr>
              <a:t>000.00</a:t>
            </a:r>
          </a:p>
          <a:p>
            <a:pPr marL="266700" indent="0">
              <a:lnSpc>
                <a:spcPts val="1224"/>
              </a:lnSpc>
            </a:pPr>
            <a:r>
              <a:rPr lang="en-US" sz="1000">
                <a:latin typeface="Arial"/>
              </a:rPr>
              <a:t>250.00</a:t>
            </a:r>
          </a:p>
          <a:p>
            <a:pPr marL="266700" indent="0">
              <a:lnSpc>
                <a:spcPts val="1224"/>
              </a:lnSpc>
            </a:pPr>
            <a:r>
              <a:rPr lang="en-US" sz="1000">
                <a:latin typeface="Times New Roman"/>
              </a:rPr>
              <a:t>500.00</a:t>
            </a:r>
          </a:p>
          <a:p>
            <a:pPr marL="266700" indent="0">
              <a:lnSpc>
                <a:spcPts val="1224"/>
              </a:lnSpc>
            </a:pPr>
            <a:r>
              <a:rPr lang="en-US" sz="1000">
                <a:latin typeface="Arial"/>
              </a:rPr>
              <a:t>100.00</a:t>
            </a:r>
          </a:p>
          <a:p>
            <a:pPr marL="266700" indent="0">
              <a:lnSpc>
                <a:spcPts val="1224"/>
              </a:lnSpc>
            </a:pPr>
            <a:r>
              <a:rPr lang="en-US" sz="1000">
                <a:latin typeface="Times New Roman"/>
              </a:rPr>
              <a:t>750.00</a:t>
            </a:r>
          </a:p>
          <a:p>
            <a:pPr marL="266700" indent="0">
              <a:lnSpc>
                <a:spcPts val="1224"/>
              </a:lnSpc>
            </a:pPr>
            <a:r>
              <a:rPr lang="en-US" sz="1000">
                <a:latin typeface="Times New Roman"/>
              </a:rPr>
              <a:t>300.00</a:t>
            </a:r>
          </a:p>
          <a:p>
            <a:pPr marL="266700" indent="0">
              <a:lnSpc>
                <a:spcPts val="1224"/>
              </a:lnSpc>
            </a:pPr>
            <a:r>
              <a:rPr lang="en-US" sz="1000">
                <a:latin typeface="Times New Roman"/>
              </a:rPr>
              <a:t>250.00</a:t>
            </a:r>
          </a:p>
          <a:p>
            <a:pPr marL="266700" indent="0">
              <a:lnSpc>
                <a:spcPts val="1224"/>
              </a:lnSpc>
            </a:pPr>
            <a:r>
              <a:rPr lang="en-US" sz="1000">
                <a:latin typeface="Times New Roman"/>
              </a:rPr>
              <a:t>375.00</a:t>
            </a:r>
          </a:p>
          <a:p>
            <a:pPr indent="0" algn="r">
              <a:lnSpc>
                <a:spcPts val="1224"/>
              </a:lnSpc>
            </a:pPr>
            <a:r>
              <a:rPr lang="en-US" sz="1000">
                <a:latin typeface="Times New Roman"/>
              </a:rPr>
              <a:t>650.00</a:t>
            </a:r>
            <a:r>
              <a:t/>
            </a:r>
            <a:br/>
            <a:r>
              <a:rPr lang="en-US" sz="1000">
                <a:latin typeface="Times New Roman"/>
              </a:rPr>
              <a:t>25.00</a:t>
            </a:r>
          </a:p>
          <a:p>
            <a:pPr indent="0" algn="r">
              <a:lnSpc>
                <a:spcPts val="1224"/>
              </a:lnSpc>
            </a:pPr>
            <a:r>
              <a:rPr lang="en-US" sz="1000">
                <a:latin typeface="Times New Roman"/>
              </a:rPr>
              <a:t>4.000.00</a:t>
            </a:r>
          </a:p>
          <a:p>
            <a:pPr indent="0" algn="r">
              <a:lnSpc>
                <a:spcPts val="1224"/>
              </a:lnSpc>
            </a:pPr>
            <a:r>
              <a:rPr lang="en-US" sz="1000" u="sng">
                <a:latin typeface="Times New Roman"/>
              </a:rPr>
              <a:t>2.500.00</a:t>
            </a:r>
          </a:p>
          <a:p>
            <a:pPr indent="0" algn="r">
              <a:lnSpc>
                <a:spcPts val="1224"/>
              </a:lnSpc>
            </a:pPr>
            <a:r>
              <a:rPr lang="en-US" sz="1000">
                <a:latin typeface="Arial"/>
              </a:rPr>
              <a:t>11</a:t>
            </a:r>
            <a:r>
              <a:rPr lang="en-US" sz="1000" b="1">
                <a:latin typeface="Arial"/>
              </a:rPr>
              <a:t>,</a:t>
            </a:r>
            <a:r>
              <a:rPr lang="en-US" sz="1000">
                <a:latin typeface="Arial"/>
              </a:rPr>
              <a:t>700.00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30368" y="6176772"/>
            <a:ext cx="731520" cy="146304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1120"/>
              </a:lnSpc>
            </a:pPr>
            <a:r>
              <a:rPr lang="en-US" sz="1000">
                <a:latin typeface="Arial"/>
              </a:rPr>
              <a:t>4</a:t>
            </a:r>
            <a:r>
              <a:rPr lang="en-US" sz="1000" b="1">
                <a:latin typeface="Arial"/>
              </a:rPr>
              <a:t>.</a:t>
            </a:r>
            <a:r>
              <a:rPr lang="en-US" sz="1000">
                <a:latin typeface="Arial"/>
              </a:rPr>
              <a:t>550.00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15668" y="6176772"/>
            <a:ext cx="1453896" cy="128016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110"/>
              </a:lnSpc>
            </a:pPr>
            <a:r>
              <a:rPr lang="en-US" sz="1000" b="1">
                <a:latin typeface="Times New Roman"/>
              </a:rPr>
              <a:t>Net Income/Loss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248" y="0"/>
            <a:ext cx="220675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24656" y="633984"/>
            <a:ext cx="262128" cy="420624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4130"/>
              </a:lnSpc>
            </a:pPr>
            <a:r>
              <a:rPr lang="en-US" sz="3700">
                <a:latin typeface="Arial"/>
              </a:rPr>
              <a:t>E</a:t>
            </a:r>
          </a:p>
        </p:txBody>
      </p:sp>
      <p:sp>
        <p:nvSpPr>
          <p:cNvPr id="4" name="Rectangle 3"/>
          <p:cNvSpPr/>
          <p:nvPr/>
        </p:nvSpPr>
        <p:spPr>
          <a:xfrm>
            <a:off x="4901184" y="633984"/>
            <a:ext cx="1176528" cy="420624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4130"/>
              </a:lnSpc>
              <a:spcAft>
                <a:spcPts val="1330"/>
              </a:spcAft>
            </a:pPr>
            <a:r>
              <a:rPr lang="en-US" sz="3700">
                <a:latin typeface="Arial"/>
              </a:rPr>
              <a:t>EEET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4064" y="1499616"/>
            <a:ext cx="5961888" cy="1999488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 algn="just">
              <a:lnSpc>
                <a:spcPts val="3120"/>
              </a:lnSpc>
              <a:spcBef>
                <a:spcPts val="1330"/>
              </a:spcBef>
              <a:spcAft>
                <a:spcPts val="2590"/>
              </a:spcAft>
            </a:pPr>
            <a:r>
              <a:rPr lang="en-US" sz="2300" b="1">
                <a:solidFill>
                  <a:srgbClr val="6C6C6C"/>
                </a:solidFill>
                <a:latin typeface="Arial"/>
              </a:rPr>
              <a:t>The Balance Sheet is a Snap shot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showing what the company owns and</a:t>
            </a:r>
            <a:r>
              <a:t/>
            </a:r>
            <a:br/>
            <a:r>
              <a:rPr lang="en-US" sz="2300" b="1">
                <a:solidFill>
                  <a:srgbClr val="6C6C6C"/>
                </a:solidFill>
                <a:latin typeface="Arial"/>
              </a:rPr>
              <a:t>owes at a particular point of time.</a:t>
            </a:r>
          </a:p>
          <a:p>
            <a:pPr indent="0" algn="just">
              <a:lnSpc>
                <a:spcPts val="2570"/>
              </a:lnSpc>
              <a:spcAft>
                <a:spcPts val="3290"/>
              </a:spcAft>
            </a:pPr>
            <a:r>
              <a:rPr lang="en-US" sz="2300" b="1">
                <a:solidFill>
                  <a:srgbClr val="6C6C6C"/>
                </a:solidFill>
                <a:latin typeface="Arial"/>
              </a:rPr>
              <a:t>How much did we invest.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2352" y="4145280"/>
            <a:ext cx="5705856" cy="335280"/>
          </a:xfrm>
          <a:prstGeom prst="rect">
            <a:avLst/>
          </a:prstGeom>
        </p:spPr>
        <p:txBody>
          <a:bodyPr wrap="none" lIns="0" tIns="0" rIns="0" bIns="0">
            <a:normAutofit fontScale="97500"/>
          </a:bodyPr>
          <a:lstStyle/>
          <a:p>
            <a:pPr indent="0" algn="just">
              <a:lnSpc>
                <a:spcPts val="2570"/>
              </a:lnSpc>
              <a:spcBef>
                <a:spcPts val="3290"/>
              </a:spcBef>
            </a:pPr>
            <a:r>
              <a:rPr lang="en-US" sz="2300" b="1">
                <a:solidFill>
                  <a:srgbClr val="6C6C6C"/>
                </a:solidFill>
                <a:latin typeface="Arial"/>
              </a:rPr>
              <a:t>How is the investment being financed.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93008" y="457200"/>
            <a:ext cx="158496" cy="164592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900"/>
              </a:lnSpc>
            </a:pPr>
            <a:r>
              <a:rPr lang="en-US" sz="650" baseline="30000">
                <a:latin typeface="Arial"/>
              </a:rPr>
              <a:t>7</a:t>
            </a:r>
            <a:r>
              <a:rPr lang="en-US" sz="1700" cap="small">
                <a:latin typeface="Arial"/>
              </a:rPr>
              <a:t>a\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4712" y="502329"/>
            <a:ext cx="268224" cy="182880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2120"/>
              </a:lnSpc>
            </a:pPr>
            <a:r>
              <a:rPr lang="en-US" sz="1900" dirty="0">
                <a:latin typeface="Arial"/>
              </a:rPr>
              <a:t>o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5672" y="1728216"/>
            <a:ext cx="2471928" cy="3218688"/>
          </a:xfrm>
          <a:prstGeom prst="rect">
            <a:avLst/>
          </a:prstGeom>
          <a:solidFill>
            <a:srgbClr val="575789"/>
          </a:solidFill>
        </p:spPr>
        <p:txBody>
          <a:bodyPr lIns="0" tIns="0" rIns="0" bIns="0">
            <a:normAutofit fontScale="97500"/>
          </a:bodyPr>
          <a:lstStyle/>
          <a:p>
            <a:pPr marL="76200" indent="0" algn="ctr">
              <a:lnSpc>
                <a:spcPts val="3100"/>
              </a:lnSpc>
              <a:spcAft>
                <a:spcPts val="3920"/>
              </a:spcAft>
            </a:pPr>
            <a:r>
              <a:rPr lang="en-US" sz="2800">
                <a:solidFill>
                  <a:srgbClr val="FFFFFF"/>
                </a:solidFill>
                <a:latin typeface="Times New Roman"/>
              </a:rPr>
              <a:t>Assets</a:t>
            </a:r>
          </a:p>
          <a:p>
            <a:pPr marL="76200" indent="0" algn="ctr">
              <a:lnSpc>
                <a:spcPts val="2880"/>
              </a:lnSpc>
            </a:pPr>
            <a:r>
              <a:rPr lang="en-US" sz="2400">
                <a:solidFill>
                  <a:srgbClr val="FFFFFF"/>
                </a:solidFill>
                <a:latin typeface="Times New Roman"/>
              </a:rPr>
              <a:t>Probable future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economic benefits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controlled by the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company as a result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of a past transaction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or event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0536" y="1572768"/>
            <a:ext cx="2456688" cy="3998976"/>
          </a:xfrm>
          <a:prstGeom prst="rect">
            <a:avLst/>
          </a:prstGeom>
          <a:solidFill>
            <a:srgbClr val="9E5B5B"/>
          </a:solidFill>
        </p:spPr>
        <p:txBody>
          <a:bodyPr lIns="0" tIns="0" rIns="0" bIns="0">
            <a:normAutofit fontScale="97500"/>
          </a:bodyPr>
          <a:lstStyle/>
          <a:p>
            <a:pPr marL="419100" indent="0">
              <a:lnSpc>
                <a:spcPts val="3100"/>
              </a:lnSpc>
              <a:spcAft>
                <a:spcPts val="910"/>
              </a:spcAft>
            </a:pPr>
            <a:r>
              <a:rPr lang="en-US" sz="2800">
                <a:solidFill>
                  <a:srgbClr val="FFFFFF"/>
                </a:solidFill>
                <a:latin typeface="Times New Roman"/>
              </a:rPr>
              <a:t>Liabilities</a:t>
            </a:r>
          </a:p>
          <a:p>
            <a:pPr indent="0">
              <a:lnSpc>
                <a:spcPts val="2880"/>
              </a:lnSpc>
              <a:spcAft>
                <a:spcPts val="4410"/>
              </a:spcAft>
            </a:pPr>
            <a:r>
              <a:rPr lang="en-US" sz="2400">
                <a:solidFill>
                  <a:srgbClr val="FFFFFF"/>
                </a:solidFill>
                <a:latin typeface="Times New Roman"/>
              </a:rPr>
              <a:t>Probable future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economic sacrifice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as a result of a past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transaction or event</a:t>
            </a:r>
          </a:p>
          <a:p>
            <a:pPr indent="0">
              <a:lnSpc>
                <a:spcPts val="3100"/>
              </a:lnSpc>
              <a:spcAft>
                <a:spcPts val="350"/>
              </a:spcAft>
            </a:pPr>
            <a:r>
              <a:rPr lang="en-US" sz="2800">
                <a:solidFill>
                  <a:srgbClr val="FFFFFF"/>
                </a:solidFill>
                <a:latin typeface="Times New Roman"/>
              </a:rPr>
              <a:t>Owners’ Equity</a:t>
            </a:r>
          </a:p>
          <a:p>
            <a:pPr indent="0">
              <a:lnSpc>
                <a:spcPts val="2880"/>
              </a:lnSpc>
            </a:pPr>
            <a:r>
              <a:rPr lang="en-US" sz="2400">
                <a:solidFill>
                  <a:srgbClr val="FFFFFF"/>
                </a:solidFill>
                <a:latin typeface="Times New Roman"/>
              </a:rPr>
              <a:t>Paid in capital</a:t>
            </a:r>
            <a:r>
              <a:t/>
            </a:r>
            <a:br/>
            <a:r>
              <a:rPr lang="en-US" sz="2400">
                <a:solidFill>
                  <a:srgbClr val="FFFFFF"/>
                </a:solidFill>
                <a:latin typeface="Times New Roman"/>
              </a:rPr>
              <a:t>Retained earnings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" y="993648"/>
            <a:ext cx="6519672" cy="368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8640" y="1661160"/>
            <a:ext cx="7065264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2100" indent="-292100" algn="just">
              <a:lnSpc>
                <a:spcPts val="2592"/>
              </a:lnSpc>
            </a:pPr>
            <a:r>
              <a:rPr lang="en-US" sz="1600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sz="1600" b="1" u="sng" dirty="0">
                <a:solidFill>
                  <a:srgbClr val="0070C0"/>
                </a:solidFill>
                <a:latin typeface="Arial"/>
              </a:rPr>
              <a:t>Objective of accounting may differ from business</a:t>
            </a:r>
            <a:r>
              <a:rPr sz="1600" dirty="0"/>
              <a:t/>
            </a:r>
            <a:br>
              <a:rPr sz="1600" dirty="0"/>
            </a:br>
            <a:r>
              <a:rPr lang="en-US" sz="1600" b="1" u="sng" dirty="0">
                <a:solidFill>
                  <a:srgbClr val="0070C0"/>
                </a:solidFill>
                <a:latin typeface="Arial"/>
              </a:rPr>
              <a:t>to business depending upon their specific</a:t>
            </a:r>
            <a:r>
              <a:rPr sz="1600" dirty="0"/>
              <a:t/>
            </a:r>
            <a:br>
              <a:rPr sz="1600" dirty="0"/>
            </a:br>
            <a:r>
              <a:rPr lang="en-US" sz="1600" b="1" u="sng" dirty="0">
                <a:solidFill>
                  <a:srgbClr val="0070C0"/>
                </a:solidFill>
                <a:latin typeface="Arial"/>
              </a:rPr>
              <a:t>requirements. However, the following are the</a:t>
            </a:r>
            <a:r>
              <a:rPr sz="1600" dirty="0"/>
              <a:t/>
            </a:r>
            <a:br>
              <a:rPr sz="1600" dirty="0"/>
            </a:br>
            <a:r>
              <a:rPr lang="en-US" sz="1600" b="1" u="sng" dirty="0">
                <a:solidFill>
                  <a:srgbClr val="0070C0"/>
                </a:solidFill>
                <a:latin typeface="Arial"/>
              </a:rPr>
              <a:t>general objectives of accounting.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640" y="3450336"/>
            <a:ext cx="6769608" cy="2538984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indent="0">
              <a:lnSpc>
                <a:spcPts val="2904"/>
              </a:lnSpc>
            </a:pPr>
            <a:r>
              <a:rPr lang="en-US" sz="6400" b="1" dirty="0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Keeping systematic record.</a:t>
            </a:r>
          </a:p>
          <a:p>
            <a:pPr indent="0">
              <a:lnSpc>
                <a:spcPts val="2904"/>
              </a:lnSpc>
            </a:pPr>
            <a:r>
              <a:rPr lang="en-US" sz="6400" b="1" dirty="0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Ascertain the results of the operation.</a:t>
            </a:r>
          </a:p>
          <a:p>
            <a:pPr indent="0">
              <a:lnSpc>
                <a:spcPts val="2904"/>
              </a:lnSpc>
            </a:pPr>
            <a:r>
              <a:rPr lang="en-US" sz="6400" b="1" dirty="0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Ascertain the financial position of the business.</a:t>
            </a:r>
          </a:p>
          <a:p>
            <a:pPr indent="0">
              <a:lnSpc>
                <a:spcPts val="2904"/>
              </a:lnSpc>
            </a:pPr>
            <a:r>
              <a:rPr lang="en-US" sz="6400" b="1" dirty="0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Portray the liquidity position.</a:t>
            </a:r>
          </a:p>
          <a:p>
            <a:pPr indent="0">
              <a:lnSpc>
                <a:spcPts val="2904"/>
              </a:lnSpc>
            </a:pPr>
            <a:r>
              <a:rPr lang="en-US" sz="6400" b="1" dirty="0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To protect business properties.</a:t>
            </a:r>
          </a:p>
          <a:p>
            <a:pPr indent="0">
              <a:lnSpc>
                <a:spcPts val="2904"/>
              </a:lnSpc>
            </a:pPr>
            <a:r>
              <a:rPr lang="en-US" sz="6400" b="1" dirty="0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To facilitate rational decision - making.</a:t>
            </a:r>
          </a:p>
          <a:p>
            <a:pPr indent="0">
              <a:lnSpc>
                <a:spcPts val="2904"/>
              </a:lnSpc>
            </a:pPr>
            <a:r>
              <a:rPr lang="en-US" sz="6400" b="1" dirty="0">
                <a:solidFill>
                  <a:srgbClr val="B83D68"/>
                </a:solidFill>
                <a:latin typeface="Arial"/>
              </a:rPr>
              <a:t>■    </a:t>
            </a:r>
            <a:r>
              <a:rPr lang="en-US" sz="6400" b="1" dirty="0">
                <a:solidFill>
                  <a:srgbClr val="6C6C6C"/>
                </a:solidFill>
                <a:latin typeface="Arial"/>
              </a:rPr>
              <a:t>To satisfy the requirements of law</a:t>
            </a:r>
            <a:r>
              <a:rPr lang="en-US" sz="2000" b="1" dirty="0">
                <a:solidFill>
                  <a:srgbClr val="6C6C6C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12" y="527304"/>
            <a:ext cx="6193536" cy="329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736" y="1633728"/>
            <a:ext cx="7065264" cy="4322064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83972" indent="-317500" algn="just">
              <a:lnSpc>
                <a:spcPts val="3072"/>
              </a:lnSpc>
            </a:pPr>
            <a:r>
              <a:rPr lang="en-US" sz="2800" b="1" dirty="0">
                <a:solidFill>
                  <a:srgbClr val="B83D68"/>
                </a:solidFill>
                <a:latin typeface="Arial"/>
              </a:rPr>
              <a:t>®</a:t>
            </a:r>
            <a:r>
              <a:rPr lang="en-US" sz="8000" b="1" u="sng" dirty="0">
                <a:solidFill>
                  <a:srgbClr val="0070C0"/>
                </a:solidFill>
                <a:latin typeface="Arial"/>
              </a:rPr>
              <a:t>Owners:</a:t>
            </a:r>
            <a:r>
              <a:rPr lang="en-US" sz="8000" b="1" dirty="0">
                <a:solidFill>
                  <a:srgbClr val="0070C0"/>
                </a:solidFill>
                <a:latin typeface="Arial"/>
              </a:rPr>
              <a:t> </a:t>
            </a:r>
            <a:r>
              <a:rPr lang="en-US" sz="8000" b="1" dirty="0">
                <a:solidFill>
                  <a:srgbClr val="6C6C6C"/>
                </a:solidFill>
                <a:latin typeface="Arial"/>
              </a:rPr>
              <a:t>The owners provide funds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or capital for the organization. They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possess curiosity in knowing whether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the business is being conducted on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sound lines or not, and whether the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capital is being employed properly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or not. Owners, being businessmen,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always keep an eye on the returns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from the investment. Comparing the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accounts of various years helps in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getting good pieces of information.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12" y="527304"/>
            <a:ext cx="6193536" cy="329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1688" y="1712976"/>
            <a:ext cx="7074408" cy="4642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096"/>
              </a:lnSpc>
            </a:pPr>
            <a:r>
              <a:rPr lang="en-US" b="1" dirty="0">
                <a:solidFill>
                  <a:srgbClr val="B13F9A"/>
                </a:solidFill>
                <a:latin typeface="Arial"/>
              </a:rPr>
              <a:t>® </a:t>
            </a:r>
            <a:r>
              <a:rPr lang="en-US" b="1" u="sng" dirty="0">
                <a:solidFill>
                  <a:srgbClr val="0070C0"/>
                </a:solidFill>
                <a:latin typeface="Arial"/>
              </a:rPr>
              <a:t>Management:</a:t>
            </a:r>
            <a:r>
              <a:rPr lang="en-US" b="1" dirty="0">
                <a:solidFill>
                  <a:srgbClr val="0070C0"/>
                </a:solidFill>
                <a:latin typeface="Arial"/>
              </a:rPr>
              <a:t>    </a:t>
            </a:r>
            <a:r>
              <a:rPr lang="en-US" b="1" dirty="0">
                <a:solidFill>
                  <a:srgbClr val="6C6C6C"/>
                </a:solidFill>
                <a:latin typeface="Arial"/>
              </a:rPr>
              <a:t>The management of the</a:t>
            </a:r>
          </a:p>
          <a:p>
            <a:pPr marL="287020" indent="0" algn="just">
              <a:lnSpc>
                <a:spcPts val="3096"/>
              </a:lnSpc>
            </a:pPr>
            <a:r>
              <a:rPr lang="en-US" b="1" dirty="0">
                <a:solidFill>
                  <a:srgbClr val="6C6C6C"/>
                </a:solidFill>
                <a:latin typeface="Arial"/>
              </a:rPr>
              <a:t>business is greatly interested in knowing the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position of the firm. The accounts are the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basis, the management can study the merits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and demerits of the business activity. Thus,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the management is interested in financial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accounting to find whether the business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carried on is profitable or not. The financial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accounting is the “eyes and ears of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management and facilitates in drawing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future course of action, further expansion</a:t>
            </a:r>
            <a:r>
              <a:rPr dirty="0"/>
              <a:t/>
            </a:r>
            <a:br>
              <a:rPr dirty="0"/>
            </a:br>
            <a:r>
              <a:rPr lang="en-US" b="1" dirty="0">
                <a:solidFill>
                  <a:srgbClr val="6C6C6C"/>
                </a:solidFill>
                <a:latin typeface="Arial"/>
              </a:rPr>
              <a:t>etc. ”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12" y="527304"/>
            <a:ext cx="6193536" cy="329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736" y="1636776"/>
            <a:ext cx="7071360" cy="4709160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marL="283972" indent="-317500" algn="just">
              <a:lnSpc>
                <a:spcPts val="2880"/>
              </a:lnSpc>
            </a:pPr>
            <a:r>
              <a:rPr lang="en-US" sz="2800" b="1" dirty="0">
                <a:solidFill>
                  <a:srgbClr val="B13F9A"/>
                </a:solidFill>
                <a:latin typeface="Arial"/>
              </a:rPr>
              <a:t>®</a:t>
            </a:r>
            <a:r>
              <a:rPr lang="en-US" sz="8000" b="1" u="sng" dirty="0">
                <a:solidFill>
                  <a:srgbClr val="0070C0"/>
                </a:solidFill>
                <a:latin typeface="Arial"/>
              </a:rPr>
              <a:t>Creditors:</a:t>
            </a:r>
            <a:r>
              <a:rPr lang="en-US" sz="8000" b="1" dirty="0">
                <a:solidFill>
                  <a:srgbClr val="0070C0"/>
                </a:solidFill>
                <a:latin typeface="Arial"/>
              </a:rPr>
              <a:t> </a:t>
            </a:r>
            <a:r>
              <a:rPr lang="en-US" sz="8000" b="1" dirty="0">
                <a:solidFill>
                  <a:srgbClr val="6C6C6C"/>
                </a:solidFill>
                <a:latin typeface="Arial"/>
              </a:rPr>
              <a:t>Creditors are the persons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who supply goods on credit, or bankers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or lenders of money. It is usual that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these groups are interested to know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the financial soundness before granting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credit. The progress and prosperity of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the firm, two which credits are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extended, are largely watched by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creditors from the point of view of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security and further credit. Profit and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Loss Account and Balance Sheet are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nerve centers to know the soundness of</a:t>
            </a:r>
            <a:r>
              <a:rPr sz="8000" dirty="0"/>
              <a:t/>
            </a:r>
            <a:br>
              <a:rPr sz="8000" dirty="0"/>
            </a:br>
            <a:r>
              <a:rPr lang="en-US" sz="8000" b="1" dirty="0">
                <a:solidFill>
                  <a:srgbClr val="6C6C6C"/>
                </a:solidFill>
                <a:latin typeface="Arial"/>
              </a:rPr>
              <a:t>the firm.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12" y="527304"/>
            <a:ext cx="6193536" cy="329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352" y="0"/>
            <a:ext cx="99364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2336" y="1658112"/>
            <a:ext cx="7068312" cy="470916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 algn="just">
              <a:lnSpc>
                <a:spcPts val="3048"/>
              </a:lnSpc>
              <a:spcBef>
                <a:spcPts val="4550"/>
              </a:spcBef>
            </a:pPr>
            <a:r>
              <a:rPr lang="en-US" sz="2800" b="1">
                <a:solidFill>
                  <a:srgbClr val="B83D68"/>
                </a:solidFill>
                <a:latin typeface="Arial"/>
              </a:rPr>
              <a:t>® </a:t>
            </a:r>
            <a:r>
              <a:rPr lang="en-US" sz="2800" b="1" u="sng">
                <a:solidFill>
                  <a:srgbClr val="0070C0"/>
                </a:solidFill>
                <a:latin typeface="Arial"/>
              </a:rPr>
              <a:t>Employees:</a:t>
            </a:r>
            <a:r>
              <a:rPr lang="en-US" sz="2800" b="1">
                <a:solidFill>
                  <a:srgbClr val="0070C0"/>
                </a:solidFill>
                <a:latin typeface="Arial"/>
              </a:rPr>
              <a:t>    </a:t>
            </a:r>
            <a:r>
              <a:rPr lang="en-US" sz="2800" b="1">
                <a:solidFill>
                  <a:srgbClr val="6C6C6C"/>
                </a:solidFill>
                <a:latin typeface="Arial"/>
              </a:rPr>
              <a:t>Payment of bonus</a:t>
            </a:r>
          </a:p>
          <a:p>
            <a:pPr marL="292608" indent="0" algn="just">
              <a:lnSpc>
                <a:spcPts val="3048"/>
              </a:lnSpc>
            </a:pPr>
            <a:r>
              <a:rPr lang="en-US" sz="2800" b="1">
                <a:solidFill>
                  <a:srgbClr val="6C6C6C"/>
                </a:solidFill>
                <a:latin typeface="Arial"/>
              </a:rPr>
              <a:t>depends upon the size of profit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earned by the firm. The more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important point is that the workers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expect regular income for the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bread. The demand for wage rise,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bonus, better working conditions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etc. depend upon the profitability of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the firm and in turn depends upon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financial position. For these reasons,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this group is interested in</a:t>
            </a:r>
            <a:r>
              <a:t/>
            </a:r>
            <a:br/>
            <a:r>
              <a:rPr lang="en-US" sz="2800" b="1">
                <a:solidFill>
                  <a:srgbClr val="6C6C6C"/>
                </a:solidFill>
                <a:latin typeface="Arial"/>
              </a:rPr>
              <a:t>accounting.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632</Words>
  <Application>Microsoft Office PowerPoint</Application>
  <PresentationFormat>On-screen Show (4:3)</PresentationFormat>
  <Paragraphs>168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Afrinish Hassan</cp:lastModifiedBy>
  <cp:revision>9</cp:revision>
  <dcterms:modified xsi:type="dcterms:W3CDTF">2020-05-01T23:57:29Z</dcterms:modified>
</cp:coreProperties>
</file>